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3"/>
  </p:notesMasterIdLst>
  <p:handoutMasterIdLst>
    <p:handoutMasterId r:id="rId34"/>
  </p:handoutMasterIdLst>
  <p:sldIdLst>
    <p:sldId id="356" r:id="rId2"/>
    <p:sldId id="625" r:id="rId3"/>
    <p:sldId id="292"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3" r:id="rId23"/>
    <p:sldId id="384" r:id="rId24"/>
    <p:sldId id="388" r:id="rId25"/>
    <p:sldId id="395" r:id="rId26"/>
    <p:sldId id="398" r:id="rId27"/>
    <p:sldId id="400" r:id="rId28"/>
    <p:sldId id="402" r:id="rId29"/>
    <p:sldId id="403" r:id="rId30"/>
    <p:sldId id="404" r:id="rId31"/>
    <p:sldId id="405" r:id="rId32"/>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00CC00"/>
    <a:srgbClr val="66FF66"/>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74" autoAdjust="0"/>
  </p:normalViewPr>
  <p:slideViewPr>
    <p:cSldViewPr>
      <p:cViewPr>
        <p:scale>
          <a:sx n="100" d="100"/>
          <a:sy n="100" d="100"/>
        </p:scale>
        <p:origin x="852" y="324"/>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4/11/2023</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1DCA5637-16E5-40B8-8C61-36586B75C5D0}" type="slidenum">
              <a:rPr lang="en-US" altLang="en-US" sz="1200"/>
              <a:pPr eaLnBrk="1" hangingPunct="1"/>
              <a:t>20</a:t>
            </a:fld>
            <a:endParaRPr lang="en-US" altLang="en-US" sz="1200"/>
          </a:p>
        </p:txBody>
      </p:sp>
    </p:spTree>
    <p:extLst>
      <p:ext uri="{BB962C8B-B14F-4D97-AF65-F5344CB8AC3E}">
        <p14:creationId xmlns:p14="http://schemas.microsoft.com/office/powerpoint/2010/main" val="296999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5538" indent="-294438" eaLnBrk="0" hangingPunct="0">
              <a:defRPr sz="2500">
                <a:solidFill>
                  <a:schemeClr val="tx1"/>
                </a:solidFill>
                <a:latin typeface="Times New Roman" pitchFamily="18" charset="0"/>
              </a:defRPr>
            </a:lvl2pPr>
            <a:lvl3pPr marL="1177751" indent="-235550" eaLnBrk="0" hangingPunct="0">
              <a:defRPr sz="2500">
                <a:solidFill>
                  <a:schemeClr val="tx1"/>
                </a:solidFill>
                <a:latin typeface="Times New Roman" pitchFamily="18" charset="0"/>
              </a:defRPr>
            </a:lvl3pPr>
            <a:lvl4pPr marL="1648851" indent="-235550" eaLnBrk="0" hangingPunct="0">
              <a:defRPr sz="2500">
                <a:solidFill>
                  <a:schemeClr val="tx1"/>
                </a:solidFill>
                <a:latin typeface="Times New Roman" pitchFamily="18" charset="0"/>
              </a:defRPr>
            </a:lvl4pPr>
            <a:lvl5pPr marL="2119952" indent="-235550" eaLnBrk="0" hangingPunct="0">
              <a:defRPr sz="2500">
                <a:solidFill>
                  <a:schemeClr val="tx1"/>
                </a:solidFill>
                <a:latin typeface="Times New Roman" pitchFamily="18" charset="0"/>
              </a:defRPr>
            </a:lvl5pPr>
            <a:lvl6pPr marL="2591051" indent="-235550" eaLnBrk="0" fontAlgn="base" hangingPunct="0">
              <a:spcBef>
                <a:spcPct val="0"/>
              </a:spcBef>
              <a:spcAft>
                <a:spcPct val="0"/>
              </a:spcAft>
              <a:defRPr sz="2500">
                <a:solidFill>
                  <a:schemeClr val="tx1"/>
                </a:solidFill>
                <a:latin typeface="Times New Roman" pitchFamily="18" charset="0"/>
              </a:defRPr>
            </a:lvl6pPr>
            <a:lvl7pPr marL="3062152" indent="-235550" eaLnBrk="0" fontAlgn="base" hangingPunct="0">
              <a:spcBef>
                <a:spcPct val="0"/>
              </a:spcBef>
              <a:spcAft>
                <a:spcPct val="0"/>
              </a:spcAft>
              <a:defRPr sz="2500">
                <a:solidFill>
                  <a:schemeClr val="tx1"/>
                </a:solidFill>
                <a:latin typeface="Times New Roman" pitchFamily="18" charset="0"/>
              </a:defRPr>
            </a:lvl7pPr>
            <a:lvl8pPr marL="3533252" indent="-235550" eaLnBrk="0" fontAlgn="base" hangingPunct="0">
              <a:spcBef>
                <a:spcPct val="0"/>
              </a:spcBef>
              <a:spcAft>
                <a:spcPct val="0"/>
              </a:spcAft>
              <a:defRPr sz="2500">
                <a:solidFill>
                  <a:schemeClr val="tx1"/>
                </a:solidFill>
                <a:latin typeface="Times New Roman" pitchFamily="18" charset="0"/>
              </a:defRPr>
            </a:lvl8pPr>
            <a:lvl9pPr marL="4004352" indent="-235550" eaLnBrk="0" fontAlgn="base" hangingPunct="0">
              <a:spcBef>
                <a:spcPct val="0"/>
              </a:spcBef>
              <a:spcAft>
                <a:spcPct val="0"/>
              </a:spcAft>
              <a:defRPr sz="2500">
                <a:solidFill>
                  <a:schemeClr val="tx1"/>
                </a:solidFill>
                <a:latin typeface="Times New Roman" pitchFamily="18" charset="0"/>
              </a:defRPr>
            </a:lvl9pPr>
          </a:lstStyle>
          <a:p>
            <a:pPr eaLnBrk="1" hangingPunct="1"/>
            <a:fld id="{0CC862EE-67EE-44FE-9EBC-137FCDE7A35D}" type="slidenum">
              <a:rPr lang="en-US" altLang="en-US" sz="1200"/>
              <a:pPr eaLnBrk="1" hangingPunct="1"/>
              <a:t>21</a:t>
            </a:fld>
            <a:endParaRPr lang="en-US" altLang="en-US" sz="1200"/>
          </a:p>
        </p:txBody>
      </p:sp>
    </p:spTree>
    <p:extLst>
      <p:ext uri="{BB962C8B-B14F-4D97-AF65-F5344CB8AC3E}">
        <p14:creationId xmlns:p14="http://schemas.microsoft.com/office/powerpoint/2010/main" val="114787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1049000" cy="1066800"/>
          </a:xfrm>
        </p:spPr>
        <p:txBody>
          <a:bodyPr/>
          <a:lstStyle/>
          <a:p>
            <a:r>
              <a:rPr lang="en-US" dirty="0"/>
              <a:t>Click to edit Master title style</a:t>
            </a:r>
          </a:p>
        </p:txBody>
      </p:sp>
      <p:sp>
        <p:nvSpPr>
          <p:cNvPr id="5" name="Content Placeholder 2"/>
          <p:cNvSpPr>
            <a:spLocks noGrp="1"/>
          </p:cNvSpPr>
          <p:nvPr>
            <p:ph idx="1"/>
          </p:nvPr>
        </p:nvSpPr>
        <p:spPr>
          <a:xfrm>
            <a:off x="228600" y="1280160"/>
            <a:ext cx="11734800" cy="519684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6334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 id="2147483735" r:id="rId5"/>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0.pn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2023</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23: Frequency Control</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 R=0.01</a:t>
            </a:r>
          </a:p>
        </p:txBody>
      </p:sp>
      <p:sp>
        <p:nvSpPr>
          <p:cNvPr id="3" name="Content Placeholder 2"/>
          <p:cNvSpPr>
            <a:spLocks noGrp="1"/>
          </p:cNvSpPr>
          <p:nvPr>
            <p:ph type="body" sz="quarter" idx="10"/>
          </p:nvPr>
        </p:nvSpPr>
        <p:spPr/>
        <p:txBody>
          <a:bodyPr/>
          <a:lstStyle/>
          <a:p>
            <a:r>
              <a:rPr lang="en-US" dirty="0"/>
              <a:t>Changing to the droop to 0.01 results in less steady-state frequency error, but at the cost of a faster generator response</a:t>
            </a:r>
          </a:p>
        </p:txBody>
      </p:sp>
      <p:pic>
        <p:nvPicPr>
          <p:cNvPr id="1904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688771"/>
            <a:ext cx="4267200" cy="323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8881" y="2736668"/>
            <a:ext cx="4027955" cy="305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35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Interconnect Calculation</a:t>
            </a:r>
          </a:p>
        </p:txBody>
      </p:sp>
      <p:sp>
        <p:nvSpPr>
          <p:cNvPr id="3" name="Content Placeholder 2"/>
          <p:cNvSpPr>
            <a:spLocks noGrp="1"/>
          </p:cNvSpPr>
          <p:nvPr>
            <p:ph type="body" sz="quarter" idx="10"/>
          </p:nvPr>
        </p:nvSpPr>
        <p:spPr/>
        <p:txBody>
          <a:bodyPr/>
          <a:lstStyle/>
          <a:p>
            <a:r>
              <a:rPr lang="en-US" dirty="0"/>
              <a:t>When studying a system with many generators, each with the same (or close) droop, then the final frequency deviation is </a:t>
            </a:r>
          </a:p>
          <a:p>
            <a:endParaRPr lang="en-US" dirty="0"/>
          </a:p>
          <a:p>
            <a:endParaRPr lang="en-US" dirty="0"/>
          </a:p>
          <a:p>
            <a:endParaRPr lang="en-US" dirty="0"/>
          </a:p>
          <a:p>
            <a:endParaRPr lang="en-US" dirty="0"/>
          </a:p>
          <a:p>
            <a:endParaRPr lang="en-US" dirty="0"/>
          </a:p>
          <a:p>
            <a:r>
              <a:rPr lang="en-US" dirty="0"/>
              <a:t>The online generator summation should only include generators that actually have governors that can respond, can move in the desired direction, and it does not take into account generators hitting their limits</a:t>
            </a:r>
          </a:p>
        </p:txBody>
      </p:sp>
      <p:graphicFrame>
        <p:nvGraphicFramePr>
          <p:cNvPr id="5" name="Object 4"/>
          <p:cNvGraphicFramePr>
            <a:graphicFrameLocks noChangeAspect="1"/>
          </p:cNvGraphicFramePr>
          <p:nvPr/>
        </p:nvGraphicFramePr>
        <p:xfrm>
          <a:off x="3524091" y="2819400"/>
          <a:ext cx="2633663" cy="1479550"/>
        </p:xfrm>
        <a:graphic>
          <a:graphicData uri="http://schemas.openxmlformats.org/presentationml/2006/ole">
            <mc:AlternateContent xmlns:mc="http://schemas.openxmlformats.org/markup-compatibility/2006">
              <mc:Choice xmlns:v="urn:schemas-microsoft-com:vml" Requires="v">
                <p:oleObj spid="_x0000_s16388" name="Equation" r:id="rId3" imgW="1346040" imgH="761760" progId="Equation.DSMT4">
                  <p:embed/>
                </p:oleObj>
              </mc:Choice>
              <mc:Fallback>
                <p:oleObj name="Equation" r:id="rId3" imgW="1346040" imgH="761760" progId="Equation.DSMT4">
                  <p:embed/>
                  <p:pic>
                    <p:nvPicPr>
                      <p:cNvPr id="5" name="Object 4"/>
                      <p:cNvPicPr>
                        <a:picLocks noChangeAspect="1" noChangeArrowheads="1"/>
                      </p:cNvPicPr>
                      <p:nvPr/>
                    </p:nvPicPr>
                    <p:blipFill>
                      <a:blip r:embed="rId4"/>
                      <a:srcRect/>
                      <a:stretch>
                        <a:fillRect/>
                      </a:stretch>
                    </p:blipFill>
                    <p:spPr bwMode="auto">
                      <a:xfrm>
                        <a:off x="3524091" y="2819400"/>
                        <a:ext cx="26336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0" y="2743200"/>
            <a:ext cx="3200400" cy="1015663"/>
          </a:xfrm>
          <a:prstGeom prst="rect">
            <a:avLst/>
          </a:prstGeom>
          <a:solidFill>
            <a:srgbClr val="D6D2C4"/>
          </a:solidFill>
        </p:spPr>
        <p:txBody>
          <a:bodyPr wrap="square" rtlCol="0">
            <a:spAutoFit/>
          </a:bodyPr>
          <a:lstStyle/>
          <a:p>
            <a:r>
              <a:rPr lang="en-US" sz="2000" dirty="0">
                <a:latin typeface="+mj-lt"/>
              </a:rPr>
              <a:t>The online generators</a:t>
            </a:r>
            <a:br>
              <a:rPr lang="en-US" sz="2000" dirty="0">
                <a:latin typeface="+mj-lt"/>
              </a:rPr>
            </a:br>
            <a:r>
              <a:rPr lang="en-US" sz="2000" dirty="0">
                <a:latin typeface="+mj-lt"/>
              </a:rPr>
              <a:t>do not include the contingency generator(s)</a:t>
            </a:r>
          </a:p>
        </p:txBody>
      </p:sp>
    </p:spTree>
    <p:extLst>
      <p:ext uri="{BB962C8B-B14F-4D97-AF65-F5344CB8AC3E}">
        <p14:creationId xmlns:p14="http://schemas.microsoft.com/office/powerpoint/2010/main" val="371725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System Example (Prob 6.11)</a:t>
            </a:r>
          </a:p>
        </p:txBody>
      </p:sp>
      <p:sp>
        <p:nvSpPr>
          <p:cNvPr id="3" name="Content Placeholder 2"/>
          <p:cNvSpPr>
            <a:spLocks noGrp="1"/>
          </p:cNvSpPr>
          <p:nvPr>
            <p:ph type="body" sz="quarter" idx="10"/>
          </p:nvPr>
        </p:nvSpPr>
        <p:spPr/>
        <p:txBody>
          <a:bodyPr/>
          <a:lstStyle/>
          <a:p>
            <a:r>
              <a:rPr lang="en-US" dirty="0"/>
              <a:t>As an example, consider the 37 bus, nine generator example from earlier;  assume one generator with 42 MW is opened.  The total MVA of the remaining generators is 1132.  With R=0.05</a:t>
            </a:r>
          </a:p>
        </p:txBody>
      </p:sp>
      <p:graphicFrame>
        <p:nvGraphicFramePr>
          <p:cNvPr id="5" name="Object 4"/>
          <p:cNvGraphicFramePr>
            <a:graphicFrameLocks noChangeAspect="1"/>
          </p:cNvGraphicFramePr>
          <p:nvPr>
            <p:extLst>
              <p:ext uri="{D42A27DB-BD31-4B8C-83A1-F6EECF244321}">
                <p14:modId xmlns:p14="http://schemas.microsoft.com/office/powerpoint/2010/main" val="3790685918"/>
              </p:ext>
            </p:extLst>
          </p:nvPr>
        </p:nvGraphicFramePr>
        <p:xfrm>
          <a:off x="2148681" y="2624411"/>
          <a:ext cx="7056438" cy="1233488"/>
        </p:xfrm>
        <a:graphic>
          <a:graphicData uri="http://schemas.openxmlformats.org/presentationml/2006/ole">
            <mc:AlternateContent xmlns:mc="http://schemas.openxmlformats.org/markup-compatibility/2006">
              <mc:Choice xmlns:v="urn:schemas-microsoft-com:vml" Requires="v">
                <p:oleObj spid="_x0000_s17412" name="Equation" r:id="rId3" imgW="3606480" imgH="634680" progId="Equation.DSMT4">
                  <p:embed/>
                </p:oleObj>
              </mc:Choice>
              <mc:Fallback>
                <p:oleObj name="Equation" r:id="rId3" imgW="3606480" imgH="634680" progId="Equation.DSMT4">
                  <p:embed/>
                  <p:pic>
                    <p:nvPicPr>
                      <p:cNvPr id="5" name="Object 4"/>
                      <p:cNvPicPr>
                        <a:picLocks noChangeAspect="1" noChangeArrowheads="1"/>
                      </p:cNvPicPr>
                      <p:nvPr/>
                    </p:nvPicPr>
                    <p:blipFill>
                      <a:blip r:embed="rId4"/>
                      <a:srcRect/>
                      <a:stretch>
                        <a:fillRect/>
                      </a:stretch>
                    </p:blipFill>
                    <p:spPr bwMode="auto">
                      <a:xfrm>
                        <a:off x="2148681" y="2624411"/>
                        <a:ext cx="70564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0115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58691" y="3934098"/>
            <a:ext cx="3557253" cy="2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47894" y="6320135"/>
            <a:ext cx="3573414" cy="523220"/>
          </a:xfrm>
          <a:prstGeom prst="rect">
            <a:avLst/>
          </a:prstGeom>
          <a:noFill/>
        </p:spPr>
        <p:txBody>
          <a:bodyPr wrap="none" rtlCol="0">
            <a:spAutoFit/>
          </a:bodyPr>
          <a:lstStyle/>
          <a:p>
            <a:r>
              <a:rPr lang="en-US" dirty="0">
                <a:solidFill>
                  <a:srgbClr val="FF0000"/>
                </a:solidFill>
              </a:rPr>
              <a:t>Case is Bus37_TGOV1</a:t>
            </a:r>
          </a:p>
        </p:txBody>
      </p:sp>
      <p:pic>
        <p:nvPicPr>
          <p:cNvPr id="187408" name="Picture 1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57400" y="3886200"/>
            <a:ext cx="3109449" cy="23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2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Measure</a:t>
            </a:r>
          </a:p>
        </p:txBody>
      </p:sp>
      <p:pic>
        <p:nvPicPr>
          <p:cNvPr id="119398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612"/>
          <a:stretch/>
        </p:blipFill>
        <p:spPr bwMode="auto">
          <a:xfrm>
            <a:off x="1295400" y="1371600"/>
            <a:ext cx="8382000" cy="510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39506" y="6352638"/>
            <a:ext cx="8382000" cy="307777"/>
          </a:xfrm>
          <a:prstGeom prst="rect">
            <a:avLst/>
          </a:prstGeom>
        </p:spPr>
        <p:txBody>
          <a:bodyPr wrap="square">
            <a:spAutoFit/>
          </a:bodyPr>
          <a:lstStyle/>
          <a:p>
            <a:r>
              <a:rPr lang="en-US" sz="1400" dirty="0">
                <a:latin typeface="+mj-lt"/>
              </a:rPr>
              <a:t>Source: wecc.biz/Reliability/Frequency%20Response%20Analysis%20-%20Dmitry%20Kosterev.pdf</a:t>
            </a:r>
          </a:p>
        </p:txBody>
      </p:sp>
    </p:spTree>
    <p:extLst>
      <p:ext uri="{BB962C8B-B14F-4D97-AF65-F5344CB8AC3E}">
        <p14:creationId xmlns:p14="http://schemas.microsoft.com/office/powerpoint/2010/main" val="214427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Interconnection Performance</a:t>
            </a:r>
          </a:p>
        </p:txBody>
      </p:sp>
      <p:pic>
        <p:nvPicPr>
          <p:cNvPr id="119501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95059" y="1219200"/>
            <a:ext cx="6781800" cy="49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95059" y="6110277"/>
            <a:ext cx="8150772" cy="307777"/>
          </a:xfrm>
          <a:prstGeom prst="rect">
            <a:avLst/>
          </a:prstGeom>
        </p:spPr>
        <p:txBody>
          <a:bodyPr wrap="square">
            <a:spAutoFit/>
          </a:bodyPr>
          <a:lstStyle/>
          <a:p>
            <a:r>
              <a:rPr lang="en-US" sz="1400" dirty="0"/>
              <a:t>Source: wecc.biz/Reliability/Frequency%20Response%20Analysis%20-%20Dmitry%20Kosterev.pdf</a:t>
            </a:r>
          </a:p>
        </p:txBody>
      </p:sp>
      <p:sp>
        <p:nvSpPr>
          <p:cNvPr id="3" name="TextBox 2"/>
          <p:cNvSpPr txBox="1"/>
          <p:nvPr/>
        </p:nvSpPr>
        <p:spPr>
          <a:xfrm>
            <a:off x="8153400" y="2878396"/>
            <a:ext cx="2286000" cy="707886"/>
          </a:xfrm>
          <a:prstGeom prst="rect">
            <a:avLst/>
          </a:prstGeom>
          <a:solidFill>
            <a:srgbClr val="D6D2C4"/>
          </a:solidFill>
        </p:spPr>
        <p:txBody>
          <a:bodyPr wrap="square" rtlCol="0">
            <a:spAutoFit/>
          </a:bodyPr>
          <a:lstStyle/>
          <a:p>
            <a:r>
              <a:rPr lang="en-US" sz="2000" dirty="0">
                <a:latin typeface="+mj-lt"/>
              </a:rPr>
              <a:t>Higher values</a:t>
            </a:r>
            <a:br>
              <a:rPr lang="en-US" sz="2000" dirty="0">
                <a:latin typeface="+mj-lt"/>
              </a:rPr>
            </a:br>
            <a:r>
              <a:rPr lang="en-US" sz="2000" dirty="0">
                <a:latin typeface="+mj-lt"/>
              </a:rPr>
              <a:t>are better!</a:t>
            </a:r>
          </a:p>
        </p:txBody>
      </p:sp>
    </p:spTree>
    <p:extLst>
      <p:ext uri="{BB962C8B-B14F-4D97-AF65-F5344CB8AC3E}">
        <p14:creationId xmlns:p14="http://schemas.microsoft.com/office/powerpoint/2010/main" val="411030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WECC Interconnect Frequency Response</a:t>
            </a:r>
          </a:p>
        </p:txBody>
      </p:sp>
      <p:sp>
        <p:nvSpPr>
          <p:cNvPr id="3" name="Content Placeholder 2"/>
          <p:cNvSpPr>
            <a:spLocks noGrp="1"/>
          </p:cNvSpPr>
          <p:nvPr>
            <p:ph type="body" sz="quarter" idx="10"/>
          </p:nvPr>
        </p:nvSpPr>
        <p:spPr/>
        <p:txBody>
          <a:bodyPr/>
          <a:lstStyle/>
          <a:p>
            <a:r>
              <a:rPr lang="en-US" dirty="0"/>
              <a:t>Data for the four major interconnects is available from NERC; these are the values between points A and B</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09800" y="2133600"/>
            <a:ext cx="8153400" cy="3657600"/>
          </a:xfrm>
          <a:prstGeom prst="rect">
            <a:avLst/>
          </a:prstGeom>
        </p:spPr>
      </p:pic>
      <p:sp>
        <p:nvSpPr>
          <p:cNvPr id="7" name="Rectangle 6"/>
          <p:cNvSpPr/>
          <p:nvPr/>
        </p:nvSpPr>
        <p:spPr>
          <a:xfrm>
            <a:off x="1905000" y="6008132"/>
            <a:ext cx="8305800" cy="369332"/>
          </a:xfrm>
          <a:prstGeom prst="rect">
            <a:avLst/>
          </a:prstGeom>
        </p:spPr>
        <p:txBody>
          <a:bodyPr wrap="square">
            <a:spAutoFit/>
          </a:bodyPr>
          <a:lstStyle/>
          <a:p>
            <a:r>
              <a:rPr lang="en-US" sz="1800" dirty="0">
                <a:latin typeface="+mj-lt"/>
              </a:rPr>
              <a:t>www.nerc.com/pa/RAPA/ri/Pages/InterconnectionFrequencyResponse.aspx</a:t>
            </a:r>
          </a:p>
        </p:txBody>
      </p:sp>
    </p:spTree>
    <p:extLst>
      <p:ext uri="{BB962C8B-B14F-4D97-AF65-F5344CB8AC3E}">
        <p14:creationId xmlns:p14="http://schemas.microsoft.com/office/powerpoint/2010/main" val="2589474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Interconnect Frequency Response</a:t>
            </a:r>
          </a:p>
        </p:txBody>
      </p:sp>
      <p:sp>
        <p:nvSpPr>
          <p:cNvPr id="5" name="Rectangle 4"/>
          <p:cNvSpPr/>
          <p:nvPr/>
        </p:nvSpPr>
        <p:spPr>
          <a:xfrm>
            <a:off x="1905000" y="5638800"/>
            <a:ext cx="8305800" cy="369332"/>
          </a:xfrm>
          <a:prstGeom prst="rect">
            <a:avLst/>
          </a:prstGeom>
        </p:spPr>
        <p:txBody>
          <a:bodyPr wrap="square">
            <a:spAutoFit/>
          </a:bodyPr>
          <a:lstStyle/>
          <a:p>
            <a:r>
              <a:rPr lang="en-US" sz="1800" dirty="0">
                <a:latin typeface="+mj-lt"/>
              </a:rPr>
              <a:t>www.nerc.com/pa/RAPA/ri/Pages/InterconnectionFrequencyResponse.aspx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96291" y="1295400"/>
            <a:ext cx="8162109" cy="4038600"/>
          </a:xfrm>
          <a:prstGeom prst="rect">
            <a:avLst/>
          </a:prstGeom>
        </p:spPr>
      </p:pic>
    </p:spTree>
    <p:extLst>
      <p:ext uri="{BB962C8B-B14F-4D97-AF65-F5344CB8AC3E}">
        <p14:creationId xmlns:p14="http://schemas.microsoft.com/office/powerpoint/2010/main" val="1768490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Frequency Response</a:t>
            </a:r>
          </a:p>
        </p:txBody>
      </p:sp>
      <p:sp>
        <p:nvSpPr>
          <p:cNvPr id="3" name="Content Placeholder 2"/>
          <p:cNvSpPr>
            <a:spLocks noGrp="1"/>
          </p:cNvSpPr>
          <p:nvPr>
            <p:ph type="body" sz="quarter" idx="10"/>
          </p:nvPr>
        </p:nvSpPr>
        <p:spPr/>
        <p:txBody>
          <a:bodyPr/>
          <a:lstStyle/>
          <a:p>
            <a:r>
              <a:rPr lang="en-US" dirty="0"/>
              <a:t>As expected, smaller grids have greater frequency sensitivity</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65020" y="2285844"/>
            <a:ext cx="8185467" cy="3733800"/>
          </a:xfrm>
          <a:prstGeom prst="rect">
            <a:avLst/>
          </a:prstGeom>
        </p:spPr>
      </p:pic>
      <p:sp>
        <p:nvSpPr>
          <p:cNvPr id="9" name="Rectangle 8"/>
          <p:cNvSpPr/>
          <p:nvPr/>
        </p:nvSpPr>
        <p:spPr>
          <a:xfrm>
            <a:off x="2119946" y="6202261"/>
            <a:ext cx="8305800" cy="369332"/>
          </a:xfrm>
          <a:prstGeom prst="rect">
            <a:avLst/>
          </a:prstGeom>
        </p:spPr>
        <p:txBody>
          <a:bodyPr wrap="square">
            <a:spAutoFit/>
          </a:bodyPr>
          <a:lstStyle/>
          <a:p>
            <a:r>
              <a:rPr lang="en-US" sz="1800" dirty="0">
                <a:latin typeface="+mj-lt"/>
              </a:rPr>
              <a:t>www.nerc.com/pa/RAPA/ri/Pages/InterconnectionFrequencyResponse.aspx</a:t>
            </a:r>
          </a:p>
        </p:txBody>
      </p:sp>
    </p:spTree>
    <p:extLst>
      <p:ext uri="{BB962C8B-B14F-4D97-AF65-F5344CB8AC3E}">
        <p14:creationId xmlns:p14="http://schemas.microsoft.com/office/powerpoint/2010/main" val="267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Definition</a:t>
            </a:r>
          </a:p>
        </p:txBody>
      </p:sp>
      <p:sp>
        <p:nvSpPr>
          <p:cNvPr id="3" name="Content Placeholder 2"/>
          <p:cNvSpPr>
            <a:spLocks noGrp="1"/>
          </p:cNvSpPr>
          <p:nvPr>
            <p:ph type="body" sz="quarter" idx="10"/>
          </p:nvPr>
        </p:nvSpPr>
        <p:spPr/>
        <p:txBody>
          <a:bodyPr/>
          <a:lstStyle/>
          <a:p>
            <a:r>
              <a:rPr lang="en-US" dirty="0"/>
              <a:t>FERC defines in RM13-11: “Frequency response is a measure of an Interconnection’s ability to stabilize frequency immediately following the sudden loss of generation or load, and is a critical component of the reliable operation of the Bulk-Power System, particularly during disturbances and recoveries.”</a:t>
            </a:r>
          </a:p>
          <a:p>
            <a:r>
              <a:rPr lang="en-US" dirty="0"/>
              <a:t>Design Event for WECC is N-2 (Palo Verde Outage) not to result in under frequency load shed (UFLS) (59.5 Hz in WECC)</a:t>
            </a:r>
          </a:p>
          <a:p>
            <a:r>
              <a:rPr lang="en-US" dirty="0"/>
              <a:t>ERCOT requires 5% load shed at 59.3 Hz, 10% at 58.9 Hz, and 10% at 58.5 Hz</a:t>
            </a:r>
          </a:p>
        </p:txBody>
      </p:sp>
      <p:sp>
        <p:nvSpPr>
          <p:cNvPr id="5" name="Rectangle 4"/>
          <p:cNvSpPr/>
          <p:nvPr/>
        </p:nvSpPr>
        <p:spPr>
          <a:xfrm>
            <a:off x="1981200" y="6324600"/>
            <a:ext cx="8763000" cy="307777"/>
          </a:xfrm>
          <a:prstGeom prst="rect">
            <a:avLst/>
          </a:prstGeom>
        </p:spPr>
        <p:txBody>
          <a:bodyPr wrap="square">
            <a:spAutoFit/>
          </a:bodyPr>
          <a:lstStyle/>
          <a:p>
            <a:r>
              <a:rPr lang="en-US" sz="1400" dirty="0">
                <a:latin typeface="+mj-lt"/>
              </a:rPr>
              <a:t>Source: wecc.biz/Reliability/Frequency%20Response%20Analysis%20-%20Dmitry%20Kosterev.pdf</a:t>
            </a:r>
          </a:p>
        </p:txBody>
      </p:sp>
    </p:spTree>
    <p:extLst>
      <p:ext uri="{BB962C8B-B14F-4D97-AF65-F5344CB8AC3E}">
        <p14:creationId xmlns:p14="http://schemas.microsoft.com/office/powerpoint/2010/main" val="1721383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May 15, 2003 event </a:t>
            </a:r>
          </a:p>
        </p:txBody>
      </p:sp>
      <p:sp>
        <p:nvSpPr>
          <p:cNvPr id="3" name="Content Placeholder 2"/>
          <p:cNvSpPr>
            <a:spLocks noGrp="1"/>
          </p:cNvSpPr>
          <p:nvPr>
            <p:ph type="body" sz="quarter" idx="10"/>
          </p:nvPr>
        </p:nvSpPr>
        <p:spPr/>
        <p:txBody>
          <a:bodyPr/>
          <a:lstStyle/>
          <a:p>
            <a:r>
              <a:rPr lang="en-US" sz="2400" dirty="0"/>
              <a:t>On May 15, 2003 at 2:54 am</a:t>
            </a:r>
            <a:br>
              <a:rPr lang="en-US" sz="2400" dirty="0"/>
            </a:br>
            <a:r>
              <a:rPr lang="en-US" sz="2400" dirty="0"/>
              <a:t>both Comanche Peak nuclear</a:t>
            </a:r>
            <a:br>
              <a:rPr lang="en-US" sz="2400" dirty="0"/>
            </a:br>
            <a:r>
              <a:rPr lang="en-US" sz="2400" dirty="0"/>
              <a:t>units tripped due to breaker </a:t>
            </a:r>
            <a:br>
              <a:rPr lang="en-US" sz="2400" dirty="0"/>
            </a:br>
            <a:r>
              <a:rPr lang="en-US" sz="2400" dirty="0"/>
              <a:t>failure from a lightning strike</a:t>
            </a:r>
          </a:p>
          <a:p>
            <a:pPr lvl="1"/>
            <a:r>
              <a:rPr lang="en-US" sz="2000" dirty="0"/>
              <a:t>Located by Glen Rose, SW of Fort Worth</a:t>
            </a:r>
          </a:p>
          <a:p>
            <a:pPr lvl="1"/>
            <a:r>
              <a:rPr lang="en-US" sz="2000" dirty="0"/>
              <a:t>2275 MW gen tripped immediately, 1146 MW also tripped within seconds, and 775 MW about 43 seconds afterwards</a:t>
            </a:r>
          </a:p>
          <a:p>
            <a:pPr lvl="1"/>
            <a:r>
              <a:rPr lang="en-US" sz="2000" dirty="0"/>
              <a:t>System frequency got down to 59.26 Hz</a:t>
            </a:r>
          </a:p>
          <a:p>
            <a:r>
              <a:rPr lang="en-US" sz="2400" dirty="0"/>
              <a:t>471 MW of high-set under frequency load tripped at 59.7 Hz, and 1549 MW tripped at 59.3</a:t>
            </a:r>
          </a:p>
        </p:txBody>
      </p:sp>
      <p:sp>
        <p:nvSpPr>
          <p:cNvPr id="4" name="TextBox 3"/>
          <p:cNvSpPr txBox="1"/>
          <p:nvPr/>
        </p:nvSpPr>
        <p:spPr>
          <a:xfrm>
            <a:off x="2819401" y="6110212"/>
            <a:ext cx="6324600" cy="584775"/>
          </a:xfrm>
          <a:prstGeom prst="rect">
            <a:avLst/>
          </a:prstGeom>
          <a:noFill/>
        </p:spPr>
        <p:txBody>
          <a:bodyPr wrap="square" rtlCol="0">
            <a:spAutoFit/>
          </a:bodyPr>
          <a:lstStyle/>
          <a:p>
            <a:r>
              <a:rPr lang="en-US" sz="1600" dirty="0">
                <a:latin typeface="+mj-lt"/>
              </a:rPr>
              <a:t>Image source: ERCOT TAC Meeting, June 4, 2003 Presentation at http://slideplayer.com/slide/4543302/</a:t>
            </a:r>
          </a:p>
        </p:txBody>
      </p:sp>
      <p:pic>
        <p:nvPicPr>
          <p:cNvPr id="51204"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34200" y="1828800"/>
            <a:ext cx="499853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69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725E-0B0A-4C7F-A660-F48B29521C0B}"/>
              </a:ext>
            </a:extLst>
          </p:cNvPr>
          <p:cNvSpPr>
            <a:spLocks noGrp="1"/>
          </p:cNvSpPr>
          <p:nvPr>
            <p:ph type="title"/>
          </p:nvPr>
        </p:nvSpPr>
        <p:spPr/>
        <p:txBody>
          <a:bodyPr/>
          <a:lstStyle/>
          <a:p>
            <a:r>
              <a:rPr lang="en-US" dirty="0"/>
              <a:t>Announcements</a:t>
            </a:r>
          </a:p>
        </p:txBody>
      </p:sp>
      <p:sp>
        <p:nvSpPr>
          <p:cNvPr id="3" name="Text Placeholder 2">
            <a:extLst>
              <a:ext uri="{FF2B5EF4-FFF2-40B4-BE49-F238E27FC236}">
                <a16:creationId xmlns:a16="http://schemas.microsoft.com/office/drawing/2014/main" id="{EBFC6F69-608F-4B8C-BD25-FD8C9A843596}"/>
              </a:ext>
            </a:extLst>
          </p:cNvPr>
          <p:cNvSpPr>
            <a:spLocks noGrp="1"/>
          </p:cNvSpPr>
          <p:nvPr>
            <p:ph type="body" sz="quarter" idx="10"/>
          </p:nvPr>
        </p:nvSpPr>
        <p:spPr/>
        <p:txBody>
          <a:bodyPr/>
          <a:lstStyle/>
          <a:p>
            <a:r>
              <a:rPr lang="en-US" dirty="0"/>
              <a:t>Exam next class April 18</a:t>
            </a:r>
            <a:r>
              <a:rPr lang="en-US" baseline="30000" dirty="0"/>
              <a:t>th</a:t>
            </a:r>
            <a:endParaRPr lang="en-US" dirty="0"/>
          </a:p>
          <a:p>
            <a:pPr lvl="1"/>
            <a:r>
              <a:rPr lang="en-US" dirty="0"/>
              <a:t>Study how to work power flow and economic dispatch problems</a:t>
            </a:r>
          </a:p>
          <a:p>
            <a:pPr lvl="1"/>
            <a:r>
              <a:rPr lang="en-US" dirty="0"/>
              <a:t>Conceptual material from power flow through last week</a:t>
            </a:r>
          </a:p>
          <a:p>
            <a:r>
              <a:rPr lang="en-US" dirty="0"/>
              <a:t>Be working on the dynamics homework for future quizzes and the final</a:t>
            </a:r>
          </a:p>
        </p:txBody>
      </p:sp>
    </p:spTree>
    <p:extLst>
      <p:ext uri="{BB962C8B-B14F-4D97-AF65-F5344CB8AC3E}">
        <p14:creationId xmlns:p14="http://schemas.microsoft.com/office/powerpoint/2010/main" val="122049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2007 CWLP </a:t>
            </a:r>
            <a:r>
              <a:rPr lang="en-US" altLang="en-US" dirty="0" err="1"/>
              <a:t>Dallman</a:t>
            </a:r>
            <a:r>
              <a:rPr lang="en-US" altLang="en-US" dirty="0"/>
              <a:t> Accident</a:t>
            </a:r>
          </a:p>
        </p:txBody>
      </p:sp>
      <p:sp>
        <p:nvSpPr>
          <p:cNvPr id="5123" name="Content Placeholder 2"/>
          <p:cNvSpPr>
            <a:spLocks noGrp="1"/>
          </p:cNvSpPr>
          <p:nvPr>
            <p:ph type="body" sz="quarter" idx="10"/>
          </p:nvPr>
        </p:nvSpPr>
        <p:spPr/>
        <p:txBody>
          <a:bodyPr/>
          <a:lstStyle/>
          <a:p>
            <a:r>
              <a:rPr lang="en-US" altLang="en-US" dirty="0"/>
              <a:t>In 2007 there was an explosion at the CWLP 86 MW </a:t>
            </a:r>
            <a:r>
              <a:rPr lang="en-US" altLang="en-US" dirty="0" err="1"/>
              <a:t>Dallman</a:t>
            </a:r>
            <a:r>
              <a:rPr lang="en-US" altLang="en-US" dirty="0"/>
              <a:t> 1 generator.  The explosion was eventually determined to be caused by a sticky valve that prevented the cutoff of steam into the turbine when the generator went off line.  So the generator turbine continued to accelerate up to over 6000 rpm (3600 normal). </a:t>
            </a:r>
          </a:p>
          <a:p>
            <a:pPr lvl="1"/>
            <a:r>
              <a:rPr lang="en-US" altLang="en-US" dirty="0"/>
              <a:t>High speed caused parts of the generator to shoot out</a:t>
            </a:r>
          </a:p>
          <a:p>
            <a:pPr lvl="1"/>
            <a:r>
              <a:rPr lang="en-US" altLang="en-US" dirty="0"/>
              <a:t>Hydrogen escaped from the cooling system, and eventually escaped causing the explosion</a:t>
            </a:r>
          </a:p>
          <a:p>
            <a:pPr lvl="1"/>
            <a:r>
              <a:rPr lang="en-US" altLang="en-US" dirty="0"/>
              <a:t>Repairs took about 18 months, costing more than $52 million</a:t>
            </a:r>
          </a:p>
        </p:txBody>
      </p:sp>
    </p:spTree>
    <p:extLst>
      <p:ext uri="{BB962C8B-B14F-4D97-AF65-F5344CB8AC3E}">
        <p14:creationId xmlns:p14="http://schemas.microsoft.com/office/powerpoint/2010/main" val="167303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err="1"/>
              <a:t>Dallman</a:t>
            </a:r>
            <a:r>
              <a:rPr lang="en-US" altLang="en-US" dirty="0"/>
              <a:t> After the Accident</a:t>
            </a:r>
          </a:p>
        </p:txBody>
      </p:sp>
      <p:sp>
        <p:nvSpPr>
          <p:cNvPr id="2" name="Text Placeholder 1">
            <a:extLst>
              <a:ext uri="{FF2B5EF4-FFF2-40B4-BE49-F238E27FC236}">
                <a16:creationId xmlns:a16="http://schemas.microsoft.com/office/drawing/2014/main" id="{261C1482-3290-4CA8-971B-36F569254FC3}"/>
              </a:ext>
            </a:extLst>
          </p:cNvPr>
          <p:cNvSpPr>
            <a:spLocks noGrp="1"/>
          </p:cNvSpPr>
          <p:nvPr>
            <p:ph type="body" sz="quarter" idx="10"/>
          </p:nvPr>
        </p:nvSpPr>
        <p:spPr/>
        <p:txBody>
          <a:bodyPr/>
          <a:lstStyle/>
          <a:p>
            <a:endParaRPr lang="en-US"/>
          </a:p>
        </p:txBody>
      </p:sp>
      <p:pic>
        <p:nvPicPr>
          <p:cNvPr id="6147"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7187" r="7452"/>
          <a:stretch/>
        </p:blipFill>
        <p:spPr bwMode="auto">
          <a:xfrm>
            <a:off x="76200" y="1295400"/>
            <a:ext cx="592182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ED48FF44-0A99-449B-9E1D-7445F0F7AAC9}"/>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5845" r="5895"/>
          <a:stretch/>
        </p:blipFill>
        <p:spPr bwMode="auto">
          <a:xfrm>
            <a:off x="6096000" y="1371600"/>
            <a:ext cx="5982789"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84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Load Modeling</a:t>
            </a:r>
          </a:p>
        </p:txBody>
      </p:sp>
      <p:sp>
        <p:nvSpPr>
          <p:cNvPr id="3" name="Content Placeholder 2"/>
          <p:cNvSpPr>
            <a:spLocks noGrp="1"/>
          </p:cNvSpPr>
          <p:nvPr>
            <p:ph type="body" sz="quarter" idx="10"/>
          </p:nvPr>
        </p:nvSpPr>
        <p:spPr/>
        <p:txBody>
          <a:bodyPr/>
          <a:lstStyle/>
          <a:p>
            <a:r>
              <a:rPr lang="en-US" sz="2400" dirty="0"/>
              <a:t>Load modeling is certainly challenging!</a:t>
            </a:r>
          </a:p>
          <a:p>
            <a:r>
              <a:rPr lang="en-US" sz="2400" dirty="0"/>
              <a:t>For large system models an aggregate load can consist of many thousands of individual devices</a:t>
            </a:r>
          </a:p>
          <a:p>
            <a:r>
              <a:rPr lang="en-US" sz="2400" dirty="0"/>
              <a:t>The load is constantly changing, with key diurnal and temperature variations</a:t>
            </a:r>
          </a:p>
          <a:p>
            <a:pPr lvl="1"/>
            <a:r>
              <a:rPr lang="en-US" sz="2000" dirty="0"/>
              <a:t>For example, a higher percentage of lighting load at night, more air conditioner load on hot days </a:t>
            </a:r>
          </a:p>
          <a:p>
            <a:r>
              <a:rPr lang="en-US" sz="2400" dirty="0"/>
              <a:t>Load model behavior can be quite complex during the low voltages that may occur in transient stability</a:t>
            </a:r>
          </a:p>
          <a:p>
            <a:r>
              <a:rPr lang="en-US" sz="2400" dirty="0"/>
              <a:t>Testing aggregate load models for extreme conditions is not feasible – we need to wait for disturbances!</a:t>
            </a:r>
          </a:p>
          <a:p>
            <a:endParaRPr lang="en-US" sz="2400" dirty="0"/>
          </a:p>
        </p:txBody>
      </p:sp>
    </p:spTree>
    <p:extLst>
      <p:ext uri="{BB962C8B-B14F-4D97-AF65-F5344CB8AC3E}">
        <p14:creationId xmlns:p14="http://schemas.microsoft.com/office/powerpoint/2010/main" val="3760470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Load Modeling</a:t>
            </a:r>
          </a:p>
        </p:txBody>
      </p:sp>
      <p:sp>
        <p:nvSpPr>
          <p:cNvPr id="3" name="Content Placeholder 2"/>
          <p:cNvSpPr>
            <a:spLocks noGrp="1"/>
          </p:cNvSpPr>
          <p:nvPr>
            <p:ph type="body" sz="quarter" idx="10"/>
          </p:nvPr>
        </p:nvSpPr>
        <p:spPr/>
        <p:txBody>
          <a:bodyPr/>
          <a:lstStyle/>
          <a:p>
            <a:r>
              <a:rPr lang="en-US" sz="2400" dirty="0"/>
              <a:t>Traditionally load models have been divided into two groups</a:t>
            </a:r>
          </a:p>
          <a:p>
            <a:pPr lvl="1"/>
            <a:r>
              <a:rPr lang="en-US" sz="2000" dirty="0"/>
              <a:t>Static: load is a algebraic function of bus voltage and sometimes frequency</a:t>
            </a:r>
          </a:p>
          <a:p>
            <a:pPr lvl="1"/>
            <a:r>
              <a:rPr lang="en-US" sz="2000" dirty="0"/>
              <a:t>Dynamic: load is represented with a dynamic model, with induction motor models the most common</a:t>
            </a:r>
          </a:p>
          <a:p>
            <a:r>
              <a:rPr lang="en-US" sz="2400" dirty="0"/>
              <a:t>The simplest load model is a static constant impedance</a:t>
            </a:r>
          </a:p>
          <a:p>
            <a:pPr lvl="1"/>
            <a:r>
              <a:rPr lang="en-US" sz="2000" dirty="0"/>
              <a:t>Has been widely used</a:t>
            </a:r>
          </a:p>
          <a:p>
            <a:pPr lvl="1"/>
            <a:r>
              <a:rPr lang="en-US" sz="2000" dirty="0"/>
              <a:t>Allowed the </a:t>
            </a:r>
            <a:r>
              <a:rPr lang="en-US" sz="2000" dirty="0" err="1"/>
              <a:t>Ybus</a:t>
            </a:r>
            <a:r>
              <a:rPr lang="en-US" sz="2000" dirty="0"/>
              <a:t> to be reduced, eliminating essentially all non-generator buses</a:t>
            </a:r>
          </a:p>
          <a:p>
            <a:pPr lvl="1"/>
            <a:r>
              <a:rPr lang="en-US" sz="2000" dirty="0"/>
              <a:t>Presents no issues as voltage falls to zero</a:t>
            </a:r>
          </a:p>
          <a:p>
            <a:pPr lvl="1"/>
            <a:r>
              <a:rPr lang="en-US" sz="2000" dirty="0"/>
              <a:t>Is rapidly falling out of favor</a:t>
            </a:r>
          </a:p>
          <a:p>
            <a:endParaRPr lang="en-US" sz="2400" dirty="0"/>
          </a:p>
        </p:txBody>
      </p:sp>
    </p:spTree>
    <p:extLst>
      <p:ext uri="{BB962C8B-B14F-4D97-AF65-F5344CB8AC3E}">
        <p14:creationId xmlns:p14="http://schemas.microsoft.com/office/powerpoint/2010/main" val="121819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Models</a:t>
            </a:r>
          </a:p>
        </p:txBody>
      </p:sp>
      <p:sp>
        <p:nvSpPr>
          <p:cNvPr id="3" name="Content Placeholder 2"/>
          <p:cNvSpPr>
            <a:spLocks noGrp="1"/>
          </p:cNvSpPr>
          <p:nvPr>
            <p:ph type="body" sz="quarter" idx="10"/>
          </p:nvPr>
        </p:nvSpPr>
        <p:spPr/>
        <p:txBody>
          <a:bodyPr/>
          <a:lstStyle/>
          <a:p>
            <a:r>
              <a:rPr lang="en-US" sz="2400" dirty="0"/>
              <a:t>Induction motors, both three phase and single phase, make up a very large percentage of the load</a:t>
            </a:r>
          </a:p>
          <a:p>
            <a:r>
              <a:rPr lang="en-US" sz="2400" dirty="0"/>
              <a:t>Term induction machine is used to indicate either generator or motor; most uses are as motors </a:t>
            </a:r>
          </a:p>
          <a:p>
            <a:r>
              <a:rPr lang="en-US" sz="2400" dirty="0"/>
              <a:t>Induction machines have two major components</a:t>
            </a:r>
          </a:p>
          <a:p>
            <a:pPr lvl="1"/>
            <a:r>
              <a:rPr lang="en-US" sz="2000" dirty="0"/>
              <a:t>A stationary stator, which is supplied with an ac voltage; windings in stator create a rotating magnetic field</a:t>
            </a:r>
          </a:p>
          <a:p>
            <a:pPr lvl="1"/>
            <a:r>
              <a:rPr lang="en-US" sz="2000" dirty="0"/>
              <a:t>A rotating rotor, in which an ac current is induced (hence the name) </a:t>
            </a:r>
          </a:p>
          <a:p>
            <a:r>
              <a:rPr lang="en-US" sz="2400" dirty="0"/>
              <a:t>Two basic design types based on rotor design</a:t>
            </a:r>
          </a:p>
          <a:p>
            <a:pPr lvl="1"/>
            <a:r>
              <a:rPr lang="en-US" sz="2000" dirty="0"/>
              <a:t>Squirrel-cage: rotor consists of shorted conducting bars laid into magnetic material in a cage structure</a:t>
            </a:r>
          </a:p>
          <a:p>
            <a:pPr lvl="1"/>
            <a:r>
              <a:rPr lang="en-US" sz="2000" dirty="0"/>
              <a:t>Wound-rotor: rotor has windings similar to stator, with slip rings used to provide external access to the rotor windings</a:t>
            </a:r>
          </a:p>
          <a:p>
            <a:endParaRPr lang="en-US" sz="2400" dirty="0"/>
          </a:p>
        </p:txBody>
      </p:sp>
    </p:spTree>
    <p:extLst>
      <p:ext uri="{BB962C8B-B14F-4D97-AF65-F5344CB8AC3E}">
        <p14:creationId xmlns:p14="http://schemas.microsoft.com/office/powerpoint/2010/main" val="413307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Torque-Speed Curves</a:t>
            </a:r>
          </a:p>
        </p:txBody>
      </p:sp>
      <p:sp>
        <p:nvSpPr>
          <p:cNvPr id="3" name="Content Placeholder 2"/>
          <p:cNvSpPr>
            <a:spLocks noGrp="1"/>
          </p:cNvSpPr>
          <p:nvPr>
            <p:ph type="body" sz="quarter" idx="10"/>
          </p:nvPr>
        </p:nvSpPr>
        <p:spPr/>
        <p:txBody>
          <a:bodyPr/>
          <a:lstStyle/>
          <a:p>
            <a:r>
              <a:rPr lang="en-US" dirty="0"/>
              <a:t>To help understand the behavior of an induction machine it is useful to plot various values as a function of speed (or equivalently, slip)</a:t>
            </a:r>
          </a:p>
          <a:p>
            <a:pPr lvl="1"/>
            <a:r>
              <a:rPr lang="en-US" dirty="0"/>
              <a:t>Solve the equivalent circuit for a specified terminal voltage, and varying values of slip</a:t>
            </a:r>
          </a:p>
          <a:p>
            <a:pPr lvl="1"/>
            <a:r>
              <a:rPr lang="en-US" dirty="0"/>
              <a:t>Plot results</a:t>
            </a:r>
          </a:p>
          <a:p>
            <a:pPr lvl="1"/>
            <a:r>
              <a:rPr lang="en-US" dirty="0"/>
              <a:t>Recall torque times speed = power </a:t>
            </a:r>
          </a:p>
          <a:p>
            <a:pPr lvl="2"/>
            <a:r>
              <a:rPr lang="en-US" dirty="0"/>
              <a:t>Here speed is the rotor speed</a:t>
            </a:r>
          </a:p>
          <a:p>
            <a:pPr lvl="1"/>
            <a:r>
              <a:rPr lang="en-US" dirty="0"/>
              <a:t>When using per unit, the per unit speed is just 1-s, so</a:t>
            </a:r>
            <a:br>
              <a:rPr lang="en-US" dirty="0"/>
            </a:br>
            <a:r>
              <a:rPr lang="en-US" dirty="0"/>
              <a:t>PE = TE(1-s)</a:t>
            </a:r>
          </a:p>
          <a:p>
            <a:endParaRPr lang="en-US" dirty="0"/>
          </a:p>
        </p:txBody>
      </p:sp>
    </p:spTree>
    <p:extLst>
      <p:ext uri="{BB962C8B-B14F-4D97-AF65-F5344CB8AC3E}">
        <p14:creationId xmlns:p14="http://schemas.microsoft.com/office/powerpoint/2010/main" val="758731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Example Torque-speed Curves</a:t>
            </a:r>
          </a:p>
        </p:txBody>
      </p:sp>
      <p:sp>
        <p:nvSpPr>
          <p:cNvPr id="3" name="Content Placeholder 2"/>
          <p:cNvSpPr>
            <a:spLocks noGrp="1"/>
          </p:cNvSpPr>
          <p:nvPr>
            <p:ph type="body" sz="quarter" idx="10"/>
          </p:nvPr>
        </p:nvSpPr>
        <p:spPr/>
        <p:txBody>
          <a:bodyPr/>
          <a:lstStyle/>
          <a:p>
            <a:r>
              <a:rPr lang="en-US" dirty="0"/>
              <a:t>The below graph shows the torque-speed curve for this induction machine; note the high reactive power consumption on starting (which is why the lights may dim when starting a clothes dryer!)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1" y="2601850"/>
            <a:ext cx="6427486" cy="386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24800" y="3166824"/>
            <a:ext cx="2590800" cy="2899255"/>
          </a:xfrm>
          <a:prstGeom prst="rect">
            <a:avLst/>
          </a:prstGeom>
          <a:solidFill>
            <a:srgbClr val="D6D2C4"/>
          </a:solidFill>
        </p:spPr>
        <p:txBody>
          <a:bodyPr wrap="square" rtlCol="0">
            <a:spAutoFit/>
          </a:bodyPr>
          <a:lstStyle/>
          <a:p>
            <a:r>
              <a:rPr lang="en-US" sz="2400" dirty="0">
                <a:latin typeface="+mj-lt"/>
                <a:cs typeface="Raavi" panose="020B0502040204020203" pitchFamily="34" charset="0"/>
              </a:rPr>
              <a:t>From the graph</a:t>
            </a:r>
            <a:br>
              <a:rPr lang="en-US" sz="2400" dirty="0">
                <a:latin typeface="+mj-lt"/>
                <a:cs typeface="Raavi" panose="020B0502040204020203" pitchFamily="34" charset="0"/>
              </a:rPr>
            </a:br>
            <a:r>
              <a:rPr lang="en-US" sz="2400" dirty="0">
                <a:latin typeface="+mj-lt"/>
                <a:cs typeface="Raavi" panose="020B0502040204020203" pitchFamily="34" charset="0"/>
              </a:rPr>
              <a:t>you can see with</a:t>
            </a:r>
            <a:br>
              <a:rPr lang="en-US" sz="2400" dirty="0">
                <a:latin typeface="+mj-lt"/>
                <a:cs typeface="Raavi" panose="020B0502040204020203" pitchFamily="34" charset="0"/>
              </a:rPr>
            </a:br>
            <a:r>
              <a:rPr lang="en-US" sz="2400" dirty="0">
                <a:latin typeface="+mj-lt"/>
                <a:cs typeface="Raavi" panose="020B0502040204020203" pitchFamily="34" charset="0"/>
              </a:rPr>
              <a:t>a 100 MW load</a:t>
            </a:r>
          </a:p>
          <a:p>
            <a:r>
              <a:rPr lang="en-US" sz="2400" dirty="0">
                <a:latin typeface="+mj-lt"/>
                <a:cs typeface="Raavi" panose="020B0502040204020203" pitchFamily="34" charset="0"/>
              </a:rPr>
              <a:t>(0.8 pu on the</a:t>
            </a:r>
            <a:br>
              <a:rPr lang="en-US" sz="2400" dirty="0">
                <a:latin typeface="+mj-lt"/>
                <a:cs typeface="Raavi" panose="020B0502040204020203" pitchFamily="34" charset="0"/>
              </a:rPr>
            </a:br>
            <a:r>
              <a:rPr lang="en-US" sz="2400" dirty="0">
                <a:latin typeface="+mj-lt"/>
                <a:cs typeface="Raavi" panose="020B0502040204020203" pitchFamily="34" charset="0"/>
              </a:rPr>
              <a:t>125 MW base), </a:t>
            </a:r>
            <a:br>
              <a:rPr lang="en-US" sz="2400" dirty="0">
                <a:latin typeface="+mj-lt"/>
                <a:cs typeface="Raavi" panose="020B0502040204020203" pitchFamily="34" charset="0"/>
              </a:rPr>
            </a:br>
            <a:r>
              <a:rPr lang="en-US" sz="2400" dirty="0">
                <a:latin typeface="+mj-lt"/>
                <a:cs typeface="Raavi" panose="020B0502040204020203" pitchFamily="34" charset="0"/>
              </a:rPr>
              <a:t>the slip is about</a:t>
            </a:r>
          </a:p>
          <a:p>
            <a:r>
              <a:rPr lang="en-US" sz="2400" dirty="0">
                <a:latin typeface="+mj-lt"/>
                <a:cs typeface="Raavi" panose="020B0502040204020203" pitchFamily="34" charset="0"/>
              </a:rPr>
              <a:t>0.025</a:t>
            </a:r>
          </a:p>
        </p:txBody>
      </p:sp>
    </p:spTree>
    <p:extLst>
      <p:ext uri="{BB962C8B-B14F-4D97-AF65-F5344CB8AC3E}">
        <p14:creationId xmlns:p14="http://schemas.microsoft.com/office/powerpoint/2010/main" val="78064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Classes</a:t>
            </a:r>
          </a:p>
        </p:txBody>
      </p:sp>
      <p:sp>
        <p:nvSpPr>
          <p:cNvPr id="3" name="Content Placeholder 2"/>
          <p:cNvSpPr>
            <a:spLocks noGrp="1"/>
          </p:cNvSpPr>
          <p:nvPr>
            <p:ph type="body" sz="quarter" idx="10"/>
          </p:nvPr>
        </p:nvSpPr>
        <p:spPr/>
        <p:txBody>
          <a:bodyPr/>
          <a:lstStyle/>
          <a:p>
            <a:r>
              <a:rPr lang="en-US" dirty="0"/>
              <a:t>Four major classes of induction motors, based on application.  Key values are starting torque, pull-out torque, full-load torque, and starting current</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2670463"/>
            <a:ext cx="4038600" cy="371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81200" y="6381734"/>
            <a:ext cx="7924800" cy="276999"/>
          </a:xfrm>
          <a:prstGeom prst="rect">
            <a:avLst/>
          </a:prstGeom>
        </p:spPr>
        <p:txBody>
          <a:bodyPr wrap="square">
            <a:spAutoFit/>
          </a:bodyPr>
          <a:lstStyle/>
          <a:p>
            <a:r>
              <a:rPr lang="en-US" sz="1200" dirty="0">
                <a:latin typeface="+mj-lt"/>
              </a:rPr>
              <a:t>Image source: ecmweb.com/motors/understanding-induction-motor-nameplate-information</a:t>
            </a:r>
          </a:p>
        </p:txBody>
      </p:sp>
      <p:sp>
        <p:nvSpPr>
          <p:cNvPr id="8" name="TextBox 7"/>
          <p:cNvSpPr txBox="1"/>
          <p:nvPr/>
        </p:nvSpPr>
        <p:spPr>
          <a:xfrm>
            <a:off x="6074230" y="2647964"/>
            <a:ext cx="4288971" cy="1754326"/>
          </a:xfrm>
          <a:prstGeom prst="rect">
            <a:avLst/>
          </a:prstGeom>
          <a:solidFill>
            <a:srgbClr val="D6D2C4"/>
          </a:solidFill>
        </p:spPr>
        <p:txBody>
          <a:bodyPr wrap="square" rtlCol="0">
            <a:spAutoFit/>
          </a:bodyPr>
          <a:lstStyle/>
          <a:p>
            <a:r>
              <a:rPr lang="en-US" sz="2000" dirty="0">
                <a:latin typeface="+mj-lt"/>
              </a:rPr>
              <a:t>In steady-state the motor will operate on the right side</a:t>
            </a:r>
            <a:br>
              <a:rPr lang="en-US" sz="2000" dirty="0">
                <a:latin typeface="+mj-lt"/>
              </a:rPr>
            </a:br>
            <a:r>
              <a:rPr lang="en-US" sz="2000" dirty="0">
                <a:latin typeface="+mj-lt"/>
              </a:rPr>
              <a:t>of the curve at the point at which the electrical torque</a:t>
            </a:r>
            <a:br>
              <a:rPr lang="en-US" sz="2000" dirty="0">
                <a:latin typeface="+mj-lt"/>
              </a:rPr>
            </a:br>
            <a:r>
              <a:rPr lang="en-US" sz="2000" dirty="0">
                <a:latin typeface="+mj-lt"/>
              </a:rPr>
              <a:t>matches the mechanical </a:t>
            </a:r>
            <a:r>
              <a:rPr lang="en-US" sz="2400" dirty="0">
                <a:latin typeface="+mj-lt"/>
              </a:rPr>
              <a:t>torque</a:t>
            </a:r>
          </a:p>
        </p:txBody>
      </p:sp>
      <p:sp>
        <p:nvSpPr>
          <p:cNvPr id="9" name="TextBox 8"/>
          <p:cNvSpPr txBox="1"/>
          <p:nvPr/>
        </p:nvSpPr>
        <p:spPr>
          <a:xfrm>
            <a:off x="6096000" y="4590474"/>
            <a:ext cx="4114800" cy="1508105"/>
          </a:xfrm>
          <a:prstGeom prst="rect">
            <a:avLst/>
          </a:prstGeom>
          <a:solidFill>
            <a:srgbClr val="D6D2C4"/>
          </a:solidFill>
        </p:spPr>
        <p:txBody>
          <a:bodyPr wrap="square" rtlCol="0">
            <a:spAutoFit/>
          </a:bodyPr>
          <a:lstStyle/>
          <a:p>
            <a:r>
              <a:rPr lang="en-US" sz="2000" dirty="0">
                <a:latin typeface="+mj-lt"/>
              </a:rPr>
              <a:t>A: Fans, pumps machine tools</a:t>
            </a:r>
          </a:p>
          <a:p>
            <a:r>
              <a:rPr lang="en-US" sz="2000" dirty="0">
                <a:latin typeface="+mj-lt"/>
              </a:rPr>
              <a:t>B: Similar to A</a:t>
            </a:r>
          </a:p>
          <a:p>
            <a:r>
              <a:rPr lang="en-US" sz="2000" dirty="0">
                <a:latin typeface="+mj-lt"/>
              </a:rPr>
              <a:t>C: Compressors, conveyors</a:t>
            </a:r>
          </a:p>
          <a:p>
            <a:r>
              <a:rPr lang="en-US" sz="2000" dirty="0">
                <a:latin typeface="+mj-lt"/>
              </a:rPr>
              <a:t>D: High inertia such as hoists</a:t>
            </a:r>
          </a:p>
        </p:txBody>
      </p:sp>
    </p:spTree>
    <p:extLst>
      <p:ext uri="{BB962C8B-B14F-4D97-AF65-F5344CB8AC3E}">
        <p14:creationId xmlns:p14="http://schemas.microsoft.com/office/powerpoint/2010/main" val="53185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Stalling</a:t>
            </a:r>
          </a:p>
        </p:txBody>
      </p:sp>
      <p:sp>
        <p:nvSpPr>
          <p:cNvPr id="3" name="Content Placeholder 2"/>
          <p:cNvSpPr>
            <a:spLocks noGrp="1"/>
          </p:cNvSpPr>
          <p:nvPr>
            <p:ph type="body" sz="quarter" idx="10"/>
          </p:nvPr>
        </p:nvSpPr>
        <p:spPr/>
        <p:txBody>
          <a:bodyPr/>
          <a:lstStyle/>
          <a:p>
            <a:r>
              <a:rPr lang="en-US" dirty="0"/>
              <a:t>The maximum of the torque-speed curve varies with the square of the terminal voltage</a:t>
            </a:r>
          </a:p>
          <a:p>
            <a:r>
              <a:rPr lang="en-US" dirty="0"/>
              <a:t>When the terminal voltage decreases, such as during a fault, the mechanical torque can exceed the electrical torque</a:t>
            </a:r>
          </a:p>
          <a:p>
            <a:pPr lvl="1"/>
            <a:r>
              <a:rPr lang="en-US" dirty="0"/>
              <a:t>This causes the motor to decelerate, perhaps quite quickly, with the rate proportional to its inertia</a:t>
            </a:r>
          </a:p>
          <a:p>
            <a:pPr lvl="1"/>
            <a:r>
              <a:rPr lang="en-US" dirty="0"/>
              <a:t>This deceleration causing the slip to increase, perhaps causing the motor to stall with s=1, resulting in a high reactive current draw</a:t>
            </a:r>
          </a:p>
          <a:p>
            <a:pPr lvl="1"/>
            <a:r>
              <a:rPr lang="en-US" dirty="0"/>
              <a:t>Too many stalled motors can prevent the voltage from recovering </a:t>
            </a:r>
          </a:p>
          <a:p>
            <a:endParaRPr lang="en-US" dirty="0"/>
          </a:p>
        </p:txBody>
      </p:sp>
    </p:spTree>
    <p:extLst>
      <p:ext uri="{BB962C8B-B14F-4D97-AF65-F5344CB8AC3E}">
        <p14:creationId xmlns:p14="http://schemas.microsoft.com/office/powerpoint/2010/main" val="392345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Stalling Example</a:t>
            </a:r>
          </a:p>
        </p:txBody>
      </p:sp>
      <p:sp>
        <p:nvSpPr>
          <p:cNvPr id="3" name="Content Placeholder 2"/>
          <p:cNvSpPr>
            <a:spLocks noGrp="1"/>
          </p:cNvSpPr>
          <p:nvPr>
            <p:ph type="body" sz="quarter" idx="10"/>
          </p:nvPr>
        </p:nvSpPr>
        <p:spPr/>
        <p:txBody>
          <a:bodyPr/>
          <a:lstStyle/>
          <a:p>
            <a:r>
              <a:rPr lang="en-US" dirty="0"/>
              <a:t>Using case WSCC_CIM5, which models the WSCC 9 bus case with 100% induction motor load</a:t>
            </a:r>
          </a:p>
          <a:p>
            <a:r>
              <a:rPr lang="en-US" dirty="0"/>
              <a:t>Change the fault scenario to say a fault midway between buses 5 and 7, cleared by opening the line</a:t>
            </a:r>
          </a:p>
          <a:p>
            <a:endParaRPr lang="en-US" dirty="0"/>
          </a:p>
        </p:txBody>
      </p:sp>
      <p:sp>
        <p:nvSpPr>
          <p:cNvPr id="5" name="TextBox 4"/>
          <p:cNvSpPr txBox="1"/>
          <p:nvPr/>
        </p:nvSpPr>
        <p:spPr>
          <a:xfrm>
            <a:off x="6400800" y="3429000"/>
            <a:ext cx="3352800" cy="707886"/>
          </a:xfrm>
          <a:prstGeom prst="rect">
            <a:avLst/>
          </a:prstGeom>
          <a:solidFill>
            <a:srgbClr val="D6D2C4"/>
          </a:solidFill>
        </p:spPr>
        <p:txBody>
          <a:bodyPr wrap="square" rtlCol="0">
            <a:spAutoFit/>
          </a:bodyPr>
          <a:lstStyle/>
          <a:p>
            <a:r>
              <a:rPr lang="en-US" sz="2000" dirty="0">
                <a:latin typeface="+mj-lt"/>
              </a:rPr>
              <a:t>Results are for a 0.1 second fault</a:t>
            </a:r>
          </a:p>
        </p:txBody>
      </p:sp>
      <p:sp>
        <p:nvSpPr>
          <p:cNvPr id="6" name="TextBox 5"/>
          <p:cNvSpPr txBox="1"/>
          <p:nvPr/>
        </p:nvSpPr>
        <p:spPr>
          <a:xfrm>
            <a:off x="6400800" y="4876800"/>
            <a:ext cx="3962400" cy="707886"/>
          </a:xfrm>
          <a:prstGeom prst="rect">
            <a:avLst/>
          </a:prstGeom>
          <a:solidFill>
            <a:srgbClr val="D6D2C4"/>
          </a:solidFill>
        </p:spPr>
        <p:txBody>
          <a:bodyPr wrap="square" rtlCol="0">
            <a:spAutoFit/>
          </a:bodyPr>
          <a:lstStyle/>
          <a:p>
            <a:r>
              <a:rPr lang="en-US" sz="2000" dirty="0">
                <a:latin typeface="+mj-lt"/>
              </a:rPr>
              <a:t>Usually motor load</a:t>
            </a:r>
            <a:br>
              <a:rPr lang="en-US" sz="2000" dirty="0">
                <a:latin typeface="+mj-lt"/>
              </a:rPr>
            </a:br>
            <a:r>
              <a:rPr lang="en-US" sz="2000" dirty="0">
                <a:latin typeface="+mj-lt"/>
              </a:rPr>
              <a:t>is much less than 100%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5312543" cy="3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89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algn="l"/>
                <a:r>
                  <a:rPr lang="en-US" sz="1600" b="0" u="sng" dirty="0">
                    <a:latin typeface="+mj-lt"/>
                  </a:rPr>
                  <a:t>Generator Parameters</a:t>
                </a:r>
              </a:p>
              <a:p>
                <a:pPr algn="l"/>
                <a14:m>
                  <m:oMath xmlns:m="http://schemas.openxmlformats.org/officeDocument/2006/math">
                    <m:r>
                      <a:rPr lang="en-US" sz="1600" b="0" i="1" smtClean="0">
                        <a:latin typeface="Cambria Math" panose="02040503050406030204" pitchFamily="18" charset="0"/>
                      </a:rPr>
                      <m:t>𝐻</m:t>
                    </m:r>
                  </m:oMath>
                </a14:m>
                <a:r>
                  <a:rPr lang="en-US" sz="1600" dirty="0">
                    <a:latin typeface="+mj-lt"/>
                  </a:rPr>
                  <a:t> is the machine inertia constant (in seconds)</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𝜔</m:t>
                        </m:r>
                      </m:e>
                      <m:sub>
                        <m:r>
                          <a:rPr lang="en-US" sz="1600" b="0" i="1" smtClean="0">
                            <a:latin typeface="Cambria Math" panose="02040503050406030204" pitchFamily="18" charset="0"/>
                          </a:rPr>
                          <m:t>𝑠</m:t>
                        </m:r>
                      </m:sub>
                    </m:sSub>
                  </m:oMath>
                </a14:m>
                <a:r>
                  <a:rPr lang="en-US" sz="1600" dirty="0">
                    <a:latin typeface="+mj-lt"/>
                  </a:rPr>
                  <a:t> is the synchronous frequency (2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𝑚</m:t>
                        </m:r>
                      </m:sub>
                    </m:sSub>
                  </m:oMath>
                </a14:m>
                <a:r>
                  <a:rPr lang="en-US" sz="1600" dirty="0">
                    <a:latin typeface="+mj-lt"/>
                  </a:rPr>
                  <a:t> is the mechanical torque (power being supplied by the prime mover)</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oMath>
                </a14:m>
                <a:r>
                  <a:rPr lang="en-US" sz="1600" dirty="0">
                    <a:latin typeface="+mj-lt"/>
                  </a:rPr>
                  <a:t> is the generator internal voltage, as controlled by the excitation system</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oMath>
                </a14:m>
                <a:r>
                  <a:rPr lang="en-US" sz="1600" dirty="0">
                    <a:latin typeface="+mj-lt"/>
                  </a:rPr>
                  <a:t> is the generator transient impedance</a:t>
                </a:r>
              </a:p>
              <a:p>
                <a:pPr algn="l"/>
                <a14:m>
                  <m:oMath xmlns:m="http://schemas.openxmlformats.org/officeDocument/2006/math">
                    <m:r>
                      <a:rPr lang="en-US" sz="1600" b="0" i="1" smtClean="0">
                        <a:latin typeface="Cambria Math" panose="02040503050406030204" pitchFamily="18" charset="0"/>
                      </a:rPr>
                      <m:t>𝐷</m:t>
                    </m:r>
                  </m:oMath>
                </a14:m>
                <a:r>
                  <a:rPr lang="en-US" sz="1600" dirty="0">
                    <a:latin typeface="+mj-lt"/>
                  </a:rPr>
                  <a:t>  damping constant of the generator</a:t>
                </a:r>
              </a:p>
              <a:p>
                <a:pPr algn="l"/>
                <a:endParaRPr lang="en-US" sz="1600" dirty="0">
                  <a:latin typeface="+mj-lt"/>
                </a:endParaRPr>
              </a:p>
              <a:p>
                <a:pPr algn="l"/>
                <a:r>
                  <a:rPr lang="en-US" sz="1600" u="sng" dirty="0">
                    <a:latin typeface="+mj-lt"/>
                  </a:rPr>
                  <a:t>Infinite Bus / System</a:t>
                </a:r>
              </a:p>
              <a:p>
                <a:pPr algn="l"/>
                <a:r>
                  <a:rPr lang="en-US" sz="1600" dirty="0">
                    <a:latin typeface="+mj-lt"/>
                  </a:rPr>
                  <a:t>The infinite bus is defined by a Thevenin equivalent with voltage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oMath>
                </a14:m>
                <a:r>
                  <a:rPr lang="en-US" sz="1600" dirty="0">
                    <a:latin typeface="+mj-lt"/>
                  </a:rPr>
                  <a:t>  </a:t>
                </a:r>
              </a:p>
              <a:p>
                <a:pPr algn="l"/>
                <a:r>
                  <a:rPr lang="en-US" sz="1600" dirty="0">
                    <a:latin typeface="+mj-lt"/>
                  </a:rPr>
                  <a:t>And reactance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𝑒𝑝</m:t>
                        </m:r>
                      </m:sub>
                    </m:sSub>
                  </m:oMath>
                </a14:m>
                <a:endParaRPr lang="en-US" sz="1600" dirty="0">
                  <a:latin typeface="+mj-lt"/>
                </a:endParaRPr>
              </a:p>
              <a:p>
                <a:pPr algn="l"/>
                <a:r>
                  <a:rPr lang="en-US" sz="1600" b="1" dirty="0">
                    <a:latin typeface="+mj-lt"/>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066800" y="4267200"/>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066800" y="42672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626696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Load Model</a:t>
            </a:r>
          </a:p>
        </p:txBody>
      </p:sp>
      <p:sp>
        <p:nvSpPr>
          <p:cNvPr id="3" name="Content Placeholder 2"/>
          <p:cNvSpPr>
            <a:spLocks noGrp="1"/>
          </p:cNvSpPr>
          <p:nvPr>
            <p:ph type="body" sz="quarter" idx="10"/>
          </p:nvPr>
        </p:nvSpPr>
        <p:spPr>
          <a:xfrm>
            <a:off x="228600" y="1295400"/>
            <a:ext cx="3733800" cy="5181600"/>
          </a:xfrm>
        </p:spPr>
        <p:txBody>
          <a:bodyPr/>
          <a:lstStyle/>
          <a:p>
            <a:r>
              <a:rPr lang="en-US" dirty="0"/>
              <a:t>Contains up to four motors or single phase induction motor models; also includes potential for solar PV </a:t>
            </a:r>
          </a:p>
          <a:p>
            <a:endParaRPr lang="en-US" dirty="0"/>
          </a:p>
        </p:txBody>
      </p:sp>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5" t="1923"/>
          <a:stretch/>
        </p:blipFill>
        <p:spPr bwMode="auto">
          <a:xfrm>
            <a:off x="4343400" y="1828800"/>
            <a:ext cx="706376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78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Time Variation in Load</a:t>
            </a:r>
          </a:p>
        </p:txBody>
      </p:sp>
      <p:sp>
        <p:nvSpPr>
          <p:cNvPr id="3" name="Content Placeholder 2"/>
          <p:cNvSpPr>
            <a:spLocks noGrp="1"/>
          </p:cNvSpPr>
          <p:nvPr>
            <p:ph type="body" sz="quarter" idx="10"/>
          </p:nvPr>
        </p:nvSpPr>
        <p:spPr/>
        <p:txBody>
          <a:bodyPr/>
          <a:lstStyle/>
          <a:p>
            <a:r>
              <a:rPr lang="en-US" dirty="0"/>
              <a:t>Different time varying composite model parameters are now being used</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43227" y="2082487"/>
            <a:ext cx="6667345" cy="33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5562600"/>
            <a:ext cx="5486399" cy="954107"/>
          </a:xfrm>
          <a:prstGeom prst="rect">
            <a:avLst/>
          </a:prstGeom>
          <a:noFill/>
        </p:spPr>
        <p:txBody>
          <a:bodyPr wrap="square" rtlCol="0">
            <a:spAutoFit/>
          </a:bodyPr>
          <a:lstStyle/>
          <a:p>
            <a:r>
              <a:rPr lang="en-US" dirty="0">
                <a:latin typeface="+mj-lt"/>
              </a:rPr>
              <a:t>Example of varying composite load percentages over a day</a:t>
            </a:r>
          </a:p>
        </p:txBody>
      </p:sp>
    </p:spTree>
    <p:extLst>
      <p:ext uri="{BB962C8B-B14F-4D97-AF65-F5344CB8AC3E}">
        <p14:creationId xmlns:p14="http://schemas.microsoft.com/office/powerpoint/2010/main" val="18360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Generation Overview</a:t>
            </a:r>
          </a:p>
        </p:txBody>
      </p:sp>
      <p:sp>
        <p:nvSpPr>
          <p:cNvPr id="3" name="Content Placeholder 2"/>
          <p:cNvSpPr>
            <a:spLocks noGrp="1"/>
          </p:cNvSpPr>
          <p:nvPr>
            <p:ph type="body" sz="quarter" idx="10"/>
          </p:nvPr>
        </p:nvSpPr>
        <p:spPr>
          <a:xfrm>
            <a:off x="228600" y="1295400"/>
            <a:ext cx="4800600" cy="5181600"/>
          </a:xfrm>
        </p:spPr>
        <p:txBody>
          <a:bodyPr/>
          <a:lstStyle/>
          <a:p>
            <a:r>
              <a:rPr lang="en-US" sz="2400" dirty="0"/>
              <a:t>Goal is to maintain constant frequency with changing load</a:t>
            </a:r>
          </a:p>
          <a:p>
            <a:r>
              <a:rPr lang="en-US" sz="2400" dirty="0"/>
              <a:t>If there is just a single generator, such with an emergency generator or isolated system, then an isochronous governor is used</a:t>
            </a:r>
          </a:p>
          <a:p>
            <a:pPr lvl="1"/>
            <a:r>
              <a:rPr lang="en-US" sz="2000" dirty="0"/>
              <a:t>Integrates frequency error to insure frequency goes back to</a:t>
            </a:r>
            <a:br>
              <a:rPr lang="en-US" sz="2000" dirty="0"/>
            </a:br>
            <a:r>
              <a:rPr lang="en-US" sz="2000" dirty="0"/>
              <a:t>the desired value</a:t>
            </a:r>
          </a:p>
          <a:p>
            <a:pPr lvl="1"/>
            <a:r>
              <a:rPr lang="en-US" sz="2000" dirty="0"/>
              <a:t>Cannot be used with</a:t>
            </a:r>
            <a:br>
              <a:rPr lang="en-US" sz="2000" dirty="0"/>
            </a:br>
            <a:r>
              <a:rPr lang="en-US" sz="2000" dirty="0"/>
              <a:t>interconnected systems</a:t>
            </a:r>
            <a:br>
              <a:rPr lang="en-US" sz="2000" dirty="0"/>
            </a:br>
            <a:r>
              <a:rPr lang="en-US" sz="2000" dirty="0"/>
              <a:t>because of "hunting"</a:t>
            </a:r>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57801" y="1981200"/>
            <a:ext cx="6781800" cy="3598506"/>
          </a:xfrm>
          <a:prstGeom prst="rect">
            <a:avLst/>
          </a:prstGeom>
        </p:spPr>
      </p:pic>
      <p:sp>
        <p:nvSpPr>
          <p:cNvPr id="7" name="TextBox 6"/>
          <p:cNvSpPr txBox="1"/>
          <p:nvPr/>
        </p:nvSpPr>
        <p:spPr>
          <a:xfrm>
            <a:off x="6324600" y="6248400"/>
            <a:ext cx="4706417" cy="369332"/>
          </a:xfrm>
          <a:prstGeom prst="rect">
            <a:avLst/>
          </a:prstGeom>
          <a:noFill/>
        </p:spPr>
        <p:txBody>
          <a:bodyPr wrap="none" rtlCol="0">
            <a:spAutoFit/>
          </a:bodyPr>
          <a:lstStyle/>
          <a:p>
            <a:r>
              <a:rPr lang="en-US" sz="1800" dirty="0">
                <a:latin typeface="+mj-lt"/>
              </a:rPr>
              <a:t>Image source: Wood/</a:t>
            </a:r>
            <a:r>
              <a:rPr lang="en-US" sz="1800" dirty="0" err="1">
                <a:latin typeface="+mj-lt"/>
              </a:rPr>
              <a:t>Wollenberg</a:t>
            </a:r>
            <a:r>
              <a:rPr lang="en-US" sz="1800" dirty="0">
                <a:latin typeface="+mj-lt"/>
              </a:rPr>
              <a:t>, 2</a:t>
            </a:r>
            <a:r>
              <a:rPr lang="en-US" sz="1800" baseline="30000" dirty="0">
                <a:latin typeface="+mj-lt"/>
              </a:rPr>
              <a:t>nd</a:t>
            </a:r>
            <a:r>
              <a:rPr lang="en-US" sz="1800" dirty="0">
                <a:latin typeface="+mj-lt"/>
              </a:rPr>
              <a:t> edition</a:t>
            </a:r>
          </a:p>
        </p:txBody>
      </p:sp>
    </p:spTree>
    <p:extLst>
      <p:ext uri="{BB962C8B-B14F-4D97-AF65-F5344CB8AC3E}">
        <p14:creationId xmlns:p14="http://schemas.microsoft.com/office/powerpoint/2010/main" val="65746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type="body" sz="quarter" idx="10"/>
          </p:nvPr>
        </p:nvSpPr>
        <p:spPr/>
        <p:txBody>
          <a:bodyPr/>
          <a:lstStyle/>
          <a:p>
            <a:r>
              <a:rPr lang="en-US" dirty="0"/>
              <a:t>WSCC 9 bus from before, gen 3 dropping (85 MW)</a:t>
            </a:r>
          </a:p>
          <a:p>
            <a:pPr lvl="1"/>
            <a:r>
              <a:rPr lang="en-US" dirty="0"/>
              <a:t>No infinite bus, gen 1 is modeled with an isochronous generator (PW ISOGov1 model)</a:t>
            </a:r>
          </a:p>
        </p:txBody>
      </p:sp>
      <p:pic>
        <p:nvPicPr>
          <p:cNvPr id="11960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2819400"/>
            <a:ext cx="43113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603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640" r="20602"/>
          <a:stretch/>
        </p:blipFill>
        <p:spPr bwMode="auto">
          <a:xfrm>
            <a:off x="381000" y="2743200"/>
            <a:ext cx="5029200" cy="314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2792" y="5995657"/>
            <a:ext cx="4844716" cy="369332"/>
          </a:xfrm>
          <a:prstGeom prst="rect">
            <a:avLst/>
          </a:prstGeom>
          <a:solidFill>
            <a:srgbClr val="D6D2C4"/>
          </a:solidFill>
        </p:spPr>
        <p:txBody>
          <a:bodyPr wrap="square" rtlCol="0">
            <a:spAutoFit/>
          </a:bodyPr>
          <a:lstStyle/>
          <a:p>
            <a:r>
              <a:rPr lang="en-US" sz="1800" dirty="0">
                <a:latin typeface="+mj-lt"/>
              </a:rPr>
              <a:t>Gen 2 is modeled with a TGOV1 governor</a:t>
            </a:r>
          </a:p>
        </p:txBody>
      </p:sp>
      <p:sp>
        <p:nvSpPr>
          <p:cNvPr id="8" name="TextBox 7"/>
          <p:cNvSpPr txBox="1"/>
          <p:nvPr/>
        </p:nvSpPr>
        <p:spPr>
          <a:xfrm>
            <a:off x="6172200" y="6248400"/>
            <a:ext cx="4411785" cy="523220"/>
          </a:xfrm>
          <a:prstGeom prst="rect">
            <a:avLst/>
          </a:prstGeom>
          <a:noFill/>
        </p:spPr>
        <p:txBody>
          <a:bodyPr wrap="none" rtlCol="0">
            <a:spAutoFit/>
          </a:bodyPr>
          <a:lstStyle/>
          <a:p>
            <a:r>
              <a:rPr lang="en-US" dirty="0">
                <a:solidFill>
                  <a:srgbClr val="FF0000"/>
                </a:solidFill>
              </a:rPr>
              <a:t>Case is wscc_9bus_ISOGOV</a:t>
            </a:r>
          </a:p>
        </p:txBody>
      </p:sp>
    </p:spTree>
    <p:extLst>
      <p:ext uri="{BB962C8B-B14F-4D97-AF65-F5344CB8AC3E}">
        <p14:creationId xmlns:p14="http://schemas.microsoft.com/office/powerpoint/2010/main" val="394237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type="body" sz="quarter" idx="10"/>
          </p:nvPr>
        </p:nvSpPr>
        <p:spPr/>
        <p:txBody>
          <a:bodyPr/>
          <a:lstStyle/>
          <a:p>
            <a:r>
              <a:rPr lang="en-US" dirty="0"/>
              <a:t>Graph shows the change in the mechanical output</a:t>
            </a:r>
          </a:p>
        </p:txBody>
      </p:sp>
      <p:sp>
        <p:nvSpPr>
          <p:cNvPr id="6" name="TextBox 5"/>
          <p:cNvSpPr txBox="1"/>
          <p:nvPr/>
        </p:nvSpPr>
        <p:spPr>
          <a:xfrm>
            <a:off x="8229600" y="2286000"/>
            <a:ext cx="2286000" cy="3785652"/>
          </a:xfrm>
          <a:prstGeom prst="rect">
            <a:avLst/>
          </a:prstGeom>
          <a:solidFill>
            <a:srgbClr val="D6D2C4"/>
          </a:solidFill>
        </p:spPr>
        <p:txBody>
          <a:bodyPr wrap="square" rtlCol="0">
            <a:spAutoFit/>
          </a:bodyPr>
          <a:lstStyle/>
          <a:p>
            <a:r>
              <a:rPr lang="en-US" sz="2400" dirty="0">
                <a:latin typeface="+mj-lt"/>
              </a:rPr>
              <a:t>Most of the change</a:t>
            </a:r>
            <a:br>
              <a:rPr lang="en-US" sz="2400" dirty="0">
                <a:latin typeface="+mj-lt"/>
              </a:rPr>
            </a:br>
            <a:r>
              <a:rPr lang="en-US" sz="2400" dirty="0">
                <a:latin typeface="+mj-lt"/>
              </a:rPr>
              <a:t>in MWs due</a:t>
            </a:r>
            <a:br>
              <a:rPr lang="en-US" sz="2400" dirty="0">
                <a:latin typeface="+mj-lt"/>
              </a:rPr>
            </a:br>
            <a:r>
              <a:rPr lang="en-US" sz="2400" dirty="0">
                <a:latin typeface="+mj-lt"/>
              </a:rPr>
              <a:t>to the loss of</a:t>
            </a:r>
            <a:br>
              <a:rPr lang="en-US" sz="2400" dirty="0">
                <a:latin typeface="+mj-lt"/>
              </a:rPr>
            </a:br>
            <a:r>
              <a:rPr lang="en-US" sz="2400" dirty="0">
                <a:latin typeface="+mj-lt"/>
              </a:rPr>
              <a:t>gen 3 is </a:t>
            </a:r>
            <a:br>
              <a:rPr lang="en-US" sz="2400" dirty="0">
                <a:latin typeface="+mj-lt"/>
              </a:rPr>
            </a:br>
            <a:r>
              <a:rPr lang="en-US" sz="2400" dirty="0">
                <a:latin typeface="+mj-lt"/>
              </a:rPr>
              <a:t>being picked</a:t>
            </a:r>
            <a:br>
              <a:rPr lang="en-US" sz="2400" dirty="0">
                <a:latin typeface="+mj-lt"/>
              </a:rPr>
            </a:br>
            <a:r>
              <a:rPr lang="en-US" sz="2400" dirty="0">
                <a:latin typeface="+mj-lt"/>
              </a:rPr>
              <a:t>up by gen 1. This would not work in a large system.</a:t>
            </a:r>
          </a:p>
        </p:txBody>
      </p:sp>
      <p:pic>
        <p:nvPicPr>
          <p:cNvPr id="1884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828800"/>
            <a:ext cx="6324600" cy="479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591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Droop Control</a:t>
            </a:r>
            <a:endParaRPr lang="en-US" dirty="0"/>
          </a:p>
        </p:txBody>
      </p:sp>
      <p:sp>
        <p:nvSpPr>
          <p:cNvPr id="3" name="Content Placeholder 2"/>
          <p:cNvSpPr>
            <a:spLocks noGrp="1"/>
          </p:cNvSpPr>
          <p:nvPr>
            <p:ph type="body" sz="quarter" idx="10"/>
          </p:nvPr>
        </p:nvSpPr>
        <p:spPr/>
        <p:txBody>
          <a:bodyPr/>
          <a:lstStyle/>
          <a:p>
            <a:r>
              <a:rPr lang="en-US" altLang="en-US" dirty="0"/>
              <a:t>To allow power sharing between generators the solution is to use what is known as droop control, in which the desired set point frequency is dependent upon the generator’s output</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0" y="2743199"/>
            <a:ext cx="57912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extLst/>
          </p:nvPr>
        </p:nvGraphicFramePr>
        <p:xfrm>
          <a:off x="4191000" y="2819400"/>
          <a:ext cx="2360613" cy="763588"/>
        </p:xfrm>
        <a:graphic>
          <a:graphicData uri="http://schemas.openxmlformats.org/presentationml/2006/ole">
            <mc:AlternateContent xmlns:mc="http://schemas.openxmlformats.org/markup-compatibility/2006">
              <mc:Choice xmlns:v="urn:schemas-microsoft-com:vml" Requires="v">
                <p:oleObj spid="_x0000_s15364" name="Equation" r:id="rId4" imgW="1206360" imgH="393480" progId="Equation.DSMT4">
                  <p:embed/>
                </p:oleObj>
              </mc:Choice>
              <mc:Fallback>
                <p:oleObj name="Equation" r:id="rId4" imgW="1206360" imgH="393480" progId="Equation.DSMT4">
                  <p:embed/>
                  <p:pic>
                    <p:nvPicPr>
                      <p:cNvPr id="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819400"/>
                        <a:ext cx="236061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5"/>
          <p:cNvSpPr txBox="1">
            <a:spLocks noChangeArrowheads="1"/>
          </p:cNvSpPr>
          <p:nvPr/>
        </p:nvSpPr>
        <p:spPr bwMode="auto">
          <a:xfrm>
            <a:off x="7010400" y="3581400"/>
            <a:ext cx="4114800" cy="236988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latin typeface="+mj-lt"/>
              </a:rPr>
              <a:t>R is known as the regulation constant or droop; a typical value is 4 or 5%.</a:t>
            </a:r>
          </a:p>
          <a:p>
            <a:pPr eaLnBrk="1" hangingPunct="1"/>
            <a:r>
              <a:rPr lang="en-US" altLang="en-US" sz="2000" dirty="0">
                <a:latin typeface="+mj-lt"/>
              </a:rPr>
              <a:t>At 60 Hz and a 5% droop, each 0.1 Hz change would change the output by 0.1/(60*0.05)=</a:t>
            </a:r>
          </a:p>
          <a:p>
            <a:pPr eaLnBrk="1" hangingPunct="1"/>
            <a:r>
              <a:rPr lang="en-US" altLang="en-US" sz="2000" dirty="0">
                <a:latin typeface="+mj-lt"/>
              </a:rPr>
              <a:t>3.33% </a:t>
            </a:r>
          </a:p>
        </p:txBody>
      </p:sp>
    </p:spTree>
    <p:extLst>
      <p:ext uri="{BB962C8B-B14F-4D97-AF65-F5344CB8AC3E}">
        <p14:creationId xmlns:p14="http://schemas.microsoft.com/office/powerpoint/2010/main" val="367165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type="body" sz="quarter" idx="10"/>
          </p:nvPr>
        </p:nvSpPr>
        <p:spPr>
          <a:xfrm>
            <a:off x="228600" y="1295400"/>
            <a:ext cx="4114800" cy="5181600"/>
          </a:xfrm>
        </p:spPr>
        <p:txBody>
          <a:bodyPr/>
          <a:lstStyle/>
          <a:p>
            <a:pPr marL="0" indent="0">
              <a:buNone/>
            </a:pPr>
            <a:r>
              <a:rPr lang="en-US" dirty="0"/>
              <a:t>Assume the previous gen 3 drop contingency (85 MW), and that gens 1 and 2 have ratings of 500 and 250 MVA respectively and governors with a 5% droop.  What is the final frequency (assuming no change in load)?</a:t>
            </a:r>
            <a:br>
              <a:rPr lang="en-US" dirty="0"/>
            </a:br>
            <a:endParaRPr lang="en-US" dirty="0"/>
          </a:p>
        </p:txBody>
      </p:sp>
      <mc:AlternateContent xmlns:mc="http://schemas.openxmlformats.org/markup-compatibility/2006" xmlns:a14="http://schemas.microsoft.com/office/drawing/2010/main">
        <mc:Choice Requires="a14">
          <p:sp>
            <p:nvSpPr>
              <p:cNvPr id="5" name="Object 4"/>
              <p:cNvSpPr txBox="1"/>
              <p:nvPr/>
            </p:nvSpPr>
            <p:spPr bwMode="auto">
              <a:xfrm>
                <a:off x="4876800" y="2209800"/>
                <a:ext cx="7135813" cy="3549650"/>
              </a:xfrm>
              <a:prstGeom prst="rect">
                <a:avLst/>
              </a:prstGeom>
              <a:noFill/>
              <a:ln>
                <a:noFill/>
              </a:ln>
            </p:spPr>
            <p:txBody>
              <a:bodyPr>
                <a:normAutofit fontScale="85000" lnSpcReduction="10000"/>
              </a:bodyPr>
              <a:lstStyle/>
              <a:p>
                <a:pPr/>
                <a:r>
                  <a:rPr lang="en-US" i="0" dirty="0">
                    <a:solidFill>
                      <a:srgbClr val="000000"/>
                    </a:solidFill>
                    <a:latin typeface="+mj-lt"/>
                  </a:rPr>
                  <a:t>To solve the problem in per unit, all values need to be on a common base (100 MVA)</a:t>
                </a: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=85/100=0.85</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1,100</m:t>
                          </m:r>
                          <m:r>
                            <a:rPr lang="en-US" i="1">
                              <a:solidFill>
                                <a:srgbClr val="000000"/>
                              </a:solidFill>
                              <a:latin typeface="Cambria Math" panose="02040503050406030204" pitchFamily="18" charset="0"/>
                            </a:rPr>
                            <m:t>𝑀𝑉𝐴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500</m:t>
                          </m:r>
                        </m:den>
                      </m:f>
                      <m:r>
                        <a:rPr lang="en-US" i="1">
                          <a:solidFill>
                            <a:srgbClr val="000000"/>
                          </a:solidFill>
                          <a:latin typeface="Cambria Math" panose="02040503050406030204" pitchFamily="18" charset="0"/>
                        </a:rPr>
                        <m:t>=0.01, 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2,100</m:t>
                          </m:r>
                          <m:r>
                            <a:rPr lang="en-US" i="1">
                              <a:solidFill>
                                <a:srgbClr val="000000"/>
                              </a:solidFill>
                              <a:latin typeface="Cambria Math" panose="02040503050406030204" pitchFamily="18" charset="0"/>
                            </a:rPr>
                            <m:t>𝑀𝑉𝐴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250</m:t>
                          </m:r>
                        </m:den>
                      </m:f>
                      <m:r>
                        <a:rPr lang="en-US" i="1">
                          <a:solidFill>
                            <a:srgbClr val="000000"/>
                          </a:solidFill>
                          <a:latin typeface="Cambria Math" panose="02040503050406030204" pitchFamily="18" charset="0"/>
                        </a:rPr>
                        <m:t>=0.02</m:t>
                      </m:r>
                    </m:oMath>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1,100</m:t>
                                  </m:r>
                                  <m:r>
                                    <a:rPr lang="en-US" i="1">
                                      <a:solidFill>
                                        <a:srgbClr val="000000"/>
                                      </a:solidFill>
                                      <a:latin typeface="Cambria Math" panose="02040503050406030204" pitchFamily="18" charset="0"/>
                                    </a:rPr>
                                    <m:t>𝑀𝑉𝐴</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2,100</m:t>
                                  </m:r>
                                  <m:r>
                                    <a:rPr lang="en-US" i="1">
                                      <a:solidFill>
                                        <a:srgbClr val="000000"/>
                                      </a:solidFill>
                                      <a:latin typeface="Cambria Math" panose="02040503050406030204" pitchFamily="18" charset="0"/>
                                    </a:rPr>
                                    <m:t>𝑀𝑉𝐴</m:t>
                                  </m:r>
                                </m:sub>
                              </m:sSub>
                            </m:den>
                          </m:f>
                        </m:e>
                      </m:d>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=0.85</m:t>
                      </m:r>
                    </m:oMath>
                    <m:oMath xmlns:m="http://schemas.openxmlformats.org/officeDocument/2006/math">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=−.85/150=0.00567=−0.34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Hz</m:t>
                      </m:r>
                      <m:r>
                        <a:rPr lang="en-US" i="1">
                          <a:solidFill>
                            <a:srgbClr val="000000"/>
                          </a:solidFill>
                          <a:latin typeface="Cambria Math" panose="02040503050406030204" pitchFamily="18" charset="0"/>
                        </a:rPr>
                        <m:t>→59.66</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Hz</m:t>
                      </m:r>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4876800" y="2209800"/>
                <a:ext cx="7135813" cy="3549650"/>
              </a:xfrm>
              <a:prstGeom prst="rect">
                <a:avLst/>
              </a:prstGeom>
              <a:blipFill>
                <a:blip r:embed="rId2"/>
                <a:stretch>
                  <a:fillRect l="-1281" t="-223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2149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type="body" sz="quarter" idx="10"/>
          </p:nvPr>
        </p:nvSpPr>
        <p:spPr/>
        <p:txBody>
          <a:bodyPr/>
          <a:lstStyle/>
          <a:p>
            <a:r>
              <a:rPr lang="en-US" dirty="0"/>
              <a:t>The below graphs compare the mechanical power and generator speed; note the steady-state values match the calculated 59.66 Hz value</a:t>
            </a:r>
          </a:p>
        </p:txBody>
      </p:sp>
      <p:pic>
        <p:nvPicPr>
          <p:cNvPr id="119910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819400"/>
            <a:ext cx="4023361" cy="33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27120" y="6248400"/>
            <a:ext cx="4230645" cy="523220"/>
          </a:xfrm>
          <a:prstGeom prst="rect">
            <a:avLst/>
          </a:prstGeom>
          <a:noFill/>
        </p:spPr>
        <p:txBody>
          <a:bodyPr wrap="none" rtlCol="0">
            <a:spAutoFit/>
          </a:bodyPr>
          <a:lstStyle/>
          <a:p>
            <a:r>
              <a:rPr lang="en-US" dirty="0">
                <a:solidFill>
                  <a:srgbClr val="FF0000"/>
                </a:solidFill>
              </a:rPr>
              <a:t>Case is wscc_9bus_TGOV1</a:t>
            </a:r>
          </a:p>
        </p:txBody>
      </p:sp>
      <p:pic>
        <p:nvPicPr>
          <p:cNvPr id="1894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743200"/>
            <a:ext cx="4456610" cy="33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058443"/>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585</TotalTime>
  <Words>1987</Words>
  <Application>Microsoft Office PowerPoint</Application>
  <PresentationFormat>Widescreen</PresentationFormat>
  <Paragraphs>170</Paragraphs>
  <Slides>31</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Cambria Math</vt:lpstr>
      <vt:lpstr>Helvetica</vt:lpstr>
      <vt:lpstr>Raavi</vt:lpstr>
      <vt:lpstr>Times New Roman</vt:lpstr>
      <vt:lpstr>Wingdings</vt:lpstr>
      <vt:lpstr>Capsules</vt:lpstr>
      <vt:lpstr>Equation</vt:lpstr>
      <vt:lpstr>ECEN 460, Spring 2023 Power System Operation and Control</vt:lpstr>
      <vt:lpstr>Announcements</vt:lpstr>
      <vt:lpstr>The Generator Dynamic Equations We Will Use</vt:lpstr>
      <vt:lpstr>Control of Generation Overview</vt:lpstr>
      <vt:lpstr>Isochronous Gen Example</vt:lpstr>
      <vt:lpstr>Isochronous Gen Example</vt:lpstr>
      <vt:lpstr>Droop Control</vt:lpstr>
      <vt:lpstr>WSCC 9 Bus Droop Example</vt:lpstr>
      <vt:lpstr>WSCC 9 Bus Droop Example</vt:lpstr>
      <vt:lpstr>WSCC 9 Bus Droop Example: R=0.01</vt:lpstr>
      <vt:lpstr>Quick Interconnect Calculation</vt:lpstr>
      <vt:lpstr>Larger System Example (Prob 6.11)</vt:lpstr>
      <vt:lpstr>Frequency Response Measure</vt:lpstr>
      <vt:lpstr>WECC Interconnection Performance</vt:lpstr>
      <vt:lpstr>WECC Interconnect Frequency Response</vt:lpstr>
      <vt:lpstr>Eastern Interconnect Frequency Response</vt:lpstr>
      <vt:lpstr>ERCOT Frequency Response</vt:lpstr>
      <vt:lpstr>Frequency Response Definition</vt:lpstr>
      <vt:lpstr>ERCOT May 15, 2003 event </vt:lpstr>
      <vt:lpstr>2007 CWLP Dallman Accident</vt:lpstr>
      <vt:lpstr>Dallman After the Accident</vt:lpstr>
      <vt:lpstr>Transient Stability Load Modeling</vt:lpstr>
      <vt:lpstr>Transient Stability Load Modeling</vt:lpstr>
      <vt:lpstr>Induction Motor Models</vt:lpstr>
      <vt:lpstr>Torque-Speed Curves</vt:lpstr>
      <vt:lpstr>Induction Motor Example Torque-speed Curves</vt:lpstr>
      <vt:lpstr>Induction Motor Classes</vt:lpstr>
      <vt:lpstr>Induction Motor Stalling</vt:lpstr>
      <vt:lpstr>Motor Stalling Example</vt:lpstr>
      <vt:lpstr>Composite Load Model</vt:lpstr>
      <vt:lpstr>Modeling Time Variation in Load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Birchfield, Adam Barlow</cp:lastModifiedBy>
  <cp:revision>151</cp:revision>
  <cp:lastPrinted>2011-08-22T16:49:24Z</cp:lastPrinted>
  <dcterms:created xsi:type="dcterms:W3CDTF">2022-08-23T14:02:40Z</dcterms:created>
  <dcterms:modified xsi:type="dcterms:W3CDTF">2023-04-11T20:42:15Z</dcterms:modified>
</cp:coreProperties>
</file>