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3"/>
  </p:notesMasterIdLst>
  <p:handoutMasterIdLst>
    <p:handoutMasterId r:id="rId34"/>
  </p:handoutMasterIdLst>
  <p:sldIdLst>
    <p:sldId id="356" r:id="rId2"/>
    <p:sldId id="617" r:id="rId3"/>
    <p:sldId id="618" r:id="rId4"/>
    <p:sldId id="619" r:id="rId5"/>
    <p:sldId id="268" r:id="rId6"/>
    <p:sldId id="292" r:id="rId7"/>
    <p:sldId id="620" r:id="rId8"/>
    <p:sldId id="621" r:id="rId9"/>
    <p:sldId id="623" r:id="rId10"/>
    <p:sldId id="624" r:id="rId11"/>
    <p:sldId id="313" r:id="rId12"/>
    <p:sldId id="314" r:id="rId13"/>
    <p:sldId id="321" r:id="rId14"/>
    <p:sldId id="322" r:id="rId15"/>
    <p:sldId id="323" r:id="rId16"/>
    <p:sldId id="324" r:id="rId17"/>
    <p:sldId id="325"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5" r:id="rId31"/>
    <p:sldId id="500" r:id="rId32"/>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D6D2C4"/>
    <a:srgbClr val="66FF66"/>
    <a:srgbClr val="FF3300"/>
    <a:srgbClr val="D065F1"/>
    <a:srgbClr val="500000"/>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p:cViewPr>
        <p:scale>
          <a:sx n="100" d="100"/>
          <a:sy n="100" d="100"/>
        </p:scale>
        <p:origin x="852" y="324"/>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image" Target="../media/image43.wmf"/><Relationship Id="rId3" Type="http://schemas.openxmlformats.org/officeDocument/2006/relationships/image" Target="../media/image33.wmf"/><Relationship Id="rId7" Type="http://schemas.openxmlformats.org/officeDocument/2006/relationships/image" Target="../media/image37.wmf"/><Relationship Id="rId12" Type="http://schemas.openxmlformats.org/officeDocument/2006/relationships/image" Target="../media/image42.wmf"/><Relationship Id="rId17" Type="http://schemas.openxmlformats.org/officeDocument/2006/relationships/image" Target="../media/image47.wmf"/><Relationship Id="rId2" Type="http://schemas.openxmlformats.org/officeDocument/2006/relationships/image" Target="../media/image32.wmf"/><Relationship Id="rId16" Type="http://schemas.openxmlformats.org/officeDocument/2006/relationships/image" Target="../media/image46.wmf"/><Relationship Id="rId1" Type="http://schemas.openxmlformats.org/officeDocument/2006/relationships/image" Target="../media/image31.wmf"/><Relationship Id="rId6" Type="http://schemas.openxmlformats.org/officeDocument/2006/relationships/image" Target="../media/image36.wmf"/><Relationship Id="rId11" Type="http://schemas.openxmlformats.org/officeDocument/2006/relationships/image" Target="../media/image41.wmf"/><Relationship Id="rId5" Type="http://schemas.openxmlformats.org/officeDocument/2006/relationships/image" Target="../media/image35.wmf"/><Relationship Id="rId15" Type="http://schemas.openxmlformats.org/officeDocument/2006/relationships/image" Target="../media/image45.wmf"/><Relationship Id="rId10" Type="http://schemas.openxmlformats.org/officeDocument/2006/relationships/image" Target="../media/image40.wmf"/><Relationship Id="rId4" Type="http://schemas.openxmlformats.org/officeDocument/2006/relationships/image" Target="../media/image34.wmf"/><Relationship Id="rId9" Type="http://schemas.openxmlformats.org/officeDocument/2006/relationships/image" Target="../media/image39.wmf"/><Relationship Id="rId1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4.wmf"/><Relationship Id="rId3" Type="http://schemas.openxmlformats.org/officeDocument/2006/relationships/image" Target="../media/image55.wmf"/><Relationship Id="rId7" Type="http://schemas.openxmlformats.org/officeDocument/2006/relationships/image" Target="../media/image59.wmf"/><Relationship Id="rId12" Type="http://schemas.openxmlformats.org/officeDocument/2006/relationships/image" Target="../media/image63.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11" Type="http://schemas.openxmlformats.org/officeDocument/2006/relationships/image" Target="../media/image62.wmf"/><Relationship Id="rId5" Type="http://schemas.openxmlformats.org/officeDocument/2006/relationships/image" Target="../media/image57.wmf"/><Relationship Id="rId10" Type="http://schemas.openxmlformats.org/officeDocument/2006/relationships/image" Target="../media/image33.wmf"/><Relationship Id="rId4" Type="http://schemas.openxmlformats.org/officeDocument/2006/relationships/image" Target="../media/image56.wmf"/><Relationship Id="rId9"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4/11/2023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00A9B110-1C16-4F91-B11F-6AF9D8276500}" type="slidenum">
              <a:rPr lang="en-US" altLang="en-US" sz="1200"/>
              <a:pPr eaLnBrk="1" hangingPunct="1"/>
              <a:t>23</a:t>
            </a:fld>
            <a:endParaRPr lang="en-US" altLang="en-US" sz="1200"/>
          </a:p>
        </p:txBody>
      </p:sp>
    </p:spTree>
    <p:extLst>
      <p:ext uri="{BB962C8B-B14F-4D97-AF65-F5344CB8AC3E}">
        <p14:creationId xmlns:p14="http://schemas.microsoft.com/office/powerpoint/2010/main" val="164764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0453DE3C-474E-4F99-990D-228D9102DF29}" type="slidenum">
              <a:rPr lang="en-US" altLang="en-US" sz="1200"/>
              <a:pPr eaLnBrk="1" hangingPunct="1"/>
              <a:t>24</a:t>
            </a:fld>
            <a:endParaRPr lang="en-US" altLang="en-US" sz="1200"/>
          </a:p>
        </p:txBody>
      </p:sp>
    </p:spTree>
    <p:extLst>
      <p:ext uri="{BB962C8B-B14F-4D97-AF65-F5344CB8AC3E}">
        <p14:creationId xmlns:p14="http://schemas.microsoft.com/office/powerpoint/2010/main" val="2368455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1A013064-4862-4A7E-B501-059BBE0D756F}" type="slidenum">
              <a:rPr lang="en-US" altLang="en-US" sz="1200"/>
              <a:pPr eaLnBrk="1" hangingPunct="1"/>
              <a:t>25</a:t>
            </a:fld>
            <a:endParaRPr lang="en-US" altLang="en-US" sz="1200"/>
          </a:p>
        </p:txBody>
      </p:sp>
    </p:spTree>
    <p:extLst>
      <p:ext uri="{BB962C8B-B14F-4D97-AF65-F5344CB8AC3E}">
        <p14:creationId xmlns:p14="http://schemas.microsoft.com/office/powerpoint/2010/main" val="481146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15D70595-7571-4002-A3F4-1CE3EFFB4583}" type="slidenum">
              <a:rPr lang="en-US" altLang="en-US" sz="1200"/>
              <a:pPr eaLnBrk="1" hangingPunct="1"/>
              <a:t>26</a:t>
            </a:fld>
            <a:endParaRPr lang="en-US" altLang="en-US" sz="1200"/>
          </a:p>
        </p:txBody>
      </p:sp>
    </p:spTree>
    <p:extLst>
      <p:ext uri="{BB962C8B-B14F-4D97-AF65-F5344CB8AC3E}">
        <p14:creationId xmlns:p14="http://schemas.microsoft.com/office/powerpoint/2010/main" val="573534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DA1F3AED-A2E5-4A09-9E1D-4FE868B91974}" type="slidenum">
              <a:rPr lang="en-US" altLang="en-US" sz="1200"/>
              <a:pPr eaLnBrk="1" hangingPunct="1"/>
              <a:t>27</a:t>
            </a:fld>
            <a:endParaRPr lang="en-US" altLang="en-US" sz="1200"/>
          </a:p>
        </p:txBody>
      </p:sp>
    </p:spTree>
    <p:extLst>
      <p:ext uri="{BB962C8B-B14F-4D97-AF65-F5344CB8AC3E}">
        <p14:creationId xmlns:p14="http://schemas.microsoft.com/office/powerpoint/2010/main" val="2321414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B04ED5AC-4F9E-46D2-B4BF-07B8C602E913}" type="slidenum">
              <a:rPr lang="en-US" altLang="en-US" sz="1200"/>
              <a:pPr eaLnBrk="1" hangingPunct="1"/>
              <a:t>28</a:t>
            </a:fld>
            <a:endParaRPr lang="en-US" altLang="en-US" sz="1200"/>
          </a:p>
        </p:txBody>
      </p:sp>
    </p:spTree>
    <p:extLst>
      <p:ext uri="{BB962C8B-B14F-4D97-AF65-F5344CB8AC3E}">
        <p14:creationId xmlns:p14="http://schemas.microsoft.com/office/powerpoint/2010/main" val="2250339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08795868-08B6-4177-A6B6-FCD2BB9865D5}" type="slidenum">
              <a:rPr lang="en-US" altLang="en-US" sz="1200"/>
              <a:pPr eaLnBrk="1" hangingPunct="1"/>
              <a:t>29</a:t>
            </a:fld>
            <a:endParaRPr lang="en-US" altLang="en-US" sz="1200"/>
          </a:p>
        </p:txBody>
      </p:sp>
    </p:spTree>
    <p:extLst>
      <p:ext uri="{BB962C8B-B14F-4D97-AF65-F5344CB8AC3E}">
        <p14:creationId xmlns:p14="http://schemas.microsoft.com/office/powerpoint/2010/main" val="2543465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DD054D92-F4EF-4B52-8891-CD596DAB7586}" type="slidenum">
              <a:rPr lang="en-US" altLang="en-US" sz="1200"/>
              <a:pPr eaLnBrk="1" hangingPunct="1"/>
              <a:t>30</a:t>
            </a:fld>
            <a:endParaRPr lang="en-US" altLang="en-US" sz="1200"/>
          </a:p>
        </p:txBody>
      </p:sp>
    </p:spTree>
    <p:extLst>
      <p:ext uri="{BB962C8B-B14F-4D97-AF65-F5344CB8AC3E}">
        <p14:creationId xmlns:p14="http://schemas.microsoft.com/office/powerpoint/2010/main" val="2677240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0ABF815F-7AC3-4355-A6B1-497E866D6A57}" type="slidenum">
              <a:rPr lang="en-US" altLang="en-US" sz="1200"/>
              <a:pPr eaLnBrk="1" hangingPunct="1"/>
              <a:t>31</a:t>
            </a:fld>
            <a:endParaRPr lang="en-US" altLang="en-US" sz="1200"/>
          </a:p>
        </p:txBody>
      </p:sp>
    </p:spTree>
    <p:extLst>
      <p:ext uri="{BB962C8B-B14F-4D97-AF65-F5344CB8AC3E}">
        <p14:creationId xmlns:p14="http://schemas.microsoft.com/office/powerpoint/2010/main" val="265908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1461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74238A23-61D2-4A7D-9A23-D738E132F37F}" type="slidenum">
              <a:rPr lang="en-US" altLang="en-US" sz="1200"/>
              <a:pPr eaLnBrk="1" hangingPunct="1"/>
              <a:t>13</a:t>
            </a:fld>
            <a:endParaRPr lang="en-US" altLang="en-US" sz="1200"/>
          </a:p>
        </p:txBody>
      </p:sp>
    </p:spTree>
    <p:extLst>
      <p:ext uri="{BB962C8B-B14F-4D97-AF65-F5344CB8AC3E}">
        <p14:creationId xmlns:p14="http://schemas.microsoft.com/office/powerpoint/2010/main" val="245779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E3099A21-57B4-4B6B-8664-16464714F95C}" type="slidenum">
              <a:rPr lang="en-US" altLang="en-US" sz="1200"/>
              <a:pPr eaLnBrk="1" hangingPunct="1"/>
              <a:t>16</a:t>
            </a:fld>
            <a:endParaRPr lang="en-US" altLang="en-US" sz="1200"/>
          </a:p>
        </p:txBody>
      </p:sp>
    </p:spTree>
    <p:extLst>
      <p:ext uri="{BB962C8B-B14F-4D97-AF65-F5344CB8AC3E}">
        <p14:creationId xmlns:p14="http://schemas.microsoft.com/office/powerpoint/2010/main" val="4029442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F12EE052-F2B1-40F4-9272-03CBF77B3598}" type="slidenum">
              <a:rPr lang="en-US" altLang="en-US" sz="1200"/>
              <a:pPr eaLnBrk="1" hangingPunct="1"/>
              <a:t>17</a:t>
            </a:fld>
            <a:endParaRPr lang="en-US" altLang="en-US" sz="1200"/>
          </a:p>
        </p:txBody>
      </p:sp>
    </p:spTree>
    <p:extLst>
      <p:ext uri="{BB962C8B-B14F-4D97-AF65-F5344CB8AC3E}">
        <p14:creationId xmlns:p14="http://schemas.microsoft.com/office/powerpoint/2010/main" val="391717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E529E53F-2E70-4797-BEF1-B3C9FB37C10F}" type="slidenum">
              <a:rPr lang="en-US" altLang="en-US" sz="1200"/>
              <a:pPr eaLnBrk="1" hangingPunct="1"/>
              <a:t>18</a:t>
            </a:fld>
            <a:endParaRPr lang="en-US" altLang="en-US" sz="1200"/>
          </a:p>
        </p:txBody>
      </p:sp>
    </p:spTree>
    <p:extLst>
      <p:ext uri="{BB962C8B-B14F-4D97-AF65-F5344CB8AC3E}">
        <p14:creationId xmlns:p14="http://schemas.microsoft.com/office/powerpoint/2010/main" val="56504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2BC5E75D-DB39-48C4-9963-5BC34FB17DB8}" type="slidenum">
              <a:rPr lang="en-US" altLang="en-US" sz="1200"/>
              <a:pPr eaLnBrk="1" hangingPunct="1"/>
              <a:t>19</a:t>
            </a:fld>
            <a:endParaRPr lang="en-US" altLang="en-US" sz="1200"/>
          </a:p>
        </p:txBody>
      </p:sp>
    </p:spTree>
    <p:extLst>
      <p:ext uri="{BB962C8B-B14F-4D97-AF65-F5344CB8AC3E}">
        <p14:creationId xmlns:p14="http://schemas.microsoft.com/office/powerpoint/2010/main" val="204786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5A9BC739-773C-4CB3-80A5-ED8FF8F1D26B}" type="slidenum">
              <a:rPr lang="en-US" altLang="en-US" sz="1200"/>
              <a:pPr eaLnBrk="1" hangingPunct="1"/>
              <a:t>21</a:t>
            </a:fld>
            <a:endParaRPr lang="en-US" altLang="en-US" sz="1200"/>
          </a:p>
        </p:txBody>
      </p:sp>
    </p:spTree>
    <p:extLst>
      <p:ext uri="{BB962C8B-B14F-4D97-AF65-F5344CB8AC3E}">
        <p14:creationId xmlns:p14="http://schemas.microsoft.com/office/powerpoint/2010/main" val="1574051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6D8431C9-6212-43D0-A601-4A8BEE473B8A}" type="slidenum">
              <a:rPr lang="en-US" altLang="en-US" sz="1200"/>
              <a:pPr eaLnBrk="1" hangingPunct="1"/>
              <a:t>22</a:t>
            </a:fld>
            <a:endParaRPr lang="en-US" altLang="en-US" sz="1200"/>
          </a:p>
        </p:txBody>
      </p:sp>
    </p:spTree>
    <p:extLst>
      <p:ext uri="{BB962C8B-B14F-4D97-AF65-F5344CB8AC3E}">
        <p14:creationId xmlns:p14="http://schemas.microsoft.com/office/powerpoint/2010/main" val="2391275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59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1049000" cy="1066800"/>
          </a:xfrm>
        </p:spPr>
        <p:txBody>
          <a:bodyPr/>
          <a:lstStyle/>
          <a:p>
            <a:r>
              <a:rPr lang="en-US" dirty="0"/>
              <a:t>Click to edit Master title style</a:t>
            </a:r>
          </a:p>
        </p:txBody>
      </p:sp>
      <p:sp>
        <p:nvSpPr>
          <p:cNvPr id="5" name="Content Placeholder 2"/>
          <p:cNvSpPr>
            <a:spLocks noGrp="1"/>
          </p:cNvSpPr>
          <p:nvPr>
            <p:ph idx="1"/>
          </p:nvPr>
        </p:nvSpPr>
        <p:spPr>
          <a:xfrm>
            <a:off x="228600" y="1280160"/>
            <a:ext cx="11734800" cy="5196840"/>
          </a:xfrm>
        </p:spPr>
        <p:txBody>
          <a:bodyPr/>
          <a:lstStyle>
            <a:lvl1pPr marL="457200" indent="-457200">
              <a:buSzPct val="100000"/>
              <a:buFont typeface="Arial" panose="020B0604020202020204" pitchFamily="34" charset="0"/>
              <a:buChar char="•"/>
              <a:defRPr/>
            </a:lvl1pPr>
            <a:lvl3pPr marL="1257300" indent="-342900">
              <a:buSzPct val="90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5334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 id="2147483735" r:id="rId5"/>
    <p:sldLayoutId id="2147483736" r:id="rId6"/>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4.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9.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9.bin"/><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8.png"/><Relationship Id="rId5" Type="http://schemas.openxmlformats.org/officeDocument/2006/relationships/oleObject" Target="../embeddings/oleObject10.bin"/><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13" Type="http://schemas.openxmlformats.org/officeDocument/2006/relationships/image" Target="../media/image35.wmf"/><Relationship Id="rId18" Type="http://schemas.openxmlformats.org/officeDocument/2006/relationships/oleObject" Target="../embeddings/oleObject18.bin"/><Relationship Id="rId26" Type="http://schemas.openxmlformats.org/officeDocument/2006/relationships/oleObject" Target="../embeddings/oleObject22.bin"/><Relationship Id="rId21" Type="http://schemas.openxmlformats.org/officeDocument/2006/relationships/image" Target="../media/image39.wmf"/><Relationship Id="rId34" Type="http://schemas.openxmlformats.org/officeDocument/2006/relationships/image" Target="../media/image45.wmf"/><Relationship Id="rId7" Type="http://schemas.openxmlformats.org/officeDocument/2006/relationships/image" Target="../media/image32.wmf"/><Relationship Id="rId12" Type="http://schemas.openxmlformats.org/officeDocument/2006/relationships/oleObject" Target="../embeddings/oleObject15.bin"/><Relationship Id="rId17" Type="http://schemas.openxmlformats.org/officeDocument/2006/relationships/image" Target="../media/image37.wmf"/><Relationship Id="rId25" Type="http://schemas.openxmlformats.org/officeDocument/2006/relationships/image" Target="../media/image41.wmf"/><Relationship Id="rId33" Type="http://schemas.openxmlformats.org/officeDocument/2006/relationships/oleObject" Target="../embeddings/oleObject26.bin"/><Relationship Id="rId38" Type="http://schemas.openxmlformats.org/officeDocument/2006/relationships/image" Target="../media/image47.wmf"/><Relationship Id="rId2" Type="http://schemas.openxmlformats.org/officeDocument/2006/relationships/slideLayout" Target="../slideLayouts/slideLayout6.xml"/><Relationship Id="rId16" Type="http://schemas.openxmlformats.org/officeDocument/2006/relationships/oleObject" Target="../embeddings/oleObject17.bin"/><Relationship Id="rId20" Type="http://schemas.openxmlformats.org/officeDocument/2006/relationships/oleObject" Target="../embeddings/oleObject19.bin"/><Relationship Id="rId29" Type="http://schemas.openxmlformats.org/officeDocument/2006/relationships/oleObject" Target="../embeddings/oleObject24.bin"/><Relationship Id="rId1" Type="http://schemas.openxmlformats.org/officeDocument/2006/relationships/vmlDrawing" Target="../drawings/vmlDrawing6.vml"/><Relationship Id="rId6" Type="http://schemas.openxmlformats.org/officeDocument/2006/relationships/oleObject" Target="../embeddings/oleObject12.bin"/><Relationship Id="rId11" Type="http://schemas.openxmlformats.org/officeDocument/2006/relationships/image" Target="../media/image34.wmf"/><Relationship Id="rId24" Type="http://schemas.openxmlformats.org/officeDocument/2006/relationships/oleObject" Target="../embeddings/oleObject21.bin"/><Relationship Id="rId32" Type="http://schemas.openxmlformats.org/officeDocument/2006/relationships/image" Target="../media/image44.wmf"/><Relationship Id="rId37" Type="http://schemas.openxmlformats.org/officeDocument/2006/relationships/oleObject" Target="../embeddings/oleObject28.bin"/><Relationship Id="rId5" Type="http://schemas.openxmlformats.org/officeDocument/2006/relationships/image" Target="../media/image31.wmf"/><Relationship Id="rId15" Type="http://schemas.openxmlformats.org/officeDocument/2006/relationships/image" Target="../media/image36.wmf"/><Relationship Id="rId23" Type="http://schemas.openxmlformats.org/officeDocument/2006/relationships/image" Target="../media/image40.wmf"/><Relationship Id="rId28" Type="http://schemas.openxmlformats.org/officeDocument/2006/relationships/oleObject" Target="../embeddings/oleObject23.bin"/><Relationship Id="rId36" Type="http://schemas.openxmlformats.org/officeDocument/2006/relationships/image" Target="../media/image46.wmf"/><Relationship Id="rId10" Type="http://schemas.openxmlformats.org/officeDocument/2006/relationships/oleObject" Target="../embeddings/oleObject14.bin"/><Relationship Id="rId19" Type="http://schemas.openxmlformats.org/officeDocument/2006/relationships/image" Target="../media/image38.wmf"/><Relationship Id="rId31" Type="http://schemas.openxmlformats.org/officeDocument/2006/relationships/oleObject" Target="../embeddings/oleObject25.bin"/><Relationship Id="rId4" Type="http://schemas.openxmlformats.org/officeDocument/2006/relationships/oleObject" Target="../embeddings/oleObject11.bin"/><Relationship Id="rId9" Type="http://schemas.openxmlformats.org/officeDocument/2006/relationships/image" Target="../media/image33.wmf"/><Relationship Id="rId14" Type="http://schemas.openxmlformats.org/officeDocument/2006/relationships/oleObject" Target="../embeddings/oleObject16.bin"/><Relationship Id="rId22" Type="http://schemas.openxmlformats.org/officeDocument/2006/relationships/oleObject" Target="../embeddings/oleObject20.bin"/><Relationship Id="rId27" Type="http://schemas.openxmlformats.org/officeDocument/2006/relationships/image" Target="../media/image42.wmf"/><Relationship Id="rId30" Type="http://schemas.openxmlformats.org/officeDocument/2006/relationships/image" Target="../media/image43.wmf"/><Relationship Id="rId35" Type="http://schemas.openxmlformats.org/officeDocument/2006/relationships/oleObject" Target="../embeddings/oleObject27.bin"/><Relationship Id="rId8" Type="http://schemas.openxmlformats.org/officeDocument/2006/relationships/oleObject" Target="../embeddings/oleObject13.bin"/><Relationship Id="rId3"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9.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30.bin"/><Relationship Id="rId5" Type="http://schemas.openxmlformats.org/officeDocument/2006/relationships/image" Target="../media/image48.wmf"/><Relationship Id="rId4"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10.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57.wmf"/><Relationship Id="rId18" Type="http://schemas.openxmlformats.org/officeDocument/2006/relationships/oleObject" Target="../embeddings/oleObject38.bin"/><Relationship Id="rId26" Type="http://schemas.openxmlformats.org/officeDocument/2006/relationships/oleObject" Target="../embeddings/oleObject43.bin"/><Relationship Id="rId3" Type="http://schemas.openxmlformats.org/officeDocument/2006/relationships/notesSlide" Target="../notesSlides/notesSlide15.xml"/><Relationship Id="rId21" Type="http://schemas.openxmlformats.org/officeDocument/2006/relationships/oleObject" Target="../embeddings/oleObject40.bin"/><Relationship Id="rId7" Type="http://schemas.openxmlformats.org/officeDocument/2006/relationships/image" Target="../media/image54.wmf"/><Relationship Id="rId12" Type="http://schemas.openxmlformats.org/officeDocument/2006/relationships/oleObject" Target="../embeddings/oleObject35.bin"/><Relationship Id="rId17" Type="http://schemas.openxmlformats.org/officeDocument/2006/relationships/image" Target="../media/image59.wmf"/><Relationship Id="rId25" Type="http://schemas.openxmlformats.org/officeDocument/2006/relationships/oleObject" Target="../embeddings/oleObject42.bin"/><Relationship Id="rId2" Type="http://schemas.openxmlformats.org/officeDocument/2006/relationships/slideLayout" Target="../slideLayouts/slideLayout6.xml"/><Relationship Id="rId16" Type="http://schemas.openxmlformats.org/officeDocument/2006/relationships/oleObject" Target="../embeddings/oleObject37.bin"/><Relationship Id="rId20" Type="http://schemas.openxmlformats.org/officeDocument/2006/relationships/oleObject" Target="../embeddings/oleObject39.bin"/><Relationship Id="rId29" Type="http://schemas.openxmlformats.org/officeDocument/2006/relationships/image" Target="../media/image63.wmf"/><Relationship Id="rId1" Type="http://schemas.openxmlformats.org/officeDocument/2006/relationships/vmlDrawing" Target="../drawings/vmlDrawing8.vml"/><Relationship Id="rId6" Type="http://schemas.openxmlformats.org/officeDocument/2006/relationships/oleObject" Target="../embeddings/oleObject32.bin"/><Relationship Id="rId11" Type="http://schemas.openxmlformats.org/officeDocument/2006/relationships/image" Target="../media/image56.wmf"/><Relationship Id="rId24" Type="http://schemas.openxmlformats.org/officeDocument/2006/relationships/image" Target="../media/image33.wmf"/><Relationship Id="rId5" Type="http://schemas.openxmlformats.org/officeDocument/2006/relationships/image" Target="../media/image53.wmf"/><Relationship Id="rId15" Type="http://schemas.openxmlformats.org/officeDocument/2006/relationships/image" Target="../media/image58.wmf"/><Relationship Id="rId23" Type="http://schemas.openxmlformats.org/officeDocument/2006/relationships/oleObject" Target="../embeddings/oleObject41.bin"/><Relationship Id="rId28" Type="http://schemas.openxmlformats.org/officeDocument/2006/relationships/oleObject" Target="../embeddings/oleObject44.bin"/><Relationship Id="rId10" Type="http://schemas.openxmlformats.org/officeDocument/2006/relationships/oleObject" Target="../embeddings/oleObject34.bin"/><Relationship Id="rId19" Type="http://schemas.openxmlformats.org/officeDocument/2006/relationships/image" Target="../media/image60.wmf"/><Relationship Id="rId31" Type="http://schemas.openxmlformats.org/officeDocument/2006/relationships/image" Target="../media/image64.wmf"/><Relationship Id="rId4" Type="http://schemas.openxmlformats.org/officeDocument/2006/relationships/oleObject" Target="../embeddings/oleObject31.bin"/><Relationship Id="rId9" Type="http://schemas.openxmlformats.org/officeDocument/2006/relationships/image" Target="../media/image55.wmf"/><Relationship Id="rId14" Type="http://schemas.openxmlformats.org/officeDocument/2006/relationships/oleObject" Target="../embeddings/oleObject36.bin"/><Relationship Id="rId22" Type="http://schemas.openxmlformats.org/officeDocument/2006/relationships/image" Target="../media/image61.wmf"/><Relationship Id="rId27" Type="http://schemas.openxmlformats.org/officeDocument/2006/relationships/image" Target="../media/image62.wmf"/><Relationship Id="rId30" Type="http://schemas.openxmlformats.org/officeDocument/2006/relationships/oleObject" Target="../embeddings/oleObject45.bin"/></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gineering.tamu.edu/electrical/_files/_documents/_content-documents/ECEN-Grad-Handbook-2022-2023-30Aug2022.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0.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3.png"/><Relationship Id="rId7"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2023</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22: Exciter and Governor Controls</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8C85-0086-5B5E-7DD1-6A8273E0FB13}"/>
              </a:ext>
            </a:extLst>
          </p:cNvPr>
          <p:cNvSpPr>
            <a:spLocks noGrp="1"/>
          </p:cNvSpPr>
          <p:nvPr>
            <p:ph type="title"/>
          </p:nvPr>
        </p:nvSpPr>
        <p:spPr/>
        <p:txBody>
          <a:bodyPr/>
          <a:lstStyle/>
          <a:p>
            <a:r>
              <a:rPr lang="en-US" dirty="0"/>
              <a:t>Homework</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E440995-15CF-69F1-09CA-BC24D0A6578A}"/>
                  </a:ext>
                </a:extLst>
              </p:cNvPr>
              <p:cNvSpPr>
                <a:spLocks noGrp="1"/>
              </p:cNvSpPr>
              <p:nvPr>
                <p:ph type="body" sz="quarter" idx="10"/>
              </p:nvPr>
            </p:nvSpPr>
            <p:spPr/>
            <p:txBody>
              <a:bodyPr/>
              <a:lstStyle/>
              <a:p>
                <a:r>
                  <a:rPr lang="en-US" sz="2000" dirty="0"/>
                  <a:t>Keep working through handout, including practice problems:</a:t>
                </a:r>
              </a:p>
              <a:p>
                <a:endParaRPr lang="en-US" sz="2000" dirty="0"/>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More practice for Euler’s method: calculate the first three time steps of each initial value problem.</a:t>
                </a: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1.    </a:t>
                </a:r>
                <a14:m>
                  <m:oMath xmlns:m="http://schemas.openxmlformats.org/officeDocument/2006/math">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acc>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2000" dirty="0">
                    <a:effectLst/>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e>
                    </m:d>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2.    </a:t>
                </a:r>
                <a14:m>
                  <m:oMath xmlns:m="http://schemas.openxmlformats.org/officeDocument/2006/math">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acc>
                    <m:r>
                      <a:rPr lang="en-US" sz="2000" i="1">
                        <a:effectLst/>
                        <a:latin typeface="Cambria Math" panose="02040503050406030204" pitchFamily="18" charset="0"/>
                        <a:ea typeface="Calibri" panose="020F0502020204030204" pitchFamily="34" charset="0"/>
                        <a:cs typeface="Times New Roman" panose="02020603050405020304" pitchFamily="18" charset="0"/>
                      </a:rPr>
                      <m:t>=−5</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effectLst/>
                        <a:latin typeface="Cambria Math" panose="02040503050406030204" pitchFamily="18" charset="0"/>
                        <a:ea typeface="Calibri" panose="020F0502020204030204" pitchFamily="34" charset="0"/>
                        <a:cs typeface="Times New Roman" panose="02020603050405020304" pitchFamily="18" charset="0"/>
                      </a:rPr>
                      <m:t>+3</m:t>
                    </m:r>
                    <m: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𝑦</m:t>
                        </m:r>
                      </m:e>
                    </m:acc>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𝑦</m:t>
                    </m:r>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dirty="0">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effectLst/>
                    <a:ea typeface="Times New Roman" panose="02020603050405020304" pitchFamily="18" charset="0"/>
                    <a:cs typeface="Times New Roman" panose="02020603050405020304" pitchFamily="18" charset="0"/>
                  </a:rPr>
                  <a:t>3. </a:t>
                </a: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Times New Roman" panose="02020603050405020304" pitchFamily="18" charset="0"/>
                    <a:cs typeface="Times New Roman" panose="02020603050405020304" pitchFamily="18" charset="0"/>
                  </a:rPr>
                  <a:t>Use the swing equation from before:</a:t>
                </a: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Times New Roman" panose="02020603050405020304" pitchFamily="18" charset="0"/>
                    <a:cs typeface="Times New Roman" panose="02020603050405020304" pitchFamily="18" charset="0"/>
                  </a:rPr>
                  <a:t>A 60 Hz generator is supplying 150 MW and 0 </a:t>
                </a:r>
                <a:r>
                  <a:rPr lang="en-US" sz="2000" dirty="0" err="1">
                    <a:effectLst/>
                    <a:ea typeface="Times New Roman" panose="02020603050405020304" pitchFamily="18" charset="0"/>
                    <a:cs typeface="Times New Roman" panose="02020603050405020304" pitchFamily="18" charset="0"/>
                  </a:rPr>
                  <a:t>Mvar</a:t>
                </a:r>
                <a:r>
                  <a:rPr lang="en-US" sz="2000" dirty="0">
                    <a:effectLst/>
                    <a:ea typeface="Times New Roman" panose="02020603050405020304" pitchFamily="18" charset="0"/>
                    <a:cs typeface="Times New Roman" panose="02020603050405020304" pitchFamily="18" charset="0"/>
                  </a:rPr>
                  <a:t> to an infinite bus (with 1.0 per-unit) through two parallel transmission lines. The per-unit transient reactance for the machine is j0.01, and its inertia constant is 4 seconds. Each transmission line has a per-unit impedance (with 100 MVA base) of j0.06. A fault occurs at time = 0 one-third of the way down one of the lines, closer to the generator than the infinite bus.</a:t>
                </a: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Times New Roman" panose="02020603050405020304" pitchFamily="18"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L="0" indent="0">
                  <a:buNone/>
                </a:pPr>
                <a:endParaRPr lang="en-US" sz="2000" dirty="0"/>
              </a:p>
            </p:txBody>
          </p:sp>
        </mc:Choice>
        <mc:Fallback xmlns="">
          <p:sp>
            <p:nvSpPr>
              <p:cNvPr id="3" name="Text Placeholder 2">
                <a:extLst>
                  <a:ext uri="{FF2B5EF4-FFF2-40B4-BE49-F238E27FC236}">
                    <a16:creationId xmlns:a16="http://schemas.microsoft.com/office/drawing/2014/main" id="{6E440995-15CF-69F1-09CA-BC24D0A6578A}"/>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16" t="-588" r="-1119"/>
                </a:stretch>
              </a:blipFill>
            </p:spPr>
            <p:txBody>
              <a:bodyPr/>
              <a:lstStyle/>
              <a:p>
                <a:r>
                  <a:rPr lang="en-US">
                    <a:noFill/>
                  </a:rPr>
                  <a:t> </a:t>
                </a:r>
              </a:p>
            </p:txBody>
          </p:sp>
        </mc:Fallback>
      </mc:AlternateContent>
    </p:spTree>
    <p:extLst>
      <p:ext uri="{BB962C8B-B14F-4D97-AF65-F5344CB8AC3E}">
        <p14:creationId xmlns:p14="http://schemas.microsoft.com/office/powerpoint/2010/main" val="212087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11.5</a:t>
            </a:r>
            <a:endParaRPr lang="en-US" dirty="0"/>
          </a:p>
        </p:txBody>
      </p:sp>
      <p:pic>
        <p:nvPicPr>
          <p:cNvPr id="312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844061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2347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Transient Stability Example, Cont'd</a:t>
            </a:r>
          </a:p>
        </p:txBody>
      </p:sp>
      <p:sp>
        <p:nvSpPr>
          <p:cNvPr id="12291" name="Rectangle 3"/>
          <p:cNvSpPr>
            <a:spLocks noChangeArrowheads="1"/>
          </p:cNvSpPr>
          <p:nvPr/>
        </p:nvSpPr>
        <p:spPr bwMode="auto">
          <a:xfrm>
            <a:off x="3681413" y="174783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2292" name="Object 4"/>
          <p:cNvGraphicFramePr>
            <a:graphicFrameLocks noChangeAspect="1"/>
          </p:cNvGraphicFramePr>
          <p:nvPr>
            <p:extLst/>
          </p:nvPr>
        </p:nvGraphicFramePr>
        <p:xfrm>
          <a:off x="685800" y="1295400"/>
          <a:ext cx="7162800" cy="4986338"/>
        </p:xfrm>
        <a:graphic>
          <a:graphicData uri="http://schemas.openxmlformats.org/presentationml/2006/ole">
            <mc:AlternateContent xmlns:mc="http://schemas.openxmlformats.org/markup-compatibility/2006">
              <mc:Choice xmlns:v="urn:schemas-microsoft-com:vml" Requires="v">
                <p:oleObj spid="_x0000_s7172" r:id="rId4" imgW="6439535" imgH="4485005" progId="Unknown">
                  <p:embed/>
                </p:oleObj>
              </mc:Choice>
              <mc:Fallback>
                <p:oleObj r:id="rId4" imgW="6439535" imgH="4485005" progId="Unknown">
                  <p:embed/>
                  <p:pic>
                    <p:nvPicPr>
                      <p:cNvPr id="1229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95400"/>
                        <a:ext cx="71628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7109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Two-Axis Synchronous Machine Model</a:t>
            </a:r>
          </a:p>
        </p:txBody>
      </p:sp>
      <p:sp>
        <p:nvSpPr>
          <p:cNvPr id="17411" name="Content Placeholder 2"/>
          <p:cNvSpPr>
            <a:spLocks noGrp="1"/>
          </p:cNvSpPr>
          <p:nvPr>
            <p:ph type="body" sz="quarter" idx="10"/>
          </p:nvPr>
        </p:nvSpPr>
        <p:spPr/>
        <p:txBody>
          <a:bodyPr/>
          <a:lstStyle/>
          <a:p>
            <a:r>
              <a:rPr lang="en-US" altLang="en-US"/>
              <a:t>Classical model is appropriate only for the most basic studies; no longer widely used in practice</a:t>
            </a:r>
          </a:p>
          <a:p>
            <a:r>
              <a:rPr lang="en-US" altLang="en-US"/>
              <a:t>More realistic models are required to couple in other devices such as exciters and governors</a:t>
            </a:r>
          </a:p>
          <a:p>
            <a:r>
              <a:rPr lang="en-US" altLang="en-US"/>
              <a:t>A more realistic synchronous machine model requires that the machine be expressed in a reference frame that rotates at rotor speed</a:t>
            </a:r>
          </a:p>
          <a:p>
            <a:r>
              <a:rPr lang="en-US" altLang="en-US"/>
              <a:t>Standard approach is d-q reference frame, in which the major (direct or d-axis) is aligned with the rotor poles and the quadrature (q-axis) leads the direct axis by 90</a:t>
            </a:r>
            <a:r>
              <a:rPr lang="en-US" altLang="en-US">
                <a:sym typeface="Symbol" pitchFamily="18" charset="2"/>
              </a:rPr>
              <a:t></a:t>
            </a:r>
            <a:endParaRPr lang="en-US" altLang="en-US" dirty="0"/>
          </a:p>
        </p:txBody>
      </p:sp>
    </p:spTree>
    <p:extLst>
      <p:ext uri="{BB962C8B-B14F-4D97-AF65-F5344CB8AC3E}">
        <p14:creationId xmlns:p14="http://schemas.microsoft.com/office/powerpoint/2010/main" val="231756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Synchronous Machine Modeling</a:t>
            </a:r>
          </a:p>
        </p:txBody>
      </p:sp>
      <p:graphicFrame>
        <p:nvGraphicFramePr>
          <p:cNvPr id="4" name="Object 3"/>
          <p:cNvGraphicFramePr>
            <a:graphicFrameLocks noChangeAspect="1"/>
          </p:cNvGraphicFramePr>
          <p:nvPr>
            <p:extLst>
              <p:ext uri="{D42A27DB-BD31-4B8C-83A1-F6EECF244321}">
                <p14:modId xmlns:p14="http://schemas.microsoft.com/office/powerpoint/2010/main" val="3498953143"/>
              </p:ext>
            </p:extLst>
          </p:nvPr>
        </p:nvGraphicFramePr>
        <p:xfrm>
          <a:off x="1752600" y="1736403"/>
          <a:ext cx="5184693" cy="4703763"/>
        </p:xfrm>
        <a:graphic>
          <a:graphicData uri="http://schemas.openxmlformats.org/presentationml/2006/ole">
            <mc:AlternateContent xmlns:mc="http://schemas.openxmlformats.org/markup-compatibility/2006">
              <mc:Choice xmlns:v="urn:schemas-microsoft-com:vml" Requires="v">
                <p:oleObj spid="_x0000_s8196" name="Bitmap Image" r:id="rId3" imgW="13238095" imgH="13180952" progId="Paint.Picture">
                  <p:embed/>
                </p:oleObj>
              </mc:Choice>
              <mc:Fallback>
                <p:oleObj name="Bitmap Image" r:id="rId3" imgW="13238095" imgH="13180952" progId="Paint.Picture">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736403"/>
                        <a:ext cx="5184693" cy="4703763"/>
                      </a:xfrm>
                      <a:prstGeom prst="rect">
                        <a:avLst/>
                      </a:prstGeom>
                      <a:noFill/>
                      <a:ln>
                        <a:noFill/>
                      </a:ln>
                      <a:effectLst/>
                    </p:spPr>
                  </p:pic>
                </p:oleObj>
              </mc:Fallback>
            </mc:AlternateContent>
          </a:graphicData>
        </a:graphic>
      </p:graphicFrame>
      <p:sp>
        <p:nvSpPr>
          <p:cNvPr id="5" name="Rectangle 5"/>
          <p:cNvSpPr>
            <a:spLocks noChangeArrowheads="1"/>
          </p:cNvSpPr>
          <p:nvPr/>
        </p:nvSpPr>
        <p:spPr bwMode="auto">
          <a:xfrm>
            <a:off x="1905000" y="1447801"/>
            <a:ext cx="5149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latin typeface="+mj-lt"/>
              </a:rPr>
              <a:t>3</a:t>
            </a:r>
            <a:r>
              <a:rPr lang="en-US" altLang="en-US" dirty="0">
                <a:latin typeface="+mj-lt"/>
                <a:sym typeface="Symbol" pitchFamily="18" charset="2"/>
              </a:rPr>
              <a:t> bal. windings (</a:t>
            </a:r>
            <a:r>
              <a:rPr lang="en-US" altLang="en-US" dirty="0" err="1">
                <a:latin typeface="+mj-lt"/>
                <a:sym typeface="Symbol" pitchFamily="18" charset="2"/>
              </a:rPr>
              <a:t>a,b,c</a:t>
            </a:r>
            <a:r>
              <a:rPr lang="en-US" altLang="en-US" dirty="0">
                <a:latin typeface="+mj-lt"/>
                <a:sym typeface="Symbol" pitchFamily="18" charset="2"/>
              </a:rPr>
              <a:t>) – stator</a:t>
            </a:r>
          </a:p>
        </p:txBody>
      </p:sp>
      <p:sp>
        <p:nvSpPr>
          <p:cNvPr id="6" name="Rectangle 6"/>
          <p:cNvSpPr>
            <a:spLocks noChangeArrowheads="1"/>
          </p:cNvSpPr>
          <p:nvPr/>
        </p:nvSpPr>
        <p:spPr bwMode="auto">
          <a:xfrm>
            <a:off x="6477001" y="2895601"/>
            <a:ext cx="4409429"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latin typeface="+mj-lt"/>
                <a:sym typeface="Symbol" pitchFamily="18" charset="2"/>
              </a:rPr>
              <a:t>Field winding (</a:t>
            </a:r>
            <a:r>
              <a:rPr lang="en-US" altLang="en-US" dirty="0" err="1">
                <a:latin typeface="+mj-lt"/>
                <a:sym typeface="Symbol" pitchFamily="18" charset="2"/>
              </a:rPr>
              <a:t>fd</a:t>
            </a:r>
            <a:r>
              <a:rPr lang="en-US" altLang="en-US" dirty="0">
                <a:latin typeface="+mj-lt"/>
                <a:sym typeface="Symbol" pitchFamily="18" charset="2"/>
              </a:rPr>
              <a:t>) on rotor</a:t>
            </a:r>
          </a:p>
        </p:txBody>
      </p:sp>
      <p:sp>
        <p:nvSpPr>
          <p:cNvPr id="7" name="Rectangle 7"/>
          <p:cNvSpPr>
            <a:spLocks noChangeArrowheads="1"/>
          </p:cNvSpPr>
          <p:nvPr/>
        </p:nvSpPr>
        <p:spPr bwMode="auto">
          <a:xfrm>
            <a:off x="6617898" y="3568143"/>
            <a:ext cx="3221270"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latin typeface="+mj-lt"/>
                <a:sym typeface="Symbol" pitchFamily="18" charset="2"/>
              </a:rPr>
              <a:t>Damper in “d” axis</a:t>
            </a:r>
          </a:p>
          <a:p>
            <a:r>
              <a:rPr lang="en-US" altLang="en-US" dirty="0">
                <a:latin typeface="+mj-lt"/>
                <a:sym typeface="Symbol" pitchFamily="18" charset="2"/>
              </a:rPr>
              <a:t>(1d) on rotor</a:t>
            </a:r>
          </a:p>
        </p:txBody>
      </p:sp>
      <p:sp>
        <p:nvSpPr>
          <p:cNvPr id="8" name="Rectangle 8"/>
          <p:cNvSpPr>
            <a:spLocks noChangeArrowheads="1"/>
          </p:cNvSpPr>
          <p:nvPr/>
        </p:nvSpPr>
        <p:spPr bwMode="auto">
          <a:xfrm>
            <a:off x="5520907" y="4787661"/>
            <a:ext cx="3578414"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latin typeface="+mj-lt"/>
                <a:sym typeface="Symbol" pitchFamily="18" charset="2"/>
              </a:rPr>
              <a:t>2 dampers in “q” axis</a:t>
            </a:r>
          </a:p>
          <a:p>
            <a:r>
              <a:rPr lang="en-US" altLang="en-US" dirty="0">
                <a:latin typeface="+mj-lt"/>
                <a:sym typeface="Symbol" pitchFamily="18" charset="2"/>
              </a:rPr>
              <a:t>(1q, 2q) on rotor</a:t>
            </a:r>
          </a:p>
        </p:txBody>
      </p:sp>
      <p:sp>
        <p:nvSpPr>
          <p:cNvPr id="9" name="TextBox 8"/>
          <p:cNvSpPr txBox="1"/>
          <p:nvPr/>
        </p:nvSpPr>
        <p:spPr>
          <a:xfrm>
            <a:off x="7637302" y="1697053"/>
            <a:ext cx="3349707" cy="646331"/>
          </a:xfrm>
          <a:prstGeom prst="rect">
            <a:avLst/>
          </a:prstGeom>
          <a:solidFill>
            <a:srgbClr val="D6D2C4"/>
          </a:solidFill>
        </p:spPr>
        <p:txBody>
          <a:bodyPr wrap="square" rtlCol="0">
            <a:spAutoFit/>
          </a:bodyPr>
          <a:lstStyle/>
          <a:p>
            <a:r>
              <a:rPr lang="en-US" sz="1800" dirty="0">
                <a:latin typeface="+mj-lt"/>
              </a:rPr>
              <a:t>Damper windings are added to damp out oscillations</a:t>
            </a:r>
          </a:p>
        </p:txBody>
      </p:sp>
    </p:spTree>
    <p:extLst>
      <p:ext uri="{BB962C8B-B14F-4D97-AF65-F5344CB8AC3E}">
        <p14:creationId xmlns:p14="http://schemas.microsoft.com/office/powerpoint/2010/main" val="299378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Two Main Types of Synchronous Machines</a:t>
            </a:r>
          </a:p>
        </p:txBody>
      </p:sp>
      <p:sp>
        <p:nvSpPr>
          <p:cNvPr id="3" name="Content Placeholder 2"/>
          <p:cNvSpPr>
            <a:spLocks noGrp="1"/>
          </p:cNvSpPr>
          <p:nvPr>
            <p:ph type="body" sz="quarter" idx="10"/>
          </p:nvPr>
        </p:nvSpPr>
        <p:spPr/>
        <p:txBody>
          <a:bodyPr/>
          <a:lstStyle/>
          <a:p>
            <a:r>
              <a:rPr lang="en-US" dirty="0"/>
              <a:t>Round Rotor</a:t>
            </a:r>
          </a:p>
          <a:p>
            <a:pPr lvl="1"/>
            <a:r>
              <a:rPr lang="en-US" dirty="0"/>
              <a:t>Air-gap is constant, used with higher speed machines</a:t>
            </a:r>
          </a:p>
          <a:p>
            <a:r>
              <a:rPr lang="en-US" dirty="0"/>
              <a:t>Salient Rotor (often called Salient Pole) </a:t>
            </a:r>
          </a:p>
          <a:p>
            <a:pPr lvl="1"/>
            <a:r>
              <a:rPr lang="en-US" dirty="0"/>
              <a:t>Air-gap varies circumferentially</a:t>
            </a:r>
          </a:p>
          <a:p>
            <a:pPr lvl="1"/>
            <a:r>
              <a:rPr lang="en-US" dirty="0"/>
              <a:t>Used with many pole, slower machines such as hydro</a:t>
            </a:r>
          </a:p>
          <a:p>
            <a:pPr lvl="1"/>
            <a:r>
              <a:rPr lang="en-US" dirty="0"/>
              <a:t>Narrowest part of gap in the d-axis and the widest along the q-axis</a:t>
            </a:r>
          </a:p>
        </p:txBody>
      </p:sp>
    </p:spTree>
    <p:extLst>
      <p:ext uri="{BB962C8B-B14F-4D97-AF65-F5344CB8AC3E}">
        <p14:creationId xmlns:p14="http://schemas.microsoft.com/office/powerpoint/2010/main" val="2779494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DQ Reference Frame </a:t>
            </a:r>
          </a:p>
        </p:txBody>
      </p:sp>
      <p:sp>
        <p:nvSpPr>
          <p:cNvPr id="18435" name="Content Placeholder 2"/>
          <p:cNvSpPr>
            <a:spLocks noGrp="1"/>
          </p:cNvSpPr>
          <p:nvPr>
            <p:ph type="body" sz="quarter" idx="10"/>
          </p:nvPr>
        </p:nvSpPr>
        <p:spPr/>
        <p:txBody>
          <a:bodyPr/>
          <a:lstStyle/>
          <a:p>
            <a:r>
              <a:rPr lang="en-US" altLang="en-US"/>
              <a:t>Machine voltage and current are “transformed” into the d-q reference frame using the rotor angle, </a:t>
            </a:r>
            <a:r>
              <a:rPr lang="en-US" altLang="en-US">
                <a:sym typeface="Symbol" pitchFamily="18" charset="2"/>
              </a:rPr>
              <a:t></a:t>
            </a:r>
          </a:p>
          <a:p>
            <a:pPr lvl="1"/>
            <a:r>
              <a:rPr lang="en-US" altLang="en-US">
                <a:sym typeface="Symbol" pitchFamily="18" charset="2"/>
              </a:rPr>
              <a:t>Terminal voltage in network (power flow) reference frame are VT = Vr - Vi</a:t>
            </a:r>
            <a:endParaRPr lang="en-US" altLang="en-US"/>
          </a:p>
          <a:p>
            <a:endParaRPr lang="en-US" altLang="en-US" dirty="0"/>
          </a:p>
        </p:txBody>
      </p:sp>
      <p:sp>
        <p:nvSpPr>
          <p:cNvPr id="18436" name="Rectangle 2"/>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8437" name="Object 1"/>
          <p:cNvGraphicFramePr>
            <a:graphicFrameLocks noChangeAspect="1"/>
          </p:cNvGraphicFramePr>
          <p:nvPr>
            <p:extLst/>
          </p:nvPr>
        </p:nvGraphicFramePr>
        <p:xfrm>
          <a:off x="2057400" y="3276600"/>
          <a:ext cx="4168775" cy="1143000"/>
        </p:xfrm>
        <a:graphic>
          <a:graphicData uri="http://schemas.openxmlformats.org/presentationml/2006/ole">
            <mc:AlternateContent xmlns:mc="http://schemas.openxmlformats.org/markup-compatibility/2006">
              <mc:Choice xmlns:v="urn:schemas-microsoft-com:vml" Requires="v">
                <p:oleObj spid="_x0000_s9222" name="Equation" r:id="rId4" imgW="1777229" imgH="482391" progId="Equation.DSMT4">
                  <p:embed/>
                </p:oleObj>
              </mc:Choice>
              <mc:Fallback>
                <p:oleObj name="Equation" r:id="rId4" imgW="1777229" imgH="482391" progId="Equation.DSMT4">
                  <p:embed/>
                  <p:pic>
                    <p:nvPicPr>
                      <p:cNvPr id="18437"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276600"/>
                        <a:ext cx="4168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8" name="Rectangle 4"/>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8439" name="Object 3"/>
          <p:cNvGraphicFramePr>
            <a:graphicFrameLocks noChangeAspect="1"/>
          </p:cNvGraphicFramePr>
          <p:nvPr>
            <p:extLst/>
          </p:nvPr>
        </p:nvGraphicFramePr>
        <p:xfrm>
          <a:off x="1447800" y="4953000"/>
          <a:ext cx="4505325" cy="1143000"/>
        </p:xfrm>
        <a:graphic>
          <a:graphicData uri="http://schemas.openxmlformats.org/presentationml/2006/ole">
            <mc:AlternateContent xmlns:mc="http://schemas.openxmlformats.org/markup-compatibility/2006">
              <mc:Choice xmlns:v="urn:schemas-microsoft-com:vml" Requires="v">
                <p:oleObj spid="_x0000_s9223" name="Equation" r:id="rId6" imgW="1916868" imgH="482391" progId="Equation.DSMT4">
                  <p:embed/>
                </p:oleObj>
              </mc:Choice>
              <mc:Fallback>
                <p:oleObj name="Equation" r:id="rId6" imgW="1916868" imgH="482391" progId="Equation.DSMT4">
                  <p:embed/>
                  <p:pic>
                    <p:nvPicPr>
                      <p:cNvPr id="1843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953000"/>
                        <a:ext cx="4505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40" name="Picture 7" descr="Fig_11_16.jpg"/>
          <p:cNvPicPr>
            <a:picLocks noChangeAspect="1" noChangeArrowheads="1"/>
          </p:cNvPicPr>
          <p:nvPr/>
        </p:nvPicPr>
        <p:blipFill>
          <a:blip r:embed="rId8" cstate="print">
            <a:extLst>
              <a:ext uri="{28A0092B-C50C-407E-A947-70E740481C1C}">
                <a14:useLocalDpi xmlns:a14="http://schemas.microsoft.com/office/drawing/2010/main" val="0"/>
              </a:ext>
            </a:extLst>
          </a:blip>
          <a:srcRect l="30588" t="18820" r="29411" b="56459"/>
          <a:stretch>
            <a:fillRect/>
          </a:stretch>
        </p:blipFill>
        <p:spPr bwMode="auto">
          <a:xfrm rot="21360000">
            <a:off x="6972196" y="3031546"/>
            <a:ext cx="4016969" cy="341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670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Two-Axis Model Equations</a:t>
            </a:r>
          </a:p>
        </p:txBody>
      </p:sp>
      <p:sp>
        <p:nvSpPr>
          <p:cNvPr id="19459" name="Content Placeholder 2"/>
          <p:cNvSpPr>
            <a:spLocks noGrp="1"/>
          </p:cNvSpPr>
          <p:nvPr>
            <p:ph type="body" sz="quarter" idx="10"/>
          </p:nvPr>
        </p:nvSpPr>
        <p:spPr>
          <a:xfrm>
            <a:off x="228600" y="1295400"/>
            <a:ext cx="4876800" cy="5181600"/>
          </a:xfrm>
        </p:spPr>
        <p:txBody>
          <a:bodyPr/>
          <a:lstStyle/>
          <a:p>
            <a:r>
              <a:rPr lang="en-US" altLang="en-US" dirty="0"/>
              <a:t>Numerous models exist for synchronous machines.  The following is a relatively simple model that represents the field winding and one damper winding; it also includes the generator swing eq.</a:t>
            </a:r>
          </a:p>
        </p:txBody>
      </p:sp>
      <p:sp>
        <p:nvSpPr>
          <p:cNvPr id="19460" name="Rectangle 2"/>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9461" name="Object 1"/>
          <p:cNvGraphicFramePr>
            <a:graphicFrameLocks noChangeAspect="1"/>
          </p:cNvGraphicFramePr>
          <p:nvPr>
            <p:extLst/>
          </p:nvPr>
        </p:nvGraphicFramePr>
        <p:xfrm>
          <a:off x="6553200" y="2057400"/>
          <a:ext cx="3048000" cy="579438"/>
        </p:xfrm>
        <a:graphic>
          <a:graphicData uri="http://schemas.openxmlformats.org/presentationml/2006/ole">
            <mc:AlternateContent xmlns:mc="http://schemas.openxmlformats.org/markup-compatibility/2006">
              <mc:Choice xmlns:v="urn:schemas-microsoft-com:vml" Requires="v">
                <p:oleObj spid="_x0000_s10250" name="Equation" r:id="rId4" imgW="1346040" imgH="253800" progId="Equation.DSMT4">
                  <p:embed/>
                </p:oleObj>
              </mc:Choice>
              <mc:Fallback>
                <p:oleObj name="Equation" r:id="rId4" imgW="1346040" imgH="253800" progId="Equation.DSMT4">
                  <p:embed/>
                  <p:pic>
                    <p:nvPicPr>
                      <p:cNvPr id="19461" name="Object 1"/>
                      <p:cNvPicPr>
                        <a:picLocks noChangeAspect="1" noChangeArrowheads="1"/>
                      </p:cNvPicPr>
                      <p:nvPr/>
                    </p:nvPicPr>
                    <p:blipFill>
                      <a:blip r:embed="rId5"/>
                      <a:srcRect/>
                      <a:stretch>
                        <a:fillRect/>
                      </a:stretch>
                    </p:blipFill>
                    <p:spPr bwMode="auto">
                      <a:xfrm>
                        <a:off x="6553200" y="20574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2" name="Rectangle 4"/>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9463" name="Object 3"/>
          <p:cNvGraphicFramePr>
            <a:graphicFrameLocks noChangeAspect="1"/>
          </p:cNvGraphicFramePr>
          <p:nvPr>
            <p:extLst/>
          </p:nvPr>
        </p:nvGraphicFramePr>
        <p:xfrm>
          <a:off x="6629400" y="2743200"/>
          <a:ext cx="3224213" cy="609600"/>
        </p:xfrm>
        <a:graphic>
          <a:graphicData uri="http://schemas.openxmlformats.org/presentationml/2006/ole">
            <mc:AlternateContent xmlns:mc="http://schemas.openxmlformats.org/markup-compatibility/2006">
              <mc:Choice xmlns:v="urn:schemas-microsoft-com:vml" Requires="v">
                <p:oleObj spid="_x0000_s10251" name="Equation" r:id="rId6" imgW="1358640" imgH="253800" progId="Equation.DSMT4">
                  <p:embed/>
                </p:oleObj>
              </mc:Choice>
              <mc:Fallback>
                <p:oleObj name="Equation" r:id="rId6" imgW="1358640" imgH="253800" progId="Equation.DSMT4">
                  <p:embed/>
                  <p:pic>
                    <p:nvPicPr>
                      <p:cNvPr id="19463" name="Object 3"/>
                      <p:cNvPicPr>
                        <a:picLocks noChangeAspect="1" noChangeArrowheads="1"/>
                      </p:cNvPicPr>
                      <p:nvPr/>
                    </p:nvPicPr>
                    <p:blipFill>
                      <a:blip r:embed="rId7"/>
                      <a:srcRect/>
                      <a:stretch>
                        <a:fillRect/>
                      </a:stretch>
                    </p:blipFill>
                    <p:spPr bwMode="auto">
                      <a:xfrm>
                        <a:off x="6629400" y="2743200"/>
                        <a:ext cx="32242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4" name="Rectangle 6"/>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9465" name="Object 5"/>
          <p:cNvGraphicFramePr>
            <a:graphicFrameLocks noChangeAspect="1"/>
          </p:cNvGraphicFramePr>
          <p:nvPr>
            <p:extLst/>
          </p:nvPr>
        </p:nvGraphicFramePr>
        <p:xfrm>
          <a:off x="6400800" y="3810000"/>
          <a:ext cx="4508500" cy="914400"/>
        </p:xfrm>
        <a:graphic>
          <a:graphicData uri="http://schemas.openxmlformats.org/presentationml/2006/ole">
            <mc:AlternateContent xmlns:mc="http://schemas.openxmlformats.org/markup-compatibility/2006">
              <mc:Choice xmlns:v="urn:schemas-microsoft-com:vml" Requires="v">
                <p:oleObj spid="_x0000_s10252" name="Equation" r:id="rId8" imgW="2286000" imgH="469800" progId="Equation.DSMT4">
                  <p:embed/>
                </p:oleObj>
              </mc:Choice>
              <mc:Fallback>
                <p:oleObj name="Equation" r:id="rId8" imgW="2286000" imgH="469800" progId="Equation.DSMT4">
                  <p:embed/>
                  <p:pic>
                    <p:nvPicPr>
                      <p:cNvPr id="19465" name="Object 5"/>
                      <p:cNvPicPr>
                        <a:picLocks noChangeAspect="1" noChangeArrowheads="1"/>
                      </p:cNvPicPr>
                      <p:nvPr/>
                    </p:nvPicPr>
                    <p:blipFill>
                      <a:blip r:embed="rId9"/>
                      <a:srcRect/>
                      <a:stretch>
                        <a:fillRect/>
                      </a:stretch>
                    </p:blipFill>
                    <p:spPr bwMode="auto">
                      <a:xfrm>
                        <a:off x="6400800" y="3810000"/>
                        <a:ext cx="4508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6" name="Rectangle 8"/>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9467" name="Object 7"/>
          <p:cNvGraphicFramePr>
            <a:graphicFrameLocks noChangeAspect="1"/>
          </p:cNvGraphicFramePr>
          <p:nvPr>
            <p:extLst/>
          </p:nvPr>
        </p:nvGraphicFramePr>
        <p:xfrm>
          <a:off x="6400800" y="5181600"/>
          <a:ext cx="4098925" cy="990600"/>
        </p:xfrm>
        <a:graphic>
          <a:graphicData uri="http://schemas.openxmlformats.org/presentationml/2006/ole">
            <mc:AlternateContent xmlns:mc="http://schemas.openxmlformats.org/markup-compatibility/2006">
              <mc:Choice xmlns:v="urn:schemas-microsoft-com:vml" Requires="v">
                <p:oleObj spid="_x0000_s10253" name="Equation" r:id="rId10" imgW="1930320" imgH="469800" progId="Equation.DSMT4">
                  <p:embed/>
                </p:oleObj>
              </mc:Choice>
              <mc:Fallback>
                <p:oleObj name="Equation" r:id="rId10" imgW="1930320" imgH="469800" progId="Equation.DSMT4">
                  <p:embed/>
                  <p:pic>
                    <p:nvPicPr>
                      <p:cNvPr id="19467" name="Object 7"/>
                      <p:cNvPicPr>
                        <a:picLocks noChangeAspect="1" noChangeArrowheads="1"/>
                      </p:cNvPicPr>
                      <p:nvPr/>
                    </p:nvPicPr>
                    <p:blipFill>
                      <a:blip r:embed="rId11"/>
                      <a:srcRect/>
                      <a:stretch>
                        <a:fillRect/>
                      </a:stretch>
                    </p:blipFill>
                    <p:spPr bwMode="auto">
                      <a:xfrm>
                        <a:off x="6400800" y="5181600"/>
                        <a:ext cx="4098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5708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76200"/>
            <a:ext cx="11049000" cy="1066800"/>
          </a:xfrm>
        </p:spPr>
        <p:txBody>
          <a:bodyPr/>
          <a:lstStyle/>
          <a:p>
            <a:r>
              <a:rPr lang="en-US" altLang="en-US" dirty="0"/>
              <a:t>Generator Exciters and Governors</a:t>
            </a:r>
          </a:p>
        </p:txBody>
      </p:sp>
      <p:sp>
        <p:nvSpPr>
          <p:cNvPr id="25603" name="Content Placeholder 2"/>
          <p:cNvSpPr>
            <a:spLocks noGrp="1"/>
          </p:cNvSpPr>
          <p:nvPr>
            <p:ph idx="1"/>
          </p:nvPr>
        </p:nvSpPr>
        <p:spPr>
          <a:xfrm>
            <a:off x="228600" y="1279525"/>
            <a:ext cx="2895600" cy="5197475"/>
          </a:xfrm>
        </p:spPr>
        <p:txBody>
          <a:bodyPr/>
          <a:lstStyle/>
          <a:p>
            <a:r>
              <a:rPr lang="en-US" altLang="en-US" sz="2400" dirty="0"/>
              <a:t>The two-axis synchronous model takes as an input the field voltage and the mechanical power.  The next section discusses how these values are controlled</a:t>
            </a:r>
          </a:p>
        </p:txBody>
      </p:sp>
      <p:pic>
        <p:nvPicPr>
          <p:cNvPr id="2560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169919" y="1600200"/>
            <a:ext cx="8991601" cy="45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339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76200"/>
            <a:ext cx="11049000" cy="1066800"/>
          </a:xfrm>
        </p:spPr>
        <p:txBody>
          <a:bodyPr/>
          <a:lstStyle/>
          <a:p>
            <a:r>
              <a:rPr lang="en-US" altLang="en-US" dirty="0"/>
              <a:t>Generator Exciters</a:t>
            </a:r>
          </a:p>
        </p:txBody>
      </p:sp>
      <p:sp>
        <p:nvSpPr>
          <p:cNvPr id="26627" name="Content Placeholder 2"/>
          <p:cNvSpPr>
            <a:spLocks noGrp="1"/>
          </p:cNvSpPr>
          <p:nvPr>
            <p:ph idx="1"/>
          </p:nvPr>
        </p:nvSpPr>
        <p:spPr>
          <a:xfrm>
            <a:off x="228600" y="1279525"/>
            <a:ext cx="8534400" cy="5197475"/>
          </a:xfrm>
        </p:spPr>
        <p:txBody>
          <a:bodyPr/>
          <a:lstStyle/>
          <a:p>
            <a:r>
              <a:rPr lang="en-US" altLang="en-US" dirty="0"/>
              <a:t>The purpose of the exciter is to maintain the generator terminal voltage (or other close by voltage) at a specified value.</a:t>
            </a:r>
          </a:p>
          <a:p>
            <a:pPr lvl="1"/>
            <a:r>
              <a:rPr lang="en-US" altLang="en-US" dirty="0"/>
              <a:t>Input is the sensed voltage</a:t>
            </a:r>
          </a:p>
          <a:p>
            <a:pPr lvl="1"/>
            <a:r>
              <a:rPr lang="en-US" altLang="en-US" dirty="0"/>
              <a:t>Output is the field voltage to the machine, </a:t>
            </a:r>
            <a:r>
              <a:rPr lang="en-US" altLang="en-US" dirty="0" err="1"/>
              <a:t>Efd</a:t>
            </a:r>
            <a:endParaRPr lang="en-US" altLang="en-US" dirty="0"/>
          </a:p>
          <a:p>
            <a:r>
              <a:rPr lang="en-US" altLang="en-US" dirty="0"/>
              <a:t>Physically several technologies are used.  </a:t>
            </a:r>
          </a:p>
          <a:p>
            <a:pPr lvl="1"/>
            <a:r>
              <a:rPr lang="en-US" altLang="en-US" dirty="0"/>
              <a:t>Older generators used dc machines with brushes transferring the power</a:t>
            </a:r>
          </a:p>
          <a:p>
            <a:pPr lvl="1"/>
            <a:r>
              <a:rPr lang="en-US" altLang="en-US" dirty="0"/>
              <a:t>With the newer brushless (or static) exciters power is obtained from an “inverted” synchronous generator whose field voltage is on the stator and armature windings are on rotor; output is rectified to create dc.</a:t>
            </a:r>
          </a:p>
        </p:txBody>
      </p:sp>
    </p:spTree>
    <p:extLst>
      <p:ext uri="{BB962C8B-B14F-4D97-AF65-F5344CB8AC3E}">
        <p14:creationId xmlns:p14="http://schemas.microsoft.com/office/powerpoint/2010/main" val="25464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8C057-723F-4AB7-A807-3C0815F89544}"/>
              </a:ext>
            </a:extLst>
          </p:cNvPr>
          <p:cNvSpPr>
            <a:spLocks noGrp="1"/>
          </p:cNvSpPr>
          <p:nvPr>
            <p:ph type="title"/>
          </p:nvPr>
        </p:nvSpPr>
        <p:spPr/>
        <p:txBody>
          <a:bodyPr/>
          <a:lstStyle/>
          <a:p>
            <a:r>
              <a:rPr lang="en-US" dirty="0"/>
              <a:t>Class Outline</a:t>
            </a:r>
          </a:p>
        </p:txBody>
      </p:sp>
      <p:sp>
        <p:nvSpPr>
          <p:cNvPr id="4" name="Text Placeholder 3">
            <a:extLst>
              <a:ext uri="{FF2B5EF4-FFF2-40B4-BE49-F238E27FC236}">
                <a16:creationId xmlns:a16="http://schemas.microsoft.com/office/drawing/2014/main" id="{4C473460-8BC6-451F-866A-A9B46BF72939}"/>
              </a:ext>
            </a:extLst>
          </p:cNvPr>
          <p:cNvSpPr>
            <a:spLocks noGrp="1"/>
          </p:cNvSpPr>
          <p:nvPr>
            <p:ph type="body" sz="quarter" idx="10"/>
          </p:nvPr>
        </p:nvSpPr>
        <p:spPr>
          <a:xfrm>
            <a:off x="609600" y="1295400"/>
            <a:ext cx="7239000" cy="5181600"/>
          </a:xfrm>
        </p:spPr>
        <p:txBody>
          <a:bodyPr/>
          <a:lstStyle/>
          <a:p>
            <a:pPr marL="514350" indent="-514350">
              <a:buFont typeface="+mj-lt"/>
              <a:buAutoNum type="arabicPeriod"/>
            </a:pPr>
            <a:r>
              <a:rPr lang="en-US" dirty="0"/>
              <a:t>Review of three-phase AC power calculations </a:t>
            </a:r>
          </a:p>
          <a:p>
            <a:pPr marL="514350" indent="-514350">
              <a:buFont typeface="+mj-lt"/>
              <a:buAutoNum type="arabicPeriod"/>
            </a:pPr>
            <a:r>
              <a:rPr lang="en-US" dirty="0"/>
              <a:t>Structure, history, and design of power systems</a:t>
            </a:r>
          </a:p>
          <a:p>
            <a:pPr marL="514350" indent="-514350">
              <a:buFont typeface="+mj-lt"/>
              <a:buAutoNum type="arabicPeriod"/>
            </a:pPr>
            <a:r>
              <a:rPr lang="en-US" dirty="0"/>
              <a:t>Generator and load modeling</a:t>
            </a:r>
          </a:p>
          <a:p>
            <a:pPr marL="514350" indent="-514350">
              <a:buFont typeface="+mj-lt"/>
              <a:buAutoNum type="arabicPeriod"/>
            </a:pPr>
            <a:r>
              <a:rPr lang="en-US" dirty="0"/>
              <a:t>Transmission line and transformer modeling</a:t>
            </a:r>
          </a:p>
          <a:p>
            <a:pPr marL="514350" indent="-514350">
              <a:buFont typeface="+mj-lt"/>
              <a:buAutoNum type="arabicPeriod"/>
            </a:pPr>
            <a:r>
              <a:rPr lang="en-US" dirty="0"/>
              <a:t>The power flow problem and solution methods</a:t>
            </a:r>
          </a:p>
          <a:p>
            <a:pPr marL="514350" indent="-514350">
              <a:buFont typeface="+mj-lt"/>
              <a:buAutoNum type="arabicPeriod"/>
            </a:pPr>
            <a:r>
              <a:rPr lang="en-US" dirty="0"/>
              <a:t>Economic power system operation</a:t>
            </a:r>
          </a:p>
          <a:p>
            <a:pPr marL="514350" indent="-514350">
              <a:buFont typeface="+mj-lt"/>
              <a:buAutoNum type="arabicPeriod"/>
            </a:pPr>
            <a:r>
              <a:rPr lang="en-US" dirty="0"/>
              <a:t>Dynamics and stability of power systems</a:t>
            </a:r>
          </a:p>
          <a:p>
            <a:pPr marL="514350" indent="-514350">
              <a:buFont typeface="+mj-lt"/>
              <a:buAutoNum type="arabicPeriod"/>
            </a:pPr>
            <a:r>
              <a:rPr lang="en-US" dirty="0"/>
              <a:t>Emerging topics</a:t>
            </a:r>
          </a:p>
          <a:p>
            <a:endParaRPr lang="en-US" dirty="0"/>
          </a:p>
        </p:txBody>
      </p:sp>
      <p:sp>
        <p:nvSpPr>
          <p:cNvPr id="7" name="Rectangle 6">
            <a:extLst>
              <a:ext uri="{FF2B5EF4-FFF2-40B4-BE49-F238E27FC236}">
                <a16:creationId xmlns:a16="http://schemas.microsoft.com/office/drawing/2014/main" id="{DBF492AF-B423-436C-8383-B454C22BAE3A}"/>
              </a:ext>
            </a:extLst>
          </p:cNvPr>
          <p:cNvSpPr/>
          <p:nvPr/>
        </p:nvSpPr>
        <p:spPr>
          <a:xfrm>
            <a:off x="133015" y="1314450"/>
            <a:ext cx="607859" cy="461665"/>
          </a:xfrm>
          <a:prstGeom prst="rect">
            <a:avLst/>
          </a:prstGeom>
        </p:spPr>
        <p:txBody>
          <a:bodyPr wrap="none">
            <a:spAutoFit/>
          </a:bodyPr>
          <a:lstStyle/>
          <a:p>
            <a:r>
              <a:rPr lang="en-US" sz="2400" dirty="0">
                <a:solidFill>
                  <a:srgbClr val="00CC00"/>
                </a:solidFill>
              </a:rPr>
              <a:t>✔</a:t>
            </a:r>
          </a:p>
        </p:txBody>
      </p:sp>
      <p:sp>
        <p:nvSpPr>
          <p:cNvPr id="8" name="Rectangle 7">
            <a:extLst>
              <a:ext uri="{FF2B5EF4-FFF2-40B4-BE49-F238E27FC236}">
                <a16:creationId xmlns:a16="http://schemas.microsoft.com/office/drawing/2014/main" id="{33DBD703-E142-4689-87B0-808C64CC7378}"/>
              </a:ext>
            </a:extLst>
          </p:cNvPr>
          <p:cNvSpPr/>
          <p:nvPr/>
        </p:nvSpPr>
        <p:spPr>
          <a:xfrm>
            <a:off x="133015" y="1753890"/>
            <a:ext cx="607859" cy="461665"/>
          </a:xfrm>
          <a:prstGeom prst="rect">
            <a:avLst/>
          </a:prstGeom>
        </p:spPr>
        <p:txBody>
          <a:bodyPr wrap="none">
            <a:spAutoFit/>
          </a:bodyPr>
          <a:lstStyle/>
          <a:p>
            <a:r>
              <a:rPr lang="en-US" sz="2400" dirty="0">
                <a:solidFill>
                  <a:srgbClr val="00CC00"/>
                </a:solidFill>
              </a:rPr>
              <a:t>✔</a:t>
            </a:r>
          </a:p>
        </p:txBody>
      </p:sp>
      <p:sp>
        <p:nvSpPr>
          <p:cNvPr id="9" name="Rectangle 8">
            <a:extLst>
              <a:ext uri="{FF2B5EF4-FFF2-40B4-BE49-F238E27FC236}">
                <a16:creationId xmlns:a16="http://schemas.microsoft.com/office/drawing/2014/main" id="{17D96674-3AC6-4446-A84D-77B32E5F0F28}"/>
              </a:ext>
            </a:extLst>
          </p:cNvPr>
          <p:cNvSpPr/>
          <p:nvPr/>
        </p:nvSpPr>
        <p:spPr>
          <a:xfrm>
            <a:off x="133015" y="2193330"/>
            <a:ext cx="607859" cy="461665"/>
          </a:xfrm>
          <a:prstGeom prst="rect">
            <a:avLst/>
          </a:prstGeom>
        </p:spPr>
        <p:txBody>
          <a:bodyPr wrap="none">
            <a:spAutoFit/>
          </a:bodyPr>
          <a:lstStyle/>
          <a:p>
            <a:r>
              <a:rPr lang="en-US" sz="2400" dirty="0">
                <a:solidFill>
                  <a:srgbClr val="00CC00"/>
                </a:solidFill>
              </a:rPr>
              <a:t>✔</a:t>
            </a:r>
          </a:p>
        </p:txBody>
      </p:sp>
      <p:sp>
        <p:nvSpPr>
          <p:cNvPr id="10" name="Rectangle 9">
            <a:extLst>
              <a:ext uri="{FF2B5EF4-FFF2-40B4-BE49-F238E27FC236}">
                <a16:creationId xmlns:a16="http://schemas.microsoft.com/office/drawing/2014/main" id="{8CF38ECC-57F4-481A-99EF-4AD623E152AB}"/>
              </a:ext>
            </a:extLst>
          </p:cNvPr>
          <p:cNvSpPr/>
          <p:nvPr/>
        </p:nvSpPr>
        <p:spPr>
          <a:xfrm>
            <a:off x="133015" y="2632770"/>
            <a:ext cx="607859" cy="461665"/>
          </a:xfrm>
          <a:prstGeom prst="rect">
            <a:avLst/>
          </a:prstGeom>
        </p:spPr>
        <p:txBody>
          <a:bodyPr wrap="none">
            <a:spAutoFit/>
          </a:bodyPr>
          <a:lstStyle/>
          <a:p>
            <a:r>
              <a:rPr lang="en-US" sz="2400" dirty="0">
                <a:solidFill>
                  <a:srgbClr val="00CC00"/>
                </a:solidFill>
              </a:rPr>
              <a:t>✔</a:t>
            </a:r>
          </a:p>
        </p:txBody>
      </p:sp>
      <p:sp>
        <p:nvSpPr>
          <p:cNvPr id="11" name="Rectangle 10">
            <a:extLst>
              <a:ext uri="{FF2B5EF4-FFF2-40B4-BE49-F238E27FC236}">
                <a16:creationId xmlns:a16="http://schemas.microsoft.com/office/drawing/2014/main" id="{6B7ACF68-69D3-4CE1-8D3C-153CCB5547EC}"/>
              </a:ext>
            </a:extLst>
          </p:cNvPr>
          <p:cNvSpPr/>
          <p:nvPr/>
        </p:nvSpPr>
        <p:spPr>
          <a:xfrm>
            <a:off x="133015" y="3072210"/>
            <a:ext cx="607859" cy="461665"/>
          </a:xfrm>
          <a:prstGeom prst="rect">
            <a:avLst/>
          </a:prstGeom>
        </p:spPr>
        <p:txBody>
          <a:bodyPr wrap="none">
            <a:spAutoFit/>
          </a:bodyPr>
          <a:lstStyle/>
          <a:p>
            <a:r>
              <a:rPr lang="en-US" sz="2400" dirty="0">
                <a:solidFill>
                  <a:srgbClr val="00CC00"/>
                </a:solidFill>
              </a:rPr>
              <a:t>✔</a:t>
            </a:r>
          </a:p>
        </p:txBody>
      </p:sp>
      <p:sp>
        <p:nvSpPr>
          <p:cNvPr id="12" name="Rectangle 11">
            <a:extLst>
              <a:ext uri="{FF2B5EF4-FFF2-40B4-BE49-F238E27FC236}">
                <a16:creationId xmlns:a16="http://schemas.microsoft.com/office/drawing/2014/main" id="{70432E0E-3A17-4000-B083-482CD7F7658B}"/>
              </a:ext>
            </a:extLst>
          </p:cNvPr>
          <p:cNvSpPr/>
          <p:nvPr/>
        </p:nvSpPr>
        <p:spPr>
          <a:xfrm>
            <a:off x="133015" y="3511649"/>
            <a:ext cx="607859" cy="461665"/>
          </a:xfrm>
          <a:prstGeom prst="rect">
            <a:avLst/>
          </a:prstGeom>
        </p:spPr>
        <p:txBody>
          <a:bodyPr wrap="none">
            <a:spAutoFit/>
          </a:bodyPr>
          <a:lstStyle/>
          <a:p>
            <a:r>
              <a:rPr lang="en-US" sz="2400" dirty="0">
                <a:solidFill>
                  <a:srgbClr val="00CC00"/>
                </a:solidFill>
              </a:rPr>
              <a:t>✔</a:t>
            </a:r>
          </a:p>
        </p:txBody>
      </p:sp>
      <p:sp>
        <p:nvSpPr>
          <p:cNvPr id="13" name="Rectangle 12">
            <a:extLst>
              <a:ext uri="{FF2B5EF4-FFF2-40B4-BE49-F238E27FC236}">
                <a16:creationId xmlns:a16="http://schemas.microsoft.com/office/drawing/2014/main" id="{FAD42010-12A4-4031-A905-6CE189764206}"/>
              </a:ext>
            </a:extLst>
          </p:cNvPr>
          <p:cNvSpPr/>
          <p:nvPr/>
        </p:nvSpPr>
        <p:spPr>
          <a:xfrm>
            <a:off x="89438" y="3821126"/>
            <a:ext cx="646331" cy="646331"/>
          </a:xfrm>
          <a:prstGeom prst="rect">
            <a:avLst/>
          </a:prstGeom>
        </p:spPr>
        <p:txBody>
          <a:bodyPr wrap="none">
            <a:spAutoFit/>
          </a:bodyPr>
          <a:lstStyle/>
          <a:p>
            <a:r>
              <a:rPr lang="en-US" sz="3600" dirty="0">
                <a:solidFill>
                  <a:schemeClr val="accent4">
                    <a:lumMod val="50000"/>
                    <a:lumOff val="50000"/>
                  </a:schemeClr>
                </a:solidFill>
              </a:rPr>
              <a:t>➔</a:t>
            </a:r>
            <a:endParaRPr lang="en-US" sz="3600" b="1" dirty="0">
              <a:solidFill>
                <a:schemeClr val="accent4">
                  <a:lumMod val="50000"/>
                  <a:lumOff val="50000"/>
                </a:schemeClr>
              </a:solidFill>
            </a:endParaRPr>
          </a:p>
        </p:txBody>
      </p:sp>
      <p:sp>
        <p:nvSpPr>
          <p:cNvPr id="14" name="Right Brace 13">
            <a:extLst>
              <a:ext uri="{FF2B5EF4-FFF2-40B4-BE49-F238E27FC236}">
                <a16:creationId xmlns:a16="http://schemas.microsoft.com/office/drawing/2014/main" id="{2D30114A-9989-4246-870D-7215FEAC839B}"/>
              </a:ext>
            </a:extLst>
          </p:cNvPr>
          <p:cNvSpPr/>
          <p:nvPr/>
        </p:nvSpPr>
        <p:spPr bwMode="auto">
          <a:xfrm>
            <a:off x="7062051" y="3076128"/>
            <a:ext cx="1573098" cy="1294606"/>
          </a:xfrm>
          <a:prstGeom prst="rightBrace">
            <a:avLst>
              <a:gd name="adj1" fmla="val 14996"/>
              <a:gd name="adj2" fmla="val 50000"/>
            </a:avLst>
          </a:prstGeom>
          <a:noFill/>
          <a:ln w="57150" cap="flat" cmpd="sng" algn="ctr">
            <a:solidFill>
              <a:schemeClr val="tx2">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15" name="TextBox 14">
            <a:extLst>
              <a:ext uri="{FF2B5EF4-FFF2-40B4-BE49-F238E27FC236}">
                <a16:creationId xmlns:a16="http://schemas.microsoft.com/office/drawing/2014/main" id="{583C1A78-A0A0-4629-A74E-320D638B0417}"/>
              </a:ext>
            </a:extLst>
          </p:cNvPr>
          <p:cNvSpPr txBox="1"/>
          <p:nvPr/>
        </p:nvSpPr>
        <p:spPr>
          <a:xfrm>
            <a:off x="8661029" y="3269411"/>
            <a:ext cx="2209800" cy="880241"/>
          </a:xfrm>
          <a:prstGeom prst="rect">
            <a:avLst/>
          </a:prstGeom>
          <a:noFill/>
          <a:ln w="38100">
            <a:solidFill>
              <a:schemeClr val="tx2">
                <a:lumMod val="50000"/>
                <a:lumOff val="50000"/>
              </a:schemeClr>
            </a:solidFill>
          </a:ln>
        </p:spPr>
        <p:txBody>
          <a:bodyPr wrap="square" rtlCol="0">
            <a:spAutoFit/>
          </a:bodyPr>
          <a:lstStyle/>
          <a:p>
            <a:pPr algn="l"/>
            <a:r>
              <a:rPr lang="en-US" sz="1600" dirty="0">
                <a:latin typeface="+mj-lt"/>
              </a:rPr>
              <a:t>Exam 2 will focus on these topics</a:t>
            </a:r>
          </a:p>
          <a:p>
            <a:pPr algn="l"/>
            <a:r>
              <a:rPr lang="en-US" sz="1600" dirty="0">
                <a:latin typeface="+mj-lt"/>
              </a:rPr>
              <a:t>Tuesday, April 18</a:t>
            </a:r>
          </a:p>
        </p:txBody>
      </p:sp>
      <p:sp>
        <p:nvSpPr>
          <p:cNvPr id="16" name="TextBox 15">
            <a:extLst>
              <a:ext uri="{FF2B5EF4-FFF2-40B4-BE49-F238E27FC236}">
                <a16:creationId xmlns:a16="http://schemas.microsoft.com/office/drawing/2014/main" id="{AEE12A4B-DC33-4C00-B129-6141858608B8}"/>
              </a:ext>
            </a:extLst>
          </p:cNvPr>
          <p:cNvSpPr txBox="1"/>
          <p:nvPr/>
        </p:nvSpPr>
        <p:spPr>
          <a:xfrm>
            <a:off x="4852251" y="4873604"/>
            <a:ext cx="2209800" cy="830997"/>
          </a:xfrm>
          <a:prstGeom prst="rect">
            <a:avLst/>
          </a:prstGeom>
          <a:noFill/>
          <a:ln w="38100">
            <a:solidFill>
              <a:srgbClr val="FFC000"/>
            </a:solidFill>
          </a:ln>
        </p:spPr>
        <p:txBody>
          <a:bodyPr wrap="square" rtlCol="0">
            <a:spAutoFit/>
          </a:bodyPr>
          <a:lstStyle/>
          <a:p>
            <a:pPr algn="l"/>
            <a:r>
              <a:rPr lang="en-US" sz="1600" dirty="0">
                <a:latin typeface="+mj-lt"/>
              </a:rPr>
              <a:t>A bit more conceptual material between Exam 2 and the final</a:t>
            </a:r>
          </a:p>
        </p:txBody>
      </p:sp>
      <p:cxnSp>
        <p:nvCxnSpPr>
          <p:cNvPr id="18" name="Straight Arrow Connector 17">
            <a:extLst>
              <a:ext uri="{FF2B5EF4-FFF2-40B4-BE49-F238E27FC236}">
                <a16:creationId xmlns:a16="http://schemas.microsoft.com/office/drawing/2014/main" id="{BBBEF330-9E8C-45C0-A4CB-B5048B34DF26}"/>
              </a:ext>
            </a:extLst>
          </p:cNvPr>
          <p:cNvCxnSpPr>
            <a:cxnSpLocks/>
          </p:cNvCxnSpPr>
          <p:nvPr/>
        </p:nvCxnSpPr>
        <p:spPr bwMode="auto">
          <a:xfrm flipH="1" flipV="1">
            <a:off x="3276600" y="4825425"/>
            <a:ext cx="1575652" cy="429867"/>
          </a:xfrm>
          <a:prstGeom prst="straightConnector1">
            <a:avLst/>
          </a:prstGeom>
          <a:noFill/>
          <a:ln w="38100" cap="flat" cmpd="sng" algn="ctr">
            <a:solidFill>
              <a:srgbClr val="FFC000"/>
            </a:solidFill>
            <a:prstDash val="solid"/>
            <a:round/>
            <a:headEnd type="none" w="med" len="med"/>
            <a:tailEnd type="triangle"/>
          </a:ln>
          <a:effectLst/>
        </p:spPr>
      </p:cxnSp>
    </p:spTree>
    <p:extLst>
      <p:ext uri="{BB962C8B-B14F-4D97-AF65-F5344CB8AC3E}">
        <p14:creationId xmlns:p14="http://schemas.microsoft.com/office/powerpoint/2010/main" val="4115516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1049000" cy="1066800"/>
          </a:xfrm>
        </p:spPr>
        <p:txBody>
          <a:bodyPr/>
          <a:lstStyle/>
          <a:p>
            <a:r>
              <a:rPr lang="en-US" dirty="0"/>
              <a:t>ABB UNICITER Example</a:t>
            </a:r>
          </a:p>
        </p:txBody>
      </p:sp>
      <p:sp>
        <p:nvSpPr>
          <p:cNvPr id="8" name="Content Placeholder 7">
            <a:extLst>
              <a:ext uri="{FF2B5EF4-FFF2-40B4-BE49-F238E27FC236}">
                <a16:creationId xmlns:a16="http://schemas.microsoft.com/office/drawing/2014/main" id="{992BE909-26A5-4EA2-85CD-2A384C316E4C}"/>
              </a:ext>
            </a:extLst>
          </p:cNvPr>
          <p:cNvSpPr>
            <a:spLocks noGrp="1"/>
          </p:cNvSpPr>
          <p:nvPr>
            <p:ph idx="1"/>
          </p:nvPr>
        </p:nvSpPr>
        <p:spPr/>
        <p:txBody>
          <a:bodyPr/>
          <a:lstStyle/>
          <a:p>
            <a:endParaRPr lang="en-US" dirty="0"/>
          </a:p>
        </p:txBody>
      </p:sp>
      <p:graphicFrame>
        <p:nvGraphicFramePr>
          <p:cNvPr id="4" name="Object 3"/>
          <p:cNvGraphicFramePr>
            <a:graphicFrameLocks noChangeAspect="1"/>
          </p:cNvGraphicFramePr>
          <p:nvPr/>
        </p:nvGraphicFramePr>
        <p:xfrm>
          <a:off x="6019800" y="3333750"/>
          <a:ext cx="152400" cy="190500"/>
        </p:xfrm>
        <a:graphic>
          <a:graphicData uri="http://schemas.openxmlformats.org/presentationml/2006/ole">
            <mc:AlternateContent xmlns:mc="http://schemas.openxmlformats.org/markup-compatibility/2006">
              <mc:Choice xmlns:v="urn:schemas-microsoft-com:vml" Requires="v">
                <p:oleObj spid="_x0000_s11270" name="Equation" r:id="rId3" imgW="152280" imgH="190440" progId="Equation.DSMT4">
                  <p:embed/>
                </p:oleObj>
              </mc:Choice>
              <mc:Fallback>
                <p:oleObj name="Equation" r:id="rId3" imgW="152280" imgH="190440" progId="Equation.DSMT4">
                  <p:embed/>
                  <p:pic>
                    <p:nvPicPr>
                      <p:cNvPr id="4" name="Object 3"/>
                      <p:cNvPicPr/>
                      <p:nvPr/>
                    </p:nvPicPr>
                    <p:blipFill>
                      <a:blip r:embed="rId4"/>
                      <a:stretch>
                        <a:fillRect/>
                      </a:stretch>
                    </p:blipFill>
                    <p:spPr>
                      <a:xfrm>
                        <a:off x="6019800" y="3333750"/>
                        <a:ext cx="152400" cy="1905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6019800" y="3333750"/>
          <a:ext cx="152400" cy="190500"/>
        </p:xfrm>
        <a:graphic>
          <a:graphicData uri="http://schemas.openxmlformats.org/presentationml/2006/ole">
            <mc:AlternateContent xmlns:mc="http://schemas.openxmlformats.org/markup-compatibility/2006">
              <mc:Choice xmlns:v="urn:schemas-microsoft-com:vml" Requires="v">
                <p:oleObj spid="_x0000_s11271" name="Equation" r:id="rId5" imgW="152280" imgH="190440" progId="Equation.DSMT4">
                  <p:embed/>
                </p:oleObj>
              </mc:Choice>
              <mc:Fallback>
                <p:oleObj name="Equation" r:id="rId5" imgW="152280" imgH="190440" progId="Equation.DSMT4">
                  <p:embed/>
                  <p:pic>
                    <p:nvPicPr>
                      <p:cNvPr id="5" name="Object 4"/>
                      <p:cNvPicPr/>
                      <p:nvPr/>
                    </p:nvPicPr>
                    <p:blipFill>
                      <a:blip r:embed="rId4"/>
                      <a:stretch>
                        <a:fillRect/>
                      </a:stretch>
                    </p:blipFill>
                    <p:spPr>
                      <a:xfrm>
                        <a:off x="6019800" y="3333750"/>
                        <a:ext cx="152400" cy="190500"/>
                      </a:xfrm>
                      <a:prstGeom prst="rect">
                        <a:avLst/>
                      </a:prstGeom>
                    </p:spPr>
                  </p:pic>
                </p:oleObj>
              </mc:Fallback>
            </mc:AlternateContent>
          </a:graphicData>
        </a:graphic>
      </p:graphicFrame>
      <p:pic>
        <p:nvPicPr>
          <p:cNvPr id="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8963" t="11398" r="25970" b="8330"/>
          <a:stretch/>
        </p:blipFill>
        <p:spPr bwMode="auto">
          <a:xfrm>
            <a:off x="0" y="1219200"/>
            <a:ext cx="5867400" cy="525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2000" y="6391981"/>
            <a:ext cx="3733800" cy="461665"/>
          </a:xfrm>
          <a:prstGeom prst="rect">
            <a:avLst/>
          </a:prstGeom>
          <a:noFill/>
        </p:spPr>
        <p:txBody>
          <a:bodyPr wrap="square" rtlCol="0">
            <a:spAutoFit/>
          </a:bodyPr>
          <a:lstStyle/>
          <a:p>
            <a:r>
              <a:rPr lang="en-US" sz="1200" dirty="0">
                <a:latin typeface="+mj-lt"/>
              </a:rPr>
              <a:t>Image source: www02.abb.com, Brushless Excitation Systems Upgrade, </a:t>
            </a:r>
          </a:p>
        </p:txBody>
      </p:sp>
      <p:pic>
        <p:nvPicPr>
          <p:cNvPr id="4608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600" y="4276967"/>
            <a:ext cx="3467265" cy="255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684" t="10995" r="17743" b="8561"/>
          <a:stretch/>
        </p:blipFill>
        <p:spPr bwMode="auto">
          <a:xfrm>
            <a:off x="6629400" y="1295400"/>
            <a:ext cx="4114800" cy="282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780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76200"/>
            <a:ext cx="11049000" cy="1066800"/>
          </a:xfrm>
        </p:spPr>
        <p:txBody>
          <a:bodyPr/>
          <a:lstStyle/>
          <a:p>
            <a:r>
              <a:rPr lang="en-US" altLang="en-US" dirty="0"/>
              <a:t>Exciter Block Diagrams</a:t>
            </a:r>
          </a:p>
        </p:txBody>
      </p:sp>
      <p:sp>
        <p:nvSpPr>
          <p:cNvPr id="27651" name="Content Placeholder 2"/>
          <p:cNvSpPr>
            <a:spLocks noGrp="1"/>
          </p:cNvSpPr>
          <p:nvPr>
            <p:ph idx="1"/>
          </p:nvPr>
        </p:nvSpPr>
        <p:spPr>
          <a:xfrm>
            <a:off x="228600" y="1279525"/>
            <a:ext cx="3886200" cy="5197475"/>
          </a:xfrm>
        </p:spPr>
        <p:txBody>
          <a:bodyPr/>
          <a:lstStyle/>
          <a:p>
            <a:r>
              <a:rPr lang="en-US" altLang="en-US" sz="2400" dirty="0"/>
              <a:t>Block diagrams are used to set up the transient stability models.  The common IEEE Type 1 exciter is shown below (neglecting saturation); this is a dc type exciter.  Initial state values are determined by knowing </a:t>
            </a:r>
            <a:r>
              <a:rPr lang="en-US" altLang="en-US" sz="2400" dirty="0" err="1"/>
              <a:t>Efd</a:t>
            </a:r>
            <a:r>
              <a:rPr lang="en-US" altLang="en-US" sz="2400" dirty="0"/>
              <a:t> and the terminal voltage Vt.  </a:t>
            </a:r>
          </a:p>
        </p:txBody>
      </p:sp>
      <p:sp>
        <p:nvSpPr>
          <p:cNvPr id="27652" name="Rectangle 44"/>
          <p:cNvSpPr>
            <a:spLocks noChangeArrowheads="1"/>
          </p:cNvSpPr>
          <p:nvPr/>
        </p:nvSpPr>
        <p:spPr bwMode="auto">
          <a:xfrm>
            <a:off x="1524001" y="-22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27653" name="Group 1"/>
          <p:cNvGrpSpPr>
            <a:grpSpLocks/>
          </p:cNvGrpSpPr>
          <p:nvPr/>
        </p:nvGrpSpPr>
        <p:grpSpPr bwMode="auto">
          <a:xfrm>
            <a:off x="4572000" y="2133600"/>
            <a:ext cx="7315200" cy="2971800"/>
            <a:chOff x="2140" y="1552"/>
            <a:chExt cx="9200" cy="2874"/>
          </a:xfrm>
        </p:grpSpPr>
        <p:graphicFrame>
          <p:nvGraphicFramePr>
            <p:cNvPr id="27654" name="Object 43"/>
            <p:cNvGraphicFramePr>
              <a:graphicFrameLocks noChangeAspect="1"/>
            </p:cNvGraphicFramePr>
            <p:nvPr/>
          </p:nvGraphicFramePr>
          <p:xfrm>
            <a:off x="7704" y="1552"/>
            <a:ext cx="437" cy="543"/>
          </p:xfrm>
          <a:graphic>
            <a:graphicData uri="http://schemas.openxmlformats.org/presentationml/2006/ole">
              <mc:AlternateContent xmlns:mc="http://schemas.openxmlformats.org/markup-compatibility/2006">
                <mc:Choice xmlns:v="urn:schemas-microsoft-com:vml" Requires="v">
                  <p:oleObj spid="_x0000_s12326" name="Equation" r:id="rId4" imgW="190417" imgH="241195" progId="Equation.DSMT4">
                    <p:embed/>
                  </p:oleObj>
                </mc:Choice>
                <mc:Fallback>
                  <p:oleObj name="Equation" r:id="rId4" imgW="190417" imgH="241195" progId="Equation.DSMT4">
                    <p:embed/>
                    <p:pic>
                      <p:nvPicPr>
                        <p:cNvPr id="27654"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4" y="1552"/>
                          <a:ext cx="437"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7655" name="Group 2"/>
            <p:cNvGrpSpPr>
              <a:grpSpLocks/>
            </p:cNvGrpSpPr>
            <p:nvPr/>
          </p:nvGrpSpPr>
          <p:grpSpPr bwMode="auto">
            <a:xfrm>
              <a:off x="2140" y="1811"/>
              <a:ext cx="9200" cy="2615"/>
              <a:chOff x="2372" y="2685"/>
              <a:chExt cx="10309" cy="3188"/>
            </a:xfrm>
          </p:grpSpPr>
          <p:sp>
            <p:nvSpPr>
              <p:cNvPr id="27656" name="Rectangle 42"/>
              <p:cNvSpPr>
                <a:spLocks noChangeArrowheads="1"/>
              </p:cNvSpPr>
              <p:nvPr/>
            </p:nvSpPr>
            <p:spPr bwMode="auto">
              <a:xfrm>
                <a:off x="2806" y="4305"/>
                <a:ext cx="718" cy="722"/>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1600">
                  <a:latin typeface="+mj-lt"/>
                </a:endParaRPr>
              </a:p>
            </p:txBody>
          </p:sp>
          <p:graphicFrame>
            <p:nvGraphicFramePr>
              <p:cNvPr id="27657" name="Object 41"/>
              <p:cNvGraphicFramePr>
                <a:graphicFrameLocks noChangeAspect="1"/>
              </p:cNvGraphicFramePr>
              <p:nvPr/>
            </p:nvGraphicFramePr>
            <p:xfrm>
              <a:off x="2801" y="4305"/>
              <a:ext cx="705" cy="661"/>
            </p:xfrm>
            <a:graphic>
              <a:graphicData uri="http://schemas.openxmlformats.org/presentationml/2006/ole">
                <mc:AlternateContent xmlns:mc="http://schemas.openxmlformats.org/markup-compatibility/2006">
                  <mc:Choice xmlns:v="urn:schemas-microsoft-com:vml" Requires="v">
                    <p:oleObj spid="_x0000_s12327" name="Equation" r:id="rId6" imgW="457200" imgH="431800" progId="Equation.DSMT4">
                      <p:embed/>
                    </p:oleObj>
                  </mc:Choice>
                  <mc:Fallback>
                    <p:oleObj name="Equation" r:id="rId6" imgW="457200" imgH="431800" progId="Equation.DSMT4">
                      <p:embed/>
                      <p:pic>
                        <p:nvPicPr>
                          <p:cNvPr id="27657" name="Object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1" y="4305"/>
                            <a:ext cx="705"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658" name="AutoShape 40"/>
              <p:cNvCxnSpPr>
                <a:cxnSpLocks noChangeShapeType="1"/>
              </p:cNvCxnSpPr>
              <p:nvPr/>
            </p:nvCxnSpPr>
            <p:spPr bwMode="auto">
              <a:xfrm>
                <a:off x="3525" y="4665"/>
                <a:ext cx="465"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59" name="AutoShape 39"/>
              <p:cNvCxnSpPr>
                <a:cxnSpLocks noChangeShapeType="1"/>
              </p:cNvCxnSpPr>
              <p:nvPr/>
            </p:nvCxnSpPr>
            <p:spPr bwMode="auto">
              <a:xfrm>
                <a:off x="4169" y="3945"/>
                <a:ext cx="1" cy="54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0" name="AutoShape 38"/>
              <p:cNvCxnSpPr>
                <a:cxnSpLocks noChangeShapeType="1"/>
              </p:cNvCxnSpPr>
              <p:nvPr/>
            </p:nvCxnSpPr>
            <p:spPr bwMode="auto">
              <a:xfrm>
                <a:off x="5610" y="4665"/>
                <a:ext cx="54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7661" name="Oval 37"/>
              <p:cNvSpPr>
                <a:spLocks noChangeArrowheads="1"/>
              </p:cNvSpPr>
              <p:nvPr/>
            </p:nvSpPr>
            <p:spPr bwMode="auto">
              <a:xfrm>
                <a:off x="3989" y="4486"/>
                <a:ext cx="360" cy="359"/>
              </a:xfrm>
              <a:prstGeom prst="ellipse">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1600">
                  <a:latin typeface="+mj-lt"/>
                </a:endParaRPr>
              </a:p>
            </p:txBody>
          </p:sp>
          <p:graphicFrame>
            <p:nvGraphicFramePr>
              <p:cNvPr id="27662" name="Object 36"/>
              <p:cNvGraphicFramePr>
                <a:graphicFrameLocks noChangeAspect="1"/>
              </p:cNvGraphicFramePr>
              <p:nvPr/>
            </p:nvGraphicFramePr>
            <p:xfrm>
              <a:off x="4020" y="4500"/>
              <a:ext cx="345" cy="360"/>
            </p:xfrm>
            <a:graphic>
              <a:graphicData uri="http://schemas.openxmlformats.org/presentationml/2006/ole">
                <mc:AlternateContent xmlns:mc="http://schemas.openxmlformats.org/markup-compatibility/2006">
                  <mc:Choice xmlns:v="urn:schemas-microsoft-com:vml" Requires="v">
                    <p:oleObj spid="_x0000_s12328" name="Equation" r:id="rId8" imgW="139639" imgH="152334" progId="Equation.DSMT4">
                      <p:embed/>
                    </p:oleObj>
                  </mc:Choice>
                  <mc:Fallback>
                    <p:oleObj name="Equation" r:id="rId8" imgW="139639" imgH="152334" progId="Equation.DSMT4">
                      <p:embed/>
                      <p:pic>
                        <p:nvPicPr>
                          <p:cNvPr id="27662"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0" y="4500"/>
                            <a:ext cx="34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3" name="Rectangle 35"/>
              <p:cNvSpPr>
                <a:spLocks noChangeArrowheads="1"/>
              </p:cNvSpPr>
              <p:nvPr/>
            </p:nvSpPr>
            <p:spPr bwMode="auto">
              <a:xfrm>
                <a:off x="6151" y="4305"/>
                <a:ext cx="899" cy="722"/>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1600">
                  <a:latin typeface="+mj-lt"/>
                </a:endParaRPr>
              </a:p>
            </p:txBody>
          </p:sp>
          <p:graphicFrame>
            <p:nvGraphicFramePr>
              <p:cNvPr id="27664" name="Object 34"/>
              <p:cNvGraphicFramePr>
                <a:graphicFrameLocks noChangeAspect="1"/>
              </p:cNvGraphicFramePr>
              <p:nvPr/>
            </p:nvGraphicFramePr>
            <p:xfrm>
              <a:off x="6265" y="4305"/>
              <a:ext cx="659" cy="720"/>
            </p:xfrm>
            <a:graphic>
              <a:graphicData uri="http://schemas.openxmlformats.org/presentationml/2006/ole">
                <mc:AlternateContent xmlns:mc="http://schemas.openxmlformats.org/markup-compatibility/2006">
                  <mc:Choice xmlns:v="urn:schemas-microsoft-com:vml" Requires="v">
                    <p:oleObj spid="_x0000_s12329" name="Equation" r:id="rId10" imgW="457200" imgH="431800" progId="Equation.DSMT4">
                      <p:embed/>
                    </p:oleObj>
                  </mc:Choice>
                  <mc:Fallback>
                    <p:oleObj name="Equation" r:id="rId10" imgW="457200" imgH="431800" progId="Equation.DSMT4">
                      <p:embed/>
                      <p:pic>
                        <p:nvPicPr>
                          <p:cNvPr id="27664" name="Object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65" y="4305"/>
                            <a:ext cx="65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7665" name="Group 31"/>
              <p:cNvGrpSpPr>
                <a:grpSpLocks/>
              </p:cNvGrpSpPr>
              <p:nvPr/>
            </p:nvGrpSpPr>
            <p:grpSpPr bwMode="auto">
              <a:xfrm>
                <a:off x="6825" y="4037"/>
                <a:ext cx="332" cy="268"/>
                <a:chOff x="4825" y="2870"/>
                <a:chExt cx="332" cy="268"/>
              </a:xfrm>
            </p:grpSpPr>
            <p:cxnSp>
              <p:nvCxnSpPr>
                <p:cNvPr id="27694" name="AutoShape 33"/>
                <p:cNvCxnSpPr>
                  <a:cxnSpLocks noChangeShapeType="1"/>
                </p:cNvCxnSpPr>
                <p:nvPr/>
              </p:nvCxnSpPr>
              <p:spPr bwMode="auto">
                <a:xfrm flipV="1">
                  <a:off x="4825" y="2870"/>
                  <a:ext cx="100" cy="26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695" name="AutoShape 32"/>
                <p:cNvCxnSpPr>
                  <a:cxnSpLocks noChangeShapeType="1"/>
                </p:cNvCxnSpPr>
                <p:nvPr/>
              </p:nvCxnSpPr>
              <p:spPr bwMode="auto">
                <a:xfrm>
                  <a:off x="4925" y="2870"/>
                  <a:ext cx="232"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aphicFrame>
            <p:nvGraphicFramePr>
              <p:cNvPr id="27666" name="Object 30"/>
              <p:cNvGraphicFramePr>
                <a:graphicFrameLocks noChangeAspect="1"/>
              </p:cNvGraphicFramePr>
              <p:nvPr/>
            </p:nvGraphicFramePr>
            <p:xfrm>
              <a:off x="6626" y="3405"/>
              <a:ext cx="953" cy="532"/>
            </p:xfrm>
            <a:graphic>
              <a:graphicData uri="http://schemas.openxmlformats.org/presentationml/2006/ole">
                <mc:AlternateContent xmlns:mc="http://schemas.openxmlformats.org/markup-compatibility/2006">
                  <mc:Choice xmlns:v="urn:schemas-microsoft-com:vml" Requires="v">
                    <p:oleObj spid="_x0000_s12330" name="Equation" r:id="rId12" imgW="368300" imgH="228600" progId="Equation.DSMT4">
                      <p:embed/>
                    </p:oleObj>
                  </mc:Choice>
                  <mc:Fallback>
                    <p:oleObj name="Equation" r:id="rId12" imgW="368300" imgH="228600" progId="Equation.DSMT4">
                      <p:embed/>
                      <p:pic>
                        <p:nvPicPr>
                          <p:cNvPr id="27666"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6" y="3405"/>
                            <a:ext cx="953"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7667" name="Group 27"/>
              <p:cNvGrpSpPr>
                <a:grpSpLocks/>
              </p:cNvGrpSpPr>
              <p:nvPr/>
            </p:nvGrpSpPr>
            <p:grpSpPr bwMode="auto">
              <a:xfrm>
                <a:off x="6273" y="5025"/>
                <a:ext cx="336" cy="275"/>
                <a:chOff x="4507" y="3683"/>
                <a:chExt cx="336" cy="275"/>
              </a:xfrm>
            </p:grpSpPr>
            <p:cxnSp>
              <p:nvCxnSpPr>
                <p:cNvPr id="27692" name="AutoShape 29"/>
                <p:cNvCxnSpPr>
                  <a:cxnSpLocks noChangeShapeType="1"/>
                </p:cNvCxnSpPr>
                <p:nvPr/>
              </p:nvCxnSpPr>
              <p:spPr bwMode="auto">
                <a:xfrm flipH="1">
                  <a:off x="4737" y="3683"/>
                  <a:ext cx="106" cy="2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693" name="AutoShape 28"/>
                <p:cNvCxnSpPr>
                  <a:cxnSpLocks noChangeShapeType="1"/>
                </p:cNvCxnSpPr>
                <p:nvPr/>
              </p:nvCxnSpPr>
              <p:spPr bwMode="auto">
                <a:xfrm flipH="1">
                  <a:off x="4507" y="3957"/>
                  <a:ext cx="230"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aphicFrame>
            <p:nvGraphicFramePr>
              <p:cNvPr id="27668" name="Object 26"/>
              <p:cNvGraphicFramePr>
                <a:graphicFrameLocks noChangeAspect="1"/>
              </p:cNvGraphicFramePr>
              <p:nvPr/>
            </p:nvGraphicFramePr>
            <p:xfrm>
              <a:off x="6058" y="5299"/>
              <a:ext cx="992" cy="574"/>
            </p:xfrm>
            <a:graphic>
              <a:graphicData uri="http://schemas.openxmlformats.org/presentationml/2006/ole">
                <mc:AlternateContent xmlns:mc="http://schemas.openxmlformats.org/markup-compatibility/2006">
                  <mc:Choice xmlns:v="urn:schemas-microsoft-com:vml" Requires="v">
                    <p:oleObj spid="_x0000_s12331" name="Equation" r:id="rId14" imgW="355446" imgH="228501" progId="Equation.DSMT4">
                      <p:embed/>
                    </p:oleObj>
                  </mc:Choice>
                  <mc:Fallback>
                    <p:oleObj name="Equation" r:id="rId14" imgW="355446" imgH="228501" progId="Equation.DSMT4">
                      <p:embed/>
                      <p:pic>
                        <p:nvPicPr>
                          <p:cNvPr id="27668" name="Object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58" y="5299"/>
                            <a:ext cx="992"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9" name="Rectangle 25"/>
              <p:cNvSpPr>
                <a:spLocks noChangeArrowheads="1"/>
              </p:cNvSpPr>
              <p:nvPr/>
            </p:nvSpPr>
            <p:spPr bwMode="auto">
              <a:xfrm>
                <a:off x="9267" y="4213"/>
                <a:ext cx="1617" cy="936"/>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1600">
                  <a:latin typeface="+mj-lt"/>
                </a:endParaRPr>
              </a:p>
            </p:txBody>
          </p:sp>
          <p:graphicFrame>
            <p:nvGraphicFramePr>
              <p:cNvPr id="27670" name="Object 24"/>
              <p:cNvGraphicFramePr>
                <a:graphicFrameLocks noChangeAspect="1"/>
              </p:cNvGraphicFramePr>
              <p:nvPr/>
            </p:nvGraphicFramePr>
            <p:xfrm>
              <a:off x="3723" y="3296"/>
              <a:ext cx="821" cy="649"/>
            </p:xfrm>
            <a:graphic>
              <a:graphicData uri="http://schemas.openxmlformats.org/presentationml/2006/ole">
                <mc:AlternateContent xmlns:mc="http://schemas.openxmlformats.org/markup-compatibility/2006">
                  <mc:Choice xmlns:v="urn:schemas-microsoft-com:vml" Requires="v">
                    <p:oleObj spid="_x0000_s12332" name="Equation" r:id="rId16" imgW="266469" imgH="241091" progId="Equation.DSMT4">
                      <p:embed/>
                    </p:oleObj>
                  </mc:Choice>
                  <mc:Fallback>
                    <p:oleObj name="Equation" r:id="rId16" imgW="266469" imgH="241091" progId="Equation.DSMT4">
                      <p:embed/>
                      <p:pic>
                        <p:nvPicPr>
                          <p:cNvPr id="27670" name="Object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23" y="3296"/>
                            <a:ext cx="821"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671" name="AutoShape 23"/>
              <p:cNvCxnSpPr>
                <a:cxnSpLocks noChangeShapeType="1"/>
              </p:cNvCxnSpPr>
              <p:nvPr/>
            </p:nvCxnSpPr>
            <p:spPr bwMode="auto">
              <a:xfrm>
                <a:off x="7050" y="4665"/>
                <a:ext cx="2216" cy="1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72" name="AutoShape 22"/>
              <p:cNvCxnSpPr>
                <a:cxnSpLocks noChangeShapeType="1"/>
              </p:cNvCxnSpPr>
              <p:nvPr/>
            </p:nvCxnSpPr>
            <p:spPr bwMode="auto">
              <a:xfrm flipV="1">
                <a:off x="10884" y="4665"/>
                <a:ext cx="868" cy="1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673" name="AutoShape 21"/>
              <p:cNvCxnSpPr>
                <a:cxnSpLocks noChangeShapeType="1"/>
              </p:cNvCxnSpPr>
              <p:nvPr/>
            </p:nvCxnSpPr>
            <p:spPr bwMode="auto">
              <a:xfrm>
                <a:off x="11383" y="4665"/>
                <a:ext cx="901"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aphicFrame>
            <p:nvGraphicFramePr>
              <p:cNvPr id="27674" name="Object 20"/>
              <p:cNvGraphicFramePr>
                <a:graphicFrameLocks noChangeAspect="1"/>
              </p:cNvGraphicFramePr>
              <p:nvPr/>
            </p:nvGraphicFramePr>
            <p:xfrm>
              <a:off x="4245" y="4213"/>
              <a:ext cx="201" cy="176"/>
            </p:xfrm>
            <a:graphic>
              <a:graphicData uri="http://schemas.openxmlformats.org/presentationml/2006/ole">
                <mc:AlternateContent xmlns:mc="http://schemas.openxmlformats.org/markup-compatibility/2006">
                  <mc:Choice xmlns:v="urn:schemas-microsoft-com:vml" Requires="v">
                    <p:oleObj spid="_x0000_s12333" name="Equation" r:id="rId18" imgW="139700" imgH="139700" progId="Equation.DSMT4">
                      <p:embed/>
                    </p:oleObj>
                  </mc:Choice>
                  <mc:Fallback>
                    <p:oleObj name="Equation" r:id="rId18" imgW="139700" imgH="139700" progId="Equation.DSMT4">
                      <p:embed/>
                      <p:pic>
                        <p:nvPicPr>
                          <p:cNvPr id="27674"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45" y="4213"/>
                            <a:ext cx="20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75" name="Object 19"/>
              <p:cNvGraphicFramePr>
                <a:graphicFrameLocks noChangeAspect="1"/>
              </p:cNvGraphicFramePr>
              <p:nvPr/>
            </p:nvGraphicFramePr>
            <p:xfrm>
              <a:off x="3830" y="4733"/>
              <a:ext cx="183" cy="128"/>
            </p:xfrm>
            <a:graphic>
              <a:graphicData uri="http://schemas.openxmlformats.org/presentationml/2006/ole">
                <mc:AlternateContent xmlns:mc="http://schemas.openxmlformats.org/markup-compatibility/2006">
                  <mc:Choice xmlns:v="urn:schemas-microsoft-com:vml" Requires="v">
                    <p:oleObj spid="_x0000_s12334" name="Equation" r:id="rId20" imgW="126780" imgH="101424" progId="Equation.DSMT4">
                      <p:embed/>
                    </p:oleObj>
                  </mc:Choice>
                  <mc:Fallback>
                    <p:oleObj name="Equation" r:id="rId20" imgW="126780" imgH="101424" progId="Equation.DSMT4">
                      <p:embed/>
                      <p:pic>
                        <p:nvPicPr>
                          <p:cNvPr id="27675"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30" y="4733"/>
                            <a:ext cx="1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76" name="Object 18"/>
              <p:cNvGraphicFramePr>
                <a:graphicFrameLocks noChangeAspect="1"/>
              </p:cNvGraphicFramePr>
              <p:nvPr/>
            </p:nvGraphicFramePr>
            <p:xfrm>
              <a:off x="9482" y="4245"/>
              <a:ext cx="823" cy="721"/>
            </p:xfrm>
            <a:graphic>
              <a:graphicData uri="http://schemas.openxmlformats.org/presentationml/2006/ole">
                <mc:AlternateContent xmlns:mc="http://schemas.openxmlformats.org/markup-compatibility/2006">
                  <mc:Choice xmlns:v="urn:schemas-microsoft-com:vml" Requires="v">
                    <p:oleObj spid="_x0000_s12335" name="Equation" r:id="rId22" imgW="571252" imgH="431613" progId="Equation.DSMT4">
                      <p:embed/>
                    </p:oleObj>
                  </mc:Choice>
                  <mc:Fallback>
                    <p:oleObj name="Equation" r:id="rId22" imgW="571252" imgH="431613" progId="Equation.DSMT4">
                      <p:embed/>
                      <p:pic>
                        <p:nvPicPr>
                          <p:cNvPr id="27676" name="Object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482" y="4245"/>
                            <a:ext cx="823"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77" name="Object 17"/>
              <p:cNvGraphicFramePr>
                <a:graphicFrameLocks noChangeAspect="1"/>
              </p:cNvGraphicFramePr>
              <p:nvPr/>
            </p:nvGraphicFramePr>
            <p:xfrm>
              <a:off x="11940" y="3941"/>
              <a:ext cx="741" cy="667"/>
            </p:xfrm>
            <a:graphic>
              <a:graphicData uri="http://schemas.openxmlformats.org/presentationml/2006/ole">
                <mc:AlternateContent xmlns:mc="http://schemas.openxmlformats.org/markup-compatibility/2006">
                  <mc:Choice xmlns:v="urn:schemas-microsoft-com:vml" Requires="v">
                    <p:oleObj spid="_x0000_s12336" name="Equation" r:id="rId24" imgW="241195" imgH="241195" progId="Equation.DSMT4">
                      <p:embed/>
                    </p:oleObj>
                  </mc:Choice>
                  <mc:Fallback>
                    <p:oleObj name="Equation" r:id="rId24" imgW="241195" imgH="241195" progId="Equation.DSMT4">
                      <p:embed/>
                      <p:pic>
                        <p:nvPicPr>
                          <p:cNvPr id="2767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940" y="3941"/>
                            <a:ext cx="74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78" name="AutoShape 16"/>
              <p:cNvSpPr>
                <a:spLocks noChangeArrowheads="1"/>
              </p:cNvSpPr>
              <p:nvPr/>
            </p:nvSpPr>
            <p:spPr bwMode="auto">
              <a:xfrm>
                <a:off x="11315" y="4607"/>
                <a:ext cx="115" cy="115"/>
              </a:xfrm>
              <a:prstGeom prst="flowChartConnector">
                <a:avLst/>
              </a:prstGeom>
              <a:solidFill>
                <a:srgbClr val="000000"/>
              </a:solidFill>
              <a:ln w="9525">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1600">
                  <a:latin typeface="+mj-lt"/>
                </a:endParaRPr>
              </a:p>
            </p:txBody>
          </p:sp>
          <p:graphicFrame>
            <p:nvGraphicFramePr>
              <p:cNvPr id="27679" name="Object 15"/>
              <p:cNvGraphicFramePr>
                <a:graphicFrameLocks noChangeAspect="1"/>
              </p:cNvGraphicFramePr>
              <p:nvPr/>
            </p:nvGraphicFramePr>
            <p:xfrm>
              <a:off x="7880" y="3881"/>
              <a:ext cx="727" cy="691"/>
            </p:xfrm>
            <a:graphic>
              <a:graphicData uri="http://schemas.openxmlformats.org/presentationml/2006/ole">
                <mc:AlternateContent xmlns:mc="http://schemas.openxmlformats.org/markup-compatibility/2006">
                  <mc:Choice xmlns:v="urn:schemas-microsoft-com:vml" Requires="v">
                    <p:oleObj spid="_x0000_s12337" name="Equation" r:id="rId26" imgW="215806" imgH="228501" progId="Equation.DSMT4">
                      <p:embed/>
                    </p:oleObj>
                  </mc:Choice>
                  <mc:Fallback>
                    <p:oleObj name="Equation" r:id="rId26" imgW="215806" imgH="228501" progId="Equation.DSMT4">
                      <p:embed/>
                      <p:pic>
                        <p:nvPicPr>
                          <p:cNvPr id="27679" name="Object 1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880" y="3881"/>
                            <a:ext cx="727"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80" name="Oval 14"/>
              <p:cNvSpPr>
                <a:spLocks noChangeArrowheads="1"/>
              </p:cNvSpPr>
              <p:nvPr/>
            </p:nvSpPr>
            <p:spPr bwMode="auto">
              <a:xfrm>
                <a:off x="5251" y="4486"/>
                <a:ext cx="358" cy="359"/>
              </a:xfrm>
              <a:prstGeom prst="ellipse">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1600">
                  <a:latin typeface="+mj-lt"/>
                </a:endParaRPr>
              </a:p>
            </p:txBody>
          </p:sp>
          <p:graphicFrame>
            <p:nvGraphicFramePr>
              <p:cNvPr id="27681" name="Object 13"/>
              <p:cNvGraphicFramePr>
                <a:graphicFrameLocks noChangeAspect="1"/>
              </p:cNvGraphicFramePr>
              <p:nvPr/>
            </p:nvGraphicFramePr>
            <p:xfrm>
              <a:off x="5280" y="4492"/>
              <a:ext cx="345" cy="360"/>
            </p:xfrm>
            <a:graphic>
              <a:graphicData uri="http://schemas.openxmlformats.org/presentationml/2006/ole">
                <mc:AlternateContent xmlns:mc="http://schemas.openxmlformats.org/markup-compatibility/2006">
                  <mc:Choice xmlns:v="urn:schemas-microsoft-com:vml" Requires="v">
                    <p:oleObj spid="_x0000_s12338" name="Equation" r:id="rId28" imgW="139639" imgH="152334" progId="Equation.DSMT4">
                      <p:embed/>
                    </p:oleObj>
                  </mc:Choice>
                  <mc:Fallback>
                    <p:oleObj name="Equation" r:id="rId28" imgW="139639" imgH="152334" progId="Equation.DSMT4">
                      <p:embed/>
                      <p:pic>
                        <p:nvPicPr>
                          <p:cNvPr id="27681"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0" y="4492"/>
                            <a:ext cx="34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82" name="Object 12"/>
              <p:cNvGraphicFramePr>
                <a:graphicFrameLocks noChangeAspect="1"/>
              </p:cNvGraphicFramePr>
              <p:nvPr/>
            </p:nvGraphicFramePr>
            <p:xfrm>
              <a:off x="5458" y="4261"/>
              <a:ext cx="183" cy="128"/>
            </p:xfrm>
            <a:graphic>
              <a:graphicData uri="http://schemas.openxmlformats.org/presentationml/2006/ole">
                <mc:AlternateContent xmlns:mc="http://schemas.openxmlformats.org/markup-compatibility/2006">
                  <mc:Choice xmlns:v="urn:schemas-microsoft-com:vml" Requires="v">
                    <p:oleObj spid="_x0000_s12339" name="Equation" r:id="rId29" imgW="126780" imgH="101424" progId="Equation.DSMT4">
                      <p:embed/>
                    </p:oleObj>
                  </mc:Choice>
                  <mc:Fallback>
                    <p:oleObj name="Equation" r:id="rId29" imgW="126780" imgH="101424" progId="Equation.DSMT4">
                      <p:embed/>
                      <p:pic>
                        <p:nvPicPr>
                          <p:cNvPr id="27682" name="Object 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458" y="4261"/>
                            <a:ext cx="1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83" name="Object 11"/>
              <p:cNvGraphicFramePr>
                <a:graphicFrameLocks noChangeAspect="1"/>
              </p:cNvGraphicFramePr>
              <p:nvPr/>
            </p:nvGraphicFramePr>
            <p:xfrm>
              <a:off x="5095" y="4745"/>
              <a:ext cx="201" cy="176"/>
            </p:xfrm>
            <a:graphic>
              <a:graphicData uri="http://schemas.openxmlformats.org/presentationml/2006/ole">
                <mc:AlternateContent xmlns:mc="http://schemas.openxmlformats.org/markup-compatibility/2006">
                  <mc:Choice xmlns:v="urn:schemas-microsoft-com:vml" Requires="v">
                    <p:oleObj spid="_x0000_s12340" name="Equation" r:id="rId31" imgW="139700" imgH="139700" progId="Equation.DSMT4">
                      <p:embed/>
                    </p:oleObj>
                  </mc:Choice>
                  <mc:Fallback>
                    <p:oleObj name="Equation" r:id="rId31" imgW="139700" imgH="139700" progId="Equation.DSMT4">
                      <p:embed/>
                      <p:pic>
                        <p:nvPicPr>
                          <p:cNvPr id="27683" name="Object 1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95" y="4745"/>
                            <a:ext cx="20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684" name="AutoShape 10"/>
              <p:cNvCxnSpPr>
                <a:cxnSpLocks noChangeShapeType="1"/>
              </p:cNvCxnSpPr>
              <p:nvPr/>
            </p:nvCxnSpPr>
            <p:spPr bwMode="auto">
              <a:xfrm>
                <a:off x="4350" y="4665"/>
                <a:ext cx="90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7685" name="Rectangle 9"/>
              <p:cNvSpPr>
                <a:spLocks noChangeArrowheads="1"/>
              </p:cNvSpPr>
              <p:nvPr/>
            </p:nvSpPr>
            <p:spPr bwMode="auto">
              <a:xfrm>
                <a:off x="9386" y="2687"/>
                <a:ext cx="720" cy="721"/>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1600">
                  <a:latin typeface="+mj-lt"/>
                </a:endParaRPr>
              </a:p>
            </p:txBody>
          </p:sp>
          <p:graphicFrame>
            <p:nvGraphicFramePr>
              <p:cNvPr id="27686" name="Object 8"/>
              <p:cNvGraphicFramePr>
                <a:graphicFrameLocks noChangeAspect="1"/>
              </p:cNvGraphicFramePr>
              <p:nvPr/>
            </p:nvGraphicFramePr>
            <p:xfrm>
              <a:off x="9386" y="2685"/>
              <a:ext cx="724" cy="662"/>
            </p:xfrm>
            <a:graphic>
              <a:graphicData uri="http://schemas.openxmlformats.org/presentationml/2006/ole">
                <mc:AlternateContent xmlns:mc="http://schemas.openxmlformats.org/markup-compatibility/2006">
                  <mc:Choice xmlns:v="urn:schemas-microsoft-com:vml" Requires="v">
                    <p:oleObj spid="_x0000_s12341" name="Equation" r:id="rId33" imgW="469900" imgH="469900" progId="Equation.DSMT4">
                      <p:embed/>
                    </p:oleObj>
                  </mc:Choice>
                  <mc:Fallback>
                    <p:oleObj name="Equation" r:id="rId33" imgW="469900" imgH="469900" progId="Equation.DSMT4">
                      <p:embed/>
                      <p:pic>
                        <p:nvPicPr>
                          <p:cNvPr id="27686" name="Object 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386" y="2685"/>
                            <a:ext cx="724"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687" name="AutoShape 7"/>
              <p:cNvCxnSpPr>
                <a:cxnSpLocks noChangeShapeType="1"/>
              </p:cNvCxnSpPr>
              <p:nvPr/>
            </p:nvCxnSpPr>
            <p:spPr bwMode="auto">
              <a:xfrm rot="5400000" flipH="1">
                <a:off x="9946" y="3180"/>
                <a:ext cx="1591" cy="1263"/>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7688" name="AutoShape 6"/>
              <p:cNvCxnSpPr>
                <a:cxnSpLocks noChangeShapeType="1"/>
              </p:cNvCxnSpPr>
              <p:nvPr/>
            </p:nvCxnSpPr>
            <p:spPr bwMode="auto">
              <a:xfrm rot="10800000" flipV="1">
                <a:off x="5430" y="3031"/>
                <a:ext cx="3956" cy="1469"/>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7689" name="AutoShape 5"/>
              <p:cNvCxnSpPr>
                <a:cxnSpLocks noChangeShapeType="1"/>
              </p:cNvCxnSpPr>
              <p:nvPr/>
            </p:nvCxnSpPr>
            <p:spPr bwMode="auto">
              <a:xfrm rot="16200000" flipH="1">
                <a:off x="2495" y="4322"/>
                <a:ext cx="408" cy="205"/>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27690" name="Object 4"/>
              <p:cNvGraphicFramePr>
                <a:graphicFrameLocks noChangeAspect="1"/>
              </p:cNvGraphicFramePr>
              <p:nvPr/>
            </p:nvGraphicFramePr>
            <p:xfrm>
              <a:off x="4544" y="3945"/>
              <a:ext cx="736" cy="627"/>
            </p:xfrm>
            <a:graphic>
              <a:graphicData uri="http://schemas.openxmlformats.org/presentationml/2006/ole">
                <mc:AlternateContent xmlns:mc="http://schemas.openxmlformats.org/markup-compatibility/2006">
                  <mc:Choice xmlns:v="urn:schemas-microsoft-com:vml" Requires="v">
                    <p:oleObj spid="_x0000_s12342" name="Equation" r:id="rId35" imgW="253670" imgH="177569" progId="Equation.DSMT4">
                      <p:embed/>
                    </p:oleObj>
                  </mc:Choice>
                  <mc:Fallback>
                    <p:oleObj name="Equation" r:id="rId35" imgW="253670" imgH="177569" progId="Equation.DSMT4">
                      <p:embed/>
                      <p:pic>
                        <p:nvPicPr>
                          <p:cNvPr id="27690" name="Object 4"/>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544" y="3945"/>
                            <a:ext cx="736"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91" name="Object 3"/>
              <p:cNvGraphicFramePr>
                <a:graphicFrameLocks noChangeAspect="1"/>
              </p:cNvGraphicFramePr>
              <p:nvPr/>
            </p:nvGraphicFramePr>
            <p:xfrm>
              <a:off x="2372" y="3573"/>
              <a:ext cx="429" cy="640"/>
            </p:xfrm>
            <a:graphic>
              <a:graphicData uri="http://schemas.openxmlformats.org/presentationml/2006/ole">
                <mc:AlternateContent xmlns:mc="http://schemas.openxmlformats.org/markup-compatibility/2006">
                  <mc:Choice xmlns:v="urn:schemas-microsoft-com:vml" Requires="v">
                    <p:oleObj spid="_x0000_s12343" name="Equation" r:id="rId37" imgW="152334" imgH="228501" progId="Equation.DSMT4">
                      <p:embed/>
                    </p:oleObj>
                  </mc:Choice>
                  <mc:Fallback>
                    <p:oleObj name="Equation" r:id="rId37" imgW="152334" imgH="228501" progId="Equation.DSMT4">
                      <p:embed/>
                      <p:pic>
                        <p:nvPicPr>
                          <p:cNvPr id="27691" name="Object 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372" y="3573"/>
                            <a:ext cx="429"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Tree>
    <p:extLst>
      <p:ext uri="{BB962C8B-B14F-4D97-AF65-F5344CB8AC3E}">
        <p14:creationId xmlns:p14="http://schemas.microsoft.com/office/powerpoint/2010/main" val="2725229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76200"/>
            <a:ext cx="11049000" cy="1066800"/>
          </a:xfrm>
        </p:spPr>
        <p:txBody>
          <a:bodyPr/>
          <a:lstStyle/>
          <a:p>
            <a:r>
              <a:rPr lang="en-US" altLang="en-US" dirty="0"/>
              <a:t>Exciter Block Diagram Example</a:t>
            </a:r>
          </a:p>
        </p:txBody>
      </p:sp>
      <p:sp>
        <p:nvSpPr>
          <p:cNvPr id="28675" name="Content Placeholder 2"/>
          <p:cNvSpPr>
            <a:spLocks noGrp="1"/>
          </p:cNvSpPr>
          <p:nvPr>
            <p:ph idx="1"/>
          </p:nvPr>
        </p:nvSpPr>
        <p:spPr>
          <a:xfrm>
            <a:off x="228600" y="1279525"/>
            <a:ext cx="8763000" cy="5197475"/>
          </a:xfrm>
        </p:spPr>
        <p:txBody>
          <a:bodyPr/>
          <a:lstStyle/>
          <a:p>
            <a:r>
              <a:rPr lang="en-US" altLang="en-US" dirty="0"/>
              <a:t>Consider the Example 11.10 case, with an IEEE T1 exciter with Tr = 0, Ka = 100, Ta = 0.05, </a:t>
            </a:r>
            <a:r>
              <a:rPr lang="en-US" altLang="en-US" dirty="0" err="1"/>
              <a:t>Vrmax</a:t>
            </a:r>
            <a:r>
              <a:rPr lang="en-US" altLang="en-US" dirty="0"/>
              <a:t> = 5, </a:t>
            </a:r>
            <a:r>
              <a:rPr lang="en-US" altLang="en-US" dirty="0" err="1"/>
              <a:t>Vrmin</a:t>
            </a:r>
            <a:r>
              <a:rPr lang="en-US" altLang="en-US" dirty="0"/>
              <a:t> = -5, </a:t>
            </a:r>
            <a:r>
              <a:rPr lang="en-US" altLang="en-US" dirty="0" err="1"/>
              <a:t>Ke</a:t>
            </a:r>
            <a:r>
              <a:rPr lang="en-US" altLang="en-US" dirty="0"/>
              <a:t> = 1, </a:t>
            </a:r>
            <a:r>
              <a:rPr lang="en-US" altLang="en-US" dirty="0" err="1"/>
              <a:t>Te</a:t>
            </a:r>
            <a:r>
              <a:rPr lang="en-US" altLang="en-US" dirty="0"/>
              <a:t> = 0.26, </a:t>
            </a:r>
            <a:r>
              <a:rPr lang="en-US" altLang="en-US" dirty="0" err="1"/>
              <a:t>Kf</a:t>
            </a:r>
            <a:r>
              <a:rPr lang="en-US" altLang="en-US" dirty="0"/>
              <a:t> = 0.01 and </a:t>
            </a:r>
            <a:r>
              <a:rPr lang="en-US" altLang="en-US" dirty="0" err="1"/>
              <a:t>Tf</a:t>
            </a:r>
            <a:r>
              <a:rPr lang="en-US" altLang="en-US" dirty="0"/>
              <a:t> = 1.0. Determine the initial states.  Initial value of </a:t>
            </a:r>
            <a:r>
              <a:rPr lang="en-US" altLang="en-US" dirty="0" err="1"/>
              <a:t>Efd</a:t>
            </a:r>
            <a:r>
              <a:rPr lang="en-US" altLang="en-US" dirty="0"/>
              <a:t> = 2.9135 and </a:t>
            </a:r>
            <a:r>
              <a:rPr lang="en-US" altLang="en-US" dirty="0" err="1"/>
              <a:t>Vt</a:t>
            </a:r>
            <a:r>
              <a:rPr lang="en-US" altLang="en-US" dirty="0"/>
              <a:t> = 1.0946</a:t>
            </a:r>
          </a:p>
        </p:txBody>
      </p:sp>
      <p:sp>
        <p:nvSpPr>
          <p:cNvPr id="28676" name="Rectangle 2"/>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8677" name="Object 1"/>
          <p:cNvGraphicFramePr>
            <a:graphicFrameLocks noChangeAspect="1"/>
          </p:cNvGraphicFramePr>
          <p:nvPr>
            <p:extLst>
              <p:ext uri="{D42A27DB-BD31-4B8C-83A1-F6EECF244321}">
                <p14:modId xmlns:p14="http://schemas.microsoft.com/office/powerpoint/2010/main" val="220166376"/>
              </p:ext>
            </p:extLst>
          </p:nvPr>
        </p:nvGraphicFramePr>
        <p:xfrm>
          <a:off x="2438400" y="3352800"/>
          <a:ext cx="6267450" cy="685800"/>
        </p:xfrm>
        <a:graphic>
          <a:graphicData uri="http://schemas.openxmlformats.org/presentationml/2006/ole">
            <mc:AlternateContent xmlns:mc="http://schemas.openxmlformats.org/markup-compatibility/2006">
              <mc:Choice xmlns:v="urn:schemas-microsoft-com:vml" Requires="v">
                <p:oleObj spid="_x0000_s13318" name="Equation" r:id="rId4" imgW="2527200" imgH="279360" progId="Equation.DSMT4">
                  <p:embed/>
                </p:oleObj>
              </mc:Choice>
              <mc:Fallback>
                <p:oleObj name="Equation" r:id="rId4" imgW="2527200" imgH="279360" progId="Equation.DSMT4">
                  <p:embed/>
                  <p:pic>
                    <p:nvPicPr>
                      <p:cNvPr id="28677" name="Object 1"/>
                      <p:cNvPicPr>
                        <a:picLocks noChangeAspect="1" noChangeArrowheads="1"/>
                      </p:cNvPicPr>
                      <p:nvPr/>
                    </p:nvPicPr>
                    <p:blipFill>
                      <a:blip r:embed="rId5"/>
                      <a:srcRect/>
                      <a:stretch>
                        <a:fillRect/>
                      </a:stretch>
                    </p:blipFill>
                    <p:spPr bwMode="auto">
                      <a:xfrm>
                        <a:off x="2438400" y="3352800"/>
                        <a:ext cx="6267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8" name="Rectangle 4"/>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8679" name="Object 3"/>
          <p:cNvGraphicFramePr>
            <a:graphicFrameLocks noChangeAspect="1"/>
          </p:cNvGraphicFramePr>
          <p:nvPr>
            <p:extLst>
              <p:ext uri="{D42A27DB-BD31-4B8C-83A1-F6EECF244321}">
                <p14:modId xmlns:p14="http://schemas.microsoft.com/office/powerpoint/2010/main" val="1140233190"/>
              </p:ext>
            </p:extLst>
          </p:nvPr>
        </p:nvGraphicFramePr>
        <p:xfrm>
          <a:off x="2362200" y="4191000"/>
          <a:ext cx="6510338" cy="1676400"/>
        </p:xfrm>
        <a:graphic>
          <a:graphicData uri="http://schemas.openxmlformats.org/presentationml/2006/ole">
            <mc:AlternateContent xmlns:mc="http://schemas.openxmlformats.org/markup-compatibility/2006">
              <mc:Choice xmlns:v="urn:schemas-microsoft-com:vml" Requires="v">
                <p:oleObj spid="_x0000_s13319" name="Equation" r:id="rId6" imgW="2844720" imgH="736560" progId="Equation.DSMT4">
                  <p:embed/>
                </p:oleObj>
              </mc:Choice>
              <mc:Fallback>
                <p:oleObj name="Equation" r:id="rId6" imgW="2844720" imgH="736560" progId="Equation.DSMT4">
                  <p:embed/>
                  <p:pic>
                    <p:nvPicPr>
                      <p:cNvPr id="28679" name="Object 3"/>
                      <p:cNvPicPr>
                        <a:picLocks noChangeAspect="1" noChangeArrowheads="1"/>
                      </p:cNvPicPr>
                      <p:nvPr/>
                    </p:nvPicPr>
                    <p:blipFill>
                      <a:blip r:embed="rId7"/>
                      <a:srcRect/>
                      <a:stretch>
                        <a:fillRect/>
                      </a:stretch>
                    </p:blipFill>
                    <p:spPr bwMode="auto">
                      <a:xfrm>
                        <a:off x="2362200" y="4191000"/>
                        <a:ext cx="6510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41565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PowerWorld Example 12.1 Solution</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80160"/>
            <a:ext cx="7010400" cy="532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639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76200"/>
            <a:ext cx="11049000" cy="1066800"/>
          </a:xfrm>
        </p:spPr>
        <p:txBody>
          <a:bodyPr/>
          <a:lstStyle/>
          <a:p>
            <a:r>
              <a:rPr lang="en-US" altLang="en-US" dirty="0"/>
              <a:t>Generator Governors</a:t>
            </a:r>
          </a:p>
        </p:txBody>
      </p:sp>
      <p:sp>
        <p:nvSpPr>
          <p:cNvPr id="11267" name="Content Placeholder 2"/>
          <p:cNvSpPr>
            <a:spLocks noGrp="1"/>
          </p:cNvSpPr>
          <p:nvPr>
            <p:ph idx="1"/>
          </p:nvPr>
        </p:nvSpPr>
        <p:spPr>
          <a:xfrm>
            <a:off x="228600" y="1279525"/>
            <a:ext cx="5867400" cy="5197475"/>
          </a:xfrm>
        </p:spPr>
        <p:txBody>
          <a:bodyPr/>
          <a:lstStyle/>
          <a:p>
            <a:r>
              <a:rPr lang="en-US" altLang="en-US" sz="2400" dirty="0"/>
              <a:t>The other key generator control system is the governor, which changes the mechanical power into the generator to maintain a desired speed and hence frequency.  </a:t>
            </a:r>
          </a:p>
          <a:p>
            <a:r>
              <a:rPr lang="en-US" altLang="en-US" sz="2400" dirty="0"/>
              <a:t>Historically centrifugal “</a:t>
            </a:r>
            <a:r>
              <a:rPr lang="en-US" altLang="en-US" sz="2400" dirty="0" err="1"/>
              <a:t>flyball</a:t>
            </a:r>
            <a:r>
              <a:rPr lang="en-US" altLang="en-US" sz="2400" dirty="0"/>
              <a:t>” governors have been used to regulate the speed of devices such as steam engines</a:t>
            </a:r>
          </a:p>
          <a:p>
            <a:r>
              <a:rPr lang="en-US" altLang="en-US" sz="2400" dirty="0"/>
              <a:t>The centrifugal force varies with speed, opening or closing the throttle valve</a:t>
            </a:r>
          </a:p>
          <a:p>
            <a:endParaRPr lang="en-US" altLang="en-US" sz="2400" dirty="0"/>
          </a:p>
          <a:p>
            <a:endParaRPr lang="en-US" altLang="en-US" sz="2400" dirty="0"/>
          </a:p>
        </p:txBody>
      </p:sp>
      <p:pic>
        <p:nvPicPr>
          <p:cNvPr id="11268" name="Picture 2" descr="http://upload.wikimedia.org/wikipedia/commons/thumb/1/1e/Centrifugal_governor.png/220px-Centrifugal_govern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905000"/>
            <a:ext cx="4343400" cy="361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4"/>
          <p:cNvSpPr>
            <a:spLocks noChangeArrowheads="1"/>
          </p:cNvSpPr>
          <p:nvPr/>
        </p:nvSpPr>
        <p:spPr bwMode="auto">
          <a:xfrm>
            <a:off x="1981200" y="6248401"/>
            <a:ext cx="472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dirty="0">
                <a:latin typeface="+mj-lt"/>
              </a:rPr>
              <a:t>Photo source: en.wikipedia.org/wiki/</a:t>
            </a:r>
            <a:r>
              <a:rPr lang="en-US" altLang="en-US" sz="1400" dirty="0" err="1">
                <a:latin typeface="+mj-lt"/>
              </a:rPr>
              <a:t>Centrifugal_governor</a:t>
            </a:r>
            <a:endParaRPr lang="en-US" altLang="en-US" sz="1400" dirty="0">
              <a:latin typeface="+mj-lt"/>
            </a:endParaRPr>
          </a:p>
        </p:txBody>
      </p:sp>
    </p:spTree>
    <p:extLst>
      <p:ext uri="{BB962C8B-B14F-4D97-AF65-F5344CB8AC3E}">
        <p14:creationId xmlns:p14="http://schemas.microsoft.com/office/powerpoint/2010/main" val="1747755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76200"/>
            <a:ext cx="11049000" cy="1066800"/>
          </a:xfrm>
        </p:spPr>
        <p:txBody>
          <a:bodyPr/>
          <a:lstStyle/>
          <a:p>
            <a:r>
              <a:rPr lang="en-US" altLang="en-US" dirty="0"/>
              <a:t>Isochronous Governors </a:t>
            </a:r>
          </a:p>
        </p:txBody>
      </p:sp>
      <p:sp>
        <p:nvSpPr>
          <p:cNvPr id="12291" name="Content Placeholder 2"/>
          <p:cNvSpPr>
            <a:spLocks noGrp="1"/>
          </p:cNvSpPr>
          <p:nvPr>
            <p:ph idx="1"/>
          </p:nvPr>
        </p:nvSpPr>
        <p:spPr>
          <a:xfrm>
            <a:off x="228600" y="1279525"/>
            <a:ext cx="8153400" cy="5197475"/>
          </a:xfrm>
        </p:spPr>
        <p:txBody>
          <a:bodyPr/>
          <a:lstStyle/>
          <a:p>
            <a:r>
              <a:rPr lang="en-US" altLang="en-US" sz="2400" dirty="0"/>
              <a:t>Ideally we would like the governor to maintain the frequency at a constant value of 60 Hz (in North America)</a:t>
            </a:r>
          </a:p>
          <a:p>
            <a:r>
              <a:rPr lang="en-US" altLang="en-US" sz="2400" dirty="0"/>
              <a:t>This can be accomplished using an isochronous governor.  </a:t>
            </a:r>
          </a:p>
          <a:p>
            <a:pPr lvl="1"/>
            <a:r>
              <a:rPr lang="en-US" altLang="en-US" sz="2000" dirty="0"/>
              <a:t>A </a:t>
            </a:r>
            <a:r>
              <a:rPr lang="en-US" altLang="en-US" sz="2000" dirty="0" err="1"/>
              <a:t>flyball</a:t>
            </a:r>
            <a:r>
              <a:rPr lang="en-US" altLang="en-US" sz="2000" dirty="0"/>
              <a:t> governor is not  an isochronous governor since the control action is proportional to the speed error</a:t>
            </a:r>
          </a:p>
          <a:p>
            <a:pPr lvl="1"/>
            <a:r>
              <a:rPr lang="en-US" altLang="en-US" sz="2000" dirty="0"/>
              <a:t>An isochronous governor requires an integration of the speed error</a:t>
            </a:r>
          </a:p>
          <a:p>
            <a:r>
              <a:rPr lang="en-US" altLang="en-US" sz="2400" dirty="0"/>
              <a:t>Isochronous governors are used on stand alone generators but cannot be used on interconnected generators because of “hunting”</a:t>
            </a:r>
          </a:p>
          <a:p>
            <a:endParaRPr lang="en-US" altLang="en-US" sz="2400" dirty="0"/>
          </a:p>
        </p:txBody>
      </p:sp>
    </p:spTree>
    <p:extLst>
      <p:ext uri="{BB962C8B-B14F-4D97-AF65-F5344CB8AC3E}">
        <p14:creationId xmlns:p14="http://schemas.microsoft.com/office/powerpoint/2010/main" val="2075063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76200"/>
            <a:ext cx="11049000" cy="1066800"/>
          </a:xfrm>
        </p:spPr>
        <p:txBody>
          <a:bodyPr/>
          <a:lstStyle/>
          <a:p>
            <a:r>
              <a:rPr lang="en-US" altLang="en-US"/>
              <a:t>Generator “Hunting”</a:t>
            </a:r>
          </a:p>
        </p:txBody>
      </p:sp>
      <p:sp>
        <p:nvSpPr>
          <p:cNvPr id="13315" name="Content Placeholder 2"/>
          <p:cNvSpPr>
            <a:spLocks noGrp="1"/>
          </p:cNvSpPr>
          <p:nvPr>
            <p:ph idx="1"/>
          </p:nvPr>
        </p:nvSpPr>
        <p:spPr>
          <a:xfrm>
            <a:off x="228600" y="1279525"/>
            <a:ext cx="8686800" cy="5197475"/>
          </a:xfrm>
        </p:spPr>
        <p:txBody>
          <a:bodyPr/>
          <a:lstStyle/>
          <a:p>
            <a:r>
              <a:rPr lang="en-US" altLang="en-US" dirty="0"/>
              <a:t>Control system “hunting” is oscillation around an equilibrium point</a:t>
            </a:r>
          </a:p>
          <a:p>
            <a:r>
              <a:rPr lang="en-US" altLang="en-US" dirty="0"/>
              <a:t>Trying to interconnect multiple isochronous generators will cause hunting because the frequency setpoints of the two generators are never exactly equal</a:t>
            </a:r>
          </a:p>
          <a:p>
            <a:pPr lvl="1"/>
            <a:r>
              <a:rPr lang="en-US" altLang="en-US" dirty="0"/>
              <a:t>One will be accumulating a frequency error trying to speed up the system, whereas the other will be trying to slow it down</a:t>
            </a:r>
          </a:p>
          <a:p>
            <a:pPr lvl="1"/>
            <a:r>
              <a:rPr lang="en-US" altLang="en-US" dirty="0"/>
              <a:t>The generators will not share the power load proportionally.  </a:t>
            </a:r>
          </a:p>
          <a:p>
            <a:pPr lvl="1"/>
            <a:endParaRPr lang="en-US" altLang="en-US" dirty="0"/>
          </a:p>
          <a:p>
            <a:endParaRPr lang="en-US" altLang="en-US" dirty="0"/>
          </a:p>
        </p:txBody>
      </p:sp>
    </p:spTree>
    <p:extLst>
      <p:ext uri="{BB962C8B-B14F-4D97-AF65-F5344CB8AC3E}">
        <p14:creationId xmlns:p14="http://schemas.microsoft.com/office/powerpoint/2010/main" val="3631287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228600" y="76200"/>
            <a:ext cx="11049000" cy="1066800"/>
          </a:xfrm>
        </p:spPr>
        <p:txBody>
          <a:bodyPr/>
          <a:lstStyle/>
          <a:p>
            <a:r>
              <a:rPr lang="en-US" altLang="en-US" dirty="0"/>
              <a:t>Droop Control</a:t>
            </a:r>
          </a:p>
        </p:txBody>
      </p:sp>
      <p:sp>
        <p:nvSpPr>
          <p:cNvPr id="1028" name="Content Placeholder 2"/>
          <p:cNvSpPr>
            <a:spLocks noGrp="1"/>
          </p:cNvSpPr>
          <p:nvPr>
            <p:ph idx="1"/>
          </p:nvPr>
        </p:nvSpPr>
        <p:spPr>
          <a:xfrm>
            <a:off x="228600" y="1279525"/>
            <a:ext cx="3124200" cy="5197475"/>
          </a:xfrm>
        </p:spPr>
        <p:txBody>
          <a:bodyPr/>
          <a:lstStyle/>
          <a:p>
            <a:r>
              <a:rPr lang="en-US" altLang="en-US" sz="2400" dirty="0"/>
              <a:t>The solution is to use what is known as droop control, in which the desired set point frequency is dependent upon the generator’s output</a:t>
            </a:r>
          </a:p>
        </p:txBody>
      </p:sp>
      <p:pic>
        <p:nvPicPr>
          <p:cNvPr id="10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524000"/>
            <a:ext cx="773035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26" name="Object 3"/>
              <p:cNvSpPr txBox="1"/>
              <p:nvPr/>
            </p:nvSpPr>
            <p:spPr bwMode="auto">
              <a:xfrm>
                <a:off x="838200" y="5181600"/>
                <a:ext cx="2360613" cy="763587"/>
              </a:xfrm>
              <a:prstGeom prst="rect">
                <a:avLst/>
              </a:prstGeom>
              <a:noFill/>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b="1" i="0" smtClean="0">
                          <a:solidFill>
                            <a:schemeClr val="tx1"/>
                          </a:solidFill>
                          <a:latin typeface="Cambria Math" panose="02040503050406030204" pitchFamily="18" charset="0"/>
                        </a:rPr>
                        <m:t>𝚫</m:t>
                      </m:r>
                      <m:sSub>
                        <m:sSubPr>
                          <m:ctrlPr>
                            <a:rPr lang="en-US" b="1" i="1">
                              <a:solidFill>
                                <a:schemeClr val="tx1"/>
                              </a:solidFill>
                              <a:latin typeface="Cambria Math" panose="02040503050406030204" pitchFamily="18" charset="0"/>
                            </a:rPr>
                          </m:ctrlPr>
                        </m:sSubPr>
                        <m:e>
                          <m:r>
                            <a:rPr lang="en-US" b="1" i="0">
                              <a:solidFill>
                                <a:schemeClr val="tx1"/>
                              </a:solidFill>
                              <a:latin typeface="Cambria Math" panose="02040503050406030204" pitchFamily="18" charset="0"/>
                            </a:rPr>
                            <m:t>𝐩</m:t>
                          </m:r>
                        </m:e>
                        <m:sub>
                          <m:r>
                            <a:rPr lang="en-US" b="1" i="0">
                              <a:solidFill>
                                <a:schemeClr val="tx1"/>
                              </a:solidFill>
                              <a:latin typeface="Cambria Math" panose="02040503050406030204" pitchFamily="18" charset="0"/>
                            </a:rPr>
                            <m:t>𝐦</m:t>
                          </m:r>
                        </m:sub>
                      </m:sSub>
                      <m:r>
                        <a:rPr lang="en-US" b="1" i="0">
                          <a:solidFill>
                            <a:schemeClr val="tx1"/>
                          </a:solidFill>
                          <a:latin typeface="Cambria Math" panose="02040503050406030204" pitchFamily="18" charset="0"/>
                        </a:rPr>
                        <m:t>=</m:t>
                      </m:r>
                      <m:r>
                        <a:rPr lang="en-US" b="1" i="0">
                          <a:solidFill>
                            <a:schemeClr val="tx1"/>
                          </a:solidFill>
                          <a:latin typeface="Cambria Math" panose="02040503050406030204" pitchFamily="18" charset="0"/>
                        </a:rPr>
                        <m:t>𝚫</m:t>
                      </m:r>
                      <m:sSub>
                        <m:sSubPr>
                          <m:ctrlPr>
                            <a:rPr lang="en-US" b="1" i="1">
                              <a:solidFill>
                                <a:schemeClr val="tx1"/>
                              </a:solidFill>
                              <a:latin typeface="Cambria Math" panose="02040503050406030204" pitchFamily="18" charset="0"/>
                            </a:rPr>
                          </m:ctrlPr>
                        </m:sSubPr>
                        <m:e>
                          <m:r>
                            <a:rPr lang="en-US" b="1" i="0">
                              <a:solidFill>
                                <a:schemeClr val="tx1"/>
                              </a:solidFill>
                              <a:latin typeface="Cambria Math" panose="02040503050406030204" pitchFamily="18" charset="0"/>
                            </a:rPr>
                            <m:t>𝐩</m:t>
                          </m:r>
                        </m:e>
                        <m:sub>
                          <m:r>
                            <a:rPr lang="en-US" b="1" i="0">
                              <a:solidFill>
                                <a:schemeClr val="tx1"/>
                              </a:solidFill>
                              <a:latin typeface="Cambria Math" panose="02040503050406030204" pitchFamily="18" charset="0"/>
                            </a:rPr>
                            <m:t>𝐫𝐞𝐟</m:t>
                          </m:r>
                        </m:sub>
                      </m:sSub>
                      <m:r>
                        <a:rPr lang="en-US" b="1" i="0">
                          <a:solidFill>
                            <a:schemeClr val="tx1"/>
                          </a:solidFill>
                          <a:latin typeface="Cambria Math" panose="02040503050406030204" pitchFamily="18" charset="0"/>
                        </a:rPr>
                        <m:t>−</m:t>
                      </m:r>
                      <m:f>
                        <m:fPr>
                          <m:ctrlPr>
                            <a:rPr lang="en-US" b="1" i="1">
                              <a:solidFill>
                                <a:schemeClr val="tx1"/>
                              </a:solidFill>
                              <a:latin typeface="Cambria Math" panose="02040503050406030204" pitchFamily="18" charset="0"/>
                            </a:rPr>
                          </m:ctrlPr>
                        </m:fPr>
                        <m:num>
                          <m:r>
                            <a:rPr lang="en-US" b="1" i="0">
                              <a:solidFill>
                                <a:schemeClr val="tx1"/>
                              </a:solidFill>
                              <a:latin typeface="Cambria Math" panose="02040503050406030204" pitchFamily="18" charset="0"/>
                            </a:rPr>
                            <m:t>𝟏</m:t>
                          </m:r>
                        </m:num>
                        <m:den>
                          <m:r>
                            <a:rPr lang="en-US" b="1" i="0">
                              <a:solidFill>
                                <a:schemeClr val="tx1"/>
                              </a:solidFill>
                              <a:latin typeface="Cambria Math" panose="02040503050406030204" pitchFamily="18" charset="0"/>
                            </a:rPr>
                            <m:t>𝐑</m:t>
                          </m:r>
                        </m:den>
                      </m:f>
                      <m:r>
                        <a:rPr lang="en-US" b="1" i="0">
                          <a:solidFill>
                            <a:schemeClr val="tx1"/>
                          </a:solidFill>
                          <a:latin typeface="Cambria Math" panose="02040503050406030204" pitchFamily="18" charset="0"/>
                        </a:rPr>
                        <m:t>𝚫</m:t>
                      </m:r>
                      <m:r>
                        <a:rPr lang="en-US" b="1" i="0">
                          <a:solidFill>
                            <a:schemeClr val="tx1"/>
                          </a:solidFill>
                          <a:latin typeface="Cambria Math" panose="02040503050406030204" pitchFamily="18" charset="0"/>
                        </a:rPr>
                        <m:t>𝐟</m:t>
                      </m:r>
                    </m:oMath>
                  </m:oMathPara>
                </a14:m>
                <a:endParaRPr lang="en-US" b="1" dirty="0">
                  <a:solidFill>
                    <a:schemeClr val="tx1"/>
                  </a:solidFill>
                </a:endParaRPr>
              </a:p>
            </p:txBody>
          </p:sp>
        </mc:Choice>
        <mc:Fallback xmlns="">
          <p:sp>
            <p:nvSpPr>
              <p:cNvPr id="1026" name="Object 3"/>
              <p:cNvSpPr txBox="1">
                <a:spLocks noRot="1" noChangeAspect="1" noMove="1" noResize="1" noEditPoints="1" noAdjustHandles="1" noChangeArrowheads="1" noChangeShapeType="1" noTextEdit="1"/>
              </p:cNvSpPr>
              <p:nvPr/>
            </p:nvSpPr>
            <p:spPr bwMode="auto">
              <a:xfrm>
                <a:off x="838200" y="5181600"/>
                <a:ext cx="2360613" cy="763587"/>
              </a:xfrm>
              <a:prstGeom prst="rect">
                <a:avLst/>
              </a:prstGeom>
              <a:blipFill>
                <a:blip r:embed="rId4"/>
                <a:stretch>
                  <a:fillRect/>
                </a:stretch>
              </a:blipFill>
            </p:spPr>
            <p:txBody>
              <a:bodyPr/>
              <a:lstStyle/>
              <a:p>
                <a:r>
                  <a:rPr lang="en-US">
                    <a:noFill/>
                  </a:rPr>
                  <a:t> </a:t>
                </a:r>
              </a:p>
            </p:txBody>
          </p:sp>
        </mc:Fallback>
      </mc:AlternateContent>
      <p:sp>
        <p:nvSpPr>
          <p:cNvPr id="1030" name="TextBox 5"/>
          <p:cNvSpPr txBox="1">
            <a:spLocks noChangeArrowheads="1"/>
          </p:cNvSpPr>
          <p:nvPr/>
        </p:nvSpPr>
        <p:spPr bwMode="auto">
          <a:xfrm>
            <a:off x="8305800" y="1600200"/>
            <a:ext cx="3505200" cy="1015663"/>
          </a:xfrm>
          <a:prstGeom prst="rect">
            <a:avLst/>
          </a:prstGeom>
          <a:solidFill>
            <a:srgbClr val="500000"/>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dirty="0">
                <a:solidFill>
                  <a:schemeClr val="bg1"/>
                </a:solidFill>
                <a:latin typeface="+mj-lt"/>
              </a:rPr>
              <a:t>R is known as the regulation constant or droop; a typical</a:t>
            </a:r>
            <a:br>
              <a:rPr lang="en-US" altLang="en-US" sz="2000" dirty="0">
                <a:solidFill>
                  <a:schemeClr val="bg1"/>
                </a:solidFill>
                <a:latin typeface="+mj-lt"/>
              </a:rPr>
            </a:br>
            <a:r>
              <a:rPr lang="en-US" altLang="en-US" sz="2000" dirty="0">
                <a:solidFill>
                  <a:schemeClr val="bg1"/>
                </a:solidFill>
                <a:latin typeface="+mj-lt"/>
              </a:rPr>
              <a:t>value is 4 or 5%.  </a:t>
            </a:r>
          </a:p>
        </p:txBody>
      </p:sp>
    </p:spTree>
    <p:extLst>
      <p:ext uri="{BB962C8B-B14F-4D97-AF65-F5344CB8AC3E}">
        <p14:creationId xmlns:p14="http://schemas.microsoft.com/office/powerpoint/2010/main" val="1047203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Title 1"/>
          <p:cNvSpPr>
            <a:spLocks noGrp="1"/>
          </p:cNvSpPr>
          <p:nvPr>
            <p:ph type="title"/>
          </p:nvPr>
        </p:nvSpPr>
        <p:spPr>
          <a:xfrm>
            <a:off x="228600" y="76200"/>
            <a:ext cx="11049000" cy="1066800"/>
          </a:xfrm>
        </p:spPr>
        <p:txBody>
          <a:bodyPr/>
          <a:lstStyle/>
          <a:p>
            <a:r>
              <a:rPr lang="en-US" altLang="en-US" dirty="0"/>
              <a:t>Governor Block Diagrams</a:t>
            </a:r>
          </a:p>
        </p:txBody>
      </p:sp>
      <p:sp>
        <p:nvSpPr>
          <p:cNvPr id="2066" name="Content Placeholder 2"/>
          <p:cNvSpPr>
            <a:spLocks noGrp="1"/>
          </p:cNvSpPr>
          <p:nvPr>
            <p:ph idx="1"/>
          </p:nvPr>
        </p:nvSpPr>
        <p:spPr>
          <a:xfrm>
            <a:off x="228600" y="1279525"/>
            <a:ext cx="9677400" cy="5197475"/>
          </a:xfrm>
        </p:spPr>
        <p:txBody>
          <a:bodyPr/>
          <a:lstStyle/>
          <a:p>
            <a:r>
              <a:rPr lang="en-US" altLang="en-US" dirty="0"/>
              <a:t>The block diagram for a simple stream unit, the TGOV1 model, is shown below.  The T1 block models the governor delays, whereas the second block models the turbine response.    </a:t>
            </a:r>
          </a:p>
        </p:txBody>
      </p:sp>
      <p:sp>
        <p:nvSpPr>
          <p:cNvPr id="2067" name="Rectangle 41"/>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2068" name="Group 1"/>
          <p:cNvGrpSpPr>
            <a:grpSpLocks/>
          </p:cNvGrpSpPr>
          <p:nvPr/>
        </p:nvGrpSpPr>
        <p:grpSpPr bwMode="auto">
          <a:xfrm>
            <a:off x="1219200" y="3200400"/>
            <a:ext cx="7010400" cy="3276600"/>
            <a:chOff x="2687" y="2610"/>
            <a:chExt cx="9103" cy="3571"/>
          </a:xfrm>
        </p:grpSpPr>
        <p:graphicFrame>
          <p:nvGraphicFramePr>
            <p:cNvPr id="2050" name="Object 40"/>
            <p:cNvGraphicFramePr>
              <a:graphicFrameLocks noChangeAspect="1"/>
            </p:cNvGraphicFramePr>
            <p:nvPr/>
          </p:nvGraphicFramePr>
          <p:xfrm>
            <a:off x="6881" y="2610"/>
            <a:ext cx="661" cy="383"/>
          </p:xfrm>
          <a:graphic>
            <a:graphicData uri="http://schemas.openxmlformats.org/presentationml/2006/ole">
              <mc:AlternateContent xmlns:mc="http://schemas.openxmlformats.org/markup-compatibility/2006">
                <mc:Choice xmlns:v="urn:schemas-microsoft-com:vml" Requires="v">
                  <p:oleObj spid="_x0000_s14368" name="Equation" r:id="rId4" imgW="304668" imgH="228501" progId="Equation.DSMT4">
                    <p:embed/>
                  </p:oleObj>
                </mc:Choice>
                <mc:Fallback>
                  <p:oleObj name="Equation" r:id="rId4" imgW="304668" imgH="228501" progId="Equation.DSMT4">
                    <p:embed/>
                    <p:pic>
                      <p:nvPicPr>
                        <p:cNvPr id="2050" name="Object 40"/>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 y="2610"/>
                          <a:ext cx="661" cy="3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69" name="AutoShape 39"/>
            <p:cNvCxnSpPr>
              <a:cxnSpLocks noChangeShapeType="1"/>
            </p:cNvCxnSpPr>
            <p:nvPr/>
          </p:nvCxnSpPr>
          <p:spPr bwMode="auto">
            <a:xfrm>
              <a:off x="5670" y="3715"/>
              <a:ext cx="90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2070" name="Group 36"/>
            <p:cNvGrpSpPr>
              <a:grpSpLocks/>
            </p:cNvGrpSpPr>
            <p:nvPr/>
          </p:nvGrpSpPr>
          <p:grpSpPr bwMode="auto">
            <a:xfrm>
              <a:off x="6594" y="4165"/>
              <a:ext cx="336" cy="275"/>
              <a:chOff x="4507" y="3683"/>
              <a:chExt cx="336" cy="275"/>
            </a:xfrm>
          </p:grpSpPr>
          <p:cxnSp>
            <p:nvCxnSpPr>
              <p:cNvPr id="2091" name="AutoShape 38"/>
              <p:cNvCxnSpPr>
                <a:cxnSpLocks noChangeShapeType="1"/>
              </p:cNvCxnSpPr>
              <p:nvPr/>
            </p:nvCxnSpPr>
            <p:spPr bwMode="auto">
              <a:xfrm flipH="1">
                <a:off x="4737" y="3683"/>
                <a:ext cx="106" cy="2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92" name="AutoShape 37"/>
              <p:cNvCxnSpPr>
                <a:cxnSpLocks noChangeShapeType="1"/>
              </p:cNvCxnSpPr>
              <p:nvPr/>
            </p:nvCxnSpPr>
            <p:spPr bwMode="auto">
              <a:xfrm flipH="1">
                <a:off x="4507" y="3957"/>
                <a:ext cx="230"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74787" name="Rectangle 35"/>
            <p:cNvSpPr>
              <a:spLocks noChangeArrowheads="1"/>
            </p:cNvSpPr>
            <p:nvPr/>
          </p:nvSpPr>
          <p:spPr bwMode="auto">
            <a:xfrm>
              <a:off x="6570" y="3266"/>
              <a:ext cx="899" cy="901"/>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p>
              <a:pPr>
                <a:defRPr/>
              </a:pPr>
              <a:endParaRPr lang="en-US"/>
            </a:p>
          </p:txBody>
        </p:sp>
        <p:graphicFrame>
          <p:nvGraphicFramePr>
            <p:cNvPr id="2051" name="Object 34"/>
            <p:cNvGraphicFramePr>
              <a:graphicFrameLocks noChangeAspect="1"/>
            </p:cNvGraphicFramePr>
            <p:nvPr/>
          </p:nvGraphicFramePr>
          <p:xfrm>
            <a:off x="6686" y="3337"/>
            <a:ext cx="622" cy="719"/>
          </p:xfrm>
          <a:graphic>
            <a:graphicData uri="http://schemas.openxmlformats.org/presentationml/2006/ole">
              <mc:AlternateContent xmlns:mc="http://schemas.openxmlformats.org/markup-compatibility/2006">
                <mc:Choice xmlns:v="urn:schemas-microsoft-com:vml" Requires="v">
                  <p:oleObj spid="_x0000_s14369" name="Equation" r:id="rId6" imgW="431613" imgH="431613" progId="Equation.DSMT4">
                    <p:embed/>
                  </p:oleObj>
                </mc:Choice>
                <mc:Fallback>
                  <p:oleObj name="Equation" r:id="rId6" imgW="431613" imgH="431613" progId="Equation.DSMT4">
                    <p:embed/>
                    <p:pic>
                      <p:nvPicPr>
                        <p:cNvPr id="2051"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6" y="3337"/>
                          <a:ext cx="622" cy="7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72" name="Group 31"/>
            <p:cNvGrpSpPr>
              <a:grpSpLocks/>
            </p:cNvGrpSpPr>
            <p:nvPr/>
          </p:nvGrpSpPr>
          <p:grpSpPr bwMode="auto">
            <a:xfrm>
              <a:off x="7050" y="2997"/>
              <a:ext cx="332" cy="268"/>
              <a:chOff x="4825" y="2870"/>
              <a:chExt cx="332" cy="268"/>
            </a:xfrm>
          </p:grpSpPr>
          <p:cxnSp>
            <p:nvCxnSpPr>
              <p:cNvPr id="2089" name="AutoShape 33"/>
              <p:cNvCxnSpPr>
                <a:cxnSpLocks noChangeShapeType="1"/>
              </p:cNvCxnSpPr>
              <p:nvPr/>
            </p:nvCxnSpPr>
            <p:spPr bwMode="auto">
              <a:xfrm flipV="1">
                <a:off x="4825" y="2870"/>
                <a:ext cx="100" cy="26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90" name="AutoShape 32"/>
              <p:cNvCxnSpPr>
                <a:cxnSpLocks noChangeShapeType="1"/>
              </p:cNvCxnSpPr>
              <p:nvPr/>
            </p:nvCxnSpPr>
            <p:spPr bwMode="auto">
              <a:xfrm>
                <a:off x="4925" y="2870"/>
                <a:ext cx="232"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aphicFrame>
          <p:nvGraphicFramePr>
            <p:cNvPr id="2052" name="Object 30"/>
            <p:cNvGraphicFramePr>
              <a:graphicFrameLocks noChangeAspect="1"/>
            </p:cNvGraphicFramePr>
            <p:nvPr/>
          </p:nvGraphicFramePr>
          <p:xfrm>
            <a:off x="6263" y="4300"/>
            <a:ext cx="592" cy="417"/>
          </p:xfrm>
          <a:graphic>
            <a:graphicData uri="http://schemas.openxmlformats.org/presentationml/2006/ole">
              <mc:AlternateContent xmlns:mc="http://schemas.openxmlformats.org/markup-compatibility/2006">
                <mc:Choice xmlns:v="urn:schemas-microsoft-com:vml" Requires="v">
                  <p:oleObj spid="_x0000_s14370" name="Equation" r:id="rId8" imgW="291973" imgH="228501" progId="Equation.DSMT4">
                    <p:embed/>
                  </p:oleObj>
                </mc:Choice>
                <mc:Fallback>
                  <p:oleObj name="Equation" r:id="rId8" imgW="291973" imgH="228501" progId="Equation.DSMT4">
                    <p:embed/>
                    <p:pic>
                      <p:nvPicPr>
                        <p:cNvPr id="2052" name="Object 30"/>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3" y="4300"/>
                          <a:ext cx="592" cy="4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81" name="Oval 29"/>
            <p:cNvSpPr>
              <a:spLocks noChangeArrowheads="1"/>
            </p:cNvSpPr>
            <p:nvPr/>
          </p:nvSpPr>
          <p:spPr bwMode="auto">
            <a:xfrm>
              <a:off x="10337" y="3539"/>
              <a:ext cx="360" cy="360"/>
            </a:xfrm>
            <a:prstGeom prst="ellipse">
              <a:avLst/>
            </a:prstGeom>
            <a:solidFill>
              <a:srgbClr val="FFFFFF"/>
            </a:solidFill>
            <a:ln w="9525">
              <a:solidFill>
                <a:srgbClr val="000000"/>
              </a:solidFill>
              <a:round/>
              <a:headEnd/>
              <a:tailEnd/>
            </a:ln>
            <a:effectLst>
              <a:outerShdw dist="35921" dir="2700000" algn="ctr" rotWithShape="0">
                <a:srgbClr val="808080"/>
              </a:outerShdw>
            </a:effectLst>
          </p:spPr>
          <p:txBody>
            <a:bodyPr/>
            <a:lstStyle/>
            <a:p>
              <a:pPr>
                <a:defRPr/>
              </a:pPr>
              <a:endParaRPr lang="en-US"/>
            </a:p>
          </p:txBody>
        </p:sp>
        <p:cxnSp>
          <p:nvCxnSpPr>
            <p:cNvPr id="2074" name="AutoShape 28"/>
            <p:cNvCxnSpPr>
              <a:cxnSpLocks noChangeShapeType="1"/>
            </p:cNvCxnSpPr>
            <p:nvPr/>
          </p:nvCxnSpPr>
          <p:spPr bwMode="auto">
            <a:xfrm>
              <a:off x="9090" y="3715"/>
              <a:ext cx="1248" cy="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4779" name="Rectangle 27"/>
            <p:cNvSpPr>
              <a:spLocks noChangeArrowheads="1"/>
            </p:cNvSpPr>
            <p:nvPr/>
          </p:nvSpPr>
          <p:spPr bwMode="auto">
            <a:xfrm>
              <a:off x="5131" y="3266"/>
              <a:ext cx="539" cy="901"/>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p>
              <a:pPr>
                <a:defRPr/>
              </a:pPr>
              <a:endParaRPr lang="en-US"/>
            </a:p>
          </p:txBody>
        </p:sp>
        <p:cxnSp>
          <p:nvCxnSpPr>
            <p:cNvPr id="2076" name="AutoShape 26"/>
            <p:cNvCxnSpPr>
              <a:cxnSpLocks noChangeShapeType="1"/>
            </p:cNvCxnSpPr>
            <p:nvPr/>
          </p:nvCxnSpPr>
          <p:spPr bwMode="auto">
            <a:xfrm>
              <a:off x="10698" y="3718"/>
              <a:ext cx="1092"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77" name="AutoShape 25"/>
            <p:cNvCxnSpPr>
              <a:cxnSpLocks noChangeShapeType="1"/>
            </p:cNvCxnSpPr>
            <p:nvPr/>
          </p:nvCxnSpPr>
          <p:spPr bwMode="auto">
            <a:xfrm>
              <a:off x="7470" y="3715"/>
              <a:ext cx="72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78" name="AutoShape 24"/>
            <p:cNvCxnSpPr>
              <a:cxnSpLocks noChangeShapeType="1"/>
            </p:cNvCxnSpPr>
            <p:nvPr/>
          </p:nvCxnSpPr>
          <p:spPr bwMode="auto">
            <a:xfrm>
              <a:off x="4213" y="3711"/>
              <a:ext cx="917" cy="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aphicFrame>
          <p:nvGraphicFramePr>
            <p:cNvPr id="2053" name="Object 23"/>
            <p:cNvGraphicFramePr>
              <a:graphicFrameLocks noChangeAspect="1"/>
            </p:cNvGraphicFramePr>
            <p:nvPr/>
          </p:nvGraphicFramePr>
          <p:xfrm>
            <a:off x="5281" y="3351"/>
            <a:ext cx="255" cy="656"/>
          </p:xfrm>
          <a:graphic>
            <a:graphicData uri="http://schemas.openxmlformats.org/presentationml/2006/ole">
              <mc:AlternateContent xmlns:mc="http://schemas.openxmlformats.org/markup-compatibility/2006">
                <mc:Choice xmlns:v="urn:schemas-microsoft-com:vml" Requires="v">
                  <p:oleObj spid="_x0000_s14371" name="Equation" r:id="rId10" imgW="177646" imgH="393359" progId="Equation.DSMT4">
                    <p:embed/>
                  </p:oleObj>
                </mc:Choice>
                <mc:Fallback>
                  <p:oleObj name="Equation" r:id="rId10" imgW="177646" imgH="393359" progId="Equation.DSMT4">
                    <p:embed/>
                    <p:pic>
                      <p:nvPicPr>
                        <p:cNvPr id="2053"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1" y="3351"/>
                          <a:ext cx="255" cy="6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74" name="Oval 22"/>
            <p:cNvSpPr>
              <a:spLocks noChangeArrowheads="1"/>
            </p:cNvSpPr>
            <p:nvPr/>
          </p:nvSpPr>
          <p:spPr bwMode="auto">
            <a:xfrm>
              <a:off x="3853" y="3532"/>
              <a:ext cx="360" cy="360"/>
            </a:xfrm>
            <a:prstGeom prst="ellipse">
              <a:avLst/>
            </a:prstGeom>
            <a:solidFill>
              <a:srgbClr val="FFFFFF"/>
            </a:solidFill>
            <a:ln w="9525">
              <a:solidFill>
                <a:srgbClr val="000000"/>
              </a:solidFill>
              <a:round/>
              <a:headEnd/>
              <a:tailEnd/>
            </a:ln>
            <a:effectLst>
              <a:outerShdw dist="35921" dir="2700000" algn="ctr" rotWithShape="0">
                <a:srgbClr val="808080"/>
              </a:outerShdw>
            </a:effectLst>
          </p:spPr>
          <p:txBody>
            <a:bodyPr/>
            <a:lstStyle/>
            <a:p>
              <a:pPr>
                <a:defRPr/>
              </a:pPr>
              <a:endParaRPr lang="en-US"/>
            </a:p>
          </p:txBody>
        </p:sp>
        <p:graphicFrame>
          <p:nvGraphicFramePr>
            <p:cNvPr id="2054" name="Object 21"/>
            <p:cNvGraphicFramePr>
              <a:graphicFrameLocks noChangeAspect="1"/>
            </p:cNvGraphicFramePr>
            <p:nvPr/>
          </p:nvGraphicFramePr>
          <p:xfrm>
            <a:off x="3579" y="3747"/>
            <a:ext cx="201" cy="176"/>
          </p:xfrm>
          <a:graphic>
            <a:graphicData uri="http://schemas.openxmlformats.org/presentationml/2006/ole">
              <mc:AlternateContent xmlns:mc="http://schemas.openxmlformats.org/markup-compatibility/2006">
                <mc:Choice xmlns:v="urn:schemas-microsoft-com:vml" Requires="v">
                  <p:oleObj spid="_x0000_s14372" name="Equation" r:id="rId12" imgW="139700" imgH="139700" progId="Equation.DSMT4">
                    <p:embed/>
                  </p:oleObj>
                </mc:Choice>
                <mc:Fallback>
                  <p:oleObj name="Equation" r:id="rId12" imgW="139700" imgH="139700" progId="Equation.DSMT4">
                    <p:embed/>
                    <p:pic>
                      <p:nvPicPr>
                        <p:cNvPr id="2054"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9" y="3747"/>
                          <a:ext cx="201" cy="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80" name="AutoShape 20"/>
            <p:cNvCxnSpPr>
              <a:cxnSpLocks noChangeShapeType="1"/>
            </p:cNvCxnSpPr>
            <p:nvPr/>
          </p:nvCxnSpPr>
          <p:spPr bwMode="auto">
            <a:xfrm>
              <a:off x="3327" y="3710"/>
              <a:ext cx="526"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2081" name="Group 17"/>
            <p:cNvGrpSpPr>
              <a:grpSpLocks/>
            </p:cNvGrpSpPr>
            <p:nvPr/>
          </p:nvGrpSpPr>
          <p:grpSpPr bwMode="auto">
            <a:xfrm>
              <a:off x="6750" y="5641"/>
              <a:ext cx="540" cy="540"/>
              <a:chOff x="6480" y="6300"/>
              <a:chExt cx="540" cy="540"/>
            </a:xfrm>
          </p:grpSpPr>
          <p:sp>
            <p:nvSpPr>
              <p:cNvPr id="74771" name="Rectangle 19"/>
              <p:cNvSpPr>
                <a:spLocks noChangeArrowheads="1"/>
              </p:cNvSpPr>
              <p:nvPr/>
            </p:nvSpPr>
            <p:spPr bwMode="auto">
              <a:xfrm>
                <a:off x="6479" y="6300"/>
                <a:ext cx="541" cy="540"/>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p>
                <a:pPr>
                  <a:defRPr/>
                </a:pPr>
                <a:endParaRPr lang="en-US"/>
              </a:p>
            </p:txBody>
          </p:sp>
          <p:graphicFrame>
            <p:nvGraphicFramePr>
              <p:cNvPr id="2064" name="Object 18"/>
              <p:cNvGraphicFramePr>
                <a:graphicFrameLocks noChangeAspect="1"/>
              </p:cNvGraphicFramePr>
              <p:nvPr/>
            </p:nvGraphicFramePr>
            <p:xfrm>
              <a:off x="6616" y="6379"/>
              <a:ext cx="274" cy="381"/>
            </p:xfrm>
            <a:graphic>
              <a:graphicData uri="http://schemas.openxmlformats.org/presentationml/2006/ole">
                <mc:AlternateContent xmlns:mc="http://schemas.openxmlformats.org/markup-compatibility/2006">
                  <mc:Choice xmlns:v="urn:schemas-microsoft-com:vml" Requires="v">
                    <p:oleObj spid="_x0000_s14373" name="Equation" r:id="rId14" imgW="190500" imgH="228600" progId="Equation.DSMT4">
                      <p:embed/>
                    </p:oleObj>
                  </mc:Choice>
                  <mc:Fallback>
                    <p:oleObj name="Equation" r:id="rId14" imgW="190500" imgH="228600" progId="Equation.DSMT4">
                      <p:embed/>
                      <p:pic>
                        <p:nvPicPr>
                          <p:cNvPr id="2064"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6" y="6379"/>
                            <a:ext cx="274" cy="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55" name="Object 16"/>
            <p:cNvGraphicFramePr>
              <a:graphicFrameLocks noChangeAspect="1"/>
            </p:cNvGraphicFramePr>
            <p:nvPr/>
          </p:nvGraphicFramePr>
          <p:xfrm>
            <a:off x="4092" y="3953"/>
            <a:ext cx="183" cy="128"/>
          </p:xfrm>
          <a:graphic>
            <a:graphicData uri="http://schemas.openxmlformats.org/presentationml/2006/ole">
              <mc:AlternateContent xmlns:mc="http://schemas.openxmlformats.org/markup-compatibility/2006">
                <mc:Choice xmlns:v="urn:schemas-microsoft-com:vml" Requires="v">
                  <p:oleObj spid="_x0000_s14374" name="Equation" r:id="rId16" imgW="126780" imgH="101424" progId="Equation.DSMT4">
                    <p:embed/>
                  </p:oleObj>
                </mc:Choice>
                <mc:Fallback>
                  <p:oleObj name="Equation" r:id="rId16" imgW="126780" imgH="101424" progId="Equation.DSMT4">
                    <p:embed/>
                    <p:pic>
                      <p:nvPicPr>
                        <p:cNvPr id="2055"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92" y="3953"/>
                          <a:ext cx="183" cy="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67" name="Rectangle 15"/>
            <p:cNvSpPr>
              <a:spLocks noChangeArrowheads="1"/>
            </p:cNvSpPr>
            <p:nvPr/>
          </p:nvSpPr>
          <p:spPr bwMode="auto">
            <a:xfrm>
              <a:off x="8191" y="3266"/>
              <a:ext cx="899" cy="901"/>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p>
              <a:pPr>
                <a:defRPr/>
              </a:pPr>
              <a:endParaRPr lang="en-US"/>
            </a:p>
          </p:txBody>
        </p:sp>
        <p:graphicFrame>
          <p:nvGraphicFramePr>
            <p:cNvPr id="2056" name="Object 14"/>
            <p:cNvGraphicFramePr>
              <a:graphicFrameLocks noChangeAspect="1"/>
            </p:cNvGraphicFramePr>
            <p:nvPr/>
          </p:nvGraphicFramePr>
          <p:xfrm>
            <a:off x="8306" y="3337"/>
            <a:ext cx="659" cy="719"/>
          </p:xfrm>
          <a:graphic>
            <a:graphicData uri="http://schemas.openxmlformats.org/presentationml/2006/ole">
              <mc:AlternateContent xmlns:mc="http://schemas.openxmlformats.org/markup-compatibility/2006">
                <mc:Choice xmlns:v="urn:schemas-microsoft-com:vml" Requires="v">
                  <p:oleObj spid="_x0000_s14375" name="Equation" r:id="rId18" imgW="457200" imgH="431800" progId="Equation.DSMT4">
                    <p:embed/>
                  </p:oleObj>
                </mc:Choice>
                <mc:Fallback>
                  <p:oleObj name="Equation" r:id="rId18" imgW="457200" imgH="431800" progId="Equation.DSMT4">
                    <p:embed/>
                    <p:pic>
                      <p:nvPicPr>
                        <p:cNvPr id="2056"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06" y="3337"/>
                          <a:ext cx="659" cy="7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Object 13"/>
            <p:cNvGraphicFramePr>
              <a:graphicFrameLocks noChangeAspect="1"/>
            </p:cNvGraphicFramePr>
            <p:nvPr/>
          </p:nvGraphicFramePr>
          <p:xfrm>
            <a:off x="10062" y="3538"/>
            <a:ext cx="201" cy="176"/>
          </p:xfrm>
          <a:graphic>
            <a:graphicData uri="http://schemas.openxmlformats.org/presentationml/2006/ole">
              <mc:AlternateContent xmlns:mc="http://schemas.openxmlformats.org/markup-compatibility/2006">
                <mc:Choice xmlns:v="urn:schemas-microsoft-com:vml" Requires="v">
                  <p:oleObj spid="_x0000_s14376" name="Equation" r:id="rId20" imgW="139700" imgH="139700" progId="Equation.DSMT4">
                    <p:embed/>
                  </p:oleObj>
                </mc:Choice>
                <mc:Fallback>
                  <p:oleObj name="Equation" r:id="rId20" imgW="139700" imgH="139700" progId="Equation.DSMT4">
                    <p:embed/>
                    <p:pic>
                      <p:nvPicPr>
                        <p:cNvPr id="2057"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62" y="3538"/>
                          <a:ext cx="201" cy="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Object 12"/>
            <p:cNvGraphicFramePr>
              <a:graphicFrameLocks noChangeAspect="1"/>
            </p:cNvGraphicFramePr>
            <p:nvPr/>
          </p:nvGraphicFramePr>
          <p:xfrm>
            <a:off x="10530" y="4013"/>
            <a:ext cx="183" cy="128"/>
          </p:xfrm>
          <a:graphic>
            <a:graphicData uri="http://schemas.openxmlformats.org/presentationml/2006/ole">
              <mc:AlternateContent xmlns:mc="http://schemas.openxmlformats.org/markup-compatibility/2006">
                <mc:Choice xmlns:v="urn:schemas-microsoft-com:vml" Requires="v">
                  <p:oleObj spid="_x0000_s14377" name="Equation" r:id="rId21" imgW="126780" imgH="101424" progId="Equation.DSMT4">
                    <p:embed/>
                  </p:oleObj>
                </mc:Choice>
                <mc:Fallback>
                  <p:oleObj name="Equation" r:id="rId21" imgW="126780" imgH="101424" progId="Equation.DSMT4">
                    <p:embed/>
                    <p:pic>
                      <p:nvPicPr>
                        <p:cNvPr id="2058" name="Object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530" y="4013"/>
                          <a:ext cx="183" cy="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3" name="AutoShape 11"/>
            <p:cNvSpPr>
              <a:spLocks noChangeArrowheads="1"/>
            </p:cNvSpPr>
            <p:nvPr/>
          </p:nvSpPr>
          <p:spPr bwMode="auto">
            <a:xfrm>
              <a:off x="3967" y="5850"/>
              <a:ext cx="115" cy="115"/>
            </a:xfrm>
            <a:prstGeom prst="flowChartConnector">
              <a:avLst/>
            </a:prstGeom>
            <a:solidFill>
              <a:srgbClr val="000000"/>
            </a:solidFill>
            <a:ln w="9525">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cxnSp>
          <p:nvCxnSpPr>
            <p:cNvPr id="2084" name="AutoShape 10"/>
            <p:cNvCxnSpPr>
              <a:cxnSpLocks noChangeShapeType="1"/>
            </p:cNvCxnSpPr>
            <p:nvPr/>
          </p:nvCxnSpPr>
          <p:spPr bwMode="auto">
            <a:xfrm flipV="1">
              <a:off x="4025" y="3891"/>
              <a:ext cx="8" cy="195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aphicFrame>
          <p:nvGraphicFramePr>
            <p:cNvPr id="2059" name="Object 9"/>
            <p:cNvGraphicFramePr>
              <a:graphicFrameLocks noChangeAspect="1"/>
            </p:cNvGraphicFramePr>
            <p:nvPr/>
          </p:nvGraphicFramePr>
          <p:xfrm>
            <a:off x="3882" y="3531"/>
            <a:ext cx="345" cy="360"/>
          </p:xfrm>
          <a:graphic>
            <a:graphicData uri="http://schemas.openxmlformats.org/presentationml/2006/ole">
              <mc:AlternateContent xmlns:mc="http://schemas.openxmlformats.org/markup-compatibility/2006">
                <mc:Choice xmlns:v="urn:schemas-microsoft-com:vml" Requires="v">
                  <p:oleObj spid="_x0000_s14378" name="Equation" r:id="rId23" imgW="139639" imgH="152334" progId="Equation.DSMT4">
                    <p:embed/>
                  </p:oleObj>
                </mc:Choice>
                <mc:Fallback>
                  <p:oleObj name="Equation" r:id="rId23" imgW="139639" imgH="152334" progId="Equation.DSMT4">
                    <p:embed/>
                    <p:pic>
                      <p:nvPicPr>
                        <p:cNvPr id="2059" name="Object 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882" y="3531"/>
                          <a:ext cx="345"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85" name="AutoShape 8"/>
            <p:cNvCxnSpPr>
              <a:cxnSpLocks noChangeShapeType="1"/>
            </p:cNvCxnSpPr>
            <p:nvPr/>
          </p:nvCxnSpPr>
          <p:spPr bwMode="auto">
            <a:xfrm>
              <a:off x="4082" y="5908"/>
              <a:ext cx="2668" cy="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86" name="Line 7"/>
            <p:cNvSpPr>
              <a:spLocks noChangeShapeType="1"/>
            </p:cNvSpPr>
            <p:nvPr/>
          </p:nvSpPr>
          <p:spPr bwMode="auto">
            <a:xfrm>
              <a:off x="3327" y="5914"/>
              <a:ext cx="7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2087" name="AutoShape 6"/>
            <p:cNvCxnSpPr>
              <a:cxnSpLocks noChangeShapeType="1"/>
            </p:cNvCxnSpPr>
            <p:nvPr/>
          </p:nvCxnSpPr>
          <p:spPr bwMode="auto">
            <a:xfrm flipV="1">
              <a:off x="7290" y="3898"/>
              <a:ext cx="3228" cy="2013"/>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2060" name="Object 5"/>
            <p:cNvGraphicFramePr>
              <a:graphicFrameLocks noChangeAspect="1"/>
            </p:cNvGraphicFramePr>
            <p:nvPr/>
          </p:nvGraphicFramePr>
          <p:xfrm>
            <a:off x="10365" y="3538"/>
            <a:ext cx="345" cy="360"/>
          </p:xfrm>
          <a:graphic>
            <a:graphicData uri="http://schemas.openxmlformats.org/presentationml/2006/ole">
              <mc:AlternateContent xmlns:mc="http://schemas.openxmlformats.org/markup-compatibility/2006">
                <mc:Choice xmlns:v="urn:schemas-microsoft-com:vml" Requires="v">
                  <p:oleObj spid="_x0000_s14379" name="Equation" r:id="rId25" imgW="139639" imgH="152334" progId="Equation.DSMT4">
                    <p:embed/>
                  </p:oleObj>
                </mc:Choice>
                <mc:Fallback>
                  <p:oleObj name="Equation" r:id="rId25" imgW="139639" imgH="152334" progId="Equation.DSMT4">
                    <p:embed/>
                    <p:pic>
                      <p:nvPicPr>
                        <p:cNvPr id="2060" name="Object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365" y="3538"/>
                          <a:ext cx="345"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1" name="Object 4"/>
            <p:cNvGraphicFramePr>
              <a:graphicFrameLocks noChangeAspect="1"/>
            </p:cNvGraphicFramePr>
            <p:nvPr/>
          </p:nvGraphicFramePr>
          <p:xfrm>
            <a:off x="2822" y="3445"/>
            <a:ext cx="413" cy="360"/>
          </p:xfrm>
          <a:graphic>
            <a:graphicData uri="http://schemas.openxmlformats.org/presentationml/2006/ole">
              <mc:AlternateContent xmlns:mc="http://schemas.openxmlformats.org/markup-compatibility/2006">
                <mc:Choice xmlns:v="urn:schemas-microsoft-com:vml" Requires="v">
                  <p:oleObj spid="_x0000_s14380" name="Equation" r:id="rId26" imgW="228600" imgH="228600" progId="Equation.DSMT4">
                    <p:embed/>
                  </p:oleObj>
                </mc:Choice>
                <mc:Fallback>
                  <p:oleObj name="Equation" r:id="rId26" imgW="228600" imgH="228600" progId="Equation.DSMT4">
                    <p:embed/>
                    <p:pic>
                      <p:nvPicPr>
                        <p:cNvPr id="2061" name="Object 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22" y="3445"/>
                          <a:ext cx="413"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2" name="Object 3"/>
            <p:cNvGraphicFramePr>
              <a:graphicFrameLocks/>
            </p:cNvGraphicFramePr>
            <p:nvPr/>
          </p:nvGraphicFramePr>
          <p:xfrm>
            <a:off x="10986" y="3337"/>
            <a:ext cx="504" cy="360"/>
          </p:xfrm>
          <a:graphic>
            <a:graphicData uri="http://schemas.openxmlformats.org/presentationml/2006/ole">
              <mc:AlternateContent xmlns:mc="http://schemas.openxmlformats.org/markup-compatibility/2006">
                <mc:Choice xmlns:v="urn:schemas-microsoft-com:vml" Requires="v">
                  <p:oleObj spid="_x0000_s14381" name="Equation" r:id="rId28" imgW="317362" imgH="228501" progId="Equation.DSMT4">
                    <p:embed/>
                  </p:oleObj>
                </mc:Choice>
                <mc:Fallback>
                  <p:oleObj name="Equation" r:id="rId28" imgW="317362" imgH="228501" progId="Equation.DSMT4">
                    <p:embed/>
                    <p:pic>
                      <p:nvPicPr>
                        <p:cNvPr id="2062" name="Object 3"/>
                        <p:cNvPicPr preferRelativeResize="0">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986" y="3337"/>
                          <a:ext cx="504"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3" name="Object 2"/>
            <p:cNvGraphicFramePr>
              <a:graphicFrameLocks noChangeAspect="1"/>
            </p:cNvGraphicFramePr>
            <p:nvPr/>
          </p:nvGraphicFramePr>
          <p:xfrm>
            <a:off x="2687" y="5661"/>
            <a:ext cx="640" cy="520"/>
          </p:xfrm>
          <a:graphic>
            <a:graphicData uri="http://schemas.openxmlformats.org/presentationml/2006/ole">
              <mc:AlternateContent xmlns:mc="http://schemas.openxmlformats.org/markup-compatibility/2006">
                <mc:Choice xmlns:v="urn:schemas-microsoft-com:vml" Requires="v">
                  <p:oleObj spid="_x0000_s14382" name="Equation" r:id="rId30" imgW="355446" imgH="330057" progId="Equation.DSMT4">
                    <p:embed/>
                  </p:oleObj>
                </mc:Choice>
                <mc:Fallback>
                  <p:oleObj name="Equation" r:id="rId30" imgW="355446" imgH="330057" progId="Equation.DSMT4">
                    <p:embed/>
                    <p:pic>
                      <p:nvPicPr>
                        <p:cNvPr id="2063" name="Object 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687" y="5661"/>
                          <a:ext cx="640" cy="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559004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Example 12.4 System Response</a:t>
            </a:r>
            <a:endParaRPr lang="en-US" altLang="en-US" dirty="0"/>
          </a:p>
        </p:txBody>
      </p:sp>
      <p:pic>
        <p:nvPicPr>
          <p:cNvPr id="14339" name="Picture 2" descr="Fig_12_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80161"/>
            <a:ext cx="6705600" cy="534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6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C57A-C626-45A2-8FE5-D0333AFF823A}"/>
              </a:ext>
            </a:extLst>
          </p:cNvPr>
          <p:cNvSpPr>
            <a:spLocks noGrp="1"/>
          </p:cNvSpPr>
          <p:nvPr>
            <p:ph type="title"/>
          </p:nvPr>
        </p:nvSpPr>
        <p:spPr/>
        <p:txBody>
          <a:bodyPr/>
          <a:lstStyle/>
          <a:p>
            <a:r>
              <a:rPr lang="en-US" dirty="0"/>
              <a:t>Exam 2 – Tuesday April 18th</a:t>
            </a:r>
          </a:p>
        </p:txBody>
      </p:sp>
      <p:sp>
        <p:nvSpPr>
          <p:cNvPr id="3" name="Text Placeholder 2">
            <a:extLst>
              <a:ext uri="{FF2B5EF4-FFF2-40B4-BE49-F238E27FC236}">
                <a16:creationId xmlns:a16="http://schemas.microsoft.com/office/drawing/2014/main" id="{A41CFF58-F7B3-469F-8BF1-D11E5E21D2F4}"/>
              </a:ext>
            </a:extLst>
          </p:cNvPr>
          <p:cNvSpPr>
            <a:spLocks noGrp="1"/>
          </p:cNvSpPr>
          <p:nvPr>
            <p:ph type="body" sz="quarter" idx="10"/>
          </p:nvPr>
        </p:nvSpPr>
        <p:spPr/>
        <p:txBody>
          <a:bodyPr/>
          <a:lstStyle/>
          <a:p>
            <a:r>
              <a:rPr lang="en-US" dirty="0"/>
              <a:t>Conceptual questions:</a:t>
            </a:r>
          </a:p>
          <a:p>
            <a:pPr lvl="1"/>
            <a:r>
              <a:rPr lang="en-US" dirty="0"/>
              <a:t>Newton-Raphson Power flow</a:t>
            </a:r>
          </a:p>
          <a:p>
            <a:pPr lvl="1"/>
            <a:r>
              <a:rPr lang="en-US" dirty="0"/>
              <a:t>Power flow approximations (such as DC power flow)</a:t>
            </a:r>
          </a:p>
          <a:p>
            <a:pPr lvl="1"/>
            <a:r>
              <a:rPr lang="en-US" dirty="0"/>
              <a:t>Large power system operations (such as the 24 statements)</a:t>
            </a:r>
          </a:p>
          <a:p>
            <a:pPr lvl="1"/>
            <a:r>
              <a:rPr lang="en-US" dirty="0"/>
              <a:t>Power system economics (economic dispatch, OPF, SCOPF, markets)</a:t>
            </a:r>
          </a:p>
          <a:p>
            <a:pPr lvl="1"/>
            <a:r>
              <a:rPr lang="en-US" dirty="0"/>
              <a:t>Dynamics and stability. No problems related to dynamics for Exam 2, but the Final will likely have a dynamics problem.</a:t>
            </a:r>
          </a:p>
          <a:p>
            <a:r>
              <a:rPr lang="en-US" dirty="0"/>
              <a:t>One problem related to power flow (including full Newton-Raphson power flow and/or DC power flow)</a:t>
            </a:r>
          </a:p>
          <a:p>
            <a:r>
              <a:rPr lang="en-US" dirty="0"/>
              <a:t>One problem related to economic dispatch</a:t>
            </a:r>
          </a:p>
          <a:p>
            <a:endParaRPr lang="en-US" dirty="0"/>
          </a:p>
        </p:txBody>
      </p:sp>
    </p:spTree>
    <p:extLst>
      <p:ext uri="{BB962C8B-B14F-4D97-AF65-F5344CB8AC3E}">
        <p14:creationId xmlns:p14="http://schemas.microsoft.com/office/powerpoint/2010/main" val="3041298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76200"/>
            <a:ext cx="11049000" cy="1066800"/>
          </a:xfrm>
        </p:spPr>
        <p:txBody>
          <a:bodyPr/>
          <a:lstStyle/>
          <a:p>
            <a:r>
              <a:rPr lang="en-US" altLang="en-US" dirty="0"/>
              <a:t>Restoring Frequency to 60 Hz</a:t>
            </a:r>
          </a:p>
        </p:txBody>
      </p:sp>
      <mc:AlternateContent xmlns:mc="http://schemas.openxmlformats.org/markup-compatibility/2006" xmlns:a14="http://schemas.microsoft.com/office/drawing/2010/main">
        <mc:Choice Requires="a14">
          <p:sp>
            <p:nvSpPr>
              <p:cNvPr id="16387" name="Content Placeholder 2"/>
              <p:cNvSpPr>
                <a:spLocks noGrp="1"/>
              </p:cNvSpPr>
              <p:nvPr>
                <p:ph idx="1"/>
              </p:nvPr>
            </p:nvSpPr>
            <p:spPr>
              <a:xfrm>
                <a:off x="228600" y="1279525"/>
                <a:ext cx="9220200" cy="5197475"/>
              </a:xfrm>
            </p:spPr>
            <p:txBody>
              <a:bodyPr/>
              <a:lstStyle/>
              <a:p>
                <a:r>
                  <a:rPr lang="en-US" altLang="en-US" dirty="0"/>
                  <a:t>In an interconnected power system the governors do not automatically restore the frequency to 60 Hz</a:t>
                </a:r>
              </a:p>
              <a:p>
                <a:r>
                  <a:rPr lang="en-US" altLang="en-US" dirty="0"/>
                  <a:t>Rather this is done via the ACE (area control area calculation).  Previously we defined ACE as the difference between the actual real power exports from an area and the scheduled exports.  But it has an additional term</a:t>
                </a:r>
                <a:br>
                  <a:rPr lang="en-US" altLang="en-US" dirty="0"/>
                </a:br>
                <a:r>
                  <a:rPr lang="en-US" altLang="en-US" dirty="0"/>
                  <a:t>ACE =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𝑃</m:t>
                        </m:r>
                      </m:e>
                      <m:sub>
                        <m:r>
                          <a:rPr lang="en-US" altLang="en-US" b="0" i="1" smtClean="0">
                            <a:latin typeface="Cambria Math" panose="02040503050406030204" pitchFamily="18" charset="0"/>
                          </a:rPr>
                          <m:t>𝑎𝑐𝑡𝑢𝑎𝑙</m:t>
                        </m:r>
                      </m:sub>
                    </m:sSub>
                    <m:r>
                      <a:rPr lang="en-US" altLang="en-US" b="0" i="0"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𝑃</m:t>
                        </m:r>
                      </m:e>
                      <m:sub>
                        <m:r>
                          <a:rPr lang="en-US" altLang="en-US" b="0" i="1" smtClean="0">
                            <a:latin typeface="Cambria Math" panose="02040503050406030204" pitchFamily="18" charset="0"/>
                          </a:rPr>
                          <m:t>𝑠𝑐h𝑒𝑑𝑢𝑙𝑒𝑑</m:t>
                        </m:r>
                      </m:sub>
                    </m:sSub>
                    <m:r>
                      <a:rPr lang="en-US" altLang="en-US" b="0" i="0" smtClean="0">
                        <a:latin typeface="Cambria Math" panose="02040503050406030204" pitchFamily="18" charset="0"/>
                      </a:rPr>
                      <m:t>−10</m:t>
                    </m:r>
                    <m:r>
                      <a:rPr lang="en-US" altLang="en-US" b="0" i="1" smtClean="0">
                        <a:latin typeface="Cambria Math" panose="02040503050406030204" pitchFamily="18" charset="0"/>
                      </a:rPr>
                      <m:t>⋅</m:t>
                    </m:r>
                    <m:r>
                      <a:rPr lang="en-US" altLang="en-US" b="0" i="1" smtClean="0">
                        <a:latin typeface="Cambria Math" panose="02040503050406030204" pitchFamily="18" charset="0"/>
                      </a:rPr>
                      <m:t>𝑏</m:t>
                    </m:r>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𝑓</m:t>
                        </m:r>
                      </m:e>
                      <m:sub>
                        <m:r>
                          <a:rPr lang="en-US" altLang="en-US" b="0" i="1" smtClean="0">
                            <a:latin typeface="Cambria Math" panose="02040503050406030204" pitchFamily="18" charset="0"/>
                          </a:rPr>
                          <m:t>𝑎𝑐𝑡</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𝑓</m:t>
                        </m:r>
                      </m:e>
                      <m:sub>
                        <m:r>
                          <a:rPr lang="en-US" altLang="en-US" b="0" i="1" smtClean="0">
                            <a:latin typeface="Cambria Math" panose="02040503050406030204" pitchFamily="18" charset="0"/>
                          </a:rPr>
                          <m:t>𝑠𝑐h𝑒𝑑</m:t>
                        </m:r>
                      </m:sub>
                    </m:sSub>
                    <m:r>
                      <a:rPr lang="en-US" altLang="en-US" b="0" i="1" smtClean="0">
                        <a:latin typeface="Cambria Math" panose="02040503050406030204" pitchFamily="18" charset="0"/>
                      </a:rPr>
                      <m:t>)</m:t>
                    </m:r>
                  </m:oMath>
                </a14:m>
                <a:endParaRPr lang="en-US" altLang="en-US" dirty="0"/>
              </a:p>
              <a:p>
                <a:r>
                  <a:rPr lang="en-US" altLang="en-US" dirty="0"/>
                  <a:t>b is the balancing authority frequency bias in MW/0.1 Hz with a negative sign.  It is about 0.8% of peak load/generation</a:t>
                </a:r>
              </a:p>
            </p:txBody>
          </p:sp>
        </mc:Choice>
        <mc:Fallback xmlns="">
          <p:sp>
            <p:nvSpPr>
              <p:cNvPr id="16387" name="Content Placeholder 2"/>
              <p:cNvSpPr>
                <a:spLocks noGrp="1" noRot="1" noChangeAspect="1" noMove="1" noResize="1" noEditPoints="1" noAdjustHandles="1" noChangeArrowheads="1" noChangeShapeType="1" noTextEdit="1"/>
              </p:cNvSpPr>
              <p:nvPr>
                <p:ph idx="1"/>
              </p:nvPr>
            </p:nvSpPr>
            <p:spPr>
              <a:xfrm>
                <a:off x="228600" y="1279525"/>
                <a:ext cx="9220200" cy="5197475"/>
              </a:xfrm>
              <a:blipFill>
                <a:blip r:embed="rId3"/>
                <a:stretch>
                  <a:fillRect l="-1190" t="-1290" r="-1521"/>
                </a:stretch>
              </a:blipFill>
            </p:spPr>
            <p:txBody>
              <a:bodyPr/>
              <a:lstStyle/>
              <a:p>
                <a:r>
                  <a:rPr lang="en-US">
                    <a:noFill/>
                  </a:rPr>
                  <a:t> </a:t>
                </a:r>
              </a:p>
            </p:txBody>
          </p:sp>
        </mc:Fallback>
      </mc:AlternateContent>
    </p:spTree>
    <p:extLst>
      <p:ext uri="{BB962C8B-B14F-4D97-AF65-F5344CB8AC3E}">
        <p14:creationId xmlns:p14="http://schemas.microsoft.com/office/powerpoint/2010/main" val="4076002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2600 MW Loss Frequency Recovery</a:t>
            </a:r>
            <a:endParaRPr lang="en-US" altLang="en-US" dirty="0"/>
          </a:p>
        </p:txBody>
      </p:sp>
      <p:pic>
        <p:nvPicPr>
          <p:cNvPr id="17411" name="Picture 1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19200"/>
            <a:ext cx="8686800" cy="530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7412" name="TextBox 3"/>
          <p:cNvSpPr txBox="1">
            <a:spLocks noChangeArrowheads="1"/>
          </p:cNvSpPr>
          <p:nvPr/>
        </p:nvSpPr>
        <p:spPr bwMode="auto">
          <a:xfrm>
            <a:off x="9466522" y="3048000"/>
            <a:ext cx="27254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Frequency recovers in about ten minutes </a:t>
            </a:r>
          </a:p>
        </p:txBody>
      </p:sp>
    </p:spTree>
    <p:extLst>
      <p:ext uri="{BB962C8B-B14F-4D97-AF65-F5344CB8AC3E}">
        <p14:creationId xmlns:p14="http://schemas.microsoft.com/office/powerpoint/2010/main" val="165867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37E2-3045-49EE-A578-18D6D47590DF}"/>
              </a:ext>
            </a:extLst>
          </p:cNvPr>
          <p:cNvSpPr>
            <a:spLocks noGrp="1"/>
          </p:cNvSpPr>
          <p:nvPr>
            <p:ph type="title"/>
          </p:nvPr>
        </p:nvSpPr>
        <p:spPr/>
        <p:txBody>
          <a:bodyPr/>
          <a:lstStyle/>
          <a:p>
            <a:r>
              <a:rPr lang="en-US" dirty="0"/>
              <a:t>Undergraduate Research Opportunities</a:t>
            </a:r>
          </a:p>
        </p:txBody>
      </p:sp>
      <p:sp>
        <p:nvSpPr>
          <p:cNvPr id="3" name="Text Placeholder 2">
            <a:extLst>
              <a:ext uri="{FF2B5EF4-FFF2-40B4-BE49-F238E27FC236}">
                <a16:creationId xmlns:a16="http://schemas.microsoft.com/office/drawing/2014/main" id="{1921F589-BFFF-48C7-B0CB-35722FCE157D}"/>
              </a:ext>
            </a:extLst>
          </p:cNvPr>
          <p:cNvSpPr>
            <a:spLocks noGrp="1"/>
          </p:cNvSpPr>
          <p:nvPr>
            <p:ph type="body" sz="quarter" idx="10"/>
          </p:nvPr>
        </p:nvSpPr>
        <p:spPr>
          <a:xfrm>
            <a:off x="228600" y="1295400"/>
            <a:ext cx="5334000" cy="5181600"/>
          </a:xfrm>
        </p:spPr>
        <p:txBody>
          <a:bodyPr/>
          <a:lstStyle/>
          <a:p>
            <a:r>
              <a:rPr lang="en-US" dirty="0"/>
              <a:t>If you’re interested in doing undergraduate research, let me know!</a:t>
            </a:r>
          </a:p>
          <a:p>
            <a:r>
              <a:rPr lang="en-US" dirty="0"/>
              <a:t>There are paid and class credit opportunities available (summer and semester)</a:t>
            </a:r>
          </a:p>
          <a:p>
            <a:r>
              <a:rPr lang="en-US" dirty="0"/>
              <a:t>What is research? Developing new methods and technologies to make the world a better place</a:t>
            </a:r>
          </a:p>
          <a:p>
            <a:pPr lvl="1"/>
            <a:r>
              <a:rPr lang="en-US" dirty="0"/>
              <a:t>No prior research experience needed</a:t>
            </a:r>
          </a:p>
          <a:p>
            <a:r>
              <a:rPr lang="en-US" dirty="0"/>
              <a:t>Great way to find out if grad school might be right for you</a:t>
            </a:r>
          </a:p>
        </p:txBody>
      </p:sp>
      <p:pic>
        <p:nvPicPr>
          <p:cNvPr id="4" name="Picture 3">
            <a:extLst>
              <a:ext uri="{FF2B5EF4-FFF2-40B4-BE49-F238E27FC236}">
                <a16:creationId xmlns:a16="http://schemas.microsoft.com/office/drawing/2014/main" id="{0C5E2562-5524-4F57-8DDF-8F1A5D9B0D2A}"/>
              </a:ext>
            </a:extLst>
          </p:cNvPr>
          <p:cNvPicPr>
            <a:picLocks noChangeAspect="1"/>
          </p:cNvPicPr>
          <p:nvPr/>
        </p:nvPicPr>
        <p:blipFill rotWithShape="1">
          <a:blip r:embed="rId2"/>
          <a:srcRect t="11438"/>
          <a:stretch/>
        </p:blipFill>
        <p:spPr>
          <a:xfrm>
            <a:off x="5581650" y="2088805"/>
            <a:ext cx="6390736" cy="3594789"/>
          </a:xfrm>
          <a:prstGeom prst="rect">
            <a:avLst/>
          </a:prstGeom>
        </p:spPr>
      </p:pic>
    </p:spTree>
    <p:extLst>
      <p:ext uri="{BB962C8B-B14F-4D97-AF65-F5344CB8AC3E}">
        <p14:creationId xmlns:p14="http://schemas.microsoft.com/office/powerpoint/2010/main" val="2775743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E1EEEA4-45D6-486C-9284-03C20D15A1F1}"/>
              </a:ext>
            </a:extLst>
          </p:cNvPr>
          <p:cNvSpPr>
            <a:spLocks noGrp="1" noChangeArrowheads="1"/>
          </p:cNvSpPr>
          <p:nvPr>
            <p:ph type="title"/>
          </p:nvPr>
        </p:nvSpPr>
        <p:spPr/>
        <p:txBody>
          <a:bodyPr/>
          <a:lstStyle/>
          <a:p>
            <a:r>
              <a:rPr lang="en-US" dirty="0"/>
              <a:t>Graduate School</a:t>
            </a:r>
          </a:p>
        </p:txBody>
      </p:sp>
      <p:sp>
        <p:nvSpPr>
          <p:cNvPr id="10243" name="Rectangle 3">
            <a:extLst>
              <a:ext uri="{FF2B5EF4-FFF2-40B4-BE49-F238E27FC236}">
                <a16:creationId xmlns:a16="http://schemas.microsoft.com/office/drawing/2014/main" id="{37377B1F-1522-4F5D-BA04-4E6EAD80D96D}"/>
              </a:ext>
            </a:extLst>
          </p:cNvPr>
          <p:cNvSpPr>
            <a:spLocks noGrp="1" noChangeArrowheads="1"/>
          </p:cNvSpPr>
          <p:nvPr>
            <p:ph type="body" sz="quarter" idx="10"/>
          </p:nvPr>
        </p:nvSpPr>
        <p:spPr>
          <a:xfrm>
            <a:off x="228600" y="1295400"/>
            <a:ext cx="5867400" cy="5181600"/>
          </a:xfrm>
        </p:spPr>
        <p:txBody>
          <a:bodyPr/>
          <a:lstStyle/>
          <a:p>
            <a:r>
              <a:rPr lang="en-US" altLang="en-US" dirty="0"/>
              <a:t>Build on your undergrad degree with advanced courses and research</a:t>
            </a:r>
          </a:p>
          <a:p>
            <a:r>
              <a:rPr lang="en-US" altLang="en-US" dirty="0"/>
              <a:t>Masters – about 2 years</a:t>
            </a:r>
          </a:p>
          <a:p>
            <a:r>
              <a:rPr lang="en-US" altLang="en-US" dirty="0"/>
              <a:t>PhD – Typically 4-5 years working toward specific expertise</a:t>
            </a:r>
          </a:p>
          <a:p>
            <a:r>
              <a:rPr lang="en-US" altLang="en-US" dirty="0"/>
              <a:t>Many funding sources available – Research/Teaching assistantship, internal/external fellowships</a:t>
            </a:r>
          </a:p>
          <a:p>
            <a:r>
              <a:rPr lang="en-US" altLang="en-US" dirty="0"/>
              <a:t>78 faculty members from 7 broad areas of research expertise</a:t>
            </a:r>
          </a:p>
          <a:p>
            <a:r>
              <a:rPr lang="en-US" altLang="en-US" dirty="0"/>
              <a:t>If you are interested in it, particularly in the power systems area, let me know!</a:t>
            </a:r>
          </a:p>
        </p:txBody>
      </p:sp>
      <p:pic>
        <p:nvPicPr>
          <p:cNvPr id="3" name="Picture 2">
            <a:extLst>
              <a:ext uri="{FF2B5EF4-FFF2-40B4-BE49-F238E27FC236}">
                <a16:creationId xmlns:a16="http://schemas.microsoft.com/office/drawing/2014/main" id="{3D00F654-2B8B-477B-AEED-2BA955B7A993}"/>
              </a:ext>
            </a:extLst>
          </p:cNvPr>
          <p:cNvPicPr>
            <a:picLocks noChangeAspect="1"/>
          </p:cNvPicPr>
          <p:nvPr/>
        </p:nvPicPr>
        <p:blipFill>
          <a:blip r:embed="rId2"/>
          <a:stretch>
            <a:fillRect/>
          </a:stretch>
        </p:blipFill>
        <p:spPr>
          <a:xfrm>
            <a:off x="6275274" y="1981200"/>
            <a:ext cx="5672311" cy="3810000"/>
          </a:xfrm>
          <a:prstGeom prst="rect">
            <a:avLst/>
          </a:prstGeom>
        </p:spPr>
      </p:pic>
      <p:sp>
        <p:nvSpPr>
          <p:cNvPr id="5" name="Rectangle 4">
            <a:extLst>
              <a:ext uri="{FF2B5EF4-FFF2-40B4-BE49-F238E27FC236}">
                <a16:creationId xmlns:a16="http://schemas.microsoft.com/office/drawing/2014/main" id="{30ADF860-A84E-4D44-8025-CEAE3C49BE5B}"/>
              </a:ext>
            </a:extLst>
          </p:cNvPr>
          <p:cNvSpPr/>
          <p:nvPr/>
        </p:nvSpPr>
        <p:spPr>
          <a:xfrm>
            <a:off x="6324600" y="5867400"/>
            <a:ext cx="5791200" cy="781752"/>
          </a:xfrm>
          <a:prstGeom prst="rect">
            <a:avLst/>
          </a:prstGeom>
        </p:spPr>
        <p:txBody>
          <a:bodyPr wrap="square">
            <a:spAutoFit/>
          </a:bodyPr>
          <a:lstStyle/>
          <a:p>
            <a:pPr marL="0" indent="0">
              <a:buNone/>
            </a:pPr>
            <a:r>
              <a:rPr lang="en-US" sz="1400" dirty="0">
                <a:latin typeface="+mj-lt"/>
              </a:rPr>
              <a:t>For more information, see the ECEN graduate student handbook</a:t>
            </a:r>
          </a:p>
          <a:p>
            <a:pPr marL="0" indent="0">
              <a:buNone/>
            </a:pPr>
            <a:r>
              <a:rPr lang="en-US" sz="1400" dirty="0">
                <a:latin typeface="+mj-lt"/>
                <a:hlinkClick r:id="rId3"/>
              </a:rPr>
              <a:t>https://engineering.tamu.edu/electrical/_files/_documents/_content-documents/ECEN-Grad-Handbook-2022-2023-30Aug2022.pdf</a:t>
            </a:r>
            <a:endParaRPr lang="en-US" sz="14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Generator Dynamic Equations We Will Use</a:t>
            </a:r>
          </a:p>
        </p:txBody>
      </p:sp>
      <mc:AlternateContent xmlns:mc="http://schemas.openxmlformats.org/markup-compatibility/2006">
        <mc:Choice xmlns:a14="http://schemas.microsoft.com/office/drawing/2010/main" Requires="a14">
          <p:sp>
            <p:nvSpPr>
              <p:cNvPr id="3" name="Content Placeholder 2"/>
              <p:cNvSpPr>
                <a:spLocks noGrp="1"/>
              </p:cNvSpPr>
              <p:nvPr>
                <p:ph type="body" sz="quarter" idx="10"/>
              </p:nvPr>
            </p:nvSpPr>
            <p:spPr>
              <a:xfrm>
                <a:off x="228600" y="1295400"/>
                <a:ext cx="7620000" cy="5181600"/>
              </a:xfrm>
            </p:spPr>
            <p:txBody>
              <a:bodyPr/>
              <a:lstStyle/>
              <a:p>
                <a:pPr marL="0" indent="0">
                  <a:buNone/>
                </a:pPr>
                <a:r>
                  <a:rPr lang="en-US" dirty="0"/>
                  <a:t>Example power system problem with differential algebraic equations (DAEs) is the classical synchronous generator connected to an infinite bus.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two differential variables are </a:t>
                </a:r>
                <a14:m>
                  <m:oMath xmlns:m="http://schemas.openxmlformats.org/officeDocument/2006/math">
                    <m:r>
                      <a:rPr lang="en-US">
                        <a:latin typeface="Cambria Math" panose="02040503050406030204" pitchFamily="18" charset="0"/>
                      </a:rPr>
                      <m:t>𝛿</m:t>
                    </m:r>
                  </m:oMath>
                </a14:m>
                <a:r>
                  <a:rPr lang="en-US" dirty="0"/>
                  <a:t> and </a:t>
                </a:r>
                <a14:m>
                  <m:oMath xmlns:m="http://schemas.openxmlformats.org/officeDocument/2006/math">
                    <m:r>
                      <a:rPr lang="en-US">
                        <a:latin typeface="Cambria Math" panose="02040503050406030204" pitchFamily="18" charset="0"/>
                      </a:rPr>
                      <m:t>𝜔</m:t>
                    </m:r>
                  </m:oMath>
                </a14:m>
                <a:r>
                  <a:rPr lang="en-US" dirty="0"/>
                  <a:t>; in practice dynamic models can have many more.</a:t>
                </a:r>
              </a:p>
            </p:txBody>
          </p:sp>
        </mc:Choice>
        <mc:Fallback>
          <p:sp>
            <p:nvSpPr>
              <p:cNvPr id="3" name="Content Placeholder 2"/>
              <p:cNvSpPr>
                <a:spLocks noGrp="1" noRot="1" noChangeAspect="1" noMove="1" noResize="1" noEditPoints="1" noAdjustHandles="1" noChangeArrowheads="1" noChangeShapeType="1" noTextEdit="1"/>
              </p:cNvSpPr>
              <p:nvPr>
                <p:ph type="body" sz="quarter" idx="10"/>
              </p:nvPr>
            </p:nvSpPr>
            <p:spPr>
              <a:xfrm>
                <a:off x="228600" y="1295400"/>
                <a:ext cx="7620000" cy="5181600"/>
              </a:xfrm>
              <a:blipFill>
                <a:blip r:embed="rId2"/>
                <a:stretch>
                  <a:fillRect l="-1280" t="-824" b="-471"/>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t="11321" b="9435"/>
          <a:stretch/>
        </p:blipFill>
        <p:spPr>
          <a:xfrm>
            <a:off x="152400" y="2514600"/>
            <a:ext cx="6762750" cy="16002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F2C188-4AAB-2580-CC12-72AB0FE2C2E4}"/>
                  </a:ext>
                </a:extLst>
              </p:cNvPr>
              <p:cNvSpPr txBox="1"/>
              <p:nvPr/>
            </p:nvSpPr>
            <p:spPr>
              <a:xfrm>
                <a:off x="7924800" y="1524000"/>
                <a:ext cx="3810000" cy="4891788"/>
              </a:xfrm>
              <a:prstGeom prst="rect">
                <a:avLst/>
              </a:prstGeom>
              <a:solidFill>
                <a:srgbClr val="D6D2C4"/>
              </a:solidFill>
            </p:spPr>
            <p:txBody>
              <a:bodyPr wrap="square" rtlCol="0">
                <a:spAutoFit/>
              </a:bodyPr>
              <a:lstStyle/>
              <a:p>
                <a:pPr algn="l"/>
                <a:r>
                  <a:rPr lang="en-US" sz="1600" b="0" u="sng" dirty="0">
                    <a:latin typeface="+mj-lt"/>
                  </a:rPr>
                  <a:t>Generator Parameters</a:t>
                </a:r>
              </a:p>
              <a:p>
                <a:pPr algn="l"/>
                <a14:m>
                  <m:oMath xmlns:m="http://schemas.openxmlformats.org/officeDocument/2006/math">
                    <m:r>
                      <a:rPr lang="en-US" sz="1600" b="0" i="1" smtClean="0">
                        <a:latin typeface="Cambria Math" panose="02040503050406030204" pitchFamily="18" charset="0"/>
                      </a:rPr>
                      <m:t>𝐻</m:t>
                    </m:r>
                  </m:oMath>
                </a14:m>
                <a:r>
                  <a:rPr lang="en-US" sz="1600" dirty="0">
                    <a:latin typeface="+mj-lt"/>
                  </a:rPr>
                  <a:t> is the machine inertia constant (in seconds)</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𝜔</m:t>
                        </m:r>
                      </m:e>
                      <m:sub>
                        <m:r>
                          <a:rPr lang="en-US" sz="1600" b="0" i="1" smtClean="0">
                            <a:latin typeface="Cambria Math" panose="02040503050406030204" pitchFamily="18" charset="0"/>
                          </a:rPr>
                          <m:t>𝑠</m:t>
                        </m:r>
                      </m:sub>
                    </m:sSub>
                  </m:oMath>
                </a14:m>
                <a:r>
                  <a:rPr lang="en-US" sz="1600" dirty="0">
                    <a:latin typeface="+mj-lt"/>
                  </a:rPr>
                  <a:t> is the synchronous frequency (2</a:t>
                </a:r>
                <a14:m>
                  <m:oMath xmlns:m="http://schemas.openxmlformats.org/officeDocument/2006/math">
                    <m:r>
                      <a:rPr lang="en-US" sz="1600" b="0" i="1" smtClean="0">
                        <a:latin typeface="Cambria Math" panose="02040503050406030204" pitchFamily="18" charset="0"/>
                      </a:rPr>
                      <m:t>𝜋</m:t>
                    </m:r>
                  </m:oMath>
                </a14:m>
                <a:r>
                  <a:rPr lang="en-US" sz="1600" dirty="0">
                    <a:latin typeface="+mj-lt"/>
                  </a:rPr>
                  <a:t>60)</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𝑚</m:t>
                        </m:r>
                      </m:sub>
                    </m:sSub>
                  </m:oMath>
                </a14:m>
                <a:r>
                  <a:rPr lang="en-US" sz="1600" dirty="0">
                    <a:latin typeface="+mj-lt"/>
                  </a:rPr>
                  <a:t> is the mechanical torque (power being supplied by the prime mover)</a:t>
                </a:r>
              </a:p>
              <a:p>
                <a:pPr algn="l"/>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𝐸</m:t>
                        </m:r>
                      </m:e>
                      <m:sup>
                        <m:r>
                          <a:rPr lang="en-US" sz="1600" b="0" i="1" smtClean="0">
                            <a:latin typeface="Cambria Math" panose="02040503050406030204" pitchFamily="18" charset="0"/>
                          </a:rPr>
                          <m:t>′</m:t>
                        </m:r>
                      </m:sup>
                    </m:sSup>
                  </m:oMath>
                </a14:m>
                <a:r>
                  <a:rPr lang="en-US" sz="1600" dirty="0">
                    <a:latin typeface="+mj-lt"/>
                  </a:rPr>
                  <a:t> is the generator internal voltage, as controlled by the excitation system</a:t>
                </a:r>
              </a:p>
              <a:p>
                <a:pPr algn="l"/>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𝑋</m:t>
                        </m:r>
                      </m:e>
                      <m:sub>
                        <m:r>
                          <a:rPr lang="en-US" sz="1600" b="0" i="1" smtClean="0">
                            <a:latin typeface="Cambria Math" panose="02040503050406030204" pitchFamily="18" charset="0"/>
                          </a:rPr>
                          <m:t>𝑑</m:t>
                        </m:r>
                      </m:sub>
                      <m:sup>
                        <m:r>
                          <a:rPr lang="en-US" sz="1600" b="0" i="1" smtClean="0">
                            <a:latin typeface="Cambria Math" panose="02040503050406030204" pitchFamily="18" charset="0"/>
                          </a:rPr>
                          <m:t>′</m:t>
                        </m:r>
                      </m:sup>
                    </m:sSubSup>
                  </m:oMath>
                </a14:m>
                <a:r>
                  <a:rPr lang="en-US" sz="1600" dirty="0">
                    <a:latin typeface="+mj-lt"/>
                  </a:rPr>
                  <a:t> is the generator transient impedance</a:t>
                </a:r>
              </a:p>
              <a:p>
                <a:pPr algn="l"/>
                <a14:m>
                  <m:oMath xmlns:m="http://schemas.openxmlformats.org/officeDocument/2006/math">
                    <m:r>
                      <a:rPr lang="en-US" sz="1600" b="0" i="1" smtClean="0">
                        <a:latin typeface="Cambria Math" panose="02040503050406030204" pitchFamily="18" charset="0"/>
                      </a:rPr>
                      <m:t>𝐷</m:t>
                    </m:r>
                  </m:oMath>
                </a14:m>
                <a:r>
                  <a:rPr lang="en-US" sz="1600" dirty="0">
                    <a:latin typeface="+mj-lt"/>
                  </a:rPr>
                  <a:t>  damping constant of the generator</a:t>
                </a:r>
              </a:p>
              <a:p>
                <a:pPr algn="l"/>
                <a:endParaRPr lang="en-US" sz="1600" dirty="0">
                  <a:latin typeface="+mj-lt"/>
                </a:endParaRPr>
              </a:p>
              <a:p>
                <a:pPr algn="l"/>
                <a:r>
                  <a:rPr lang="en-US" sz="1600" u="sng" dirty="0">
                    <a:latin typeface="+mj-lt"/>
                  </a:rPr>
                  <a:t>Infinite Bus / System</a:t>
                </a:r>
              </a:p>
              <a:p>
                <a:pPr algn="l"/>
                <a:r>
                  <a:rPr lang="en-US" sz="1600" dirty="0">
                    <a:latin typeface="+mj-lt"/>
                  </a:rPr>
                  <a:t>The infinite bus is defined by a Thevenin equivalent with voltage</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𝑠</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𝑣𝑠</m:t>
                        </m:r>
                      </m:sub>
                    </m:sSub>
                  </m:oMath>
                </a14:m>
                <a:r>
                  <a:rPr lang="en-US" sz="1600" dirty="0">
                    <a:latin typeface="+mj-lt"/>
                  </a:rPr>
                  <a:t>  </a:t>
                </a:r>
              </a:p>
              <a:p>
                <a:pPr algn="l"/>
                <a:r>
                  <a:rPr lang="en-US" sz="1600" dirty="0">
                    <a:latin typeface="+mj-lt"/>
                  </a:rPr>
                  <a:t>And reactance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𝑒𝑝</m:t>
                        </m:r>
                      </m:sub>
                    </m:sSub>
                  </m:oMath>
                </a14:m>
                <a:endParaRPr lang="en-US" sz="1600" dirty="0">
                  <a:latin typeface="+mj-lt"/>
                </a:endParaRPr>
              </a:p>
              <a:p>
                <a:pPr algn="l"/>
                <a:r>
                  <a:rPr lang="en-US" sz="1600" b="1" dirty="0">
                    <a:latin typeface="+mj-lt"/>
                  </a:rPr>
                  <a:t>These are the harder variables to get.</a:t>
                </a:r>
              </a:p>
            </p:txBody>
          </p:sp>
        </mc:Choice>
        <mc:Fallback xmlns="">
          <p:sp>
            <p:nvSpPr>
              <p:cNvPr id="5" name="TextBox 4">
                <a:extLst>
                  <a:ext uri="{FF2B5EF4-FFF2-40B4-BE49-F238E27FC236}">
                    <a16:creationId xmlns:a16="http://schemas.microsoft.com/office/drawing/2014/main" id="{B1F2C188-4AAB-2580-CC12-72AB0FE2C2E4}"/>
                  </a:ext>
                </a:extLst>
              </p:cNvPr>
              <p:cNvSpPr txBox="1">
                <a:spLocks noRot="1" noChangeAspect="1" noMove="1" noResize="1" noEditPoints="1" noAdjustHandles="1" noChangeArrowheads="1" noChangeShapeType="1" noTextEdit="1"/>
              </p:cNvSpPr>
              <p:nvPr/>
            </p:nvSpPr>
            <p:spPr>
              <a:xfrm>
                <a:off x="7924800" y="1524000"/>
                <a:ext cx="3810000" cy="4891788"/>
              </a:xfrm>
              <a:prstGeom prst="rect">
                <a:avLst/>
              </a:prstGeom>
              <a:blipFill>
                <a:blip r:embed="rId4"/>
                <a:stretch>
                  <a:fillRect l="-800" t="-374" b="-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42ACFB-3B5F-44B3-E33E-1315CEE42C85}"/>
                  </a:ext>
                </a:extLst>
              </p:cNvPr>
              <p:cNvSpPr txBox="1"/>
              <p:nvPr/>
            </p:nvSpPr>
            <p:spPr>
              <a:xfrm>
                <a:off x="1066800" y="4267200"/>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6" name="TextBox 5">
                <a:extLst>
                  <a:ext uri="{FF2B5EF4-FFF2-40B4-BE49-F238E27FC236}">
                    <a16:creationId xmlns:a16="http://schemas.microsoft.com/office/drawing/2014/main" id="{EE42ACFB-3B5F-44B3-E33E-1315CEE42C85}"/>
                  </a:ext>
                </a:extLst>
              </p:cNvPr>
              <p:cNvSpPr txBox="1">
                <a:spLocks noRot="1" noChangeAspect="1" noMove="1" noResize="1" noEditPoints="1" noAdjustHandles="1" noChangeArrowheads="1" noChangeShapeType="1" noTextEdit="1"/>
              </p:cNvSpPr>
              <p:nvPr/>
            </p:nvSpPr>
            <p:spPr>
              <a:xfrm>
                <a:off x="1066800" y="4267200"/>
                <a:ext cx="4648200" cy="1076770"/>
              </a:xfrm>
              <a:prstGeom prst="rect">
                <a:avLst/>
              </a:prstGeom>
              <a:blipFill>
                <a:blip r:embed="rId5"/>
                <a:stretch>
                  <a:fillRect/>
                </a:stretch>
              </a:blipFill>
              <a:ln w="381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62669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04EC-8F3B-8C45-352A-3F5ED97E5292}"/>
              </a:ext>
            </a:extLst>
          </p:cNvPr>
          <p:cNvSpPr>
            <a:spLocks noGrp="1"/>
          </p:cNvSpPr>
          <p:nvPr>
            <p:ph type="title"/>
          </p:nvPr>
        </p:nvSpPr>
        <p:spPr/>
        <p:txBody>
          <a:bodyPr/>
          <a:lstStyle/>
          <a:p>
            <a:r>
              <a:rPr lang="en-US" dirty="0"/>
              <a:t>Handout from Last Class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DFE4A57B-CFD0-09B2-C6CE-51675E67FBB9}"/>
                  </a:ext>
                </a:extLst>
              </p:cNvPr>
              <p:cNvSpPr>
                <a:spLocks noGrp="1"/>
              </p:cNvSpPr>
              <p:nvPr>
                <p:ph type="body" sz="quarter" idx="10"/>
              </p:nvPr>
            </p:nvSpPr>
            <p:spPr/>
            <p:txBody>
              <a:bodyPr/>
              <a:lstStyle/>
              <a:p>
                <a:pPr marL="0" marR="0" indent="0">
                  <a:spcBef>
                    <a:spcPts val="0"/>
                  </a:spcBef>
                  <a:spcAft>
                    <a:spcPts val="0"/>
                  </a:spcAft>
                  <a:buNone/>
                </a:pPr>
                <a:r>
                  <a:rPr lang="en-US" sz="2000" dirty="0">
                    <a:effectLst/>
                    <a:ea typeface="Times New Roman" panose="02020603050405020304" pitchFamily="18" charset="0"/>
                    <a:cs typeface="Times New Roman" panose="02020603050405020304" pitchFamily="18" charset="0"/>
                  </a:rPr>
                  <a:t>A 60 Hz generator is supplying 200 MW and 0 </a:t>
                </a:r>
                <a:r>
                  <a:rPr lang="en-US" sz="2000" dirty="0" err="1">
                    <a:effectLst/>
                    <a:ea typeface="Times New Roman" panose="02020603050405020304" pitchFamily="18" charset="0"/>
                    <a:cs typeface="Times New Roman" panose="02020603050405020304" pitchFamily="18" charset="0"/>
                  </a:rPr>
                  <a:t>Mvar</a:t>
                </a:r>
                <a:r>
                  <a:rPr lang="en-US" sz="2000" dirty="0">
                    <a:effectLst/>
                    <a:ea typeface="Times New Roman" panose="02020603050405020304" pitchFamily="18" charset="0"/>
                    <a:cs typeface="Times New Roman" panose="02020603050405020304" pitchFamily="18" charset="0"/>
                  </a:rPr>
                  <a:t> to an infinite bus (with 1.0 per-unit) through two parallel transmission lines. Each transmission line has a per-unit impedance (with 100 MVA base) of j0.04. The per-unit transient reactance for the machine is j0.03, and its inertia constant is 10 seconds. </a:t>
                </a:r>
                <a:r>
                  <a:rPr lang="en-US" sz="2000" dirty="0">
                    <a:ea typeface="Times New Roman" panose="02020603050405020304" pitchFamily="18" charset="0"/>
                    <a:cs typeface="Times New Roman" panose="02020603050405020304" pitchFamily="18" charset="0"/>
                  </a:rPr>
                  <a:t>(No damping.) </a:t>
                </a:r>
                <a:r>
                  <a:rPr lang="en-US" sz="2000" dirty="0">
                    <a:effectLst/>
                    <a:ea typeface="Times New Roman" panose="02020603050405020304" pitchFamily="18" charset="0"/>
                    <a:cs typeface="Times New Roman" panose="02020603050405020304" pitchFamily="18" charset="0"/>
                  </a:rPr>
                  <a:t>A fault occurs at time = 0 halfway down one of the lines.</a:t>
                </a: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effectLst/>
                    <a:ea typeface="Times New Roman" panose="02020603050405020304" pitchFamily="18" charset="0"/>
                    <a:cs typeface="Times New Roman" panose="02020603050405020304" pitchFamily="18" charset="0"/>
                  </a:rPr>
                  <a:t>Rewrite the equations above with the only remaining variables: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𝛿</m:t>
                    </m:r>
                  </m:oMath>
                </a14:m>
                <a:r>
                  <a:rPr lang="en-US" sz="2000" dirty="0">
                    <a:effectLs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𝜔</m:t>
                    </m:r>
                  </m:oMath>
                </a14:m>
                <a:r>
                  <a:rPr lang="en-US" sz="2000" dirty="0">
                    <a:effectLs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dirty="0">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𝑀</m:t>
                        </m:r>
                      </m:sub>
                    </m:sSub>
                  </m:oMath>
                </a14:m>
                <a:r>
                  <a:rPr lang="en-US" sz="2000" dirty="0">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en-US" sz="2000" dirty="0">
                    <a:effectLst/>
                    <a:ea typeface="Times New Roman" panose="02020603050405020304" pitchFamily="18" charset="0"/>
                    <a:cs typeface="Times New Roman" panose="02020603050405020304" pitchFamily="18" charset="0"/>
                  </a:rPr>
                  <a:t>, and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𝑒𝑝</m:t>
                        </m:r>
                      </m:sub>
                    </m:sSub>
                  </m:oMath>
                </a14:m>
                <a:r>
                  <a:rPr lang="en-US" sz="2000" dirty="0">
                    <a:effectLst/>
                    <a:ea typeface="Times New Roman" panose="02020603050405020304" pitchFamily="18" charset="0"/>
                    <a:cs typeface="Times New Roman" panose="02020603050405020304" pitchFamily="18" charset="0"/>
                  </a:rPr>
                  <a:t>.</a:t>
                </a:r>
                <a:r>
                  <a:rPr lang="en-US" sz="2000" dirty="0">
                    <a:effectLst/>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eriod"/>
                </a:pPr>
                <a:r>
                  <a:rPr lang="en-US" sz="2000" dirty="0">
                    <a:effectLst/>
                    <a:ea typeface="Times New Roman" panose="02020603050405020304" pitchFamily="18" charset="0"/>
                    <a:cs typeface="Times New Roman" panose="02020603050405020304" pitchFamily="18" charset="0"/>
                  </a:rPr>
                  <a:t>Draw a circuit diagram of the system (a) before the fault and (b) during the fault. Use this to calculate the Thevenin equivalent impedance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𝑒𝑝</m:t>
                        </m:r>
                      </m:sub>
                    </m:sSub>
                  </m:oMath>
                </a14:m>
                <a:r>
                  <a:rPr lang="en-US" sz="2000" dirty="0">
                    <a:effectLst/>
                    <a:ea typeface="Times New Roman" panose="02020603050405020304" pitchFamily="18" charset="0"/>
                    <a:cs typeface="Times New Roman" panose="02020603050405020304" pitchFamily="18" charset="0"/>
                  </a:rPr>
                  <a:t> for each condition.</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effectLst/>
                    <a:ea typeface="Times New Roman" panose="02020603050405020304" pitchFamily="18" charset="0"/>
                    <a:cs typeface="Times New Roman" panose="02020603050405020304" pitchFamily="18" charset="0"/>
                  </a:rPr>
                  <a:t>The pre-fault condition is in steady-state. Calculate the internal voltage, which will be equal to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𝐸</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𝛿</m:t>
                    </m:r>
                  </m:oMath>
                </a14:m>
                <a:r>
                  <a:rPr lang="en-US" sz="2000" dirty="0">
                    <a:effectLst/>
                    <a:ea typeface="Times New Roman" panose="02020603050405020304" pitchFamily="18" charset="0"/>
                    <a:cs typeface="Times New Roman" panose="02020603050405020304" pitchFamily="18" charset="0"/>
                  </a:rPr>
                  <a:t>. What are the constant values of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dirty="0">
                    <a:effectLst/>
                    <a:ea typeface="Times New Roman" panose="02020603050405020304" pitchFamily="18" charset="0"/>
                    <a:cs typeface="Times New Roman" panose="02020603050405020304" pitchFamily="18" charset="0"/>
                  </a:rPr>
                  <a:t> and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𝑀</m:t>
                        </m:r>
                      </m:sub>
                    </m:sSub>
                  </m:oMath>
                </a14:m>
                <a:r>
                  <a:rPr lang="en-US" sz="2000" dirty="0">
                    <a:effectLst/>
                    <a:ea typeface="Times New Roman" panose="02020603050405020304" pitchFamily="18" charset="0"/>
                    <a:cs typeface="Times New Roman" panose="02020603050405020304" pitchFamily="18" charset="0"/>
                  </a:rPr>
                  <a:t>, and the initial values of the variables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𝛿</m:t>
                    </m:r>
                  </m:oMath>
                </a14:m>
                <a:r>
                  <a:rPr lang="en-US" sz="2000" dirty="0">
                    <a:effectLst/>
                    <a:ea typeface="Times New Roman" panose="02020603050405020304" pitchFamily="18" charset="0"/>
                    <a:cs typeface="Times New Roman" panose="02020603050405020304" pitchFamily="18" charset="0"/>
                  </a:rPr>
                  <a:t> and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𝜔</m:t>
                    </m:r>
                  </m:oMath>
                </a14:m>
                <a:r>
                  <a:rPr lang="en-US" sz="2000" dirty="0">
                    <a:effectLst/>
                    <a:ea typeface="Times New Roman" panose="02020603050405020304" pitchFamily="18" charset="0"/>
                    <a:cs typeface="Times New Roman" panose="02020603050405020304" pitchFamily="18" charset="0"/>
                  </a:rPr>
                  <a:t>?</a:t>
                </a:r>
                <a:r>
                  <a:rPr lang="en-US" sz="2000" dirty="0">
                    <a:effectLst/>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eriod"/>
                </a:pPr>
                <a:r>
                  <a:rPr lang="en-US" sz="2000" dirty="0">
                    <a:effectLst/>
                    <a:ea typeface="Times New Roman" panose="02020603050405020304" pitchFamily="18" charset="0"/>
                    <a:cs typeface="Times New Roman" panose="02020603050405020304" pitchFamily="18" charset="0"/>
                  </a:rPr>
                  <a:t>Use Euler’s method with a time step of </a:t>
                </a:r>
                <a14:m>
                  <m:oMath xmlns:m="http://schemas.openxmlformats.org/officeDocument/2006/math">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Δ</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=0.01</m:t>
                    </m:r>
                  </m:oMath>
                </a14:m>
                <a:r>
                  <a:rPr lang="en-US" sz="2000" dirty="0">
                    <a:effectLst/>
                    <a:ea typeface="Times New Roman" panose="02020603050405020304" pitchFamily="18" charset="0"/>
                    <a:cs typeface="Times New Roman" panose="02020603050405020304" pitchFamily="18" charset="0"/>
                  </a:rPr>
                  <a:t> seconds, find the value of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𝛿</m:t>
                    </m:r>
                  </m:oMath>
                </a14:m>
                <a:r>
                  <a:rPr lang="en-US" sz="2000" dirty="0">
                    <a:effectLst/>
                    <a:ea typeface="Times New Roman" panose="02020603050405020304" pitchFamily="18" charset="0"/>
                    <a:cs typeface="Times New Roman" panose="02020603050405020304" pitchFamily="18" charset="0"/>
                  </a:rPr>
                  <a:t> and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𝜔</m:t>
                    </m:r>
                  </m:oMath>
                </a14:m>
                <a:r>
                  <a:rPr lang="en-US" sz="2000" dirty="0">
                    <a:effectLst/>
                    <a:ea typeface="Times New Roman" panose="02020603050405020304" pitchFamily="18" charset="0"/>
                    <a:cs typeface="Times New Roman" panose="02020603050405020304" pitchFamily="18" charset="0"/>
                  </a:rPr>
                  <a:t>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=0.01</m:t>
                    </m:r>
                  </m:oMath>
                </a14:m>
                <a:r>
                  <a:rPr lang="en-US" sz="2000" dirty="0">
                    <a:effectLst/>
                    <a:ea typeface="Times New Roman" panose="02020603050405020304" pitchFamily="18" charset="0"/>
                    <a:cs typeface="Times New Roman" panose="02020603050405020304" pitchFamily="18" charset="0"/>
                  </a:rPr>
                  <a:t> and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=0.02</m:t>
                    </m:r>
                  </m:oMath>
                </a14:m>
                <a:r>
                  <a:rPr lang="en-US" sz="2000" dirty="0">
                    <a:effectLst/>
                    <a:ea typeface="Times New Roman" panose="02020603050405020304" pitchFamily="18" charset="0"/>
                    <a:cs typeface="Times New Roman" panose="02020603050405020304" pitchFamily="18" charset="0"/>
                  </a:rPr>
                  <a:t>.</a:t>
                </a:r>
              </a:p>
              <a:p>
                <a:endParaRPr lang="en-US" sz="2000" dirty="0"/>
              </a:p>
            </p:txBody>
          </p:sp>
        </mc:Choice>
        <mc:Fallback>
          <p:sp>
            <p:nvSpPr>
              <p:cNvPr id="3" name="Text Placeholder 2">
                <a:extLst>
                  <a:ext uri="{FF2B5EF4-FFF2-40B4-BE49-F238E27FC236}">
                    <a16:creationId xmlns:a16="http://schemas.microsoft.com/office/drawing/2014/main" id="{DFE4A57B-CFD0-09B2-C6CE-51675E67FBB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16" t="-588" r="-1119"/>
                </a:stretch>
              </a:blipFill>
            </p:spPr>
            <p:txBody>
              <a:bodyPr/>
              <a:lstStyle/>
              <a:p>
                <a:r>
                  <a:rPr lang="en-US">
                    <a:noFill/>
                  </a:rPr>
                  <a:t> </a:t>
                </a:r>
              </a:p>
            </p:txBody>
          </p:sp>
        </mc:Fallback>
      </mc:AlternateContent>
    </p:spTree>
    <p:extLst>
      <p:ext uri="{BB962C8B-B14F-4D97-AF65-F5344CB8AC3E}">
        <p14:creationId xmlns:p14="http://schemas.microsoft.com/office/powerpoint/2010/main" val="81574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EDEB549-6ADE-42E8-B993-2E267D0206F4}"/>
                  </a:ext>
                </a:extLst>
              </p:cNvPr>
              <p:cNvSpPr txBox="1"/>
              <p:nvPr/>
            </p:nvSpPr>
            <p:spPr>
              <a:xfrm>
                <a:off x="381000" y="76200"/>
                <a:ext cx="4267200" cy="977832"/>
              </a:xfrm>
              <a:prstGeom prst="rect">
                <a:avLst/>
              </a:prstGeom>
              <a:solidFill>
                <a:schemeClr val="bg1"/>
              </a:solidFill>
              <a:ln w="38100">
                <a:solidFill>
                  <a:srgbClr val="FF0000"/>
                </a:solidFill>
              </a:ln>
            </p:spPr>
            <p:txBody>
              <a:bodyPr wrap="square" rtlCol="0">
                <a:spAutoFit/>
              </a:bodyPr>
              <a:lstStyle/>
              <a:p>
                <a:pPr marL="0" indent="0">
                  <a:buNone/>
                </a:pPr>
                <a:r>
                  <a:rPr lang="en-US" sz="1800" b="0" dirty="0"/>
                  <a:t>     </a:t>
                </a:r>
                <a14:m>
                  <m:oMath xmlns:m="http://schemas.openxmlformats.org/officeDocument/2006/math">
                    <m:r>
                      <a:rPr lang="en-US" sz="1800" b="0" i="1" smtClean="0">
                        <a:latin typeface="Cambria Math" panose="02040503050406030204" pitchFamily="18" charset="0"/>
                      </a:rPr>
                      <m:t> </m:t>
                    </m:r>
                    <m:acc>
                      <m:accPr>
                        <m:chr m:val="̇"/>
                        <m:ctrlPr>
                          <a:rPr lang="en-US" sz="1800" i="1">
                            <a:latin typeface="Cambria Math" panose="02040503050406030204" pitchFamily="18" charset="0"/>
                          </a:rPr>
                        </m:ctrlPr>
                      </m:accPr>
                      <m:e>
                        <m:r>
                          <a:rPr lang="en-US" sz="1800">
                            <a:latin typeface="Cambria Math" panose="02040503050406030204" pitchFamily="18" charset="0"/>
                          </a:rPr>
                          <m:t>𝛿</m:t>
                        </m:r>
                      </m:e>
                    </m:acc>
                    <m:r>
                      <a:rPr lang="en-US" sz="1800" i="1">
                        <a:latin typeface="Cambria Math" panose="02040503050406030204" pitchFamily="18" charset="0"/>
                      </a:rPr>
                      <m:t> </m:t>
                    </m:r>
                    <m:r>
                      <a:rPr lang="en-US" sz="1800">
                        <a:latin typeface="Cambria Math" panose="02040503050406030204" pitchFamily="18" charset="0"/>
                      </a:rPr>
                      <m:t>=</m:t>
                    </m:r>
                    <m:r>
                      <a:rPr lang="en-US" sz="1800">
                        <a:latin typeface="Cambria Math" panose="02040503050406030204" pitchFamily="18" charset="0"/>
                      </a:rPr>
                      <m:t>𝜔</m:t>
                    </m:r>
                  </m:oMath>
                </a14:m>
                <a:r>
                  <a:rPr lang="en-US" sz="1800" dirty="0"/>
                  <a:t> </a:t>
                </a:r>
              </a:p>
              <a:p>
                <a:pPr marL="0" indent="0">
                  <a:buNone/>
                </a:pPr>
                <a:r>
                  <a:rPr lang="en-US" sz="1800" dirty="0"/>
                  <a:t> </a:t>
                </a:r>
                <a14:m>
                  <m:oMath xmlns:m="http://schemas.openxmlformats.org/officeDocument/2006/math">
                    <m:f>
                      <m:fPr>
                        <m:ctrlPr>
                          <a:rPr lang="en-US" sz="1800" i="1">
                            <a:latin typeface="Cambria Math" panose="02040503050406030204" pitchFamily="18" charset="0"/>
                          </a:rPr>
                        </m:ctrlPr>
                      </m:fPr>
                      <m:num>
                        <m:r>
                          <a:rPr lang="en-US" sz="1800">
                            <a:latin typeface="Cambria Math" panose="02040503050406030204" pitchFamily="18" charset="0"/>
                          </a:rPr>
                          <m:t>2</m:t>
                        </m:r>
                        <m:r>
                          <a:rPr lang="en-US" sz="1800">
                            <a:latin typeface="Cambria Math" panose="02040503050406030204" pitchFamily="18" charset="0"/>
                          </a:rPr>
                          <m:t>𝐻</m:t>
                        </m:r>
                      </m:num>
                      <m:den>
                        <m:sSub>
                          <m:sSubPr>
                            <m:ctrlPr>
                              <a:rPr lang="en-US" sz="1800" i="1">
                                <a:latin typeface="Cambria Math" panose="02040503050406030204" pitchFamily="18" charset="0"/>
                              </a:rPr>
                            </m:ctrlPr>
                          </m:sSubPr>
                          <m:e>
                            <m:r>
                              <a:rPr lang="en-US" sz="1800">
                                <a:latin typeface="Cambria Math" panose="02040503050406030204" pitchFamily="18" charset="0"/>
                              </a:rPr>
                              <m:t>𝜔</m:t>
                            </m:r>
                          </m:e>
                          <m:sub>
                            <m:r>
                              <a:rPr lang="en-US" sz="1800">
                                <a:latin typeface="Cambria Math" panose="02040503050406030204" pitchFamily="18" charset="0"/>
                              </a:rPr>
                              <m:t>𝑠</m:t>
                            </m:r>
                          </m:sub>
                        </m:sSub>
                      </m:den>
                    </m:f>
                    <m:acc>
                      <m:accPr>
                        <m:chr m:val="̇"/>
                        <m:ctrlPr>
                          <a:rPr lang="en-US" sz="1800" i="1">
                            <a:latin typeface="Cambria Math" panose="02040503050406030204" pitchFamily="18" charset="0"/>
                          </a:rPr>
                        </m:ctrlPr>
                      </m:accPr>
                      <m:e>
                        <m:r>
                          <a:rPr lang="en-US" sz="1800">
                            <a:latin typeface="Cambria Math" panose="02040503050406030204" pitchFamily="18" charset="0"/>
                          </a:rPr>
                          <m:t>𝜔</m:t>
                        </m:r>
                      </m:e>
                    </m:acc>
                    <m:r>
                      <a:rPr lang="en-US" sz="1800" dirty="0">
                        <a:latin typeface="Cambria Math" panose="02040503050406030204" pitchFamily="18" charset="0"/>
                      </a:rPr>
                      <m:t>=</m:t>
                    </m:r>
                    <m:sSub>
                      <m:sSubPr>
                        <m:ctrlPr>
                          <a:rPr lang="en-US" sz="1800" i="1" dirty="0">
                            <a:latin typeface="Cambria Math" panose="02040503050406030204" pitchFamily="18" charset="0"/>
                          </a:rPr>
                        </m:ctrlPr>
                      </m:sSubPr>
                      <m:e>
                        <m:r>
                          <a:rPr lang="en-US" sz="1800" dirty="0">
                            <a:latin typeface="Cambria Math" panose="02040503050406030204" pitchFamily="18" charset="0"/>
                          </a:rPr>
                          <m:t>𝑇</m:t>
                        </m:r>
                      </m:e>
                      <m:sub>
                        <m:r>
                          <a:rPr lang="en-US" sz="1800" dirty="0">
                            <a:latin typeface="Cambria Math" panose="02040503050406030204" pitchFamily="18" charset="0"/>
                          </a:rPr>
                          <m:t>𝑀</m:t>
                        </m:r>
                      </m:sub>
                    </m:sSub>
                    <m:r>
                      <a:rPr lang="en-US" sz="1800" dirty="0">
                        <a:latin typeface="Cambria Math" panose="02040503050406030204" pitchFamily="18" charset="0"/>
                      </a:rPr>
                      <m:t>−</m:t>
                    </m:r>
                    <m:f>
                      <m:fPr>
                        <m:ctrlPr>
                          <a:rPr lang="en-US" sz="1800" i="1" dirty="0">
                            <a:latin typeface="Cambria Math" panose="02040503050406030204" pitchFamily="18" charset="0"/>
                          </a:rPr>
                        </m:ctrlPr>
                      </m:fPr>
                      <m:num>
                        <m:sSup>
                          <m:sSupPr>
                            <m:ctrlPr>
                              <a:rPr lang="en-US" sz="1800" i="1" dirty="0">
                                <a:latin typeface="Cambria Math" panose="02040503050406030204" pitchFamily="18" charset="0"/>
                              </a:rPr>
                            </m:ctrlPr>
                          </m:sSupPr>
                          <m:e>
                            <m:r>
                              <a:rPr lang="en-US" sz="1800" dirty="0">
                                <a:latin typeface="Cambria Math" panose="02040503050406030204" pitchFamily="18" charset="0"/>
                              </a:rPr>
                              <m:t>𝐸</m:t>
                            </m:r>
                          </m:e>
                          <m:sup>
                            <m:r>
                              <a:rPr lang="en-US" sz="1800" dirty="0">
                                <a:latin typeface="Cambria Math" panose="02040503050406030204" pitchFamily="18" charset="0"/>
                              </a:rPr>
                              <m:t>′</m:t>
                            </m:r>
                          </m:sup>
                        </m:sSup>
                        <m:sSub>
                          <m:sSubPr>
                            <m:ctrlPr>
                              <a:rPr lang="en-US" sz="1800" i="1" dirty="0">
                                <a:latin typeface="Cambria Math" panose="02040503050406030204" pitchFamily="18" charset="0"/>
                              </a:rPr>
                            </m:ctrlPr>
                          </m:sSubPr>
                          <m:e>
                            <m:r>
                              <a:rPr lang="en-US" sz="1800" dirty="0">
                                <a:latin typeface="Cambria Math" panose="02040503050406030204" pitchFamily="18" charset="0"/>
                              </a:rPr>
                              <m:t>𝑉</m:t>
                            </m:r>
                          </m:e>
                          <m:sub>
                            <m:r>
                              <a:rPr lang="en-US" sz="1800" dirty="0">
                                <a:latin typeface="Cambria Math" panose="02040503050406030204" pitchFamily="18" charset="0"/>
                              </a:rPr>
                              <m:t>𝑠</m:t>
                            </m:r>
                          </m:sub>
                        </m:sSub>
                      </m:num>
                      <m:den>
                        <m:sSubSup>
                          <m:sSubSupPr>
                            <m:ctrlPr>
                              <a:rPr lang="en-US" sz="1800" i="1" dirty="0">
                                <a:latin typeface="Cambria Math" panose="02040503050406030204" pitchFamily="18" charset="0"/>
                              </a:rPr>
                            </m:ctrlPr>
                          </m:sSubSupPr>
                          <m:e>
                            <m:r>
                              <a:rPr lang="en-US" sz="1800" dirty="0">
                                <a:latin typeface="Cambria Math" panose="02040503050406030204" pitchFamily="18" charset="0"/>
                              </a:rPr>
                              <m:t>𝑋</m:t>
                            </m:r>
                          </m:e>
                          <m:sub>
                            <m:r>
                              <a:rPr lang="en-US" sz="1800" dirty="0">
                                <a:latin typeface="Cambria Math" panose="02040503050406030204" pitchFamily="18" charset="0"/>
                              </a:rPr>
                              <m:t>𝑑</m:t>
                            </m:r>
                          </m:sub>
                          <m:sup>
                            <m:r>
                              <a:rPr lang="en-US" sz="1800" dirty="0">
                                <a:latin typeface="Cambria Math" panose="02040503050406030204" pitchFamily="18" charset="0"/>
                              </a:rPr>
                              <m:t>′</m:t>
                            </m:r>
                          </m:sup>
                        </m:sSubSup>
                        <m:r>
                          <a:rPr lang="en-US" sz="1800" dirty="0">
                            <a:latin typeface="Cambria Math" panose="02040503050406030204" pitchFamily="18" charset="0"/>
                          </a:rPr>
                          <m:t>+</m:t>
                        </m:r>
                        <m:sSub>
                          <m:sSubPr>
                            <m:ctrlPr>
                              <a:rPr lang="en-US" sz="1800" i="1" dirty="0">
                                <a:latin typeface="Cambria Math" panose="02040503050406030204" pitchFamily="18" charset="0"/>
                              </a:rPr>
                            </m:ctrlPr>
                          </m:sSubPr>
                          <m:e>
                            <m:r>
                              <a:rPr lang="en-US" sz="1800" dirty="0">
                                <a:latin typeface="Cambria Math" panose="02040503050406030204" pitchFamily="18" charset="0"/>
                              </a:rPr>
                              <m:t>𝑋</m:t>
                            </m:r>
                          </m:e>
                          <m:sub>
                            <m:r>
                              <a:rPr lang="en-US" sz="1800" dirty="0">
                                <a:latin typeface="Cambria Math" panose="02040503050406030204" pitchFamily="18" charset="0"/>
                              </a:rPr>
                              <m:t>𝑒𝑝</m:t>
                            </m:r>
                          </m:sub>
                        </m:sSub>
                      </m:den>
                    </m:f>
                    <m:func>
                      <m:funcPr>
                        <m:ctrlPr>
                          <a:rPr lang="en-US" sz="1800" i="1" dirty="0">
                            <a:latin typeface="Cambria Math" panose="02040503050406030204" pitchFamily="18" charset="0"/>
                          </a:rPr>
                        </m:ctrlPr>
                      </m:funcPr>
                      <m:fName>
                        <m:r>
                          <m:rPr>
                            <m:sty m:val="p"/>
                          </m:rPr>
                          <a:rPr lang="en-US" sz="1800" dirty="0">
                            <a:latin typeface="Cambria Math" panose="02040503050406030204" pitchFamily="18" charset="0"/>
                          </a:rPr>
                          <m:t>sin</m:t>
                        </m:r>
                      </m:fName>
                      <m:e>
                        <m:d>
                          <m:dPr>
                            <m:ctrlPr>
                              <a:rPr lang="en-US" sz="1800" i="1" dirty="0">
                                <a:latin typeface="Cambria Math" panose="02040503050406030204" pitchFamily="18" charset="0"/>
                              </a:rPr>
                            </m:ctrlPr>
                          </m:dPr>
                          <m:e>
                            <m:r>
                              <a:rPr lang="en-US" sz="1800" dirty="0">
                                <a:latin typeface="Cambria Math" panose="02040503050406030204" pitchFamily="18" charset="0"/>
                              </a:rPr>
                              <m:t>𝛿</m:t>
                            </m:r>
                            <m:r>
                              <a:rPr lang="en-US" sz="1800" dirty="0">
                                <a:latin typeface="Cambria Math" panose="02040503050406030204" pitchFamily="18" charset="0"/>
                              </a:rPr>
                              <m:t>−</m:t>
                            </m:r>
                            <m:sSub>
                              <m:sSubPr>
                                <m:ctrlPr>
                                  <a:rPr lang="en-US" sz="1800" i="1" dirty="0">
                                    <a:latin typeface="Cambria Math" panose="02040503050406030204" pitchFamily="18" charset="0"/>
                                  </a:rPr>
                                </m:ctrlPr>
                              </m:sSubPr>
                              <m:e>
                                <m:r>
                                  <a:rPr lang="en-US" sz="1800" dirty="0">
                                    <a:latin typeface="Cambria Math" panose="02040503050406030204" pitchFamily="18" charset="0"/>
                                  </a:rPr>
                                  <m:t>𝜃</m:t>
                                </m:r>
                              </m:e>
                              <m:sub>
                                <m:r>
                                  <a:rPr lang="en-US" sz="1800" dirty="0">
                                    <a:latin typeface="Cambria Math" panose="02040503050406030204" pitchFamily="18" charset="0"/>
                                  </a:rPr>
                                  <m:t>𝑣𝑠</m:t>
                                </m:r>
                              </m:sub>
                            </m:sSub>
                          </m:e>
                        </m:d>
                      </m:e>
                    </m:func>
                    <m:r>
                      <a:rPr lang="en-US" sz="1800" dirty="0">
                        <a:latin typeface="Cambria Math" panose="02040503050406030204" pitchFamily="18" charset="0"/>
                      </a:rPr>
                      <m:t>−</m:t>
                    </m:r>
                    <m:r>
                      <a:rPr lang="en-US" sz="1800" dirty="0">
                        <a:latin typeface="Cambria Math" panose="02040503050406030204" pitchFamily="18" charset="0"/>
                      </a:rPr>
                      <m:t>𝐷</m:t>
                    </m:r>
                    <m:r>
                      <a:rPr lang="en-US" sz="1800" dirty="0">
                        <a:latin typeface="Cambria Math" panose="02040503050406030204" pitchFamily="18" charset="0"/>
                      </a:rPr>
                      <m:t>⋅</m:t>
                    </m:r>
                    <m:r>
                      <a:rPr lang="en-US" sz="1800" dirty="0">
                        <a:latin typeface="Cambria Math" panose="02040503050406030204" pitchFamily="18" charset="0"/>
                      </a:rPr>
                      <m:t>𝜔</m:t>
                    </m:r>
                  </m:oMath>
                </a14:m>
                <a:endParaRPr lang="en-US" sz="1800" dirty="0">
                  <a:latin typeface="+mj-lt"/>
                </a:endParaRPr>
              </a:p>
            </p:txBody>
          </p:sp>
        </mc:Choice>
        <mc:Fallback xmlns="">
          <p:sp>
            <p:nvSpPr>
              <p:cNvPr id="2" name="TextBox 1">
                <a:extLst>
                  <a:ext uri="{FF2B5EF4-FFF2-40B4-BE49-F238E27FC236}">
                    <a16:creationId xmlns:a16="http://schemas.microsoft.com/office/drawing/2014/main" id="{FEDEB549-6ADE-42E8-B993-2E267D0206F4}"/>
                  </a:ext>
                </a:extLst>
              </p:cNvPr>
              <p:cNvSpPr txBox="1">
                <a:spLocks noRot="1" noChangeAspect="1" noMove="1" noResize="1" noEditPoints="1" noAdjustHandles="1" noChangeArrowheads="1" noChangeShapeType="1" noTextEdit="1"/>
              </p:cNvSpPr>
              <p:nvPr/>
            </p:nvSpPr>
            <p:spPr>
              <a:xfrm>
                <a:off x="381000" y="76200"/>
                <a:ext cx="4267200" cy="977832"/>
              </a:xfrm>
              <a:prstGeom prst="rect">
                <a:avLst/>
              </a:prstGeom>
              <a:blipFill>
                <a:blip r:embed="rId2"/>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Box 2">
                <a:extLst>
                  <a:ext uri="{FF2B5EF4-FFF2-40B4-BE49-F238E27FC236}">
                    <a16:creationId xmlns:a16="http://schemas.microsoft.com/office/drawing/2014/main" id="{836E9DE7-D036-41AA-919B-346AD8F38CA6}"/>
                  </a:ext>
                </a:extLst>
              </p:cNvPr>
              <p:cNvSpPr txBox="1">
                <a:spLocks noChangeArrowheads="1"/>
              </p:cNvSpPr>
              <p:nvPr/>
            </p:nvSpPr>
            <p:spPr bwMode="auto">
              <a:xfrm>
                <a:off x="5583557" y="76645"/>
                <a:ext cx="3615690" cy="961580"/>
              </a:xfrm>
              <a:prstGeom prst="rect">
                <a:avLst/>
              </a:prstGeom>
              <a:solidFill>
                <a:srgbClr val="FFFFFF"/>
              </a:solidFill>
              <a:ln w="38100">
                <a:solidFill>
                  <a:srgbClr val="FF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800" b="1">
                    <a:effectLst/>
                    <a:latin typeface="+mj-lt"/>
                    <a:ea typeface="DengXian" panose="02010600030101010101" pitchFamily="2" charset="-122"/>
                    <a:cs typeface="Times New Roman" panose="02020603050405020304" pitchFamily="18" charset="0"/>
                  </a:rPr>
                  <a:t>Euler’s method</a:t>
                </a:r>
                <a:endParaRPr lang="en-US" sz="18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DengXian" panose="02010600030101010101" pitchFamily="2" charset="-122"/>
                          <a:cs typeface="Times New Roman" panose="02020603050405020304" pitchFamily="18" charset="0"/>
                        </a:rPr>
                        <m:t> </m:t>
                      </m:r>
                      <m:r>
                        <a:rPr lang="en-US" sz="18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8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8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8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800">
                              <a:effectLst/>
                              <a:latin typeface="Cambria Math" panose="02040503050406030204" pitchFamily="18" charset="0"/>
                              <a:ea typeface="DengXian" panose="02010600030101010101" pitchFamily="2" charset="-122"/>
                              <a:cs typeface="Times New Roman" panose="02020603050405020304" pitchFamily="18" charset="0"/>
                            </a:rPr>
                            <m:t>Δ</m:t>
                          </m:r>
                          <m:r>
                            <a:rPr lang="en-US" sz="18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800" i="1">
                          <a:effectLst/>
                          <a:latin typeface="Cambria Math" panose="02040503050406030204" pitchFamily="18" charset="0"/>
                          <a:ea typeface="DengXian" panose="02010600030101010101" pitchFamily="2" charset="-122"/>
                          <a:cs typeface="Times New Roman" panose="02020603050405020304" pitchFamily="18" charset="0"/>
                        </a:rPr>
                        <m:t>=</m:t>
                      </m:r>
                      <m:r>
                        <a:rPr lang="en-US" sz="18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8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8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8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800">
                          <a:effectLst/>
                          <a:latin typeface="Cambria Math" panose="02040503050406030204" pitchFamily="18" charset="0"/>
                          <a:ea typeface="DengXian" panose="02010600030101010101" pitchFamily="2" charset="-122"/>
                          <a:cs typeface="Times New Roman" panose="02020603050405020304" pitchFamily="18" charset="0"/>
                        </a:rPr>
                        <m:t>Δ</m:t>
                      </m:r>
                      <m:r>
                        <a:rPr lang="en-US" sz="18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800" i="1">
                          <a:effectLst/>
                          <a:latin typeface="Cambria Math" panose="02040503050406030204" pitchFamily="18" charset="0"/>
                          <a:ea typeface="DengXian" panose="02010600030101010101" pitchFamily="2" charset="-122"/>
                          <a:cs typeface="Times New Roman" panose="02020603050405020304" pitchFamily="18" charset="0"/>
                        </a:rPr>
                        <m:t>⋅</m:t>
                      </m:r>
                      <m:r>
                        <a:rPr lang="en-US" sz="18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8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800" i="1">
                              <a:effectLst/>
                              <a:latin typeface="Cambria Math" panose="02040503050406030204" pitchFamily="18" charset="0"/>
                              <a:ea typeface="DengXian" panose="02010600030101010101" pitchFamily="2" charset="-122"/>
                              <a:cs typeface="Times New Roman" panose="02020603050405020304" pitchFamily="18" charset="0"/>
                            </a:rPr>
                            <m:t>𝑥</m:t>
                          </m:r>
                        </m:e>
                      </m:d>
                    </m:oMath>
                  </m:oMathPara>
                </a14:m>
                <a:endParaRPr lang="en-US" sz="18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a:effectLst/>
                    <a:latin typeface="+mj-lt"/>
                    <a:ea typeface="DengXian" panose="02010600030101010101" pitchFamily="2" charset="-122"/>
                    <a:cs typeface="Times New Roman" panose="02020603050405020304" pitchFamily="18" charset="0"/>
                  </a:rPr>
                  <a:t>Where </a:t>
                </a:r>
                <a14:m>
                  <m:oMath xmlns:m="http://schemas.openxmlformats.org/officeDocument/2006/math">
                    <m:r>
                      <a:rPr lang="en-US" sz="18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8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800" i="1">
                            <a:effectLst/>
                            <a:latin typeface="Cambria Math" panose="02040503050406030204" pitchFamily="18" charset="0"/>
                            <a:ea typeface="DengXian" panose="02010600030101010101" pitchFamily="2" charset="-122"/>
                            <a:cs typeface="Times New Roman" panose="02020603050405020304" pitchFamily="18" charset="0"/>
                          </a:rPr>
                          <m:t>𝑥</m:t>
                        </m:r>
                      </m:e>
                    </m:d>
                    <m:r>
                      <a:rPr lang="en-US" sz="1800" i="1">
                        <a:effectLst/>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1800" i="1">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800" i="1">
                            <a:effectLst/>
                            <a:latin typeface="Cambria Math" panose="02040503050406030204" pitchFamily="18" charset="0"/>
                            <a:ea typeface="DengXian" panose="02010600030101010101" pitchFamily="2" charset="-122"/>
                            <a:cs typeface="Times New Roman" panose="02020603050405020304" pitchFamily="18" charset="0"/>
                          </a:rPr>
                          <m:t>𝑥</m:t>
                        </m:r>
                      </m:e>
                    </m:acc>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3" name="Text Box 2">
                <a:extLst>
                  <a:ext uri="{FF2B5EF4-FFF2-40B4-BE49-F238E27FC236}">
                    <a16:creationId xmlns:a16="http://schemas.microsoft.com/office/drawing/2014/main" id="{836E9DE7-D036-41AA-919B-346AD8F38CA6}"/>
                  </a:ext>
                </a:extLst>
              </p:cNvPr>
              <p:cNvSpPr txBox="1">
                <a:spLocks noRot="1" noChangeAspect="1" noMove="1" noResize="1" noEditPoints="1" noAdjustHandles="1" noChangeArrowheads="1" noChangeShapeType="1" noTextEdit="1"/>
              </p:cNvSpPr>
              <p:nvPr/>
            </p:nvSpPr>
            <p:spPr bwMode="auto">
              <a:xfrm>
                <a:off x="5583557" y="76645"/>
                <a:ext cx="3615690" cy="961580"/>
              </a:xfrm>
              <a:prstGeom prst="rect">
                <a:avLst/>
              </a:prstGeom>
              <a:blipFill>
                <a:blip r:embed="rId3"/>
                <a:stretch>
                  <a:fillRect t="-1840" b="-3681"/>
                </a:stretch>
              </a:blipFill>
              <a:ln w="38100">
                <a:solidFill>
                  <a:srgbClr val="FF0000"/>
                </a:solidFill>
                <a:miter lim="800000"/>
                <a:headEnd/>
                <a:tailEnd/>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ECCC98A7-1481-4C12-BD79-6163BA4E60ED}"/>
              </a:ext>
            </a:extLst>
          </p:cNvPr>
          <p:cNvSpPr/>
          <p:nvPr/>
        </p:nvSpPr>
        <p:spPr>
          <a:xfrm>
            <a:off x="76200" y="1228398"/>
            <a:ext cx="12039600" cy="830997"/>
          </a:xfrm>
          <a:prstGeom prst="rect">
            <a:avLst/>
          </a:prstGeom>
        </p:spPr>
        <p:txBody>
          <a:bodyPr wrap="square">
            <a:spAutoFit/>
          </a:bodyPr>
          <a:lstStyle/>
          <a:p>
            <a:pPr marL="0" marR="0" indent="0">
              <a:spcBef>
                <a:spcPts val="0"/>
              </a:spcBef>
              <a:spcAft>
                <a:spcPts val="0"/>
              </a:spcAft>
              <a:buNone/>
            </a:pPr>
            <a:r>
              <a:rPr lang="en-US" sz="1600" dirty="0">
                <a:latin typeface="+mj-lt"/>
                <a:ea typeface="Times New Roman" panose="02020603050405020304" pitchFamily="18" charset="0"/>
                <a:cs typeface="Times New Roman" panose="02020603050405020304" pitchFamily="18" charset="0"/>
              </a:rPr>
              <a:t>A 60 Hz generator is supplying 200 MW and 0 </a:t>
            </a:r>
            <a:r>
              <a:rPr lang="en-US" sz="1600" dirty="0" err="1">
                <a:latin typeface="+mj-lt"/>
                <a:ea typeface="Times New Roman" panose="02020603050405020304" pitchFamily="18" charset="0"/>
                <a:cs typeface="Times New Roman" panose="02020603050405020304" pitchFamily="18" charset="0"/>
              </a:rPr>
              <a:t>Mvar</a:t>
            </a:r>
            <a:r>
              <a:rPr lang="en-US" sz="1600" dirty="0">
                <a:latin typeface="+mj-lt"/>
                <a:ea typeface="Times New Roman" panose="02020603050405020304" pitchFamily="18" charset="0"/>
                <a:cs typeface="Times New Roman" panose="02020603050405020304" pitchFamily="18" charset="0"/>
              </a:rPr>
              <a:t> to an infinite bus (with 1.0 per-unit) through two parallel transmission lines. Each transmission line has a per-unit impedance (with 100 MVA base) of j0.04. The per-unit transient reactance for the machine is j0.03, and its inertia constant is 10 seconds. (No damping.) A fault occurs at time = 0 halfway down one of the lines.</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4E8419B-618F-466D-BDB8-9B1B47C0149F}"/>
                  </a:ext>
                </a:extLst>
              </p:cNvPr>
              <p:cNvSpPr txBox="1"/>
              <p:nvPr/>
            </p:nvSpPr>
            <p:spPr>
              <a:xfrm>
                <a:off x="361950" y="2087970"/>
                <a:ext cx="5390706" cy="4609019"/>
              </a:xfrm>
              <a:prstGeom prst="rect">
                <a:avLst/>
              </a:prstGeom>
              <a:solidFill>
                <a:schemeClr val="bg1"/>
              </a:solidFill>
              <a:ln w="38100">
                <a:solidFill>
                  <a:srgbClr val="00CC00"/>
                </a:solidFill>
              </a:ln>
            </p:spPr>
            <p:txBody>
              <a:bodyPr wrap="none" rtlCol="0">
                <a:spAutoFit/>
              </a:bodyPr>
              <a:lstStyle/>
              <a:p>
                <a:pPr algn="l"/>
                <a:r>
                  <a:rPr lang="en-US" sz="1600" u="sng" dirty="0">
                    <a:latin typeface="+mj-lt"/>
                  </a:rPr>
                  <a:t>Before the fault</a:t>
                </a:r>
              </a:p>
              <a:p>
                <a:pPr algn="l"/>
                <a:r>
                  <a:rPr lang="en-US" sz="1600" dirty="0">
                    <a:latin typeface="+mj-lt"/>
                  </a:rPr>
                  <a:t>The generator is connected to a Thevenin equivalent with</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𝑠</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𝑣𝑠</m:t>
                        </m:r>
                      </m:sub>
                    </m:sSub>
                    <m:r>
                      <a:rPr lang="en-US" sz="1600" b="0" i="1" smtClean="0">
                        <a:latin typeface="Cambria Math" panose="02040503050406030204" pitchFamily="18" charset="0"/>
                      </a:rPr>
                      <m:t>=1.0∠0</m:t>
                    </m:r>
                  </m:oMath>
                </a14:m>
                <a:r>
                  <a:rPr lang="en-US" sz="1600" dirty="0">
                    <a:latin typeface="+mj-lt"/>
                  </a:rPr>
                  <a:t>               </a:t>
                </a:r>
                <a14:m>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𝑋</m:t>
                        </m:r>
                      </m:e>
                      <m:sub>
                        <m:r>
                          <a:rPr lang="en-US" sz="1600" b="0" i="1" dirty="0" smtClean="0">
                            <a:latin typeface="Cambria Math" panose="02040503050406030204" pitchFamily="18" charset="0"/>
                          </a:rPr>
                          <m:t>𝑒𝑝</m:t>
                        </m:r>
                      </m:sub>
                    </m:sSub>
                    <m:r>
                      <a:rPr lang="en-US" sz="1600" b="0" i="1" dirty="0" smtClean="0">
                        <a:latin typeface="Cambria Math" panose="02040503050406030204" pitchFamily="18" charset="0"/>
                      </a:rPr>
                      <m:t>=</m:t>
                    </m:r>
                    <m:r>
                      <a:rPr lang="en-US" sz="1600" b="0" i="1" dirty="0" smtClean="0">
                        <a:latin typeface="Cambria Math" panose="02040503050406030204" pitchFamily="18" charset="0"/>
                      </a:rPr>
                      <m:t>𝑗</m:t>
                    </m:r>
                    <m:r>
                      <a:rPr lang="en-US" sz="1600" b="0" i="1" dirty="0" smtClean="0">
                        <a:latin typeface="Cambria Math" panose="02040503050406030204" pitchFamily="18" charset="0"/>
                      </a:rPr>
                      <m:t>0.04||</m:t>
                    </m:r>
                    <m:r>
                      <a:rPr lang="en-US" sz="1600" b="0" i="1" dirty="0" smtClean="0">
                        <a:latin typeface="Cambria Math" panose="02040503050406030204" pitchFamily="18" charset="0"/>
                      </a:rPr>
                      <m:t>𝑗</m:t>
                    </m:r>
                    <m:r>
                      <a:rPr lang="en-US" sz="1600" b="0" i="1" dirty="0" smtClean="0">
                        <a:latin typeface="Cambria Math" panose="02040503050406030204" pitchFamily="18" charset="0"/>
                      </a:rPr>
                      <m:t>0.04=</m:t>
                    </m:r>
                    <m:r>
                      <a:rPr lang="en-US" sz="1600" b="0" i="1" dirty="0" smtClean="0">
                        <a:latin typeface="Cambria Math" panose="02040503050406030204" pitchFamily="18" charset="0"/>
                      </a:rPr>
                      <m:t>𝑗</m:t>
                    </m:r>
                    <m:r>
                      <a:rPr lang="en-US" sz="1600" b="0" i="1" dirty="0" smtClean="0">
                        <a:latin typeface="Cambria Math" panose="02040503050406030204" pitchFamily="18" charset="0"/>
                      </a:rPr>
                      <m:t>0.02</m:t>
                    </m:r>
                  </m:oMath>
                </a14:m>
                <a:endParaRPr lang="en-US" sz="1600" dirty="0">
                  <a:latin typeface="+mj-lt"/>
                </a:endParaRPr>
              </a:p>
              <a:p>
                <a:pPr algn="l"/>
                <a:r>
                  <a:rPr lang="en-US" sz="1600" dirty="0">
                    <a:latin typeface="+mj-lt"/>
                  </a:rPr>
                  <a:t>Solve the circuit for the generator internal voltage,</a:t>
                </a:r>
              </a:p>
              <a:p>
                <a:pPr algn="l"/>
                <a:r>
                  <a:rPr lang="en-US" sz="1600" dirty="0">
                    <a:latin typeface="+mj-lt"/>
                  </a:rPr>
                  <a:t>Which will give you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m:t>
                    </m:r>
                  </m:oMath>
                </a14:m>
                <a:r>
                  <a:rPr lang="en-US" sz="1600" dirty="0">
                    <a:latin typeface="+mj-lt"/>
                  </a:rPr>
                  <a:t> and initial value of </a:t>
                </a:r>
                <a14:m>
                  <m:oMath xmlns:m="http://schemas.openxmlformats.org/officeDocument/2006/math">
                    <m:r>
                      <a:rPr lang="en-US" sz="1600" b="0" i="1" smtClean="0">
                        <a:latin typeface="Cambria Math" panose="02040503050406030204" pitchFamily="18" charset="0"/>
                      </a:rPr>
                      <m:t>𝛿</m:t>
                    </m:r>
                  </m:oMath>
                </a14:m>
                <a:r>
                  <a:rPr lang="en-US" sz="1600" dirty="0">
                    <a:latin typeface="+mj-lt"/>
                  </a:rPr>
                  <a:t>:</a:t>
                </a:r>
              </a:p>
              <a:p>
                <a:pPr algn="l"/>
                <a14:m>
                  <m:oMath xmlns:m="http://schemas.openxmlformats.org/officeDocument/2006/math">
                    <m:r>
                      <a:rPr lang="en-US" sz="1600" b="0" i="1" smtClean="0">
                        <a:latin typeface="Cambria Math" panose="02040503050406030204" pitchFamily="18" charset="0"/>
                      </a:rPr>
                      <m:t>𝐼</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𝑆</m:t>
                                </m:r>
                              </m:num>
                              <m:den>
                                <m:r>
                                  <a:rPr lang="en-US" sz="1600" b="0" i="1" smtClean="0">
                                    <a:latin typeface="Cambria Math" panose="02040503050406030204" pitchFamily="18" charset="0"/>
                                  </a:rPr>
                                  <m:t>𝑉</m:t>
                                </m:r>
                              </m:den>
                            </m:f>
                          </m:e>
                        </m:d>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2.0</m:t>
                                </m:r>
                              </m:num>
                              <m:den>
                                <m:r>
                                  <a:rPr lang="en-US" sz="1600" b="0" i="1" smtClean="0">
                                    <a:latin typeface="Cambria Math" panose="02040503050406030204" pitchFamily="18" charset="0"/>
                                  </a:rPr>
                                  <m:t>1.0</m:t>
                                </m:r>
                              </m:den>
                            </m:f>
                          </m:e>
                        </m:d>
                      </m:e>
                      <m:sup>
                        <m:r>
                          <a:rPr lang="en-US" sz="1600" b="0" i="1" smtClean="0">
                            <a:latin typeface="Cambria Math" panose="02040503050406030204" pitchFamily="18" charset="0"/>
                          </a:rPr>
                          <m:t>∗</m:t>
                        </m:r>
                      </m:sup>
                    </m:sSup>
                    <m:r>
                      <a:rPr lang="en-US" sz="1600" b="0" i="1" smtClean="0">
                        <a:latin typeface="Cambria Math" panose="02040503050406030204" pitchFamily="18" charset="0"/>
                      </a:rPr>
                      <m:t>=2.0</m:t>
                    </m:r>
                  </m:oMath>
                </a14:m>
                <a:r>
                  <a:rPr lang="en-US" sz="1600" dirty="0">
                    <a:latin typeface="+mj-lt"/>
                  </a:rPr>
                  <a:t> </a:t>
                </a:r>
              </a:p>
              <a:p>
                <a:pPr algn="l"/>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𝐸</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𝛿</m:t>
                    </m:r>
                    <m:r>
                      <a:rPr lang="en-US" sz="1600" b="0" i="1" smtClean="0">
                        <a:latin typeface="Cambria Math" panose="02040503050406030204" pitchFamily="18" charset="0"/>
                      </a:rPr>
                      <m:t>=1.0+</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2.0</m:t>
                        </m:r>
                      </m:e>
                    </m:d>
                    <m:r>
                      <a:rPr lang="en-US" sz="1600" b="0" i="1" smtClean="0">
                        <a:latin typeface="Cambria Math" panose="02040503050406030204" pitchFamily="18" charset="0"/>
                      </a:rPr>
                      <m:t>(</m:t>
                    </m:r>
                    <m:r>
                      <a:rPr lang="en-US" sz="1600" b="0" i="1" smtClean="0">
                        <a:latin typeface="Cambria Math" panose="02040503050406030204" pitchFamily="18" charset="0"/>
                      </a:rPr>
                      <m:t>𝑗</m:t>
                    </m:r>
                    <m:r>
                      <a:rPr lang="en-US" sz="1600" b="0" i="1" smtClean="0">
                        <a:latin typeface="Cambria Math" panose="02040503050406030204" pitchFamily="18" charset="0"/>
                      </a:rPr>
                      <m:t>0.03+</m:t>
                    </m:r>
                    <m:r>
                      <a:rPr lang="en-US" sz="1600" b="0" i="1" smtClean="0">
                        <a:latin typeface="Cambria Math" panose="02040503050406030204" pitchFamily="18" charset="0"/>
                      </a:rPr>
                      <m:t>𝑗</m:t>
                    </m:r>
                    <m:r>
                      <a:rPr lang="en-US" sz="1600" b="0" i="1" smtClean="0">
                        <a:latin typeface="Cambria Math" panose="02040503050406030204" pitchFamily="18" charset="0"/>
                      </a:rPr>
                      <m:t>0.02)=1.005∠0.0997 (</m:t>
                    </m:r>
                    <m:r>
                      <a:rPr lang="en-US" sz="1600" b="0" i="1" smtClean="0">
                        <a:latin typeface="Cambria Math" panose="02040503050406030204" pitchFamily="18" charset="0"/>
                      </a:rPr>
                      <m:t>𝑟𝑎𝑑</m:t>
                    </m:r>
                    <m:r>
                      <a:rPr lang="en-US" sz="1600" b="0" i="1" smtClean="0">
                        <a:latin typeface="Cambria Math" panose="02040503050406030204" pitchFamily="18" charset="0"/>
                      </a:rPr>
                      <m:t>)</m:t>
                    </m:r>
                  </m:oMath>
                </a14:m>
                <a:r>
                  <a:rPr lang="en-US" sz="1600" dirty="0">
                    <a:latin typeface="+mj-lt"/>
                  </a:rPr>
                  <a:t> </a:t>
                </a:r>
              </a:p>
              <a:p>
                <a:pPr algn="l"/>
                <a:r>
                  <a:rPr lang="en-US" sz="1600" dirty="0">
                    <a:latin typeface="+mj-lt"/>
                  </a:rPr>
                  <a:t>Now consider steady-state, to get </a:t>
                </a:r>
                <a14:m>
                  <m:oMath xmlns:m="http://schemas.openxmlformats.org/officeDocument/2006/math">
                    <m:r>
                      <a:rPr lang="en-US" sz="1600" b="0" i="1" smtClean="0">
                        <a:latin typeface="Cambria Math" panose="02040503050406030204" pitchFamily="18" charset="0"/>
                      </a:rPr>
                      <m:t>𝜔</m:t>
                    </m:r>
                    <m:r>
                      <a:rPr lang="en-US" sz="1600" b="0" i="1" smtClean="0">
                        <a:latin typeface="Cambria Math" panose="02040503050406030204" pitchFamily="18" charset="0"/>
                      </a:rPr>
                      <m:t>=0</m:t>
                    </m:r>
                  </m:oMath>
                </a14:m>
                <a:endParaRPr lang="en-US" sz="1600" dirty="0">
                  <a:latin typeface="+mj-lt"/>
                </a:endParaRPr>
              </a:p>
              <a:p>
                <a:r>
                  <a:rPr lang="en-US" sz="1600" dirty="0">
                    <a:latin typeface="+mj-lt"/>
                  </a:rPr>
                  <a:t>And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𝑀</m:t>
                        </m:r>
                      </m:sub>
                    </m:sSub>
                    <m:r>
                      <a:rPr lang="en-US" sz="1600" b="0" i="1" smtClean="0">
                        <a:latin typeface="Cambria Math" panose="02040503050406030204" pitchFamily="18" charset="0"/>
                      </a:rPr>
                      <m:t>=</m:t>
                    </m:r>
                    <m:f>
                      <m:fPr>
                        <m:ctrlPr>
                          <a:rPr lang="en-US" sz="1600" i="1" dirty="0">
                            <a:latin typeface="Cambria Math" panose="02040503050406030204" pitchFamily="18" charset="0"/>
                          </a:rPr>
                        </m:ctrlPr>
                      </m:fPr>
                      <m:num>
                        <m:sSup>
                          <m:sSupPr>
                            <m:ctrlPr>
                              <a:rPr lang="en-US" sz="1600" i="1" dirty="0">
                                <a:latin typeface="Cambria Math" panose="02040503050406030204" pitchFamily="18" charset="0"/>
                              </a:rPr>
                            </m:ctrlPr>
                          </m:sSupPr>
                          <m:e>
                            <m:r>
                              <a:rPr lang="en-US" sz="1600" dirty="0">
                                <a:latin typeface="Cambria Math" panose="02040503050406030204" pitchFamily="18" charset="0"/>
                              </a:rPr>
                              <m:t>𝐸</m:t>
                            </m:r>
                          </m:e>
                          <m:sup>
                            <m:r>
                              <a:rPr lang="en-US" sz="1600" dirty="0">
                                <a:latin typeface="Cambria Math" panose="02040503050406030204" pitchFamily="18" charset="0"/>
                              </a:rPr>
                              <m:t>′</m:t>
                            </m:r>
                          </m:sup>
                        </m:sSup>
                        <m:sSub>
                          <m:sSubPr>
                            <m:ctrlPr>
                              <a:rPr lang="en-US" sz="1600" i="1" dirty="0">
                                <a:latin typeface="Cambria Math" panose="02040503050406030204" pitchFamily="18" charset="0"/>
                              </a:rPr>
                            </m:ctrlPr>
                          </m:sSubPr>
                          <m:e>
                            <m:r>
                              <a:rPr lang="en-US" sz="1600" dirty="0">
                                <a:latin typeface="Cambria Math" panose="02040503050406030204" pitchFamily="18" charset="0"/>
                              </a:rPr>
                              <m:t>𝑉</m:t>
                            </m:r>
                          </m:e>
                          <m:sub>
                            <m:r>
                              <a:rPr lang="en-US" sz="1600" dirty="0">
                                <a:latin typeface="Cambria Math" panose="02040503050406030204" pitchFamily="18" charset="0"/>
                              </a:rPr>
                              <m:t>𝑠</m:t>
                            </m:r>
                          </m:sub>
                        </m:sSub>
                      </m:num>
                      <m:den>
                        <m:sSubSup>
                          <m:sSubSupPr>
                            <m:ctrlPr>
                              <a:rPr lang="en-US" sz="1600" i="1" dirty="0">
                                <a:latin typeface="Cambria Math" panose="02040503050406030204" pitchFamily="18" charset="0"/>
                              </a:rPr>
                            </m:ctrlPr>
                          </m:sSubSupPr>
                          <m:e>
                            <m:r>
                              <a:rPr lang="en-US" sz="1600" dirty="0">
                                <a:latin typeface="Cambria Math" panose="02040503050406030204" pitchFamily="18" charset="0"/>
                              </a:rPr>
                              <m:t>𝑋</m:t>
                            </m:r>
                          </m:e>
                          <m:sub>
                            <m:r>
                              <a:rPr lang="en-US" sz="1600" dirty="0">
                                <a:latin typeface="Cambria Math" panose="02040503050406030204" pitchFamily="18" charset="0"/>
                              </a:rPr>
                              <m:t>𝑑</m:t>
                            </m:r>
                          </m:sub>
                          <m:sup>
                            <m:r>
                              <a:rPr lang="en-US" sz="1600" dirty="0">
                                <a:latin typeface="Cambria Math" panose="02040503050406030204" pitchFamily="18" charset="0"/>
                              </a:rPr>
                              <m:t>′</m:t>
                            </m:r>
                          </m:sup>
                        </m:sSubSup>
                        <m:r>
                          <a:rPr lang="en-US" sz="1600" dirty="0">
                            <a:latin typeface="Cambria Math" panose="02040503050406030204" pitchFamily="18" charset="0"/>
                          </a:rPr>
                          <m:t>+</m:t>
                        </m:r>
                        <m:sSub>
                          <m:sSubPr>
                            <m:ctrlPr>
                              <a:rPr lang="en-US" sz="1600" i="1" dirty="0">
                                <a:latin typeface="Cambria Math" panose="02040503050406030204" pitchFamily="18" charset="0"/>
                              </a:rPr>
                            </m:ctrlPr>
                          </m:sSubPr>
                          <m:e>
                            <m:r>
                              <a:rPr lang="en-US" sz="1600" dirty="0">
                                <a:latin typeface="Cambria Math" panose="02040503050406030204" pitchFamily="18" charset="0"/>
                              </a:rPr>
                              <m:t>𝑋</m:t>
                            </m:r>
                          </m:e>
                          <m:sub>
                            <m:r>
                              <a:rPr lang="en-US" sz="1600" dirty="0">
                                <a:latin typeface="Cambria Math" panose="02040503050406030204" pitchFamily="18" charset="0"/>
                              </a:rPr>
                              <m:t>𝑒𝑝</m:t>
                            </m:r>
                          </m:sub>
                        </m:sSub>
                      </m:den>
                    </m:f>
                    <m:func>
                      <m:funcPr>
                        <m:ctrlPr>
                          <a:rPr lang="en-US" sz="1600" i="1" dirty="0">
                            <a:latin typeface="Cambria Math" panose="02040503050406030204" pitchFamily="18" charset="0"/>
                          </a:rPr>
                        </m:ctrlPr>
                      </m:funcPr>
                      <m:fName>
                        <m:r>
                          <m:rPr>
                            <m:sty m:val="p"/>
                          </m:rPr>
                          <a:rPr lang="en-US" sz="1600" dirty="0">
                            <a:latin typeface="Cambria Math" panose="02040503050406030204" pitchFamily="18" charset="0"/>
                          </a:rPr>
                          <m:t>sin</m:t>
                        </m:r>
                      </m:fName>
                      <m:e>
                        <m:d>
                          <m:dPr>
                            <m:ctrlPr>
                              <a:rPr lang="en-US" sz="1600" i="1" dirty="0">
                                <a:latin typeface="Cambria Math" panose="02040503050406030204" pitchFamily="18" charset="0"/>
                              </a:rPr>
                            </m:ctrlPr>
                          </m:dPr>
                          <m:e>
                            <m:r>
                              <a:rPr lang="en-US" sz="1600" dirty="0">
                                <a:latin typeface="Cambria Math" panose="02040503050406030204" pitchFamily="18" charset="0"/>
                              </a:rPr>
                              <m:t>𝛿</m:t>
                            </m:r>
                            <m:r>
                              <a:rPr lang="en-US" sz="1600" dirty="0">
                                <a:latin typeface="Cambria Math" panose="02040503050406030204" pitchFamily="18" charset="0"/>
                              </a:rPr>
                              <m:t>−</m:t>
                            </m:r>
                            <m:sSub>
                              <m:sSubPr>
                                <m:ctrlPr>
                                  <a:rPr lang="en-US" sz="1600" i="1" dirty="0">
                                    <a:latin typeface="Cambria Math" panose="02040503050406030204" pitchFamily="18" charset="0"/>
                                  </a:rPr>
                                </m:ctrlPr>
                              </m:sSubPr>
                              <m:e>
                                <m:r>
                                  <a:rPr lang="en-US" sz="1600" dirty="0">
                                    <a:latin typeface="Cambria Math" panose="02040503050406030204" pitchFamily="18" charset="0"/>
                                  </a:rPr>
                                  <m:t>𝜃</m:t>
                                </m:r>
                              </m:e>
                              <m:sub>
                                <m:r>
                                  <a:rPr lang="en-US" sz="1600" dirty="0">
                                    <a:latin typeface="Cambria Math" panose="02040503050406030204" pitchFamily="18" charset="0"/>
                                  </a:rPr>
                                  <m:t>𝑣𝑠</m:t>
                                </m:r>
                              </m:sub>
                            </m:sSub>
                          </m:e>
                        </m:d>
                      </m:e>
                    </m:func>
                    <m:r>
                      <a:rPr lang="en-US" sz="1600" b="0" i="1" dirty="0" smtClean="0">
                        <a:latin typeface="Cambria Math" panose="02040503050406030204" pitchFamily="18" charset="0"/>
                      </a:rPr>
                      <m:t>=</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1.005⋅1</m:t>
                        </m:r>
                      </m:num>
                      <m:den>
                        <m:r>
                          <a:rPr lang="en-US" sz="1600" b="0" i="1" dirty="0" smtClean="0">
                            <a:latin typeface="Cambria Math" panose="02040503050406030204" pitchFamily="18" charset="0"/>
                          </a:rPr>
                          <m:t>0.03+0.02</m:t>
                        </m:r>
                      </m:den>
                    </m:f>
                    <m:func>
                      <m:funcPr>
                        <m:ctrlPr>
                          <a:rPr lang="en-US" sz="1600" b="0" i="1" dirty="0" smtClean="0">
                            <a:latin typeface="Cambria Math" panose="02040503050406030204" pitchFamily="18" charset="0"/>
                          </a:rPr>
                        </m:ctrlPr>
                      </m:funcPr>
                      <m:fName>
                        <m:r>
                          <m:rPr>
                            <m:sty m:val="p"/>
                          </m:rPr>
                          <a:rPr lang="en-US" sz="1600" b="0" i="0" dirty="0" smtClean="0">
                            <a:latin typeface="Cambria Math" panose="02040503050406030204" pitchFamily="18" charset="0"/>
                          </a:rPr>
                          <m:t>sin</m:t>
                        </m:r>
                      </m:fName>
                      <m:e>
                        <m:r>
                          <a:rPr lang="en-US" sz="1600" b="0" i="1" dirty="0" smtClean="0">
                            <a:latin typeface="Cambria Math" panose="02040503050406030204" pitchFamily="18" charset="0"/>
                          </a:rPr>
                          <m:t>(0.0997)</m:t>
                        </m:r>
                      </m:e>
                    </m:func>
                    <m:r>
                      <a:rPr lang="en-US" sz="1600" b="0" i="1" dirty="0" smtClean="0">
                        <a:latin typeface="Cambria Math" panose="02040503050406030204" pitchFamily="18" charset="0"/>
                      </a:rPr>
                      <m:t>=2.0</m:t>
                    </m:r>
                  </m:oMath>
                </a14:m>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p:txBody>
          </p:sp>
        </mc:Choice>
        <mc:Fallback>
          <p:sp>
            <p:nvSpPr>
              <p:cNvPr id="5" name="TextBox 4">
                <a:extLst>
                  <a:ext uri="{FF2B5EF4-FFF2-40B4-BE49-F238E27FC236}">
                    <a16:creationId xmlns:a16="http://schemas.microsoft.com/office/drawing/2014/main" id="{04E8419B-618F-466D-BDB8-9B1B47C0149F}"/>
                  </a:ext>
                </a:extLst>
              </p:cNvPr>
              <p:cNvSpPr txBox="1">
                <a:spLocks noRot="1" noChangeAspect="1" noMove="1" noResize="1" noEditPoints="1" noAdjustHandles="1" noChangeArrowheads="1" noChangeShapeType="1" noTextEdit="1"/>
              </p:cNvSpPr>
              <p:nvPr/>
            </p:nvSpPr>
            <p:spPr>
              <a:xfrm>
                <a:off x="361950" y="2087970"/>
                <a:ext cx="5390706" cy="4609019"/>
              </a:xfrm>
              <a:prstGeom prst="rect">
                <a:avLst/>
              </a:prstGeom>
              <a:blipFill>
                <a:blip r:embed="rId4"/>
                <a:stretch>
                  <a:fillRect l="-224"/>
                </a:stretch>
              </a:blipFill>
              <a:ln w="38100">
                <a:solidFill>
                  <a:srgbClr val="00CC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3" name="TextBox 112">
                <a:extLst>
                  <a:ext uri="{FF2B5EF4-FFF2-40B4-BE49-F238E27FC236}">
                    <a16:creationId xmlns:a16="http://schemas.microsoft.com/office/drawing/2014/main" id="{B7E8001B-62E3-47DA-B58F-96723CCFF622}"/>
                  </a:ext>
                </a:extLst>
              </p:cNvPr>
              <p:cNvSpPr txBox="1"/>
              <p:nvPr/>
            </p:nvSpPr>
            <p:spPr>
              <a:xfrm>
                <a:off x="6000302" y="2096775"/>
                <a:ext cx="5780108" cy="4354397"/>
              </a:xfrm>
              <a:prstGeom prst="rect">
                <a:avLst/>
              </a:prstGeom>
              <a:solidFill>
                <a:schemeClr val="bg1"/>
              </a:solidFill>
              <a:ln w="38100">
                <a:solidFill>
                  <a:srgbClr val="00CC00"/>
                </a:solidFill>
              </a:ln>
            </p:spPr>
            <p:txBody>
              <a:bodyPr wrap="square" rtlCol="0">
                <a:spAutoFit/>
              </a:bodyPr>
              <a:lstStyle/>
              <a:p>
                <a:pPr algn="l"/>
                <a:r>
                  <a:rPr lang="en-US" sz="1600" u="sng" dirty="0">
                    <a:latin typeface="+mj-lt"/>
                  </a:rPr>
                  <a:t>After the fault</a:t>
                </a:r>
              </a:p>
              <a:p>
                <a:pPr algn="l"/>
                <a:r>
                  <a:rPr lang="en-US" sz="1600" dirty="0">
                    <a:latin typeface="+mj-lt"/>
                  </a:rPr>
                  <a:t>The Thevenin equivalent changes. Find the open circuit voltage and equivalent impedance</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𝑠</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𝑣𝑠</m:t>
                        </m:r>
                      </m:sub>
                    </m:sSub>
                    <m:r>
                      <a:rPr lang="en-US" sz="1600" b="0" i="1" smtClean="0">
                        <a:latin typeface="Cambria Math" panose="02040503050406030204" pitchFamily="18" charset="0"/>
                      </a:rPr>
                      <m:t>=1.0 </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0.02</m:t>
                            </m:r>
                          </m:num>
                          <m:den>
                            <m:r>
                              <a:rPr lang="en-US" sz="1600" b="0" i="1" smtClean="0">
                                <a:latin typeface="Cambria Math" panose="02040503050406030204" pitchFamily="18" charset="0"/>
                              </a:rPr>
                              <m:t>0.02+0.04</m:t>
                            </m:r>
                          </m:den>
                        </m:f>
                      </m:e>
                    </m:d>
                    <m:r>
                      <a:rPr lang="en-US" sz="1600" b="0" i="1" smtClean="0">
                        <a:latin typeface="Cambria Math" panose="02040503050406030204" pitchFamily="18" charset="0"/>
                      </a:rPr>
                      <m:t>=0.33∠0</m:t>
                    </m:r>
                  </m:oMath>
                </a14:m>
                <a:r>
                  <a:rPr lang="en-US" sz="1600" dirty="0">
                    <a:latin typeface="+mj-lt"/>
                  </a:rPr>
                  <a:t>         </a:t>
                </a:r>
              </a:p>
              <a:p>
                <a:pPr algn="l"/>
                <a14:m>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𝑋</m:t>
                        </m:r>
                      </m:e>
                      <m:sub>
                        <m:r>
                          <a:rPr lang="en-US" sz="1600" b="0" i="1" dirty="0" smtClean="0">
                            <a:latin typeface="Cambria Math" panose="02040503050406030204" pitchFamily="18" charset="0"/>
                          </a:rPr>
                          <m:t>𝑒𝑝</m:t>
                        </m:r>
                      </m:sub>
                    </m:sSub>
                    <m:r>
                      <a:rPr lang="en-US" sz="1600" b="0" i="1" dirty="0" smtClean="0">
                        <a:latin typeface="Cambria Math" panose="02040503050406030204" pitchFamily="18" charset="0"/>
                      </a:rPr>
                      <m:t>=</m:t>
                    </m:r>
                    <m:r>
                      <a:rPr lang="en-US" sz="1600" b="0" i="1" dirty="0" smtClean="0">
                        <a:latin typeface="Cambria Math" panose="02040503050406030204" pitchFamily="18" charset="0"/>
                      </a:rPr>
                      <m:t>𝑗</m:t>
                    </m:r>
                    <m:r>
                      <a:rPr lang="en-US" sz="1600" b="0" i="1" dirty="0" smtClean="0">
                        <a:latin typeface="Cambria Math" panose="02040503050406030204" pitchFamily="18" charset="0"/>
                      </a:rPr>
                      <m:t>0.04||</m:t>
                    </m:r>
                    <m:r>
                      <a:rPr lang="en-US" sz="1600" b="0" i="1" dirty="0" smtClean="0">
                        <a:latin typeface="Cambria Math" panose="02040503050406030204" pitchFamily="18" charset="0"/>
                      </a:rPr>
                      <m:t>𝑗</m:t>
                    </m:r>
                    <m:r>
                      <a:rPr lang="en-US" sz="1600" b="0" i="1" dirty="0" smtClean="0">
                        <a:latin typeface="Cambria Math" panose="02040503050406030204" pitchFamily="18" charset="0"/>
                      </a:rPr>
                      <m:t>0.02=</m:t>
                    </m:r>
                    <m:r>
                      <a:rPr lang="en-US" sz="1600" b="0" i="1" dirty="0" smtClean="0">
                        <a:latin typeface="Cambria Math" panose="02040503050406030204" pitchFamily="18" charset="0"/>
                      </a:rPr>
                      <m:t>𝑗</m:t>
                    </m:r>
                    <m:r>
                      <a:rPr lang="en-US" sz="1600" b="0" i="1" dirty="0" smtClean="0">
                        <a:latin typeface="Cambria Math" panose="02040503050406030204" pitchFamily="18" charset="0"/>
                      </a:rPr>
                      <m:t>0.0133</m:t>
                    </m:r>
                  </m:oMath>
                </a14:m>
                <a:r>
                  <a:rPr lang="en-US" sz="1600" dirty="0">
                    <a:latin typeface="+mj-lt"/>
                  </a:rPr>
                  <a:t> </a:t>
                </a:r>
              </a:p>
              <a:p>
                <a:pPr algn="l"/>
                <a:r>
                  <a:rPr lang="en-US" sz="1600" dirty="0">
                    <a:latin typeface="+mj-lt"/>
                  </a:rPr>
                  <a:t>Now rewrite the swing equation</a:t>
                </a:r>
              </a:p>
              <a:p>
                <a14:m>
                  <m:oMath xmlns:m="http://schemas.openxmlformats.org/officeDocument/2006/math">
                    <m:f>
                      <m:fPr>
                        <m:ctrlPr>
                          <a:rPr lang="en-US" sz="1600" i="1">
                            <a:latin typeface="Cambria Math" panose="02040503050406030204" pitchFamily="18" charset="0"/>
                          </a:rPr>
                        </m:ctrlPr>
                      </m:fPr>
                      <m:num>
                        <m:r>
                          <a:rPr lang="en-US" sz="1600" b="0" i="0" smtClean="0">
                            <a:latin typeface="Cambria Math" panose="02040503050406030204" pitchFamily="18" charset="0"/>
                          </a:rPr>
                          <m:t>2</m:t>
                        </m:r>
                        <m:r>
                          <a:rPr lang="en-US" sz="1600" b="0" i="1" smtClean="0">
                            <a:latin typeface="Cambria Math" panose="02040503050406030204" pitchFamily="18" charset="0"/>
                          </a:rPr>
                          <m:t>0</m:t>
                        </m:r>
                      </m:num>
                      <m:den>
                        <m:r>
                          <a:rPr lang="en-US" sz="1600" b="0" i="1" smtClean="0">
                            <a:latin typeface="Cambria Math" panose="02040503050406030204" pitchFamily="18" charset="0"/>
                          </a:rPr>
                          <m:t>2</m:t>
                        </m:r>
                        <m:r>
                          <a:rPr lang="en-US" sz="1600" b="0" i="1" smtClean="0">
                            <a:latin typeface="Cambria Math" panose="02040503050406030204" pitchFamily="18" charset="0"/>
                          </a:rPr>
                          <m:t>𝜋</m:t>
                        </m:r>
                        <m:r>
                          <a:rPr lang="en-US" sz="1600" b="0" i="1" smtClean="0">
                            <a:latin typeface="Cambria Math" panose="02040503050406030204" pitchFamily="18" charset="0"/>
                          </a:rPr>
                          <m:t>60</m:t>
                        </m:r>
                      </m:den>
                    </m:f>
                    <m:acc>
                      <m:accPr>
                        <m:chr m:val="̇"/>
                        <m:ctrlPr>
                          <a:rPr lang="en-US" sz="1600" i="1">
                            <a:latin typeface="Cambria Math" panose="02040503050406030204" pitchFamily="18" charset="0"/>
                          </a:rPr>
                        </m:ctrlPr>
                      </m:accPr>
                      <m:e>
                        <m:r>
                          <a:rPr lang="en-US" sz="1600">
                            <a:latin typeface="Cambria Math" panose="02040503050406030204" pitchFamily="18" charset="0"/>
                          </a:rPr>
                          <m:t>𝜔</m:t>
                        </m:r>
                      </m:e>
                    </m:acc>
                    <m:r>
                      <a:rPr lang="en-US" sz="1600" dirty="0">
                        <a:latin typeface="Cambria Math" panose="02040503050406030204" pitchFamily="18" charset="0"/>
                      </a:rPr>
                      <m:t>=</m:t>
                    </m:r>
                    <m:r>
                      <a:rPr lang="en-US" sz="1600" b="0" i="1" dirty="0" smtClean="0">
                        <a:latin typeface="Cambria Math" panose="02040503050406030204" pitchFamily="18" charset="0"/>
                      </a:rPr>
                      <m:t>2.0</m:t>
                    </m:r>
                    <m:r>
                      <a:rPr lang="en-US" sz="1600" dirty="0">
                        <a:latin typeface="Cambria Math" panose="02040503050406030204" pitchFamily="18" charset="0"/>
                      </a:rPr>
                      <m:t>−</m:t>
                    </m:r>
                    <m:f>
                      <m:fPr>
                        <m:ctrlPr>
                          <a:rPr lang="en-US" sz="1600" i="1" dirty="0">
                            <a:latin typeface="Cambria Math" panose="02040503050406030204" pitchFamily="18" charset="0"/>
                          </a:rPr>
                        </m:ctrlPr>
                      </m:fPr>
                      <m:num>
                        <m:r>
                          <a:rPr lang="en-US" sz="1600" b="0" i="1" dirty="0" smtClean="0">
                            <a:latin typeface="Cambria Math" panose="02040503050406030204" pitchFamily="18" charset="0"/>
                          </a:rPr>
                          <m:t>1.005⋅0.33</m:t>
                        </m:r>
                      </m:num>
                      <m:den>
                        <m:r>
                          <a:rPr lang="en-US" sz="1600" b="0" i="1" dirty="0" smtClean="0">
                            <a:latin typeface="Cambria Math" panose="02040503050406030204" pitchFamily="18" charset="0"/>
                          </a:rPr>
                          <m:t>0.03</m:t>
                        </m:r>
                        <m:r>
                          <a:rPr lang="en-US" sz="1600" dirty="0">
                            <a:latin typeface="Cambria Math" panose="02040503050406030204" pitchFamily="18" charset="0"/>
                          </a:rPr>
                          <m:t>+</m:t>
                        </m:r>
                        <m:r>
                          <a:rPr lang="en-US" sz="1600" b="0" i="1" dirty="0" smtClean="0">
                            <a:latin typeface="Cambria Math" panose="02040503050406030204" pitchFamily="18" charset="0"/>
                          </a:rPr>
                          <m:t>0.0133</m:t>
                        </m:r>
                      </m:den>
                    </m:f>
                    <m:func>
                      <m:funcPr>
                        <m:ctrlPr>
                          <a:rPr lang="en-US" sz="1600" i="1" dirty="0">
                            <a:latin typeface="Cambria Math" panose="02040503050406030204" pitchFamily="18" charset="0"/>
                          </a:rPr>
                        </m:ctrlPr>
                      </m:funcPr>
                      <m:fName>
                        <m:r>
                          <m:rPr>
                            <m:sty m:val="p"/>
                          </m:rPr>
                          <a:rPr lang="en-US" sz="1600" dirty="0">
                            <a:latin typeface="Cambria Math" panose="02040503050406030204" pitchFamily="18" charset="0"/>
                          </a:rPr>
                          <m:t>sin</m:t>
                        </m:r>
                      </m:fName>
                      <m:e>
                        <m:d>
                          <m:dPr>
                            <m:ctrlPr>
                              <a:rPr lang="en-US" sz="1600" i="1" dirty="0">
                                <a:latin typeface="Cambria Math" panose="02040503050406030204" pitchFamily="18" charset="0"/>
                              </a:rPr>
                            </m:ctrlPr>
                          </m:dPr>
                          <m:e>
                            <m:r>
                              <a:rPr lang="en-US" sz="1600" dirty="0">
                                <a:latin typeface="Cambria Math" panose="02040503050406030204" pitchFamily="18" charset="0"/>
                              </a:rPr>
                              <m:t>𝛿</m:t>
                            </m:r>
                          </m:e>
                        </m:d>
                      </m:e>
                    </m:func>
                  </m:oMath>
                </a14:m>
                <a:r>
                  <a:rPr lang="en-US" sz="1600" dirty="0">
                    <a:latin typeface="+mj-lt"/>
                  </a:rPr>
                  <a:t> </a:t>
                </a:r>
              </a:p>
              <a:p>
                <a:r>
                  <a:rPr lang="en-US" sz="1600" dirty="0">
                    <a:latin typeface="+mj-lt"/>
                  </a:rPr>
                  <a:t> </a:t>
                </a:r>
              </a:p>
              <a:p>
                <a:endParaRPr lang="en-US" sz="1600" dirty="0">
                  <a:latin typeface="+mj-lt"/>
                </a:endParaRPr>
              </a:p>
              <a:p>
                <a:endParaRPr lang="en-US" sz="1400" dirty="0">
                  <a:latin typeface="+mj-lt"/>
                </a:endParaRPr>
              </a:p>
              <a:p>
                <a:endParaRPr lang="en-US" sz="1600" dirty="0">
                  <a:latin typeface="+mj-lt"/>
                </a:endParaRPr>
              </a:p>
              <a:p>
                <a:endParaRPr lang="en-US" sz="1600" dirty="0">
                  <a:latin typeface="+mj-lt"/>
                </a:endParaRPr>
              </a:p>
              <a:p>
                <a:endParaRPr lang="en-US" sz="1600" dirty="0">
                  <a:latin typeface="+mj-lt"/>
                </a:endParaRPr>
              </a:p>
              <a:p>
                <a:endParaRPr lang="en-US" sz="1400" dirty="0">
                  <a:latin typeface="+mj-lt"/>
                </a:endParaRPr>
              </a:p>
            </p:txBody>
          </p:sp>
        </mc:Choice>
        <mc:Fallback>
          <p:sp>
            <p:nvSpPr>
              <p:cNvPr id="113" name="TextBox 112">
                <a:extLst>
                  <a:ext uri="{FF2B5EF4-FFF2-40B4-BE49-F238E27FC236}">
                    <a16:creationId xmlns:a16="http://schemas.microsoft.com/office/drawing/2014/main" id="{B7E8001B-62E3-47DA-B58F-96723CCFF622}"/>
                  </a:ext>
                </a:extLst>
              </p:cNvPr>
              <p:cNvSpPr txBox="1">
                <a:spLocks noRot="1" noChangeAspect="1" noMove="1" noResize="1" noEditPoints="1" noAdjustHandles="1" noChangeArrowheads="1" noChangeShapeType="1" noTextEdit="1"/>
              </p:cNvSpPr>
              <p:nvPr/>
            </p:nvSpPr>
            <p:spPr>
              <a:xfrm>
                <a:off x="6000302" y="2096775"/>
                <a:ext cx="5780108" cy="4354397"/>
              </a:xfrm>
              <a:prstGeom prst="rect">
                <a:avLst/>
              </a:prstGeom>
              <a:blipFill>
                <a:blip r:embed="rId5"/>
                <a:stretch>
                  <a:fillRect l="-210"/>
                </a:stretch>
              </a:blipFill>
              <a:ln w="38100">
                <a:solidFill>
                  <a:srgbClr val="00CC00"/>
                </a:solidFill>
              </a:ln>
            </p:spPr>
            <p:txBody>
              <a:bodyPr/>
              <a:lstStyle/>
              <a:p>
                <a:r>
                  <a:rPr lang="en-US">
                    <a:noFill/>
                  </a:rPr>
                  <a:t> </a:t>
                </a:r>
              </a:p>
            </p:txBody>
          </p:sp>
        </mc:Fallback>
      </mc:AlternateContent>
      <p:grpSp>
        <p:nvGrpSpPr>
          <p:cNvPr id="114" name="Group 113">
            <a:extLst>
              <a:ext uri="{FF2B5EF4-FFF2-40B4-BE49-F238E27FC236}">
                <a16:creationId xmlns:a16="http://schemas.microsoft.com/office/drawing/2014/main" id="{E8D96017-4F7A-489E-B163-5C09961F2095}"/>
              </a:ext>
            </a:extLst>
          </p:cNvPr>
          <p:cNvGrpSpPr/>
          <p:nvPr/>
        </p:nvGrpSpPr>
        <p:grpSpPr>
          <a:xfrm>
            <a:off x="6117066" y="4949399"/>
            <a:ext cx="5203012" cy="1368292"/>
            <a:chOff x="6691457" y="4517176"/>
            <a:chExt cx="5203012" cy="1368292"/>
          </a:xfrm>
        </p:grpSpPr>
        <mc:AlternateContent xmlns:mc="http://schemas.openxmlformats.org/markup-compatibility/2006">
          <mc:Choice xmlns:a14="http://schemas.microsoft.com/office/drawing/2010/main" Requires="a14">
            <p:sp>
              <p:nvSpPr>
                <p:cNvPr id="115" name="TextBox 114">
                  <a:extLst>
                    <a:ext uri="{FF2B5EF4-FFF2-40B4-BE49-F238E27FC236}">
                      <a16:creationId xmlns:a16="http://schemas.microsoft.com/office/drawing/2014/main" id="{DC66BE06-417C-4AEB-A493-31C3F0FB5696}"/>
                    </a:ext>
                  </a:extLst>
                </p:cNvPr>
                <p:cNvSpPr txBox="1"/>
                <p:nvPr/>
              </p:nvSpPr>
              <p:spPr>
                <a:xfrm>
                  <a:off x="11174400" y="5200808"/>
                  <a:ext cx="720069" cy="369332"/>
                </a:xfrm>
                <a:prstGeom prst="rect">
                  <a:avLst/>
                </a:prstGeom>
                <a:noFill/>
                <a:ln>
                  <a:noFill/>
                </a:ln>
              </p:spPr>
              <p:txBody>
                <a:bodyPr wrap="none" rtlCol="0">
                  <a:spAutoFit/>
                </a:bodyPr>
                <a:lstStyle/>
                <a:p>
                  <a:r>
                    <a:rPr lang="en-US" sz="1800" b="0" dirty="0"/>
                    <a:t>1</a:t>
                  </a:r>
                  <a14:m>
                    <m:oMath xmlns:m="http://schemas.openxmlformats.org/officeDocument/2006/math">
                      <m:r>
                        <a:rPr lang="en-US" sz="1800" i="1" smtClean="0">
                          <a:latin typeface="Cambria Math" panose="02040503050406030204" pitchFamily="18" charset="0"/>
                        </a:rPr>
                        <m:t>∠</m:t>
                      </m:r>
                      <m:r>
                        <a:rPr lang="en-US" sz="1800" b="0" i="1" smtClean="0">
                          <a:latin typeface="Cambria Math" panose="02040503050406030204" pitchFamily="18" charset="0"/>
                        </a:rPr>
                        <m:t>0° </m:t>
                      </m:r>
                    </m:oMath>
                  </a14:m>
                  <a:endParaRPr lang="en-US" sz="1800" dirty="0"/>
                </a:p>
              </p:txBody>
            </p:sp>
          </mc:Choice>
          <mc:Fallback>
            <p:sp>
              <p:nvSpPr>
                <p:cNvPr id="115" name="TextBox 114">
                  <a:extLst>
                    <a:ext uri="{FF2B5EF4-FFF2-40B4-BE49-F238E27FC236}">
                      <a16:creationId xmlns:a16="http://schemas.microsoft.com/office/drawing/2014/main" id="{DC66BE06-417C-4AEB-A493-31C3F0FB5696}"/>
                    </a:ext>
                  </a:extLst>
                </p:cNvPr>
                <p:cNvSpPr txBox="1">
                  <a:spLocks noRot="1" noChangeAspect="1" noMove="1" noResize="1" noEditPoints="1" noAdjustHandles="1" noChangeArrowheads="1" noChangeShapeType="1" noTextEdit="1"/>
                </p:cNvSpPr>
                <p:nvPr/>
              </p:nvSpPr>
              <p:spPr>
                <a:xfrm>
                  <a:off x="11174400" y="5200808"/>
                  <a:ext cx="720069" cy="369332"/>
                </a:xfrm>
                <a:prstGeom prst="rect">
                  <a:avLst/>
                </a:prstGeom>
                <a:blipFill>
                  <a:blip r:embed="rId6"/>
                  <a:stretch>
                    <a:fillRect l="-7627" t="-8197" b="-24590"/>
                  </a:stretch>
                </a:blipFill>
                <a:ln>
                  <a:noFill/>
                </a:ln>
              </p:spPr>
              <p:txBody>
                <a:bodyPr/>
                <a:lstStyle/>
                <a:p>
                  <a:r>
                    <a:rPr lang="en-US">
                      <a:noFill/>
                    </a:rPr>
                    <a:t> </a:t>
                  </a:r>
                </a:p>
              </p:txBody>
            </p:sp>
          </mc:Fallback>
        </mc:AlternateContent>
        <p:grpSp>
          <p:nvGrpSpPr>
            <p:cNvPr id="116" name="Group 115">
              <a:extLst>
                <a:ext uri="{FF2B5EF4-FFF2-40B4-BE49-F238E27FC236}">
                  <a16:creationId xmlns:a16="http://schemas.microsoft.com/office/drawing/2014/main" id="{5E545394-E931-497F-85B7-692A5C9F340C}"/>
                </a:ext>
              </a:extLst>
            </p:cNvPr>
            <p:cNvGrpSpPr/>
            <p:nvPr/>
          </p:nvGrpSpPr>
          <p:grpSpPr>
            <a:xfrm>
              <a:off x="6691457" y="4517176"/>
              <a:ext cx="4426266" cy="1368292"/>
              <a:chOff x="6691457" y="4517176"/>
              <a:chExt cx="4426266" cy="1368292"/>
            </a:xfrm>
          </p:grpSpPr>
          <p:grpSp>
            <p:nvGrpSpPr>
              <p:cNvPr id="117" name="Group 116">
                <a:extLst>
                  <a:ext uri="{FF2B5EF4-FFF2-40B4-BE49-F238E27FC236}">
                    <a16:creationId xmlns:a16="http://schemas.microsoft.com/office/drawing/2014/main" id="{42FF3EC8-F05B-4C7E-BD87-89140573A63F}"/>
                  </a:ext>
                </a:extLst>
              </p:cNvPr>
              <p:cNvGrpSpPr/>
              <p:nvPr/>
            </p:nvGrpSpPr>
            <p:grpSpPr>
              <a:xfrm>
                <a:off x="8269551" y="4681055"/>
                <a:ext cx="1961129" cy="236961"/>
                <a:chOff x="7737365" y="3034093"/>
                <a:chExt cx="2057400" cy="304800"/>
              </a:xfrm>
            </p:grpSpPr>
            <p:cxnSp>
              <p:nvCxnSpPr>
                <p:cNvPr id="227" name="Straight Connector 226">
                  <a:extLst>
                    <a:ext uri="{FF2B5EF4-FFF2-40B4-BE49-F238E27FC236}">
                      <a16:creationId xmlns:a16="http://schemas.microsoft.com/office/drawing/2014/main" id="{AF5AA3D5-EFC6-4AA9-8915-64C025FC55CA}"/>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8" name="Group 227">
                  <a:extLst>
                    <a:ext uri="{FF2B5EF4-FFF2-40B4-BE49-F238E27FC236}">
                      <a16:creationId xmlns:a16="http://schemas.microsoft.com/office/drawing/2014/main" id="{3711A003-ECD7-4383-A68F-FE53C72B436D}"/>
                    </a:ext>
                  </a:extLst>
                </p:cNvPr>
                <p:cNvGrpSpPr/>
                <p:nvPr/>
              </p:nvGrpSpPr>
              <p:grpSpPr>
                <a:xfrm rot="16200000">
                  <a:off x="8602640" y="2748256"/>
                  <a:ext cx="304800" cy="876473"/>
                  <a:chOff x="4114800" y="1538205"/>
                  <a:chExt cx="1839433" cy="1759661"/>
                </a:xfrm>
              </p:grpSpPr>
              <p:grpSp>
                <p:nvGrpSpPr>
                  <p:cNvPr id="230" name="Group 229">
                    <a:extLst>
                      <a:ext uri="{FF2B5EF4-FFF2-40B4-BE49-F238E27FC236}">
                        <a16:creationId xmlns:a16="http://schemas.microsoft.com/office/drawing/2014/main" id="{84D64F02-4E87-46E7-BEFE-3ACC66412971}"/>
                      </a:ext>
                    </a:extLst>
                  </p:cNvPr>
                  <p:cNvGrpSpPr/>
                  <p:nvPr/>
                </p:nvGrpSpPr>
                <p:grpSpPr>
                  <a:xfrm>
                    <a:off x="4114800" y="1538205"/>
                    <a:ext cx="1828800" cy="595395"/>
                    <a:chOff x="5105400" y="3358473"/>
                    <a:chExt cx="1752600" cy="971053"/>
                  </a:xfrm>
                </p:grpSpPr>
                <p:sp>
                  <p:nvSpPr>
                    <p:cNvPr id="249" name="Arc 248">
                      <a:extLst>
                        <a:ext uri="{FF2B5EF4-FFF2-40B4-BE49-F238E27FC236}">
                          <a16:creationId xmlns:a16="http://schemas.microsoft.com/office/drawing/2014/main" id="{AD5D199A-0DE5-4B39-A20A-3A0180E3A935}"/>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50" name="Arc 249">
                      <a:extLst>
                        <a:ext uri="{FF2B5EF4-FFF2-40B4-BE49-F238E27FC236}">
                          <a16:creationId xmlns:a16="http://schemas.microsoft.com/office/drawing/2014/main" id="{EDBF5226-B68B-4B66-92BF-D7419E1AA1A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31" name="Group 230">
                    <a:extLst>
                      <a:ext uri="{FF2B5EF4-FFF2-40B4-BE49-F238E27FC236}">
                        <a16:creationId xmlns:a16="http://schemas.microsoft.com/office/drawing/2014/main" id="{A73AED53-83B3-4F8D-832A-15DDFF8B27B0}"/>
                      </a:ext>
                    </a:extLst>
                  </p:cNvPr>
                  <p:cNvGrpSpPr/>
                  <p:nvPr/>
                </p:nvGrpSpPr>
                <p:grpSpPr>
                  <a:xfrm flipH="1">
                    <a:off x="4125433" y="1943042"/>
                    <a:ext cx="1828800" cy="182645"/>
                    <a:chOff x="5105400" y="3358473"/>
                    <a:chExt cx="1752600" cy="971053"/>
                  </a:xfrm>
                </p:grpSpPr>
                <p:sp>
                  <p:nvSpPr>
                    <p:cNvPr id="247" name="Arc 246">
                      <a:extLst>
                        <a:ext uri="{FF2B5EF4-FFF2-40B4-BE49-F238E27FC236}">
                          <a16:creationId xmlns:a16="http://schemas.microsoft.com/office/drawing/2014/main" id="{74FE19DB-A98C-493D-9233-059FA8B72BE4}"/>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48" name="Arc 247">
                      <a:extLst>
                        <a:ext uri="{FF2B5EF4-FFF2-40B4-BE49-F238E27FC236}">
                          <a16:creationId xmlns:a16="http://schemas.microsoft.com/office/drawing/2014/main" id="{A51526A1-9A76-4CF6-87C2-4FCE82B02281}"/>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32" name="Group 231">
                    <a:extLst>
                      <a:ext uri="{FF2B5EF4-FFF2-40B4-BE49-F238E27FC236}">
                        <a16:creationId xmlns:a16="http://schemas.microsoft.com/office/drawing/2014/main" id="{4ADA70BC-C2F0-4F19-901C-A709F0087EF0}"/>
                      </a:ext>
                    </a:extLst>
                  </p:cNvPr>
                  <p:cNvGrpSpPr/>
                  <p:nvPr/>
                </p:nvGrpSpPr>
                <p:grpSpPr>
                  <a:xfrm>
                    <a:off x="4114800" y="1940471"/>
                    <a:ext cx="1828800" cy="595395"/>
                    <a:chOff x="5105400" y="3358473"/>
                    <a:chExt cx="1752600" cy="971053"/>
                  </a:xfrm>
                </p:grpSpPr>
                <p:sp>
                  <p:nvSpPr>
                    <p:cNvPr id="245" name="Arc 244">
                      <a:extLst>
                        <a:ext uri="{FF2B5EF4-FFF2-40B4-BE49-F238E27FC236}">
                          <a16:creationId xmlns:a16="http://schemas.microsoft.com/office/drawing/2014/main" id="{EEFBFE8E-58E3-4DD0-8403-665778C65B00}"/>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46" name="Arc 245">
                      <a:extLst>
                        <a:ext uri="{FF2B5EF4-FFF2-40B4-BE49-F238E27FC236}">
                          <a16:creationId xmlns:a16="http://schemas.microsoft.com/office/drawing/2014/main" id="{7F3BC59A-3A89-428D-8E98-2C795F6533B1}"/>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33" name="Group 232">
                    <a:extLst>
                      <a:ext uri="{FF2B5EF4-FFF2-40B4-BE49-F238E27FC236}">
                        <a16:creationId xmlns:a16="http://schemas.microsoft.com/office/drawing/2014/main" id="{39FA6A08-5677-4A7E-9546-D4FB4F54D7E6}"/>
                      </a:ext>
                    </a:extLst>
                  </p:cNvPr>
                  <p:cNvGrpSpPr/>
                  <p:nvPr/>
                </p:nvGrpSpPr>
                <p:grpSpPr>
                  <a:xfrm flipH="1">
                    <a:off x="4125433" y="2351567"/>
                    <a:ext cx="1828800" cy="182645"/>
                    <a:chOff x="5105400" y="3358473"/>
                    <a:chExt cx="1752600" cy="971053"/>
                  </a:xfrm>
                </p:grpSpPr>
                <p:sp>
                  <p:nvSpPr>
                    <p:cNvPr id="243" name="Arc 242">
                      <a:extLst>
                        <a:ext uri="{FF2B5EF4-FFF2-40B4-BE49-F238E27FC236}">
                          <a16:creationId xmlns:a16="http://schemas.microsoft.com/office/drawing/2014/main" id="{FC19A378-1923-4C23-BF71-80635B0B5D52}"/>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44" name="Arc 243">
                      <a:extLst>
                        <a:ext uri="{FF2B5EF4-FFF2-40B4-BE49-F238E27FC236}">
                          <a16:creationId xmlns:a16="http://schemas.microsoft.com/office/drawing/2014/main" id="{6F31BC7D-F416-473E-8A34-1BDB1ECAE3F5}"/>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34" name="Group 233">
                    <a:extLst>
                      <a:ext uri="{FF2B5EF4-FFF2-40B4-BE49-F238E27FC236}">
                        <a16:creationId xmlns:a16="http://schemas.microsoft.com/office/drawing/2014/main" id="{E18C9B9C-6AEC-406A-AC57-9AEFC8D992A5}"/>
                      </a:ext>
                    </a:extLst>
                  </p:cNvPr>
                  <p:cNvGrpSpPr/>
                  <p:nvPr/>
                </p:nvGrpSpPr>
                <p:grpSpPr>
                  <a:xfrm>
                    <a:off x="4114800" y="2340934"/>
                    <a:ext cx="1828800" cy="595395"/>
                    <a:chOff x="5105400" y="3358473"/>
                    <a:chExt cx="1752600" cy="971053"/>
                  </a:xfrm>
                </p:grpSpPr>
                <p:sp>
                  <p:nvSpPr>
                    <p:cNvPr id="241" name="Arc 240">
                      <a:extLst>
                        <a:ext uri="{FF2B5EF4-FFF2-40B4-BE49-F238E27FC236}">
                          <a16:creationId xmlns:a16="http://schemas.microsoft.com/office/drawing/2014/main" id="{6B461FD5-E3CC-403B-89EC-6342075EC1A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42" name="Arc 241">
                      <a:extLst>
                        <a:ext uri="{FF2B5EF4-FFF2-40B4-BE49-F238E27FC236}">
                          <a16:creationId xmlns:a16="http://schemas.microsoft.com/office/drawing/2014/main" id="{F439650F-2840-4F6E-9C1E-D12E6FA4C08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35" name="Group 234">
                    <a:extLst>
                      <a:ext uri="{FF2B5EF4-FFF2-40B4-BE49-F238E27FC236}">
                        <a16:creationId xmlns:a16="http://schemas.microsoft.com/office/drawing/2014/main" id="{4B649D92-C7DF-4638-B2CC-8DFFD5AE3FEC}"/>
                      </a:ext>
                    </a:extLst>
                  </p:cNvPr>
                  <p:cNvGrpSpPr/>
                  <p:nvPr/>
                </p:nvGrpSpPr>
                <p:grpSpPr>
                  <a:xfrm flipH="1">
                    <a:off x="4125433" y="2709532"/>
                    <a:ext cx="1828800" cy="221001"/>
                    <a:chOff x="5105400" y="3358473"/>
                    <a:chExt cx="1752600" cy="971053"/>
                  </a:xfrm>
                </p:grpSpPr>
                <p:sp>
                  <p:nvSpPr>
                    <p:cNvPr id="239" name="Arc 238">
                      <a:extLst>
                        <a:ext uri="{FF2B5EF4-FFF2-40B4-BE49-F238E27FC236}">
                          <a16:creationId xmlns:a16="http://schemas.microsoft.com/office/drawing/2014/main" id="{91EE9E2B-17E6-427F-804F-0838E018434E}"/>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40" name="Arc 239">
                      <a:extLst>
                        <a:ext uri="{FF2B5EF4-FFF2-40B4-BE49-F238E27FC236}">
                          <a16:creationId xmlns:a16="http://schemas.microsoft.com/office/drawing/2014/main" id="{9449F258-029D-4901-9606-625BB8FD53A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36" name="Group 235">
                    <a:extLst>
                      <a:ext uri="{FF2B5EF4-FFF2-40B4-BE49-F238E27FC236}">
                        <a16:creationId xmlns:a16="http://schemas.microsoft.com/office/drawing/2014/main" id="{8EE8696C-A9A3-4EB9-BAC9-9BBF450F8FB2}"/>
                      </a:ext>
                    </a:extLst>
                  </p:cNvPr>
                  <p:cNvGrpSpPr/>
                  <p:nvPr/>
                </p:nvGrpSpPr>
                <p:grpSpPr>
                  <a:xfrm>
                    <a:off x="4114800" y="2702471"/>
                    <a:ext cx="1828800" cy="595395"/>
                    <a:chOff x="5105400" y="3358473"/>
                    <a:chExt cx="1752600" cy="971053"/>
                  </a:xfrm>
                </p:grpSpPr>
                <p:sp>
                  <p:nvSpPr>
                    <p:cNvPr id="237" name="Arc 236">
                      <a:extLst>
                        <a:ext uri="{FF2B5EF4-FFF2-40B4-BE49-F238E27FC236}">
                          <a16:creationId xmlns:a16="http://schemas.microsoft.com/office/drawing/2014/main" id="{CBA3E15F-3467-44FB-B605-A414033C6B03}"/>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38" name="Arc 237">
                      <a:extLst>
                        <a:ext uri="{FF2B5EF4-FFF2-40B4-BE49-F238E27FC236}">
                          <a16:creationId xmlns:a16="http://schemas.microsoft.com/office/drawing/2014/main" id="{44EC8415-D357-44A3-ACE6-E2CA5EE52E8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229" name="Straight Connector 228">
                  <a:extLst>
                    <a:ext uri="{FF2B5EF4-FFF2-40B4-BE49-F238E27FC236}">
                      <a16:creationId xmlns:a16="http://schemas.microsoft.com/office/drawing/2014/main" id="{4BC53749-1564-43F0-8A0B-1CD33EDB1977}"/>
                    </a:ext>
                  </a:extLst>
                </p:cNvPr>
                <p:cNvCxnSpPr>
                  <a:cxnSpLocks/>
                  <a:endCxn id="238"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B6F7BEEA-B3EE-4294-9D04-38B7CE78AC14}"/>
                  </a:ext>
                </a:extLst>
              </p:cNvPr>
              <p:cNvGrpSpPr/>
              <p:nvPr/>
            </p:nvGrpSpPr>
            <p:grpSpPr>
              <a:xfrm>
                <a:off x="8263911" y="5182757"/>
                <a:ext cx="975228" cy="266313"/>
                <a:chOff x="7737365" y="3034093"/>
                <a:chExt cx="2057400" cy="304800"/>
              </a:xfrm>
            </p:grpSpPr>
            <p:cxnSp>
              <p:nvCxnSpPr>
                <p:cNvPr id="203" name="Straight Connector 202">
                  <a:extLst>
                    <a:ext uri="{FF2B5EF4-FFF2-40B4-BE49-F238E27FC236}">
                      <a16:creationId xmlns:a16="http://schemas.microsoft.com/office/drawing/2014/main" id="{BE740482-96E7-4961-9402-E9A585DD78DD}"/>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 name="Group 203">
                  <a:extLst>
                    <a:ext uri="{FF2B5EF4-FFF2-40B4-BE49-F238E27FC236}">
                      <a16:creationId xmlns:a16="http://schemas.microsoft.com/office/drawing/2014/main" id="{5956BE7A-7EDD-401C-AD77-79C494FBF7D6}"/>
                    </a:ext>
                  </a:extLst>
                </p:cNvPr>
                <p:cNvGrpSpPr/>
                <p:nvPr/>
              </p:nvGrpSpPr>
              <p:grpSpPr>
                <a:xfrm rot="16200000">
                  <a:off x="8602640" y="2748256"/>
                  <a:ext cx="304800" cy="876473"/>
                  <a:chOff x="4114800" y="1538205"/>
                  <a:chExt cx="1839433" cy="1759661"/>
                </a:xfrm>
              </p:grpSpPr>
              <p:grpSp>
                <p:nvGrpSpPr>
                  <p:cNvPr id="206" name="Group 205">
                    <a:extLst>
                      <a:ext uri="{FF2B5EF4-FFF2-40B4-BE49-F238E27FC236}">
                        <a16:creationId xmlns:a16="http://schemas.microsoft.com/office/drawing/2014/main" id="{820F8ED5-0055-4376-A8C9-7D44B8CF7618}"/>
                      </a:ext>
                    </a:extLst>
                  </p:cNvPr>
                  <p:cNvGrpSpPr/>
                  <p:nvPr/>
                </p:nvGrpSpPr>
                <p:grpSpPr>
                  <a:xfrm>
                    <a:off x="4114800" y="1538205"/>
                    <a:ext cx="1828800" cy="595395"/>
                    <a:chOff x="5105400" y="3358473"/>
                    <a:chExt cx="1752600" cy="971053"/>
                  </a:xfrm>
                </p:grpSpPr>
                <p:sp>
                  <p:nvSpPr>
                    <p:cNvPr id="225" name="Arc 224">
                      <a:extLst>
                        <a:ext uri="{FF2B5EF4-FFF2-40B4-BE49-F238E27FC236}">
                          <a16:creationId xmlns:a16="http://schemas.microsoft.com/office/drawing/2014/main" id="{24934BC6-09B2-402C-A04B-54C018280781}"/>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26" name="Arc 225">
                      <a:extLst>
                        <a:ext uri="{FF2B5EF4-FFF2-40B4-BE49-F238E27FC236}">
                          <a16:creationId xmlns:a16="http://schemas.microsoft.com/office/drawing/2014/main" id="{8401DFA2-E2AC-46C4-8318-B652B16E1C89}"/>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07" name="Group 206">
                    <a:extLst>
                      <a:ext uri="{FF2B5EF4-FFF2-40B4-BE49-F238E27FC236}">
                        <a16:creationId xmlns:a16="http://schemas.microsoft.com/office/drawing/2014/main" id="{261D6B34-388A-4790-9F65-A199E4FA4D5C}"/>
                      </a:ext>
                    </a:extLst>
                  </p:cNvPr>
                  <p:cNvGrpSpPr/>
                  <p:nvPr/>
                </p:nvGrpSpPr>
                <p:grpSpPr>
                  <a:xfrm flipH="1">
                    <a:off x="4125433" y="1943042"/>
                    <a:ext cx="1828800" cy="182645"/>
                    <a:chOff x="5105400" y="3358473"/>
                    <a:chExt cx="1752600" cy="971053"/>
                  </a:xfrm>
                </p:grpSpPr>
                <p:sp>
                  <p:nvSpPr>
                    <p:cNvPr id="223" name="Arc 222">
                      <a:extLst>
                        <a:ext uri="{FF2B5EF4-FFF2-40B4-BE49-F238E27FC236}">
                          <a16:creationId xmlns:a16="http://schemas.microsoft.com/office/drawing/2014/main" id="{F5B58608-E16B-4F1C-8F80-DC67089DBA49}"/>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24" name="Arc 223">
                      <a:extLst>
                        <a:ext uri="{FF2B5EF4-FFF2-40B4-BE49-F238E27FC236}">
                          <a16:creationId xmlns:a16="http://schemas.microsoft.com/office/drawing/2014/main" id="{D310A30E-B980-4BA4-A097-9F424FAB630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08" name="Group 207">
                    <a:extLst>
                      <a:ext uri="{FF2B5EF4-FFF2-40B4-BE49-F238E27FC236}">
                        <a16:creationId xmlns:a16="http://schemas.microsoft.com/office/drawing/2014/main" id="{414CFACE-4C20-4B7C-8A4F-B1EF09F7B96B}"/>
                      </a:ext>
                    </a:extLst>
                  </p:cNvPr>
                  <p:cNvGrpSpPr/>
                  <p:nvPr/>
                </p:nvGrpSpPr>
                <p:grpSpPr>
                  <a:xfrm>
                    <a:off x="4114800" y="1940471"/>
                    <a:ext cx="1828800" cy="595395"/>
                    <a:chOff x="5105400" y="3358473"/>
                    <a:chExt cx="1752600" cy="971053"/>
                  </a:xfrm>
                </p:grpSpPr>
                <p:sp>
                  <p:nvSpPr>
                    <p:cNvPr id="221" name="Arc 220">
                      <a:extLst>
                        <a:ext uri="{FF2B5EF4-FFF2-40B4-BE49-F238E27FC236}">
                          <a16:creationId xmlns:a16="http://schemas.microsoft.com/office/drawing/2014/main" id="{68D5A1FC-E0C1-4D33-8D87-87E7FE181955}"/>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22" name="Arc 221">
                      <a:extLst>
                        <a:ext uri="{FF2B5EF4-FFF2-40B4-BE49-F238E27FC236}">
                          <a16:creationId xmlns:a16="http://schemas.microsoft.com/office/drawing/2014/main" id="{C69E105D-FFED-4F8C-9B74-AE42AE8239F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09" name="Group 208">
                    <a:extLst>
                      <a:ext uri="{FF2B5EF4-FFF2-40B4-BE49-F238E27FC236}">
                        <a16:creationId xmlns:a16="http://schemas.microsoft.com/office/drawing/2014/main" id="{6F008AC6-96FE-4BA8-B74C-1D2FC90DE6E5}"/>
                      </a:ext>
                    </a:extLst>
                  </p:cNvPr>
                  <p:cNvGrpSpPr/>
                  <p:nvPr/>
                </p:nvGrpSpPr>
                <p:grpSpPr>
                  <a:xfrm flipH="1">
                    <a:off x="4125433" y="2351567"/>
                    <a:ext cx="1828800" cy="182645"/>
                    <a:chOff x="5105400" y="3358473"/>
                    <a:chExt cx="1752600" cy="971053"/>
                  </a:xfrm>
                </p:grpSpPr>
                <p:sp>
                  <p:nvSpPr>
                    <p:cNvPr id="219" name="Arc 218">
                      <a:extLst>
                        <a:ext uri="{FF2B5EF4-FFF2-40B4-BE49-F238E27FC236}">
                          <a16:creationId xmlns:a16="http://schemas.microsoft.com/office/drawing/2014/main" id="{EA5F4966-408A-4592-8B5C-B78AB90D384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20" name="Arc 219">
                      <a:extLst>
                        <a:ext uri="{FF2B5EF4-FFF2-40B4-BE49-F238E27FC236}">
                          <a16:creationId xmlns:a16="http://schemas.microsoft.com/office/drawing/2014/main" id="{B80176A7-199D-41C1-98F1-7C5F5D478ED5}"/>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10" name="Group 209">
                    <a:extLst>
                      <a:ext uri="{FF2B5EF4-FFF2-40B4-BE49-F238E27FC236}">
                        <a16:creationId xmlns:a16="http://schemas.microsoft.com/office/drawing/2014/main" id="{DB79967B-F602-4133-BCD5-243876BFF621}"/>
                      </a:ext>
                    </a:extLst>
                  </p:cNvPr>
                  <p:cNvGrpSpPr/>
                  <p:nvPr/>
                </p:nvGrpSpPr>
                <p:grpSpPr>
                  <a:xfrm>
                    <a:off x="4114800" y="2340934"/>
                    <a:ext cx="1828800" cy="595395"/>
                    <a:chOff x="5105400" y="3358473"/>
                    <a:chExt cx="1752600" cy="971053"/>
                  </a:xfrm>
                </p:grpSpPr>
                <p:sp>
                  <p:nvSpPr>
                    <p:cNvPr id="217" name="Arc 216">
                      <a:extLst>
                        <a:ext uri="{FF2B5EF4-FFF2-40B4-BE49-F238E27FC236}">
                          <a16:creationId xmlns:a16="http://schemas.microsoft.com/office/drawing/2014/main" id="{438DE49C-947D-47C2-BA63-80AE242CA674}"/>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18" name="Arc 217">
                      <a:extLst>
                        <a:ext uri="{FF2B5EF4-FFF2-40B4-BE49-F238E27FC236}">
                          <a16:creationId xmlns:a16="http://schemas.microsoft.com/office/drawing/2014/main" id="{2BA0E6A0-88FD-4FEA-A4A8-BE11E1673B6F}"/>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11" name="Group 210">
                    <a:extLst>
                      <a:ext uri="{FF2B5EF4-FFF2-40B4-BE49-F238E27FC236}">
                        <a16:creationId xmlns:a16="http://schemas.microsoft.com/office/drawing/2014/main" id="{7D3BEABB-47EE-4C76-9AB6-A2B9914A8F9E}"/>
                      </a:ext>
                    </a:extLst>
                  </p:cNvPr>
                  <p:cNvGrpSpPr/>
                  <p:nvPr/>
                </p:nvGrpSpPr>
                <p:grpSpPr>
                  <a:xfrm flipH="1">
                    <a:off x="4125433" y="2709532"/>
                    <a:ext cx="1828800" cy="221001"/>
                    <a:chOff x="5105400" y="3358473"/>
                    <a:chExt cx="1752600" cy="971053"/>
                  </a:xfrm>
                </p:grpSpPr>
                <p:sp>
                  <p:nvSpPr>
                    <p:cNvPr id="215" name="Arc 214">
                      <a:extLst>
                        <a:ext uri="{FF2B5EF4-FFF2-40B4-BE49-F238E27FC236}">
                          <a16:creationId xmlns:a16="http://schemas.microsoft.com/office/drawing/2014/main" id="{931FBCBD-B69A-4ECD-9DAF-ABFC12614E5E}"/>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16" name="Arc 215">
                      <a:extLst>
                        <a:ext uri="{FF2B5EF4-FFF2-40B4-BE49-F238E27FC236}">
                          <a16:creationId xmlns:a16="http://schemas.microsoft.com/office/drawing/2014/main" id="{037CF2D3-8798-43C1-AB2B-E0B369497D0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12" name="Group 211">
                    <a:extLst>
                      <a:ext uri="{FF2B5EF4-FFF2-40B4-BE49-F238E27FC236}">
                        <a16:creationId xmlns:a16="http://schemas.microsoft.com/office/drawing/2014/main" id="{9EB64842-54F5-4348-9457-BB0BF04C8F34}"/>
                      </a:ext>
                    </a:extLst>
                  </p:cNvPr>
                  <p:cNvGrpSpPr/>
                  <p:nvPr/>
                </p:nvGrpSpPr>
                <p:grpSpPr>
                  <a:xfrm>
                    <a:off x="4114800" y="2702471"/>
                    <a:ext cx="1828800" cy="595395"/>
                    <a:chOff x="5105400" y="3358473"/>
                    <a:chExt cx="1752600" cy="971053"/>
                  </a:xfrm>
                </p:grpSpPr>
                <p:sp>
                  <p:nvSpPr>
                    <p:cNvPr id="213" name="Arc 212">
                      <a:extLst>
                        <a:ext uri="{FF2B5EF4-FFF2-40B4-BE49-F238E27FC236}">
                          <a16:creationId xmlns:a16="http://schemas.microsoft.com/office/drawing/2014/main" id="{74880D36-74A8-4BAF-9DEC-79AFC581487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14" name="Arc 213">
                      <a:extLst>
                        <a:ext uri="{FF2B5EF4-FFF2-40B4-BE49-F238E27FC236}">
                          <a16:creationId xmlns:a16="http://schemas.microsoft.com/office/drawing/2014/main" id="{47C389D8-10B9-4659-8A13-CA779239C01F}"/>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205" name="Straight Connector 204">
                  <a:extLst>
                    <a:ext uri="{FF2B5EF4-FFF2-40B4-BE49-F238E27FC236}">
                      <a16:creationId xmlns:a16="http://schemas.microsoft.com/office/drawing/2014/main" id="{EE990D91-E2F1-4807-A55E-8C0BE04E5F40}"/>
                    </a:ext>
                  </a:extLst>
                </p:cNvPr>
                <p:cNvCxnSpPr>
                  <a:cxnSpLocks/>
                  <a:endCxn id="214"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87D0C2FB-77E4-4B0C-AC86-633363373440}"/>
                  </a:ext>
                </a:extLst>
              </p:cNvPr>
              <p:cNvGrpSpPr/>
              <p:nvPr/>
            </p:nvGrpSpPr>
            <p:grpSpPr>
              <a:xfrm>
                <a:off x="7538582" y="4915190"/>
                <a:ext cx="753045" cy="236961"/>
                <a:chOff x="7737365" y="3034093"/>
                <a:chExt cx="2057400" cy="304800"/>
              </a:xfrm>
            </p:grpSpPr>
            <p:cxnSp>
              <p:nvCxnSpPr>
                <p:cNvPr id="179" name="Straight Connector 178">
                  <a:extLst>
                    <a:ext uri="{FF2B5EF4-FFF2-40B4-BE49-F238E27FC236}">
                      <a16:creationId xmlns:a16="http://schemas.microsoft.com/office/drawing/2014/main" id="{77664826-DB83-4A8E-9753-76FA8FD43904}"/>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0" name="Group 179">
                  <a:extLst>
                    <a:ext uri="{FF2B5EF4-FFF2-40B4-BE49-F238E27FC236}">
                      <a16:creationId xmlns:a16="http://schemas.microsoft.com/office/drawing/2014/main" id="{B62F9BA5-2B0D-4DB5-AB6F-7FEFB3C15F2C}"/>
                    </a:ext>
                  </a:extLst>
                </p:cNvPr>
                <p:cNvGrpSpPr/>
                <p:nvPr/>
              </p:nvGrpSpPr>
              <p:grpSpPr>
                <a:xfrm rot="16200000">
                  <a:off x="8602640" y="2748256"/>
                  <a:ext cx="304800" cy="876473"/>
                  <a:chOff x="4114800" y="1538205"/>
                  <a:chExt cx="1839433" cy="1759661"/>
                </a:xfrm>
              </p:grpSpPr>
              <p:grpSp>
                <p:nvGrpSpPr>
                  <p:cNvPr id="182" name="Group 181">
                    <a:extLst>
                      <a:ext uri="{FF2B5EF4-FFF2-40B4-BE49-F238E27FC236}">
                        <a16:creationId xmlns:a16="http://schemas.microsoft.com/office/drawing/2014/main" id="{A187EF8C-BFDF-4D3F-8F73-03BBA5CF7F96}"/>
                      </a:ext>
                    </a:extLst>
                  </p:cNvPr>
                  <p:cNvGrpSpPr/>
                  <p:nvPr/>
                </p:nvGrpSpPr>
                <p:grpSpPr>
                  <a:xfrm>
                    <a:off x="4114800" y="1538205"/>
                    <a:ext cx="1828800" cy="595395"/>
                    <a:chOff x="5105400" y="3358473"/>
                    <a:chExt cx="1752600" cy="971053"/>
                  </a:xfrm>
                </p:grpSpPr>
                <p:sp>
                  <p:nvSpPr>
                    <p:cNvPr id="201" name="Arc 200">
                      <a:extLst>
                        <a:ext uri="{FF2B5EF4-FFF2-40B4-BE49-F238E27FC236}">
                          <a16:creationId xmlns:a16="http://schemas.microsoft.com/office/drawing/2014/main" id="{D9FB616C-BB31-4DC1-9C78-36C4DDEC78A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02" name="Arc 201">
                      <a:extLst>
                        <a:ext uri="{FF2B5EF4-FFF2-40B4-BE49-F238E27FC236}">
                          <a16:creationId xmlns:a16="http://schemas.microsoft.com/office/drawing/2014/main" id="{225DD330-1820-4168-BFA3-63D5BA6F796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83" name="Group 182">
                    <a:extLst>
                      <a:ext uri="{FF2B5EF4-FFF2-40B4-BE49-F238E27FC236}">
                        <a16:creationId xmlns:a16="http://schemas.microsoft.com/office/drawing/2014/main" id="{41F844EE-39A3-4C82-B933-87C794F3A714}"/>
                      </a:ext>
                    </a:extLst>
                  </p:cNvPr>
                  <p:cNvGrpSpPr/>
                  <p:nvPr/>
                </p:nvGrpSpPr>
                <p:grpSpPr>
                  <a:xfrm flipH="1">
                    <a:off x="4125433" y="1943042"/>
                    <a:ext cx="1828800" cy="182645"/>
                    <a:chOff x="5105400" y="3358473"/>
                    <a:chExt cx="1752600" cy="971053"/>
                  </a:xfrm>
                </p:grpSpPr>
                <p:sp>
                  <p:nvSpPr>
                    <p:cNvPr id="199" name="Arc 198">
                      <a:extLst>
                        <a:ext uri="{FF2B5EF4-FFF2-40B4-BE49-F238E27FC236}">
                          <a16:creationId xmlns:a16="http://schemas.microsoft.com/office/drawing/2014/main" id="{C2E67935-BB4B-45F7-8CBE-377DD9E2DE52}"/>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00" name="Arc 199">
                      <a:extLst>
                        <a:ext uri="{FF2B5EF4-FFF2-40B4-BE49-F238E27FC236}">
                          <a16:creationId xmlns:a16="http://schemas.microsoft.com/office/drawing/2014/main" id="{E42E6169-54B1-4311-B458-F09CF8D571B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84" name="Group 183">
                    <a:extLst>
                      <a:ext uri="{FF2B5EF4-FFF2-40B4-BE49-F238E27FC236}">
                        <a16:creationId xmlns:a16="http://schemas.microsoft.com/office/drawing/2014/main" id="{E8AAE8A1-C2D5-4C81-9957-2524664380DE}"/>
                      </a:ext>
                    </a:extLst>
                  </p:cNvPr>
                  <p:cNvGrpSpPr/>
                  <p:nvPr/>
                </p:nvGrpSpPr>
                <p:grpSpPr>
                  <a:xfrm>
                    <a:off x="4114800" y="1940471"/>
                    <a:ext cx="1828800" cy="595395"/>
                    <a:chOff x="5105400" y="3358473"/>
                    <a:chExt cx="1752600" cy="971053"/>
                  </a:xfrm>
                </p:grpSpPr>
                <p:sp>
                  <p:nvSpPr>
                    <p:cNvPr id="197" name="Arc 196">
                      <a:extLst>
                        <a:ext uri="{FF2B5EF4-FFF2-40B4-BE49-F238E27FC236}">
                          <a16:creationId xmlns:a16="http://schemas.microsoft.com/office/drawing/2014/main" id="{F75E9B6F-4073-471C-8598-F21A6B33268C}"/>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98" name="Arc 197">
                      <a:extLst>
                        <a:ext uri="{FF2B5EF4-FFF2-40B4-BE49-F238E27FC236}">
                          <a16:creationId xmlns:a16="http://schemas.microsoft.com/office/drawing/2014/main" id="{7CE34A61-D4DA-4B46-B079-6D175AC5D9EA}"/>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85" name="Group 184">
                    <a:extLst>
                      <a:ext uri="{FF2B5EF4-FFF2-40B4-BE49-F238E27FC236}">
                        <a16:creationId xmlns:a16="http://schemas.microsoft.com/office/drawing/2014/main" id="{57EDFB9F-8C00-48EB-B654-0B8D30A11695}"/>
                      </a:ext>
                    </a:extLst>
                  </p:cNvPr>
                  <p:cNvGrpSpPr/>
                  <p:nvPr/>
                </p:nvGrpSpPr>
                <p:grpSpPr>
                  <a:xfrm flipH="1">
                    <a:off x="4125433" y="2351567"/>
                    <a:ext cx="1828800" cy="182645"/>
                    <a:chOff x="5105400" y="3358473"/>
                    <a:chExt cx="1752600" cy="971053"/>
                  </a:xfrm>
                </p:grpSpPr>
                <p:sp>
                  <p:nvSpPr>
                    <p:cNvPr id="195" name="Arc 194">
                      <a:extLst>
                        <a:ext uri="{FF2B5EF4-FFF2-40B4-BE49-F238E27FC236}">
                          <a16:creationId xmlns:a16="http://schemas.microsoft.com/office/drawing/2014/main" id="{1E190CF6-B9DF-4A3C-A112-894B8615CC7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96" name="Arc 195">
                      <a:extLst>
                        <a:ext uri="{FF2B5EF4-FFF2-40B4-BE49-F238E27FC236}">
                          <a16:creationId xmlns:a16="http://schemas.microsoft.com/office/drawing/2014/main" id="{31C61F04-C6F0-4C75-A5C0-1D8138A57D6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86" name="Group 185">
                    <a:extLst>
                      <a:ext uri="{FF2B5EF4-FFF2-40B4-BE49-F238E27FC236}">
                        <a16:creationId xmlns:a16="http://schemas.microsoft.com/office/drawing/2014/main" id="{6B6F8F96-982C-4A72-BAB9-A1F0CCE86D2D}"/>
                      </a:ext>
                    </a:extLst>
                  </p:cNvPr>
                  <p:cNvGrpSpPr/>
                  <p:nvPr/>
                </p:nvGrpSpPr>
                <p:grpSpPr>
                  <a:xfrm>
                    <a:off x="4114800" y="2340934"/>
                    <a:ext cx="1828800" cy="595395"/>
                    <a:chOff x="5105400" y="3358473"/>
                    <a:chExt cx="1752600" cy="971053"/>
                  </a:xfrm>
                </p:grpSpPr>
                <p:sp>
                  <p:nvSpPr>
                    <p:cNvPr id="193" name="Arc 192">
                      <a:extLst>
                        <a:ext uri="{FF2B5EF4-FFF2-40B4-BE49-F238E27FC236}">
                          <a16:creationId xmlns:a16="http://schemas.microsoft.com/office/drawing/2014/main" id="{115B91F8-E275-4C1C-AD0C-9A2F4A8FDDEC}"/>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94" name="Arc 193">
                      <a:extLst>
                        <a:ext uri="{FF2B5EF4-FFF2-40B4-BE49-F238E27FC236}">
                          <a16:creationId xmlns:a16="http://schemas.microsoft.com/office/drawing/2014/main" id="{46ED78B2-7071-47FF-9A38-FBD6DD4A5B51}"/>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87" name="Group 186">
                    <a:extLst>
                      <a:ext uri="{FF2B5EF4-FFF2-40B4-BE49-F238E27FC236}">
                        <a16:creationId xmlns:a16="http://schemas.microsoft.com/office/drawing/2014/main" id="{6267E3B9-1C55-4769-AACF-D3AD370007DF}"/>
                      </a:ext>
                    </a:extLst>
                  </p:cNvPr>
                  <p:cNvGrpSpPr/>
                  <p:nvPr/>
                </p:nvGrpSpPr>
                <p:grpSpPr>
                  <a:xfrm flipH="1">
                    <a:off x="4125433" y="2709532"/>
                    <a:ext cx="1828800" cy="221001"/>
                    <a:chOff x="5105400" y="3358473"/>
                    <a:chExt cx="1752600" cy="971053"/>
                  </a:xfrm>
                </p:grpSpPr>
                <p:sp>
                  <p:nvSpPr>
                    <p:cNvPr id="191" name="Arc 190">
                      <a:extLst>
                        <a:ext uri="{FF2B5EF4-FFF2-40B4-BE49-F238E27FC236}">
                          <a16:creationId xmlns:a16="http://schemas.microsoft.com/office/drawing/2014/main" id="{2DDBC4DE-B1E9-41C9-956F-A3DCD5FB4A10}"/>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92" name="Arc 191">
                      <a:extLst>
                        <a:ext uri="{FF2B5EF4-FFF2-40B4-BE49-F238E27FC236}">
                          <a16:creationId xmlns:a16="http://schemas.microsoft.com/office/drawing/2014/main" id="{27726BA1-A9AB-4F15-B1A0-677EB1233BC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88" name="Group 187">
                    <a:extLst>
                      <a:ext uri="{FF2B5EF4-FFF2-40B4-BE49-F238E27FC236}">
                        <a16:creationId xmlns:a16="http://schemas.microsoft.com/office/drawing/2014/main" id="{F124868E-F1A0-474F-9BDD-2DAB68FECE69}"/>
                      </a:ext>
                    </a:extLst>
                  </p:cNvPr>
                  <p:cNvGrpSpPr/>
                  <p:nvPr/>
                </p:nvGrpSpPr>
                <p:grpSpPr>
                  <a:xfrm>
                    <a:off x="4114800" y="2702471"/>
                    <a:ext cx="1828800" cy="595395"/>
                    <a:chOff x="5105400" y="3358473"/>
                    <a:chExt cx="1752600" cy="971053"/>
                  </a:xfrm>
                </p:grpSpPr>
                <p:sp>
                  <p:nvSpPr>
                    <p:cNvPr id="189" name="Arc 188">
                      <a:extLst>
                        <a:ext uri="{FF2B5EF4-FFF2-40B4-BE49-F238E27FC236}">
                          <a16:creationId xmlns:a16="http://schemas.microsoft.com/office/drawing/2014/main" id="{48D78ABE-6699-407B-816A-B49893CFC922}"/>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90" name="Arc 189">
                      <a:extLst>
                        <a:ext uri="{FF2B5EF4-FFF2-40B4-BE49-F238E27FC236}">
                          <a16:creationId xmlns:a16="http://schemas.microsoft.com/office/drawing/2014/main" id="{E838C125-A534-45D5-AD4B-4FB5721ACEC9}"/>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181" name="Straight Connector 180">
                  <a:extLst>
                    <a:ext uri="{FF2B5EF4-FFF2-40B4-BE49-F238E27FC236}">
                      <a16:creationId xmlns:a16="http://schemas.microsoft.com/office/drawing/2014/main" id="{D77199A1-1380-40BE-BAF3-5BAAD77F3D76}"/>
                    </a:ext>
                  </a:extLst>
                </p:cNvPr>
                <p:cNvCxnSpPr>
                  <a:cxnSpLocks/>
                  <a:endCxn id="190"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0" name="Straight Connector 119">
                <a:extLst>
                  <a:ext uri="{FF2B5EF4-FFF2-40B4-BE49-F238E27FC236}">
                    <a16:creationId xmlns:a16="http://schemas.microsoft.com/office/drawing/2014/main" id="{983C1632-AF2C-46E4-A5F3-AA6017E8B08F}"/>
                  </a:ext>
                </a:extLst>
              </p:cNvPr>
              <p:cNvCxnSpPr>
                <a:cxnSpLocks/>
              </p:cNvCxnSpPr>
              <p:nvPr/>
            </p:nvCxnSpPr>
            <p:spPr>
              <a:xfrm flipV="1">
                <a:off x="8287716" y="4517176"/>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425BAB8-1878-4B60-8C51-AAD814599138}"/>
                  </a:ext>
                </a:extLst>
              </p:cNvPr>
              <p:cNvCxnSpPr>
                <a:cxnSpLocks/>
              </p:cNvCxnSpPr>
              <p:nvPr/>
            </p:nvCxnSpPr>
            <p:spPr>
              <a:xfrm flipV="1">
                <a:off x="10249264" y="4532207"/>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AFB60D96-58E0-486B-B26F-74D6945F9B23}"/>
                  </a:ext>
                </a:extLst>
              </p:cNvPr>
              <p:cNvSpPr/>
              <p:nvPr/>
            </p:nvSpPr>
            <p:spPr>
              <a:xfrm>
                <a:off x="10660523" y="5121393"/>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123" name="TextBox 122">
                <a:extLst>
                  <a:ext uri="{FF2B5EF4-FFF2-40B4-BE49-F238E27FC236}">
                    <a16:creationId xmlns:a16="http://schemas.microsoft.com/office/drawing/2014/main" id="{570090CC-DB4D-4155-8C98-571EFE878590}"/>
                  </a:ext>
                </a:extLst>
              </p:cNvPr>
              <p:cNvSpPr txBox="1"/>
              <p:nvPr/>
            </p:nvSpPr>
            <p:spPr>
              <a:xfrm>
                <a:off x="10579824" y="4867752"/>
                <a:ext cx="319318" cy="369332"/>
              </a:xfrm>
              <a:prstGeom prst="rect">
                <a:avLst/>
              </a:prstGeom>
              <a:noFill/>
              <a:ln>
                <a:noFill/>
              </a:ln>
            </p:spPr>
            <p:txBody>
              <a:bodyPr wrap="none" rtlCol="0">
                <a:spAutoFit/>
              </a:bodyPr>
              <a:lstStyle/>
              <a:p>
                <a:r>
                  <a:rPr lang="en-US" sz="1800" dirty="0"/>
                  <a:t>+</a:t>
                </a:r>
              </a:p>
            </p:txBody>
          </p:sp>
          <p:sp>
            <p:nvSpPr>
              <p:cNvPr id="124" name="TextBox 123">
                <a:extLst>
                  <a:ext uri="{FF2B5EF4-FFF2-40B4-BE49-F238E27FC236}">
                    <a16:creationId xmlns:a16="http://schemas.microsoft.com/office/drawing/2014/main" id="{833CC294-769A-4DD4-9AB9-F8CD3334688C}"/>
                  </a:ext>
                </a:extLst>
              </p:cNvPr>
              <p:cNvSpPr txBox="1"/>
              <p:nvPr/>
            </p:nvSpPr>
            <p:spPr>
              <a:xfrm>
                <a:off x="10579824" y="5360452"/>
                <a:ext cx="252573" cy="367500"/>
              </a:xfrm>
              <a:prstGeom prst="rect">
                <a:avLst/>
              </a:prstGeom>
              <a:noFill/>
              <a:ln>
                <a:noFill/>
              </a:ln>
            </p:spPr>
            <p:txBody>
              <a:bodyPr wrap="square" rtlCol="0">
                <a:spAutoFit/>
              </a:bodyPr>
              <a:lstStyle/>
              <a:p>
                <a:r>
                  <a:rPr lang="en-US" sz="1800" dirty="0"/>
                  <a:t>_</a:t>
                </a:r>
              </a:p>
            </p:txBody>
          </p:sp>
          <p:grpSp>
            <p:nvGrpSpPr>
              <p:cNvPr id="125" name="Group 124">
                <a:extLst>
                  <a:ext uri="{FF2B5EF4-FFF2-40B4-BE49-F238E27FC236}">
                    <a16:creationId xmlns:a16="http://schemas.microsoft.com/office/drawing/2014/main" id="{F8F2CEB2-78A4-44DE-A1AC-CA86A5D6AEA6}"/>
                  </a:ext>
                </a:extLst>
              </p:cNvPr>
              <p:cNvGrpSpPr/>
              <p:nvPr/>
            </p:nvGrpSpPr>
            <p:grpSpPr>
              <a:xfrm>
                <a:off x="10751853" y="5271708"/>
                <a:ext cx="276225" cy="195899"/>
                <a:chOff x="646265" y="3047948"/>
                <a:chExt cx="1895631" cy="938665"/>
              </a:xfrm>
            </p:grpSpPr>
            <p:grpSp>
              <p:nvGrpSpPr>
                <p:cNvPr id="173" name="Group 172">
                  <a:extLst>
                    <a:ext uri="{FF2B5EF4-FFF2-40B4-BE49-F238E27FC236}">
                      <a16:creationId xmlns:a16="http://schemas.microsoft.com/office/drawing/2014/main" id="{15567DC2-B903-4985-9F8F-E4CD9A38A829}"/>
                    </a:ext>
                  </a:extLst>
                </p:cNvPr>
                <p:cNvGrpSpPr/>
                <p:nvPr/>
              </p:nvGrpSpPr>
              <p:grpSpPr>
                <a:xfrm>
                  <a:off x="646265" y="3047948"/>
                  <a:ext cx="953935" cy="936393"/>
                  <a:chOff x="646265" y="3047948"/>
                  <a:chExt cx="953935" cy="936393"/>
                </a:xfrm>
              </p:grpSpPr>
              <p:sp>
                <p:nvSpPr>
                  <p:cNvPr id="177" name="Arc 176">
                    <a:extLst>
                      <a:ext uri="{FF2B5EF4-FFF2-40B4-BE49-F238E27FC236}">
                        <a16:creationId xmlns:a16="http://schemas.microsoft.com/office/drawing/2014/main" id="{BABEFE26-2CBD-449D-AC2B-B07F7F56DE50}"/>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Arc 177">
                    <a:extLst>
                      <a:ext uri="{FF2B5EF4-FFF2-40B4-BE49-F238E27FC236}">
                        <a16:creationId xmlns:a16="http://schemas.microsoft.com/office/drawing/2014/main" id="{A1DCD85D-3F2E-443F-BBB5-705461C779F0}"/>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4" name="Group 173">
                  <a:extLst>
                    <a:ext uri="{FF2B5EF4-FFF2-40B4-BE49-F238E27FC236}">
                      <a16:creationId xmlns:a16="http://schemas.microsoft.com/office/drawing/2014/main" id="{B9FEC97C-8FBC-40C1-80D7-7CFA666CECAC}"/>
                    </a:ext>
                  </a:extLst>
                </p:cNvPr>
                <p:cNvGrpSpPr/>
                <p:nvPr/>
              </p:nvGrpSpPr>
              <p:grpSpPr>
                <a:xfrm flipV="1">
                  <a:off x="1587961" y="3050220"/>
                  <a:ext cx="953935" cy="936393"/>
                  <a:chOff x="646265" y="3047948"/>
                  <a:chExt cx="953935" cy="936393"/>
                </a:xfrm>
              </p:grpSpPr>
              <p:sp>
                <p:nvSpPr>
                  <p:cNvPr id="175" name="Arc 174">
                    <a:extLst>
                      <a:ext uri="{FF2B5EF4-FFF2-40B4-BE49-F238E27FC236}">
                        <a16:creationId xmlns:a16="http://schemas.microsoft.com/office/drawing/2014/main" id="{40DC3A31-60E0-4A50-95A0-DB4168DD2A58}"/>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Arc 175">
                    <a:extLst>
                      <a:ext uri="{FF2B5EF4-FFF2-40B4-BE49-F238E27FC236}">
                        <a16:creationId xmlns:a16="http://schemas.microsoft.com/office/drawing/2014/main" id="{87CBCE3F-3059-4E03-B4C1-8BEFDEFBFA71}"/>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26" name="Straight Connector 125">
                <a:extLst>
                  <a:ext uri="{FF2B5EF4-FFF2-40B4-BE49-F238E27FC236}">
                    <a16:creationId xmlns:a16="http://schemas.microsoft.com/office/drawing/2014/main" id="{EDE05E09-A3CB-4887-88C3-FC7B47B141E6}"/>
                  </a:ext>
                </a:extLst>
              </p:cNvPr>
              <p:cNvCxnSpPr>
                <a:cxnSpLocks/>
              </p:cNvCxnSpPr>
              <p:nvPr/>
            </p:nvCxnSpPr>
            <p:spPr>
              <a:xfrm flipH="1">
                <a:off x="10267796" y="4714696"/>
                <a:ext cx="6313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516C881-F50C-45CB-A0B3-BEEB0B41A98D}"/>
                  </a:ext>
                </a:extLst>
              </p:cNvPr>
              <p:cNvCxnSpPr>
                <a:cxnSpLocks/>
                <a:endCxn id="122" idx="0"/>
              </p:cNvCxnSpPr>
              <p:nvPr/>
            </p:nvCxnSpPr>
            <p:spPr>
              <a:xfrm>
                <a:off x="10889074" y="4714696"/>
                <a:ext cx="49" cy="40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1BD4A44-CA47-446A-9784-932BAE4B632A}"/>
                  </a:ext>
                </a:extLst>
              </p:cNvPr>
              <p:cNvCxnSpPr>
                <a:cxnSpLocks/>
              </p:cNvCxnSpPr>
              <p:nvPr/>
            </p:nvCxnSpPr>
            <p:spPr>
              <a:xfrm>
                <a:off x="10889025" y="5609634"/>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Isosceles Triangle 128">
                <a:extLst>
                  <a:ext uri="{FF2B5EF4-FFF2-40B4-BE49-F238E27FC236}">
                    <a16:creationId xmlns:a16="http://schemas.microsoft.com/office/drawing/2014/main" id="{78FBC33A-B627-4D71-8C6B-68641B89FB3B}"/>
                  </a:ext>
                </a:extLst>
              </p:cNvPr>
              <p:cNvSpPr/>
              <p:nvPr/>
            </p:nvSpPr>
            <p:spPr>
              <a:xfrm flipV="1">
                <a:off x="10832397" y="5817172"/>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mc:AlternateContent xmlns:mc="http://schemas.openxmlformats.org/markup-compatibility/2006">
            <mc:Choice xmlns:a14="http://schemas.microsoft.com/office/drawing/2010/main" Requires="a14">
              <p:sp>
                <p:nvSpPr>
                  <p:cNvPr id="130" name="TextBox 129">
                    <a:extLst>
                      <a:ext uri="{FF2B5EF4-FFF2-40B4-BE49-F238E27FC236}">
                        <a16:creationId xmlns:a16="http://schemas.microsoft.com/office/drawing/2014/main" id="{6DB5DD4F-2A12-480C-8B31-267272D77BD2}"/>
                      </a:ext>
                    </a:extLst>
                  </p:cNvPr>
                  <p:cNvSpPr txBox="1"/>
                  <p:nvPr/>
                </p:nvSpPr>
                <p:spPr>
                  <a:xfrm>
                    <a:off x="6691457" y="5166698"/>
                    <a:ext cx="710451" cy="369332"/>
                  </a:xfrm>
                  <a:prstGeom prst="rect">
                    <a:avLst/>
                  </a:prstGeom>
                  <a:noFill/>
                  <a:ln>
                    <a:noFill/>
                  </a:ln>
                </p:spPr>
                <p:txBody>
                  <a:bodyPr wrap="none" rtlCol="0">
                    <a:spAutoFit/>
                  </a:bodyPr>
                  <a:lstStyle/>
                  <a:p>
                    <a:r>
                      <a:rPr lang="en-US" sz="1800" b="0" dirty="0"/>
                      <a:t>E</a:t>
                    </a:r>
                    <a14:m>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𝛿</m:t>
                        </m:r>
                        <m:r>
                          <a:rPr lang="en-US" sz="1800" b="0" i="1" smtClean="0">
                            <a:latin typeface="Cambria Math" panose="02040503050406030204" pitchFamily="18" charset="0"/>
                          </a:rPr>
                          <m:t>° </m:t>
                        </m:r>
                      </m:oMath>
                    </a14:m>
                    <a:endParaRPr lang="en-US" sz="1800" dirty="0"/>
                  </a:p>
                </p:txBody>
              </p:sp>
            </mc:Choice>
            <mc:Fallback>
              <p:sp>
                <p:nvSpPr>
                  <p:cNvPr id="130" name="TextBox 129">
                    <a:extLst>
                      <a:ext uri="{FF2B5EF4-FFF2-40B4-BE49-F238E27FC236}">
                        <a16:creationId xmlns:a16="http://schemas.microsoft.com/office/drawing/2014/main" id="{6DB5DD4F-2A12-480C-8B31-267272D77BD2}"/>
                      </a:ext>
                    </a:extLst>
                  </p:cNvPr>
                  <p:cNvSpPr txBox="1">
                    <a:spLocks noRot="1" noChangeAspect="1" noMove="1" noResize="1" noEditPoints="1" noAdjustHandles="1" noChangeArrowheads="1" noChangeShapeType="1" noTextEdit="1"/>
                  </p:cNvSpPr>
                  <p:nvPr/>
                </p:nvSpPr>
                <p:spPr>
                  <a:xfrm>
                    <a:off x="6691457" y="5166698"/>
                    <a:ext cx="710451" cy="369332"/>
                  </a:xfrm>
                  <a:prstGeom prst="rect">
                    <a:avLst/>
                  </a:prstGeom>
                  <a:blipFill>
                    <a:blip r:embed="rId7"/>
                    <a:stretch>
                      <a:fillRect l="-6838" t="-8197" b="-24590"/>
                    </a:stretch>
                  </a:blipFill>
                  <a:ln>
                    <a:noFill/>
                  </a:ln>
                </p:spPr>
                <p:txBody>
                  <a:bodyPr/>
                  <a:lstStyle/>
                  <a:p>
                    <a:r>
                      <a:rPr lang="en-US">
                        <a:noFill/>
                      </a:rPr>
                      <a:t> </a:t>
                    </a:r>
                  </a:p>
                </p:txBody>
              </p:sp>
            </mc:Fallback>
          </mc:AlternateContent>
          <p:sp>
            <p:nvSpPr>
              <p:cNvPr id="131" name="Oval 130">
                <a:extLst>
                  <a:ext uri="{FF2B5EF4-FFF2-40B4-BE49-F238E27FC236}">
                    <a16:creationId xmlns:a16="http://schemas.microsoft.com/office/drawing/2014/main" id="{D424EF1B-E48F-4B07-BA96-5ECA598C3550}"/>
                  </a:ext>
                </a:extLst>
              </p:cNvPr>
              <p:cNvSpPr/>
              <p:nvPr/>
            </p:nvSpPr>
            <p:spPr>
              <a:xfrm>
                <a:off x="7290897" y="5103342"/>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32" name="TextBox 131">
                <a:extLst>
                  <a:ext uri="{FF2B5EF4-FFF2-40B4-BE49-F238E27FC236}">
                    <a16:creationId xmlns:a16="http://schemas.microsoft.com/office/drawing/2014/main" id="{268782EA-59A2-425B-B766-07BE7CD6B9E7}"/>
                  </a:ext>
                </a:extLst>
              </p:cNvPr>
              <p:cNvSpPr txBox="1"/>
              <p:nvPr/>
            </p:nvSpPr>
            <p:spPr>
              <a:xfrm>
                <a:off x="7183703" y="4881738"/>
                <a:ext cx="319318" cy="369332"/>
              </a:xfrm>
              <a:prstGeom prst="rect">
                <a:avLst/>
              </a:prstGeom>
              <a:noFill/>
              <a:ln>
                <a:noFill/>
              </a:ln>
            </p:spPr>
            <p:txBody>
              <a:bodyPr wrap="none" rtlCol="0">
                <a:spAutoFit/>
              </a:bodyPr>
              <a:lstStyle/>
              <a:p>
                <a:r>
                  <a:rPr lang="en-US" sz="1800" dirty="0"/>
                  <a:t>+</a:t>
                </a:r>
              </a:p>
            </p:txBody>
          </p:sp>
          <p:sp>
            <p:nvSpPr>
              <p:cNvPr id="133" name="TextBox 132">
                <a:extLst>
                  <a:ext uri="{FF2B5EF4-FFF2-40B4-BE49-F238E27FC236}">
                    <a16:creationId xmlns:a16="http://schemas.microsoft.com/office/drawing/2014/main" id="{2B4E700F-7414-49E8-AFC7-95DADB026EDB}"/>
                  </a:ext>
                </a:extLst>
              </p:cNvPr>
              <p:cNvSpPr txBox="1"/>
              <p:nvPr/>
            </p:nvSpPr>
            <p:spPr>
              <a:xfrm>
                <a:off x="7199030" y="5312332"/>
                <a:ext cx="252573" cy="367500"/>
              </a:xfrm>
              <a:prstGeom prst="rect">
                <a:avLst/>
              </a:prstGeom>
              <a:noFill/>
              <a:ln>
                <a:noFill/>
              </a:ln>
            </p:spPr>
            <p:txBody>
              <a:bodyPr wrap="square" rtlCol="0">
                <a:spAutoFit/>
              </a:bodyPr>
              <a:lstStyle/>
              <a:p>
                <a:r>
                  <a:rPr lang="en-US" sz="1800" dirty="0"/>
                  <a:t>_</a:t>
                </a:r>
              </a:p>
            </p:txBody>
          </p:sp>
          <p:grpSp>
            <p:nvGrpSpPr>
              <p:cNvPr id="134" name="Group 133">
                <a:extLst>
                  <a:ext uri="{FF2B5EF4-FFF2-40B4-BE49-F238E27FC236}">
                    <a16:creationId xmlns:a16="http://schemas.microsoft.com/office/drawing/2014/main" id="{612562F9-ECBD-42B8-A991-84C32F5DAD8B}"/>
                  </a:ext>
                </a:extLst>
              </p:cNvPr>
              <p:cNvGrpSpPr/>
              <p:nvPr/>
            </p:nvGrpSpPr>
            <p:grpSpPr>
              <a:xfrm>
                <a:off x="7382227" y="5253657"/>
                <a:ext cx="276225" cy="195899"/>
                <a:chOff x="646265" y="3047948"/>
                <a:chExt cx="1895631" cy="938665"/>
              </a:xfrm>
            </p:grpSpPr>
            <p:grpSp>
              <p:nvGrpSpPr>
                <p:cNvPr id="167" name="Group 166">
                  <a:extLst>
                    <a:ext uri="{FF2B5EF4-FFF2-40B4-BE49-F238E27FC236}">
                      <a16:creationId xmlns:a16="http://schemas.microsoft.com/office/drawing/2014/main" id="{3F19DA19-3D1B-4AFC-BA41-DE43D4AA3865}"/>
                    </a:ext>
                  </a:extLst>
                </p:cNvPr>
                <p:cNvGrpSpPr/>
                <p:nvPr/>
              </p:nvGrpSpPr>
              <p:grpSpPr>
                <a:xfrm>
                  <a:off x="646265" y="3047948"/>
                  <a:ext cx="953935" cy="936393"/>
                  <a:chOff x="646265" y="3047948"/>
                  <a:chExt cx="953935" cy="936393"/>
                </a:xfrm>
              </p:grpSpPr>
              <p:sp>
                <p:nvSpPr>
                  <p:cNvPr id="171" name="Arc 170">
                    <a:extLst>
                      <a:ext uri="{FF2B5EF4-FFF2-40B4-BE49-F238E27FC236}">
                        <a16:creationId xmlns:a16="http://schemas.microsoft.com/office/drawing/2014/main" id="{74FD6B8A-4380-4D2B-AAD3-A786D5B1BC1F}"/>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Arc 171">
                    <a:extLst>
                      <a:ext uri="{FF2B5EF4-FFF2-40B4-BE49-F238E27FC236}">
                        <a16:creationId xmlns:a16="http://schemas.microsoft.com/office/drawing/2014/main" id="{F3FB73C3-D5C1-418A-9137-85D1688EA086}"/>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8" name="Group 167">
                  <a:extLst>
                    <a:ext uri="{FF2B5EF4-FFF2-40B4-BE49-F238E27FC236}">
                      <a16:creationId xmlns:a16="http://schemas.microsoft.com/office/drawing/2014/main" id="{354BE92B-F089-44D8-B09F-A9C52C0E3C7F}"/>
                    </a:ext>
                  </a:extLst>
                </p:cNvPr>
                <p:cNvGrpSpPr/>
                <p:nvPr/>
              </p:nvGrpSpPr>
              <p:grpSpPr>
                <a:xfrm flipV="1">
                  <a:off x="1587961" y="3050220"/>
                  <a:ext cx="953935" cy="936393"/>
                  <a:chOff x="646265" y="3047948"/>
                  <a:chExt cx="953935" cy="936393"/>
                </a:xfrm>
              </p:grpSpPr>
              <p:sp>
                <p:nvSpPr>
                  <p:cNvPr id="169" name="Arc 168">
                    <a:extLst>
                      <a:ext uri="{FF2B5EF4-FFF2-40B4-BE49-F238E27FC236}">
                        <a16:creationId xmlns:a16="http://schemas.microsoft.com/office/drawing/2014/main" id="{DFEF480F-B736-4268-A785-D1510EF879F7}"/>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Arc 169">
                    <a:extLst>
                      <a:ext uri="{FF2B5EF4-FFF2-40B4-BE49-F238E27FC236}">
                        <a16:creationId xmlns:a16="http://schemas.microsoft.com/office/drawing/2014/main" id="{20D682CA-DE5B-40EA-8BAB-7BAF54B3D058}"/>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35" name="Straight Connector 134">
                <a:extLst>
                  <a:ext uri="{FF2B5EF4-FFF2-40B4-BE49-F238E27FC236}">
                    <a16:creationId xmlns:a16="http://schemas.microsoft.com/office/drawing/2014/main" id="{333BB75B-7F16-4E4A-AAE9-C1AB82DDEF67}"/>
                  </a:ext>
                </a:extLst>
              </p:cNvPr>
              <p:cNvCxnSpPr>
                <a:cxnSpLocks/>
                <a:endCxn id="131" idx="0"/>
              </p:cNvCxnSpPr>
              <p:nvPr/>
            </p:nvCxnSpPr>
            <p:spPr>
              <a:xfrm flipH="1">
                <a:off x="7519497" y="5034367"/>
                <a:ext cx="10019" cy="6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279D8DC-8F34-435F-979E-C991E5A8D467}"/>
                  </a:ext>
                </a:extLst>
              </p:cNvPr>
              <p:cNvCxnSpPr>
                <a:cxnSpLocks/>
              </p:cNvCxnSpPr>
              <p:nvPr/>
            </p:nvCxnSpPr>
            <p:spPr>
              <a:xfrm>
                <a:off x="7519399" y="5591583"/>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Isosceles Triangle 136">
                <a:extLst>
                  <a:ext uri="{FF2B5EF4-FFF2-40B4-BE49-F238E27FC236}">
                    <a16:creationId xmlns:a16="http://schemas.microsoft.com/office/drawing/2014/main" id="{CDD48A5B-49FC-4AB3-93D9-34F583C6522F}"/>
                  </a:ext>
                </a:extLst>
              </p:cNvPr>
              <p:cNvSpPr/>
              <p:nvPr/>
            </p:nvSpPr>
            <p:spPr>
              <a:xfrm flipV="1">
                <a:off x="7462771" y="5799121"/>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8" name="Group 137">
                <a:extLst>
                  <a:ext uri="{FF2B5EF4-FFF2-40B4-BE49-F238E27FC236}">
                    <a16:creationId xmlns:a16="http://schemas.microsoft.com/office/drawing/2014/main" id="{5E171C4E-6F29-498E-9F7B-B81653084935}"/>
                  </a:ext>
                </a:extLst>
              </p:cNvPr>
              <p:cNvGrpSpPr/>
              <p:nvPr/>
            </p:nvGrpSpPr>
            <p:grpSpPr>
              <a:xfrm>
                <a:off x="9209493" y="5152453"/>
                <a:ext cx="1056608" cy="314659"/>
                <a:chOff x="7737365" y="3034093"/>
                <a:chExt cx="2057400" cy="304800"/>
              </a:xfrm>
            </p:grpSpPr>
            <p:cxnSp>
              <p:nvCxnSpPr>
                <p:cNvPr id="143" name="Straight Connector 142">
                  <a:extLst>
                    <a:ext uri="{FF2B5EF4-FFF2-40B4-BE49-F238E27FC236}">
                      <a16:creationId xmlns:a16="http://schemas.microsoft.com/office/drawing/2014/main" id="{EED472A9-C036-4947-84D7-88D337E8CB8C}"/>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27CB93FD-43AA-47DB-9793-527BA9A80F25}"/>
                    </a:ext>
                  </a:extLst>
                </p:cNvPr>
                <p:cNvGrpSpPr/>
                <p:nvPr/>
              </p:nvGrpSpPr>
              <p:grpSpPr>
                <a:xfrm rot="16200000">
                  <a:off x="8602640" y="2748256"/>
                  <a:ext cx="304800" cy="876473"/>
                  <a:chOff x="4114800" y="1538205"/>
                  <a:chExt cx="1839433" cy="1759661"/>
                </a:xfrm>
              </p:grpSpPr>
              <p:grpSp>
                <p:nvGrpSpPr>
                  <p:cNvPr id="146" name="Group 145">
                    <a:extLst>
                      <a:ext uri="{FF2B5EF4-FFF2-40B4-BE49-F238E27FC236}">
                        <a16:creationId xmlns:a16="http://schemas.microsoft.com/office/drawing/2014/main" id="{FA08DB7B-2E4B-4854-B92E-48ED1D53EE30}"/>
                      </a:ext>
                    </a:extLst>
                  </p:cNvPr>
                  <p:cNvGrpSpPr/>
                  <p:nvPr/>
                </p:nvGrpSpPr>
                <p:grpSpPr>
                  <a:xfrm>
                    <a:off x="4114800" y="1538205"/>
                    <a:ext cx="1828800" cy="595395"/>
                    <a:chOff x="5105400" y="3358473"/>
                    <a:chExt cx="1752600" cy="971053"/>
                  </a:xfrm>
                </p:grpSpPr>
                <p:sp>
                  <p:nvSpPr>
                    <p:cNvPr id="165" name="Arc 164">
                      <a:extLst>
                        <a:ext uri="{FF2B5EF4-FFF2-40B4-BE49-F238E27FC236}">
                          <a16:creationId xmlns:a16="http://schemas.microsoft.com/office/drawing/2014/main" id="{4687BAA4-09A6-42E3-995C-075684C3D041}"/>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66" name="Arc 165">
                      <a:extLst>
                        <a:ext uri="{FF2B5EF4-FFF2-40B4-BE49-F238E27FC236}">
                          <a16:creationId xmlns:a16="http://schemas.microsoft.com/office/drawing/2014/main" id="{FBEF9D61-CE8B-4CF1-8C2D-138AE23FCA5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47" name="Group 146">
                    <a:extLst>
                      <a:ext uri="{FF2B5EF4-FFF2-40B4-BE49-F238E27FC236}">
                        <a16:creationId xmlns:a16="http://schemas.microsoft.com/office/drawing/2014/main" id="{4F410468-670D-4892-90C6-072EF82C0048}"/>
                      </a:ext>
                    </a:extLst>
                  </p:cNvPr>
                  <p:cNvGrpSpPr/>
                  <p:nvPr/>
                </p:nvGrpSpPr>
                <p:grpSpPr>
                  <a:xfrm flipH="1">
                    <a:off x="4125433" y="1943042"/>
                    <a:ext cx="1828800" cy="182645"/>
                    <a:chOff x="5105400" y="3358473"/>
                    <a:chExt cx="1752600" cy="971053"/>
                  </a:xfrm>
                </p:grpSpPr>
                <p:sp>
                  <p:nvSpPr>
                    <p:cNvPr id="163" name="Arc 162">
                      <a:extLst>
                        <a:ext uri="{FF2B5EF4-FFF2-40B4-BE49-F238E27FC236}">
                          <a16:creationId xmlns:a16="http://schemas.microsoft.com/office/drawing/2014/main" id="{AC75E069-520E-42B1-89A4-B0FD39DE09A5}"/>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64" name="Arc 163">
                      <a:extLst>
                        <a:ext uri="{FF2B5EF4-FFF2-40B4-BE49-F238E27FC236}">
                          <a16:creationId xmlns:a16="http://schemas.microsoft.com/office/drawing/2014/main" id="{82796F6B-5CDB-4D50-99B9-36859810CAB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48" name="Group 147">
                    <a:extLst>
                      <a:ext uri="{FF2B5EF4-FFF2-40B4-BE49-F238E27FC236}">
                        <a16:creationId xmlns:a16="http://schemas.microsoft.com/office/drawing/2014/main" id="{54C20196-BB09-4507-BFD3-666C8AB3D3D4}"/>
                      </a:ext>
                    </a:extLst>
                  </p:cNvPr>
                  <p:cNvGrpSpPr/>
                  <p:nvPr/>
                </p:nvGrpSpPr>
                <p:grpSpPr>
                  <a:xfrm>
                    <a:off x="4114800" y="1940471"/>
                    <a:ext cx="1828800" cy="595395"/>
                    <a:chOff x="5105400" y="3358473"/>
                    <a:chExt cx="1752600" cy="971053"/>
                  </a:xfrm>
                </p:grpSpPr>
                <p:sp>
                  <p:nvSpPr>
                    <p:cNvPr id="161" name="Arc 160">
                      <a:extLst>
                        <a:ext uri="{FF2B5EF4-FFF2-40B4-BE49-F238E27FC236}">
                          <a16:creationId xmlns:a16="http://schemas.microsoft.com/office/drawing/2014/main" id="{32D6D61F-0B0A-4246-AFB0-B5F4E98F8A71}"/>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62" name="Arc 161">
                      <a:extLst>
                        <a:ext uri="{FF2B5EF4-FFF2-40B4-BE49-F238E27FC236}">
                          <a16:creationId xmlns:a16="http://schemas.microsoft.com/office/drawing/2014/main" id="{630E8656-7BB7-488F-AD24-A1F305F28EB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49" name="Group 148">
                    <a:extLst>
                      <a:ext uri="{FF2B5EF4-FFF2-40B4-BE49-F238E27FC236}">
                        <a16:creationId xmlns:a16="http://schemas.microsoft.com/office/drawing/2014/main" id="{3522947C-84FB-43DC-80FC-30F4AD19B18C}"/>
                      </a:ext>
                    </a:extLst>
                  </p:cNvPr>
                  <p:cNvGrpSpPr/>
                  <p:nvPr/>
                </p:nvGrpSpPr>
                <p:grpSpPr>
                  <a:xfrm flipH="1">
                    <a:off x="4125433" y="2351567"/>
                    <a:ext cx="1828800" cy="182645"/>
                    <a:chOff x="5105400" y="3358473"/>
                    <a:chExt cx="1752600" cy="971053"/>
                  </a:xfrm>
                </p:grpSpPr>
                <p:sp>
                  <p:nvSpPr>
                    <p:cNvPr id="159" name="Arc 158">
                      <a:extLst>
                        <a:ext uri="{FF2B5EF4-FFF2-40B4-BE49-F238E27FC236}">
                          <a16:creationId xmlns:a16="http://schemas.microsoft.com/office/drawing/2014/main" id="{90213EBD-CA5B-4892-8B54-6305A83A367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60" name="Arc 159">
                      <a:extLst>
                        <a:ext uri="{FF2B5EF4-FFF2-40B4-BE49-F238E27FC236}">
                          <a16:creationId xmlns:a16="http://schemas.microsoft.com/office/drawing/2014/main" id="{B732547C-7C5C-4A4E-BC64-4B1F077DC1A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50" name="Group 149">
                    <a:extLst>
                      <a:ext uri="{FF2B5EF4-FFF2-40B4-BE49-F238E27FC236}">
                        <a16:creationId xmlns:a16="http://schemas.microsoft.com/office/drawing/2014/main" id="{7C534C8F-6568-4B7C-AE38-E6C2E3891A93}"/>
                      </a:ext>
                    </a:extLst>
                  </p:cNvPr>
                  <p:cNvGrpSpPr/>
                  <p:nvPr/>
                </p:nvGrpSpPr>
                <p:grpSpPr>
                  <a:xfrm>
                    <a:off x="4114800" y="2340934"/>
                    <a:ext cx="1828800" cy="595395"/>
                    <a:chOff x="5105400" y="3358473"/>
                    <a:chExt cx="1752600" cy="971053"/>
                  </a:xfrm>
                </p:grpSpPr>
                <p:sp>
                  <p:nvSpPr>
                    <p:cNvPr id="157" name="Arc 156">
                      <a:extLst>
                        <a:ext uri="{FF2B5EF4-FFF2-40B4-BE49-F238E27FC236}">
                          <a16:creationId xmlns:a16="http://schemas.microsoft.com/office/drawing/2014/main" id="{8B0715A1-95CC-449F-8C3E-5961D03DFF5A}"/>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58" name="Arc 157">
                      <a:extLst>
                        <a:ext uri="{FF2B5EF4-FFF2-40B4-BE49-F238E27FC236}">
                          <a16:creationId xmlns:a16="http://schemas.microsoft.com/office/drawing/2014/main" id="{94C004A5-1076-45E1-8AC9-27DBAD4E30A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51" name="Group 150">
                    <a:extLst>
                      <a:ext uri="{FF2B5EF4-FFF2-40B4-BE49-F238E27FC236}">
                        <a16:creationId xmlns:a16="http://schemas.microsoft.com/office/drawing/2014/main" id="{1B226BE0-48AA-4CD4-8898-B871B11B2568}"/>
                      </a:ext>
                    </a:extLst>
                  </p:cNvPr>
                  <p:cNvGrpSpPr/>
                  <p:nvPr/>
                </p:nvGrpSpPr>
                <p:grpSpPr>
                  <a:xfrm flipH="1">
                    <a:off x="4125433" y="2709532"/>
                    <a:ext cx="1828800" cy="221001"/>
                    <a:chOff x="5105400" y="3358473"/>
                    <a:chExt cx="1752600" cy="971053"/>
                  </a:xfrm>
                </p:grpSpPr>
                <p:sp>
                  <p:nvSpPr>
                    <p:cNvPr id="155" name="Arc 154">
                      <a:extLst>
                        <a:ext uri="{FF2B5EF4-FFF2-40B4-BE49-F238E27FC236}">
                          <a16:creationId xmlns:a16="http://schemas.microsoft.com/office/drawing/2014/main" id="{FC92A9B3-042B-403B-80A6-294BC8FDADF9}"/>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56" name="Arc 155">
                      <a:extLst>
                        <a:ext uri="{FF2B5EF4-FFF2-40B4-BE49-F238E27FC236}">
                          <a16:creationId xmlns:a16="http://schemas.microsoft.com/office/drawing/2014/main" id="{89C219BC-EC8B-4E87-8684-9E296231E04A}"/>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52" name="Group 151">
                    <a:extLst>
                      <a:ext uri="{FF2B5EF4-FFF2-40B4-BE49-F238E27FC236}">
                        <a16:creationId xmlns:a16="http://schemas.microsoft.com/office/drawing/2014/main" id="{49028A78-6F98-4A98-BC0C-EC05FF4F2A40}"/>
                      </a:ext>
                    </a:extLst>
                  </p:cNvPr>
                  <p:cNvGrpSpPr/>
                  <p:nvPr/>
                </p:nvGrpSpPr>
                <p:grpSpPr>
                  <a:xfrm>
                    <a:off x="4114800" y="2702471"/>
                    <a:ext cx="1828800" cy="595395"/>
                    <a:chOff x="5105400" y="3358473"/>
                    <a:chExt cx="1752600" cy="971053"/>
                  </a:xfrm>
                </p:grpSpPr>
                <p:sp>
                  <p:nvSpPr>
                    <p:cNvPr id="153" name="Arc 152">
                      <a:extLst>
                        <a:ext uri="{FF2B5EF4-FFF2-40B4-BE49-F238E27FC236}">
                          <a16:creationId xmlns:a16="http://schemas.microsoft.com/office/drawing/2014/main" id="{A435BEC3-ACCD-4266-94CF-4FEAB180E05C}"/>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54" name="Arc 153">
                      <a:extLst>
                        <a:ext uri="{FF2B5EF4-FFF2-40B4-BE49-F238E27FC236}">
                          <a16:creationId xmlns:a16="http://schemas.microsoft.com/office/drawing/2014/main" id="{ABE47628-9B34-4B61-81AE-106F736E147A}"/>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145" name="Straight Connector 144">
                  <a:extLst>
                    <a:ext uri="{FF2B5EF4-FFF2-40B4-BE49-F238E27FC236}">
                      <a16:creationId xmlns:a16="http://schemas.microsoft.com/office/drawing/2014/main" id="{54ACFF0E-6F64-4D77-9647-EEEC7119DF82}"/>
                    </a:ext>
                  </a:extLst>
                </p:cNvPr>
                <p:cNvCxnSpPr>
                  <a:cxnSpLocks/>
                  <a:endCxn id="154"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9" name="Straight Connector 138">
                <a:extLst>
                  <a:ext uri="{FF2B5EF4-FFF2-40B4-BE49-F238E27FC236}">
                    <a16:creationId xmlns:a16="http://schemas.microsoft.com/office/drawing/2014/main" id="{6A266065-1783-453E-9027-9111BEBFFCB5}"/>
                  </a:ext>
                </a:extLst>
              </p:cNvPr>
              <p:cNvCxnSpPr>
                <a:cxnSpLocks/>
              </p:cNvCxnSpPr>
              <p:nvPr/>
            </p:nvCxnSpPr>
            <p:spPr>
              <a:xfrm flipV="1">
                <a:off x="9240944" y="5066404"/>
                <a:ext cx="1242" cy="55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B8080A8-E207-494B-A384-005923FD0294}"/>
                  </a:ext>
                </a:extLst>
              </p:cNvPr>
              <p:cNvCxnSpPr>
                <a:cxnSpLocks/>
              </p:cNvCxnSpPr>
              <p:nvPr/>
            </p:nvCxnSpPr>
            <p:spPr>
              <a:xfrm>
                <a:off x="9099360" y="5505352"/>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Isosceles Triangle 140">
                <a:extLst>
                  <a:ext uri="{FF2B5EF4-FFF2-40B4-BE49-F238E27FC236}">
                    <a16:creationId xmlns:a16="http://schemas.microsoft.com/office/drawing/2014/main" id="{4D6DCA2B-C71D-494F-A5CA-BED4EBBA4664}"/>
                  </a:ext>
                </a:extLst>
              </p:cNvPr>
              <p:cNvSpPr/>
              <p:nvPr/>
            </p:nvSpPr>
            <p:spPr>
              <a:xfrm flipV="1">
                <a:off x="9056378" y="5720934"/>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2" name="Straight Connector 141">
                <a:extLst>
                  <a:ext uri="{FF2B5EF4-FFF2-40B4-BE49-F238E27FC236}">
                    <a16:creationId xmlns:a16="http://schemas.microsoft.com/office/drawing/2014/main" id="{C4B22274-00F2-467C-9277-49E496AD1D4B}"/>
                  </a:ext>
                </a:extLst>
              </p:cNvPr>
              <p:cNvCxnSpPr>
                <a:cxnSpLocks/>
              </p:cNvCxnSpPr>
              <p:nvPr/>
            </p:nvCxnSpPr>
            <p:spPr>
              <a:xfrm>
                <a:off x="9103635" y="5496082"/>
                <a:ext cx="137840" cy="72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mc:Choice xmlns:a14="http://schemas.microsoft.com/office/drawing/2010/main" Requires="a14">
          <p:sp>
            <p:nvSpPr>
              <p:cNvPr id="251" name="TextBox 250">
                <a:extLst>
                  <a:ext uri="{FF2B5EF4-FFF2-40B4-BE49-F238E27FC236}">
                    <a16:creationId xmlns:a16="http://schemas.microsoft.com/office/drawing/2014/main" id="{DAA9DDA6-EF61-4F56-9CFF-815C481D1052}"/>
                  </a:ext>
                </a:extLst>
              </p:cNvPr>
              <p:cNvSpPr txBox="1"/>
              <p:nvPr/>
            </p:nvSpPr>
            <p:spPr>
              <a:xfrm>
                <a:off x="9535990" y="3653601"/>
                <a:ext cx="1707006" cy="830997"/>
              </a:xfrm>
              <a:prstGeom prst="rect">
                <a:avLst/>
              </a:prstGeom>
              <a:noFill/>
            </p:spPr>
            <p:txBody>
              <a:bodyPr wrap="none" rtlCol="0">
                <a:spAutoFit/>
              </a:bodyPr>
              <a:lstStyle/>
              <a:p>
                <a:pPr algn="l"/>
                <a:r>
                  <a:rPr lang="en-US" sz="1600" dirty="0">
                    <a:latin typeface="+mj-lt"/>
                  </a:rPr>
                  <a:t>Initial conditions:</a:t>
                </a:r>
              </a:p>
              <a:p>
                <a:pPr algn="l"/>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𝛿</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0</m:t>
                          </m:r>
                        </m:e>
                      </m:d>
                      <m:r>
                        <a:rPr lang="en-US" sz="1600" b="0" i="1" smtClean="0">
                          <a:latin typeface="Cambria Math" panose="02040503050406030204" pitchFamily="18" charset="0"/>
                        </a:rPr>
                        <m:t>=0.0997</m:t>
                      </m:r>
                    </m:oMath>
                  </m:oMathPara>
                </a14:m>
                <a:endParaRPr lang="en-US" sz="1600" b="0" dirty="0">
                  <a:latin typeface="+mj-lt"/>
                </a:endParaRPr>
              </a:p>
              <a:p>
                <a:pPr algn="l"/>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𝜔</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0</m:t>
                          </m:r>
                        </m:e>
                      </m:d>
                      <m:r>
                        <a:rPr lang="en-US" sz="1600" b="0" i="1" smtClean="0">
                          <a:latin typeface="Cambria Math" panose="02040503050406030204" pitchFamily="18" charset="0"/>
                        </a:rPr>
                        <m:t>=0</m:t>
                      </m:r>
                    </m:oMath>
                  </m:oMathPara>
                </a14:m>
                <a:endParaRPr lang="en-US" sz="1600" dirty="0">
                  <a:latin typeface="+mj-lt"/>
                </a:endParaRPr>
              </a:p>
            </p:txBody>
          </p:sp>
        </mc:Choice>
        <mc:Fallback>
          <p:sp>
            <p:nvSpPr>
              <p:cNvPr id="251" name="TextBox 250">
                <a:extLst>
                  <a:ext uri="{FF2B5EF4-FFF2-40B4-BE49-F238E27FC236}">
                    <a16:creationId xmlns:a16="http://schemas.microsoft.com/office/drawing/2014/main" id="{DAA9DDA6-EF61-4F56-9CFF-815C481D1052}"/>
                  </a:ext>
                </a:extLst>
              </p:cNvPr>
              <p:cNvSpPr txBox="1">
                <a:spLocks noRot="1" noChangeAspect="1" noMove="1" noResize="1" noEditPoints="1" noAdjustHandles="1" noChangeArrowheads="1" noChangeShapeType="1" noTextEdit="1"/>
              </p:cNvSpPr>
              <p:nvPr/>
            </p:nvSpPr>
            <p:spPr>
              <a:xfrm>
                <a:off x="9535990" y="3653601"/>
                <a:ext cx="1707006" cy="830997"/>
              </a:xfrm>
              <a:prstGeom prst="rect">
                <a:avLst/>
              </a:prstGeom>
              <a:blipFill>
                <a:blip r:embed="rId8"/>
                <a:stretch>
                  <a:fillRect l="-1786" t="-2190"/>
                </a:stretch>
              </a:blipFill>
            </p:spPr>
            <p:txBody>
              <a:bodyPr/>
              <a:lstStyle/>
              <a:p>
                <a:r>
                  <a:rPr lang="en-US">
                    <a:noFill/>
                  </a:rPr>
                  <a:t> </a:t>
                </a:r>
              </a:p>
            </p:txBody>
          </p:sp>
        </mc:Fallback>
      </mc:AlternateContent>
      <p:grpSp>
        <p:nvGrpSpPr>
          <p:cNvPr id="252" name="Group 251">
            <a:extLst>
              <a:ext uri="{FF2B5EF4-FFF2-40B4-BE49-F238E27FC236}">
                <a16:creationId xmlns:a16="http://schemas.microsoft.com/office/drawing/2014/main" id="{126E2D50-1C58-4111-BEB0-A7A27EC94C43}"/>
              </a:ext>
            </a:extLst>
          </p:cNvPr>
          <p:cNvGrpSpPr/>
          <p:nvPr/>
        </p:nvGrpSpPr>
        <p:grpSpPr>
          <a:xfrm>
            <a:off x="765496" y="5123809"/>
            <a:ext cx="4485140" cy="1512421"/>
            <a:chOff x="1087789" y="4531928"/>
            <a:chExt cx="4485140" cy="1512421"/>
          </a:xfrm>
        </p:grpSpPr>
        <p:grpSp>
          <p:nvGrpSpPr>
            <p:cNvPr id="253" name="Group 252">
              <a:extLst>
                <a:ext uri="{FF2B5EF4-FFF2-40B4-BE49-F238E27FC236}">
                  <a16:creationId xmlns:a16="http://schemas.microsoft.com/office/drawing/2014/main" id="{4923D636-002E-423B-B5A2-9F2F7113C6D3}"/>
                </a:ext>
              </a:extLst>
            </p:cNvPr>
            <p:cNvGrpSpPr/>
            <p:nvPr/>
          </p:nvGrpSpPr>
          <p:grpSpPr>
            <a:xfrm>
              <a:off x="1087789" y="4691088"/>
              <a:ext cx="4485140" cy="1353261"/>
              <a:chOff x="3619972" y="4783396"/>
              <a:chExt cx="4485140" cy="1353261"/>
            </a:xfrm>
          </p:grpSpPr>
          <p:grpSp>
            <p:nvGrpSpPr>
              <p:cNvPr id="257" name="Group 256">
                <a:extLst>
                  <a:ext uri="{FF2B5EF4-FFF2-40B4-BE49-F238E27FC236}">
                    <a16:creationId xmlns:a16="http://schemas.microsoft.com/office/drawing/2014/main" id="{1842845D-5A61-45C9-BB39-57E012B75BEB}"/>
                  </a:ext>
                </a:extLst>
              </p:cNvPr>
              <p:cNvGrpSpPr/>
              <p:nvPr/>
            </p:nvGrpSpPr>
            <p:grpSpPr>
              <a:xfrm>
                <a:off x="5198067" y="4950295"/>
                <a:ext cx="1286012" cy="236961"/>
                <a:chOff x="7737365" y="3034093"/>
                <a:chExt cx="2057400" cy="304800"/>
              </a:xfrm>
            </p:grpSpPr>
            <p:cxnSp>
              <p:nvCxnSpPr>
                <p:cNvPr id="339" name="Straight Connector 338">
                  <a:extLst>
                    <a:ext uri="{FF2B5EF4-FFF2-40B4-BE49-F238E27FC236}">
                      <a16:creationId xmlns:a16="http://schemas.microsoft.com/office/drawing/2014/main" id="{2CCD6AB0-D5CE-4447-8225-F5D0F7B16794}"/>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0" name="Group 339">
                  <a:extLst>
                    <a:ext uri="{FF2B5EF4-FFF2-40B4-BE49-F238E27FC236}">
                      <a16:creationId xmlns:a16="http://schemas.microsoft.com/office/drawing/2014/main" id="{7D1486A4-9B0E-4631-B7B8-36B63CB29185}"/>
                    </a:ext>
                  </a:extLst>
                </p:cNvPr>
                <p:cNvGrpSpPr/>
                <p:nvPr/>
              </p:nvGrpSpPr>
              <p:grpSpPr>
                <a:xfrm rot="16200000">
                  <a:off x="8602640" y="2748256"/>
                  <a:ext cx="304800" cy="876473"/>
                  <a:chOff x="4114800" y="1538205"/>
                  <a:chExt cx="1839433" cy="1759661"/>
                </a:xfrm>
              </p:grpSpPr>
              <p:grpSp>
                <p:nvGrpSpPr>
                  <p:cNvPr id="342" name="Group 341">
                    <a:extLst>
                      <a:ext uri="{FF2B5EF4-FFF2-40B4-BE49-F238E27FC236}">
                        <a16:creationId xmlns:a16="http://schemas.microsoft.com/office/drawing/2014/main" id="{80FC94DB-B9F7-46A5-BF02-7D26B54743C1}"/>
                      </a:ext>
                    </a:extLst>
                  </p:cNvPr>
                  <p:cNvGrpSpPr/>
                  <p:nvPr/>
                </p:nvGrpSpPr>
                <p:grpSpPr>
                  <a:xfrm>
                    <a:off x="4114800" y="1538205"/>
                    <a:ext cx="1828800" cy="595395"/>
                    <a:chOff x="5105400" y="3358473"/>
                    <a:chExt cx="1752600" cy="971053"/>
                  </a:xfrm>
                </p:grpSpPr>
                <p:sp>
                  <p:nvSpPr>
                    <p:cNvPr id="361" name="Arc 360">
                      <a:extLst>
                        <a:ext uri="{FF2B5EF4-FFF2-40B4-BE49-F238E27FC236}">
                          <a16:creationId xmlns:a16="http://schemas.microsoft.com/office/drawing/2014/main" id="{C506A9BD-4123-491A-A4B7-C9959FDF86E2}"/>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62" name="Arc 361">
                      <a:extLst>
                        <a:ext uri="{FF2B5EF4-FFF2-40B4-BE49-F238E27FC236}">
                          <a16:creationId xmlns:a16="http://schemas.microsoft.com/office/drawing/2014/main" id="{29B335D8-18CF-4604-B68F-17C7FD1D67F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43" name="Group 342">
                    <a:extLst>
                      <a:ext uri="{FF2B5EF4-FFF2-40B4-BE49-F238E27FC236}">
                        <a16:creationId xmlns:a16="http://schemas.microsoft.com/office/drawing/2014/main" id="{09D820E8-E220-42AB-A77C-9A5167A7AFED}"/>
                      </a:ext>
                    </a:extLst>
                  </p:cNvPr>
                  <p:cNvGrpSpPr/>
                  <p:nvPr/>
                </p:nvGrpSpPr>
                <p:grpSpPr>
                  <a:xfrm flipH="1">
                    <a:off x="4125433" y="1943042"/>
                    <a:ext cx="1828800" cy="182645"/>
                    <a:chOff x="5105400" y="3358473"/>
                    <a:chExt cx="1752600" cy="971053"/>
                  </a:xfrm>
                </p:grpSpPr>
                <p:sp>
                  <p:nvSpPr>
                    <p:cNvPr id="359" name="Arc 358">
                      <a:extLst>
                        <a:ext uri="{FF2B5EF4-FFF2-40B4-BE49-F238E27FC236}">
                          <a16:creationId xmlns:a16="http://schemas.microsoft.com/office/drawing/2014/main" id="{794896BA-18C3-41C5-B139-DB664BCF119D}"/>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60" name="Arc 359">
                      <a:extLst>
                        <a:ext uri="{FF2B5EF4-FFF2-40B4-BE49-F238E27FC236}">
                          <a16:creationId xmlns:a16="http://schemas.microsoft.com/office/drawing/2014/main" id="{0D3192E8-A938-4942-9881-2264C7B4EAA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44" name="Group 343">
                    <a:extLst>
                      <a:ext uri="{FF2B5EF4-FFF2-40B4-BE49-F238E27FC236}">
                        <a16:creationId xmlns:a16="http://schemas.microsoft.com/office/drawing/2014/main" id="{938F0CCC-591B-4C8C-AC27-4984815E4B0F}"/>
                      </a:ext>
                    </a:extLst>
                  </p:cNvPr>
                  <p:cNvGrpSpPr/>
                  <p:nvPr/>
                </p:nvGrpSpPr>
                <p:grpSpPr>
                  <a:xfrm>
                    <a:off x="4114800" y="1940471"/>
                    <a:ext cx="1828800" cy="595395"/>
                    <a:chOff x="5105400" y="3358473"/>
                    <a:chExt cx="1752600" cy="971053"/>
                  </a:xfrm>
                </p:grpSpPr>
                <p:sp>
                  <p:nvSpPr>
                    <p:cNvPr id="357" name="Arc 356">
                      <a:extLst>
                        <a:ext uri="{FF2B5EF4-FFF2-40B4-BE49-F238E27FC236}">
                          <a16:creationId xmlns:a16="http://schemas.microsoft.com/office/drawing/2014/main" id="{DFE1C274-DC95-4F82-B955-A07BAEB26AF3}"/>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58" name="Arc 357">
                      <a:extLst>
                        <a:ext uri="{FF2B5EF4-FFF2-40B4-BE49-F238E27FC236}">
                          <a16:creationId xmlns:a16="http://schemas.microsoft.com/office/drawing/2014/main" id="{E22A87C5-03CB-43AE-BAF0-21E30963DE4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45" name="Group 344">
                    <a:extLst>
                      <a:ext uri="{FF2B5EF4-FFF2-40B4-BE49-F238E27FC236}">
                        <a16:creationId xmlns:a16="http://schemas.microsoft.com/office/drawing/2014/main" id="{8273E6CF-7261-437B-A151-00A33672F870}"/>
                      </a:ext>
                    </a:extLst>
                  </p:cNvPr>
                  <p:cNvGrpSpPr/>
                  <p:nvPr/>
                </p:nvGrpSpPr>
                <p:grpSpPr>
                  <a:xfrm flipH="1">
                    <a:off x="4125433" y="2351567"/>
                    <a:ext cx="1828800" cy="182645"/>
                    <a:chOff x="5105400" y="3358473"/>
                    <a:chExt cx="1752600" cy="971053"/>
                  </a:xfrm>
                </p:grpSpPr>
                <p:sp>
                  <p:nvSpPr>
                    <p:cNvPr id="355" name="Arc 354">
                      <a:extLst>
                        <a:ext uri="{FF2B5EF4-FFF2-40B4-BE49-F238E27FC236}">
                          <a16:creationId xmlns:a16="http://schemas.microsoft.com/office/drawing/2014/main" id="{43FECF1A-E41D-406E-B0E3-518F9E50CF70}"/>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56" name="Arc 355">
                      <a:extLst>
                        <a:ext uri="{FF2B5EF4-FFF2-40B4-BE49-F238E27FC236}">
                          <a16:creationId xmlns:a16="http://schemas.microsoft.com/office/drawing/2014/main" id="{A3149FD3-FE31-42A5-87D7-AC13FC0988F2}"/>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46" name="Group 345">
                    <a:extLst>
                      <a:ext uri="{FF2B5EF4-FFF2-40B4-BE49-F238E27FC236}">
                        <a16:creationId xmlns:a16="http://schemas.microsoft.com/office/drawing/2014/main" id="{8D9AE7BD-40B8-42A5-91F7-668B3F7A74B8}"/>
                      </a:ext>
                    </a:extLst>
                  </p:cNvPr>
                  <p:cNvGrpSpPr/>
                  <p:nvPr/>
                </p:nvGrpSpPr>
                <p:grpSpPr>
                  <a:xfrm>
                    <a:off x="4114800" y="2340934"/>
                    <a:ext cx="1828800" cy="595395"/>
                    <a:chOff x="5105400" y="3358473"/>
                    <a:chExt cx="1752600" cy="971053"/>
                  </a:xfrm>
                </p:grpSpPr>
                <p:sp>
                  <p:nvSpPr>
                    <p:cNvPr id="353" name="Arc 352">
                      <a:extLst>
                        <a:ext uri="{FF2B5EF4-FFF2-40B4-BE49-F238E27FC236}">
                          <a16:creationId xmlns:a16="http://schemas.microsoft.com/office/drawing/2014/main" id="{BA287457-5207-4281-901A-A9EC9B4AB82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54" name="Arc 353">
                      <a:extLst>
                        <a:ext uri="{FF2B5EF4-FFF2-40B4-BE49-F238E27FC236}">
                          <a16:creationId xmlns:a16="http://schemas.microsoft.com/office/drawing/2014/main" id="{C86F32E9-0671-4132-8C6D-44D189271E35}"/>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47" name="Group 346">
                    <a:extLst>
                      <a:ext uri="{FF2B5EF4-FFF2-40B4-BE49-F238E27FC236}">
                        <a16:creationId xmlns:a16="http://schemas.microsoft.com/office/drawing/2014/main" id="{2DDB4A4E-5623-4585-B861-BBA999088054}"/>
                      </a:ext>
                    </a:extLst>
                  </p:cNvPr>
                  <p:cNvGrpSpPr/>
                  <p:nvPr/>
                </p:nvGrpSpPr>
                <p:grpSpPr>
                  <a:xfrm flipH="1">
                    <a:off x="4125433" y="2709532"/>
                    <a:ext cx="1828800" cy="221001"/>
                    <a:chOff x="5105400" y="3358473"/>
                    <a:chExt cx="1752600" cy="971053"/>
                  </a:xfrm>
                </p:grpSpPr>
                <p:sp>
                  <p:nvSpPr>
                    <p:cNvPr id="351" name="Arc 350">
                      <a:extLst>
                        <a:ext uri="{FF2B5EF4-FFF2-40B4-BE49-F238E27FC236}">
                          <a16:creationId xmlns:a16="http://schemas.microsoft.com/office/drawing/2014/main" id="{63A9DE57-B6F3-435D-BAD7-3DF521305ED2}"/>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52" name="Arc 351">
                      <a:extLst>
                        <a:ext uri="{FF2B5EF4-FFF2-40B4-BE49-F238E27FC236}">
                          <a16:creationId xmlns:a16="http://schemas.microsoft.com/office/drawing/2014/main" id="{75B81AB3-15D9-436D-B5CE-34B23586B95D}"/>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48" name="Group 347">
                    <a:extLst>
                      <a:ext uri="{FF2B5EF4-FFF2-40B4-BE49-F238E27FC236}">
                        <a16:creationId xmlns:a16="http://schemas.microsoft.com/office/drawing/2014/main" id="{F22ED261-A39B-464D-A400-EC4DE471E6F8}"/>
                      </a:ext>
                    </a:extLst>
                  </p:cNvPr>
                  <p:cNvGrpSpPr/>
                  <p:nvPr/>
                </p:nvGrpSpPr>
                <p:grpSpPr>
                  <a:xfrm>
                    <a:off x="4114800" y="2702471"/>
                    <a:ext cx="1828800" cy="595395"/>
                    <a:chOff x="5105400" y="3358473"/>
                    <a:chExt cx="1752600" cy="971053"/>
                  </a:xfrm>
                </p:grpSpPr>
                <p:sp>
                  <p:nvSpPr>
                    <p:cNvPr id="349" name="Arc 348">
                      <a:extLst>
                        <a:ext uri="{FF2B5EF4-FFF2-40B4-BE49-F238E27FC236}">
                          <a16:creationId xmlns:a16="http://schemas.microsoft.com/office/drawing/2014/main" id="{677873D9-6A62-429F-8E56-6FE94797FC31}"/>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50" name="Arc 349">
                      <a:extLst>
                        <a:ext uri="{FF2B5EF4-FFF2-40B4-BE49-F238E27FC236}">
                          <a16:creationId xmlns:a16="http://schemas.microsoft.com/office/drawing/2014/main" id="{9FEF8959-4E3D-4AF0-A0AC-FF63E32823CC}"/>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341" name="Straight Connector 340">
                  <a:extLst>
                    <a:ext uri="{FF2B5EF4-FFF2-40B4-BE49-F238E27FC236}">
                      <a16:creationId xmlns:a16="http://schemas.microsoft.com/office/drawing/2014/main" id="{81832CFE-200D-482E-97C1-D15BAE29FE04}"/>
                    </a:ext>
                  </a:extLst>
                </p:cNvPr>
                <p:cNvCxnSpPr>
                  <a:cxnSpLocks/>
                  <a:endCxn id="350"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Group 257">
                <a:extLst>
                  <a:ext uri="{FF2B5EF4-FFF2-40B4-BE49-F238E27FC236}">
                    <a16:creationId xmlns:a16="http://schemas.microsoft.com/office/drawing/2014/main" id="{95236EB6-7A5E-4499-A0D9-2C5BE6034B33}"/>
                  </a:ext>
                </a:extLst>
              </p:cNvPr>
              <p:cNvGrpSpPr/>
              <p:nvPr/>
            </p:nvGrpSpPr>
            <p:grpSpPr>
              <a:xfrm>
                <a:off x="5192426" y="5451998"/>
                <a:ext cx="1286012" cy="143972"/>
                <a:chOff x="7737365" y="3034093"/>
                <a:chExt cx="2057400" cy="304800"/>
              </a:xfrm>
            </p:grpSpPr>
            <p:cxnSp>
              <p:nvCxnSpPr>
                <p:cNvPr id="315" name="Straight Connector 314">
                  <a:extLst>
                    <a:ext uri="{FF2B5EF4-FFF2-40B4-BE49-F238E27FC236}">
                      <a16:creationId xmlns:a16="http://schemas.microsoft.com/office/drawing/2014/main" id="{2939F29E-7B5D-4365-9A8B-08002432D342}"/>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6" name="Group 315">
                  <a:extLst>
                    <a:ext uri="{FF2B5EF4-FFF2-40B4-BE49-F238E27FC236}">
                      <a16:creationId xmlns:a16="http://schemas.microsoft.com/office/drawing/2014/main" id="{B9CC064B-966F-456F-A39A-C33239F272F2}"/>
                    </a:ext>
                  </a:extLst>
                </p:cNvPr>
                <p:cNvGrpSpPr/>
                <p:nvPr/>
              </p:nvGrpSpPr>
              <p:grpSpPr>
                <a:xfrm rot="16200000">
                  <a:off x="8602640" y="2748256"/>
                  <a:ext cx="304800" cy="876473"/>
                  <a:chOff x="4114800" y="1538205"/>
                  <a:chExt cx="1839433" cy="1759661"/>
                </a:xfrm>
              </p:grpSpPr>
              <p:grpSp>
                <p:nvGrpSpPr>
                  <p:cNvPr id="318" name="Group 317">
                    <a:extLst>
                      <a:ext uri="{FF2B5EF4-FFF2-40B4-BE49-F238E27FC236}">
                        <a16:creationId xmlns:a16="http://schemas.microsoft.com/office/drawing/2014/main" id="{DA270897-4486-4FA2-B412-233E712D83A4}"/>
                      </a:ext>
                    </a:extLst>
                  </p:cNvPr>
                  <p:cNvGrpSpPr/>
                  <p:nvPr/>
                </p:nvGrpSpPr>
                <p:grpSpPr>
                  <a:xfrm>
                    <a:off x="4114800" y="1538205"/>
                    <a:ext cx="1828800" cy="595395"/>
                    <a:chOff x="5105400" y="3358473"/>
                    <a:chExt cx="1752600" cy="971053"/>
                  </a:xfrm>
                </p:grpSpPr>
                <p:sp>
                  <p:nvSpPr>
                    <p:cNvPr id="337" name="Arc 336">
                      <a:extLst>
                        <a:ext uri="{FF2B5EF4-FFF2-40B4-BE49-F238E27FC236}">
                          <a16:creationId xmlns:a16="http://schemas.microsoft.com/office/drawing/2014/main" id="{AF575543-CE1C-431A-8975-2C04ADEC2D8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38" name="Arc 337">
                      <a:extLst>
                        <a:ext uri="{FF2B5EF4-FFF2-40B4-BE49-F238E27FC236}">
                          <a16:creationId xmlns:a16="http://schemas.microsoft.com/office/drawing/2014/main" id="{522120C2-A424-40BA-AD94-C46DC80C36A7}"/>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19" name="Group 318">
                    <a:extLst>
                      <a:ext uri="{FF2B5EF4-FFF2-40B4-BE49-F238E27FC236}">
                        <a16:creationId xmlns:a16="http://schemas.microsoft.com/office/drawing/2014/main" id="{BE4F649A-3CBC-4C3C-B042-8F984E6F5381}"/>
                      </a:ext>
                    </a:extLst>
                  </p:cNvPr>
                  <p:cNvGrpSpPr/>
                  <p:nvPr/>
                </p:nvGrpSpPr>
                <p:grpSpPr>
                  <a:xfrm flipH="1">
                    <a:off x="4125433" y="1943042"/>
                    <a:ext cx="1828800" cy="182645"/>
                    <a:chOff x="5105400" y="3358473"/>
                    <a:chExt cx="1752600" cy="971053"/>
                  </a:xfrm>
                </p:grpSpPr>
                <p:sp>
                  <p:nvSpPr>
                    <p:cNvPr id="335" name="Arc 334">
                      <a:extLst>
                        <a:ext uri="{FF2B5EF4-FFF2-40B4-BE49-F238E27FC236}">
                          <a16:creationId xmlns:a16="http://schemas.microsoft.com/office/drawing/2014/main" id="{978CE80F-AB4E-4200-BBE7-DF44421AF03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36" name="Arc 335">
                      <a:extLst>
                        <a:ext uri="{FF2B5EF4-FFF2-40B4-BE49-F238E27FC236}">
                          <a16:creationId xmlns:a16="http://schemas.microsoft.com/office/drawing/2014/main" id="{06E2C8FF-7968-49E5-9CC0-9B76F632DE5B}"/>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20" name="Group 319">
                    <a:extLst>
                      <a:ext uri="{FF2B5EF4-FFF2-40B4-BE49-F238E27FC236}">
                        <a16:creationId xmlns:a16="http://schemas.microsoft.com/office/drawing/2014/main" id="{48D6F67A-288B-4171-8F4C-7EE6C6BB0FFA}"/>
                      </a:ext>
                    </a:extLst>
                  </p:cNvPr>
                  <p:cNvGrpSpPr/>
                  <p:nvPr/>
                </p:nvGrpSpPr>
                <p:grpSpPr>
                  <a:xfrm>
                    <a:off x="4114800" y="1940471"/>
                    <a:ext cx="1828800" cy="595395"/>
                    <a:chOff x="5105400" y="3358473"/>
                    <a:chExt cx="1752600" cy="971053"/>
                  </a:xfrm>
                </p:grpSpPr>
                <p:sp>
                  <p:nvSpPr>
                    <p:cNvPr id="333" name="Arc 332">
                      <a:extLst>
                        <a:ext uri="{FF2B5EF4-FFF2-40B4-BE49-F238E27FC236}">
                          <a16:creationId xmlns:a16="http://schemas.microsoft.com/office/drawing/2014/main" id="{C5FFB181-FD4E-431E-9936-87A4690ACE2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34" name="Arc 333">
                      <a:extLst>
                        <a:ext uri="{FF2B5EF4-FFF2-40B4-BE49-F238E27FC236}">
                          <a16:creationId xmlns:a16="http://schemas.microsoft.com/office/drawing/2014/main" id="{0A3506F5-E6F7-49C6-8A27-1F8CD1E683B9}"/>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21" name="Group 320">
                    <a:extLst>
                      <a:ext uri="{FF2B5EF4-FFF2-40B4-BE49-F238E27FC236}">
                        <a16:creationId xmlns:a16="http://schemas.microsoft.com/office/drawing/2014/main" id="{5C76A06E-825E-4318-B945-571619FC9F11}"/>
                      </a:ext>
                    </a:extLst>
                  </p:cNvPr>
                  <p:cNvGrpSpPr/>
                  <p:nvPr/>
                </p:nvGrpSpPr>
                <p:grpSpPr>
                  <a:xfrm flipH="1">
                    <a:off x="4125433" y="2351567"/>
                    <a:ext cx="1828800" cy="182645"/>
                    <a:chOff x="5105400" y="3358473"/>
                    <a:chExt cx="1752600" cy="971053"/>
                  </a:xfrm>
                </p:grpSpPr>
                <p:sp>
                  <p:nvSpPr>
                    <p:cNvPr id="331" name="Arc 330">
                      <a:extLst>
                        <a:ext uri="{FF2B5EF4-FFF2-40B4-BE49-F238E27FC236}">
                          <a16:creationId xmlns:a16="http://schemas.microsoft.com/office/drawing/2014/main" id="{037F34B0-8756-4F1F-A6C6-6C0A3A036BCA}"/>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32" name="Arc 331">
                      <a:extLst>
                        <a:ext uri="{FF2B5EF4-FFF2-40B4-BE49-F238E27FC236}">
                          <a16:creationId xmlns:a16="http://schemas.microsoft.com/office/drawing/2014/main" id="{2C7BBFD4-50A8-44CF-91CF-D8A92D2FD0F1}"/>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22" name="Group 321">
                    <a:extLst>
                      <a:ext uri="{FF2B5EF4-FFF2-40B4-BE49-F238E27FC236}">
                        <a16:creationId xmlns:a16="http://schemas.microsoft.com/office/drawing/2014/main" id="{E96CF5A6-F99C-4E7D-821E-3EA60C202B59}"/>
                      </a:ext>
                    </a:extLst>
                  </p:cNvPr>
                  <p:cNvGrpSpPr/>
                  <p:nvPr/>
                </p:nvGrpSpPr>
                <p:grpSpPr>
                  <a:xfrm>
                    <a:off x="4114800" y="2340934"/>
                    <a:ext cx="1828800" cy="595395"/>
                    <a:chOff x="5105400" y="3358473"/>
                    <a:chExt cx="1752600" cy="971053"/>
                  </a:xfrm>
                </p:grpSpPr>
                <p:sp>
                  <p:nvSpPr>
                    <p:cNvPr id="329" name="Arc 328">
                      <a:extLst>
                        <a:ext uri="{FF2B5EF4-FFF2-40B4-BE49-F238E27FC236}">
                          <a16:creationId xmlns:a16="http://schemas.microsoft.com/office/drawing/2014/main" id="{1427F74A-0258-4D95-9ED6-0E54975C90C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30" name="Arc 329">
                      <a:extLst>
                        <a:ext uri="{FF2B5EF4-FFF2-40B4-BE49-F238E27FC236}">
                          <a16:creationId xmlns:a16="http://schemas.microsoft.com/office/drawing/2014/main" id="{DEB5B7B5-1A14-4FC9-937F-83511060129D}"/>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23" name="Group 322">
                    <a:extLst>
                      <a:ext uri="{FF2B5EF4-FFF2-40B4-BE49-F238E27FC236}">
                        <a16:creationId xmlns:a16="http://schemas.microsoft.com/office/drawing/2014/main" id="{C1AA847C-778C-4C25-9C4B-4EF06DFBA745}"/>
                      </a:ext>
                    </a:extLst>
                  </p:cNvPr>
                  <p:cNvGrpSpPr/>
                  <p:nvPr/>
                </p:nvGrpSpPr>
                <p:grpSpPr>
                  <a:xfrm flipH="1">
                    <a:off x="4125433" y="2709532"/>
                    <a:ext cx="1828800" cy="221001"/>
                    <a:chOff x="5105400" y="3358473"/>
                    <a:chExt cx="1752600" cy="971053"/>
                  </a:xfrm>
                </p:grpSpPr>
                <p:sp>
                  <p:nvSpPr>
                    <p:cNvPr id="327" name="Arc 326">
                      <a:extLst>
                        <a:ext uri="{FF2B5EF4-FFF2-40B4-BE49-F238E27FC236}">
                          <a16:creationId xmlns:a16="http://schemas.microsoft.com/office/drawing/2014/main" id="{5DF23CD5-FC8B-4AF4-AEB9-92D5045362E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28" name="Arc 327">
                      <a:extLst>
                        <a:ext uri="{FF2B5EF4-FFF2-40B4-BE49-F238E27FC236}">
                          <a16:creationId xmlns:a16="http://schemas.microsoft.com/office/drawing/2014/main" id="{5C8D30A1-9CD6-4203-AB7A-868F81F5E402}"/>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24" name="Group 323">
                    <a:extLst>
                      <a:ext uri="{FF2B5EF4-FFF2-40B4-BE49-F238E27FC236}">
                        <a16:creationId xmlns:a16="http://schemas.microsoft.com/office/drawing/2014/main" id="{B18C1DD9-EA54-44A4-B086-6F0F08B0D38B}"/>
                      </a:ext>
                    </a:extLst>
                  </p:cNvPr>
                  <p:cNvGrpSpPr/>
                  <p:nvPr/>
                </p:nvGrpSpPr>
                <p:grpSpPr>
                  <a:xfrm>
                    <a:off x="4114800" y="2702471"/>
                    <a:ext cx="1828800" cy="595395"/>
                    <a:chOff x="5105400" y="3358473"/>
                    <a:chExt cx="1752600" cy="971053"/>
                  </a:xfrm>
                </p:grpSpPr>
                <p:sp>
                  <p:nvSpPr>
                    <p:cNvPr id="325" name="Arc 324">
                      <a:extLst>
                        <a:ext uri="{FF2B5EF4-FFF2-40B4-BE49-F238E27FC236}">
                          <a16:creationId xmlns:a16="http://schemas.microsoft.com/office/drawing/2014/main" id="{55DA3773-72E6-4FD5-8ACA-72A898B6010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26" name="Arc 325">
                      <a:extLst>
                        <a:ext uri="{FF2B5EF4-FFF2-40B4-BE49-F238E27FC236}">
                          <a16:creationId xmlns:a16="http://schemas.microsoft.com/office/drawing/2014/main" id="{64AEEE86-C362-43BB-90CF-1DE6660F9627}"/>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317" name="Straight Connector 316">
                  <a:extLst>
                    <a:ext uri="{FF2B5EF4-FFF2-40B4-BE49-F238E27FC236}">
                      <a16:creationId xmlns:a16="http://schemas.microsoft.com/office/drawing/2014/main" id="{3F703BEA-0092-4499-BA48-749E45203379}"/>
                    </a:ext>
                  </a:extLst>
                </p:cNvPr>
                <p:cNvCxnSpPr>
                  <a:cxnSpLocks/>
                  <a:endCxn id="326"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 name="Group 258">
                <a:extLst>
                  <a:ext uri="{FF2B5EF4-FFF2-40B4-BE49-F238E27FC236}">
                    <a16:creationId xmlns:a16="http://schemas.microsoft.com/office/drawing/2014/main" id="{C1160472-011B-4C7F-9B9B-02A155AA8956}"/>
                  </a:ext>
                </a:extLst>
              </p:cNvPr>
              <p:cNvGrpSpPr/>
              <p:nvPr/>
            </p:nvGrpSpPr>
            <p:grpSpPr>
              <a:xfrm>
                <a:off x="4467097" y="5184430"/>
                <a:ext cx="753045" cy="236961"/>
                <a:chOff x="7737365" y="3034093"/>
                <a:chExt cx="2057400" cy="304800"/>
              </a:xfrm>
            </p:grpSpPr>
            <p:cxnSp>
              <p:nvCxnSpPr>
                <p:cNvPr id="291" name="Straight Connector 290">
                  <a:extLst>
                    <a:ext uri="{FF2B5EF4-FFF2-40B4-BE49-F238E27FC236}">
                      <a16:creationId xmlns:a16="http://schemas.microsoft.com/office/drawing/2014/main" id="{49540A45-EB07-4917-AC47-E6FBABD353E6}"/>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2" name="Group 291">
                  <a:extLst>
                    <a:ext uri="{FF2B5EF4-FFF2-40B4-BE49-F238E27FC236}">
                      <a16:creationId xmlns:a16="http://schemas.microsoft.com/office/drawing/2014/main" id="{34E25FFF-78A0-4D1F-810D-27EC4E6092E8}"/>
                    </a:ext>
                  </a:extLst>
                </p:cNvPr>
                <p:cNvGrpSpPr/>
                <p:nvPr/>
              </p:nvGrpSpPr>
              <p:grpSpPr>
                <a:xfrm rot="16200000">
                  <a:off x="8602640" y="2748256"/>
                  <a:ext cx="304800" cy="876473"/>
                  <a:chOff x="4114800" y="1538205"/>
                  <a:chExt cx="1839433" cy="1759661"/>
                </a:xfrm>
              </p:grpSpPr>
              <p:grpSp>
                <p:nvGrpSpPr>
                  <p:cNvPr id="294" name="Group 293">
                    <a:extLst>
                      <a:ext uri="{FF2B5EF4-FFF2-40B4-BE49-F238E27FC236}">
                        <a16:creationId xmlns:a16="http://schemas.microsoft.com/office/drawing/2014/main" id="{A4DD41AD-DFE3-448D-8C65-6DF03256ADF0}"/>
                      </a:ext>
                    </a:extLst>
                  </p:cNvPr>
                  <p:cNvGrpSpPr/>
                  <p:nvPr/>
                </p:nvGrpSpPr>
                <p:grpSpPr>
                  <a:xfrm>
                    <a:off x="4114800" y="1538205"/>
                    <a:ext cx="1828800" cy="595395"/>
                    <a:chOff x="5105400" y="3358473"/>
                    <a:chExt cx="1752600" cy="971053"/>
                  </a:xfrm>
                </p:grpSpPr>
                <p:sp>
                  <p:nvSpPr>
                    <p:cNvPr id="313" name="Arc 312">
                      <a:extLst>
                        <a:ext uri="{FF2B5EF4-FFF2-40B4-BE49-F238E27FC236}">
                          <a16:creationId xmlns:a16="http://schemas.microsoft.com/office/drawing/2014/main" id="{DCE57B4D-7A7A-4EAB-9BD9-55E88C0C365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14" name="Arc 313">
                      <a:extLst>
                        <a:ext uri="{FF2B5EF4-FFF2-40B4-BE49-F238E27FC236}">
                          <a16:creationId xmlns:a16="http://schemas.microsoft.com/office/drawing/2014/main" id="{1CFA0373-D5F7-4A1F-B8A9-DD4DD73CFB8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5" name="Group 294">
                    <a:extLst>
                      <a:ext uri="{FF2B5EF4-FFF2-40B4-BE49-F238E27FC236}">
                        <a16:creationId xmlns:a16="http://schemas.microsoft.com/office/drawing/2014/main" id="{11C5DB87-6F24-4292-9B66-2E7CBD76438C}"/>
                      </a:ext>
                    </a:extLst>
                  </p:cNvPr>
                  <p:cNvGrpSpPr/>
                  <p:nvPr/>
                </p:nvGrpSpPr>
                <p:grpSpPr>
                  <a:xfrm flipH="1">
                    <a:off x="4125433" y="1943042"/>
                    <a:ext cx="1828800" cy="182645"/>
                    <a:chOff x="5105400" y="3358473"/>
                    <a:chExt cx="1752600" cy="971053"/>
                  </a:xfrm>
                </p:grpSpPr>
                <p:sp>
                  <p:nvSpPr>
                    <p:cNvPr id="311" name="Arc 310">
                      <a:extLst>
                        <a:ext uri="{FF2B5EF4-FFF2-40B4-BE49-F238E27FC236}">
                          <a16:creationId xmlns:a16="http://schemas.microsoft.com/office/drawing/2014/main" id="{59CFD2FA-BCCE-4DD6-8C24-F733FB2C520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12" name="Arc 311">
                      <a:extLst>
                        <a:ext uri="{FF2B5EF4-FFF2-40B4-BE49-F238E27FC236}">
                          <a16:creationId xmlns:a16="http://schemas.microsoft.com/office/drawing/2014/main" id="{791BB68D-32A0-41D4-8CAC-DA34A635BB71}"/>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6" name="Group 295">
                    <a:extLst>
                      <a:ext uri="{FF2B5EF4-FFF2-40B4-BE49-F238E27FC236}">
                        <a16:creationId xmlns:a16="http://schemas.microsoft.com/office/drawing/2014/main" id="{DF3929E6-7D29-40CE-9B5D-FC195665203A}"/>
                      </a:ext>
                    </a:extLst>
                  </p:cNvPr>
                  <p:cNvGrpSpPr/>
                  <p:nvPr/>
                </p:nvGrpSpPr>
                <p:grpSpPr>
                  <a:xfrm>
                    <a:off x="4114800" y="1940471"/>
                    <a:ext cx="1828800" cy="595395"/>
                    <a:chOff x="5105400" y="3358473"/>
                    <a:chExt cx="1752600" cy="971053"/>
                  </a:xfrm>
                </p:grpSpPr>
                <p:sp>
                  <p:nvSpPr>
                    <p:cNvPr id="309" name="Arc 308">
                      <a:extLst>
                        <a:ext uri="{FF2B5EF4-FFF2-40B4-BE49-F238E27FC236}">
                          <a16:creationId xmlns:a16="http://schemas.microsoft.com/office/drawing/2014/main" id="{A1A101A1-5421-40AF-AAD8-2B9DC4C06F4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10" name="Arc 309">
                      <a:extLst>
                        <a:ext uri="{FF2B5EF4-FFF2-40B4-BE49-F238E27FC236}">
                          <a16:creationId xmlns:a16="http://schemas.microsoft.com/office/drawing/2014/main" id="{ACCA8D53-9D10-4F1E-9059-8C9083CDBE77}"/>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7" name="Group 296">
                    <a:extLst>
                      <a:ext uri="{FF2B5EF4-FFF2-40B4-BE49-F238E27FC236}">
                        <a16:creationId xmlns:a16="http://schemas.microsoft.com/office/drawing/2014/main" id="{FB6EC603-BD04-4091-929C-903525E3130F}"/>
                      </a:ext>
                    </a:extLst>
                  </p:cNvPr>
                  <p:cNvGrpSpPr/>
                  <p:nvPr/>
                </p:nvGrpSpPr>
                <p:grpSpPr>
                  <a:xfrm flipH="1">
                    <a:off x="4125433" y="2351567"/>
                    <a:ext cx="1828800" cy="182645"/>
                    <a:chOff x="5105400" y="3358473"/>
                    <a:chExt cx="1752600" cy="971053"/>
                  </a:xfrm>
                </p:grpSpPr>
                <p:sp>
                  <p:nvSpPr>
                    <p:cNvPr id="307" name="Arc 306">
                      <a:extLst>
                        <a:ext uri="{FF2B5EF4-FFF2-40B4-BE49-F238E27FC236}">
                          <a16:creationId xmlns:a16="http://schemas.microsoft.com/office/drawing/2014/main" id="{C7FE55B6-1FB0-4C72-906B-04C1DF38FB5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08" name="Arc 307">
                      <a:extLst>
                        <a:ext uri="{FF2B5EF4-FFF2-40B4-BE49-F238E27FC236}">
                          <a16:creationId xmlns:a16="http://schemas.microsoft.com/office/drawing/2014/main" id="{FCCF7D8C-713F-4C5C-BB47-5580A23D993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8" name="Group 297">
                    <a:extLst>
                      <a:ext uri="{FF2B5EF4-FFF2-40B4-BE49-F238E27FC236}">
                        <a16:creationId xmlns:a16="http://schemas.microsoft.com/office/drawing/2014/main" id="{22B3A772-EB53-403B-AA22-8F9FC4E9FAA1}"/>
                      </a:ext>
                    </a:extLst>
                  </p:cNvPr>
                  <p:cNvGrpSpPr/>
                  <p:nvPr/>
                </p:nvGrpSpPr>
                <p:grpSpPr>
                  <a:xfrm>
                    <a:off x="4114800" y="2340934"/>
                    <a:ext cx="1828800" cy="595395"/>
                    <a:chOff x="5105400" y="3358473"/>
                    <a:chExt cx="1752600" cy="971053"/>
                  </a:xfrm>
                </p:grpSpPr>
                <p:sp>
                  <p:nvSpPr>
                    <p:cNvPr id="305" name="Arc 304">
                      <a:extLst>
                        <a:ext uri="{FF2B5EF4-FFF2-40B4-BE49-F238E27FC236}">
                          <a16:creationId xmlns:a16="http://schemas.microsoft.com/office/drawing/2014/main" id="{98C03B22-DCE9-49FF-8634-2E7A9394699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06" name="Arc 305">
                      <a:extLst>
                        <a:ext uri="{FF2B5EF4-FFF2-40B4-BE49-F238E27FC236}">
                          <a16:creationId xmlns:a16="http://schemas.microsoft.com/office/drawing/2014/main" id="{FE2DBE9E-2270-4889-9049-44CF89773833}"/>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9" name="Group 298">
                    <a:extLst>
                      <a:ext uri="{FF2B5EF4-FFF2-40B4-BE49-F238E27FC236}">
                        <a16:creationId xmlns:a16="http://schemas.microsoft.com/office/drawing/2014/main" id="{B0522246-1274-443A-924A-0D7F0BC27566}"/>
                      </a:ext>
                    </a:extLst>
                  </p:cNvPr>
                  <p:cNvGrpSpPr/>
                  <p:nvPr/>
                </p:nvGrpSpPr>
                <p:grpSpPr>
                  <a:xfrm flipH="1">
                    <a:off x="4125433" y="2709532"/>
                    <a:ext cx="1828800" cy="221001"/>
                    <a:chOff x="5105400" y="3358473"/>
                    <a:chExt cx="1752600" cy="971053"/>
                  </a:xfrm>
                </p:grpSpPr>
                <p:sp>
                  <p:nvSpPr>
                    <p:cNvPr id="303" name="Arc 302">
                      <a:extLst>
                        <a:ext uri="{FF2B5EF4-FFF2-40B4-BE49-F238E27FC236}">
                          <a16:creationId xmlns:a16="http://schemas.microsoft.com/office/drawing/2014/main" id="{C0FABCC4-18E6-4156-A997-2467DE3527F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04" name="Arc 303">
                      <a:extLst>
                        <a:ext uri="{FF2B5EF4-FFF2-40B4-BE49-F238E27FC236}">
                          <a16:creationId xmlns:a16="http://schemas.microsoft.com/office/drawing/2014/main" id="{67F4881F-401A-4286-BC55-0C3F52F07EF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00" name="Group 299">
                    <a:extLst>
                      <a:ext uri="{FF2B5EF4-FFF2-40B4-BE49-F238E27FC236}">
                        <a16:creationId xmlns:a16="http://schemas.microsoft.com/office/drawing/2014/main" id="{7426C135-5154-4067-BC29-F950535BA86E}"/>
                      </a:ext>
                    </a:extLst>
                  </p:cNvPr>
                  <p:cNvGrpSpPr/>
                  <p:nvPr/>
                </p:nvGrpSpPr>
                <p:grpSpPr>
                  <a:xfrm>
                    <a:off x="4114800" y="2702471"/>
                    <a:ext cx="1828800" cy="595395"/>
                    <a:chOff x="5105400" y="3358473"/>
                    <a:chExt cx="1752600" cy="971053"/>
                  </a:xfrm>
                </p:grpSpPr>
                <p:sp>
                  <p:nvSpPr>
                    <p:cNvPr id="301" name="Arc 300">
                      <a:extLst>
                        <a:ext uri="{FF2B5EF4-FFF2-40B4-BE49-F238E27FC236}">
                          <a16:creationId xmlns:a16="http://schemas.microsoft.com/office/drawing/2014/main" id="{39325C51-54A4-458F-85A6-D2E96FFBCFE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02" name="Arc 301">
                      <a:extLst>
                        <a:ext uri="{FF2B5EF4-FFF2-40B4-BE49-F238E27FC236}">
                          <a16:creationId xmlns:a16="http://schemas.microsoft.com/office/drawing/2014/main" id="{2558E8C0-9850-4B60-9585-BDD1C010CFFC}"/>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293" name="Straight Connector 292">
                  <a:extLst>
                    <a:ext uri="{FF2B5EF4-FFF2-40B4-BE49-F238E27FC236}">
                      <a16:creationId xmlns:a16="http://schemas.microsoft.com/office/drawing/2014/main" id="{25AD7D2B-61AB-4B38-9C27-235A58B96145}"/>
                    </a:ext>
                  </a:extLst>
                </p:cNvPr>
                <p:cNvCxnSpPr>
                  <a:cxnSpLocks/>
                  <a:endCxn id="302"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0" name="Straight Connector 259">
                <a:extLst>
                  <a:ext uri="{FF2B5EF4-FFF2-40B4-BE49-F238E27FC236}">
                    <a16:creationId xmlns:a16="http://schemas.microsoft.com/office/drawing/2014/main" id="{D40F5057-888E-4FA5-A84C-ED0DAE45A625}"/>
                  </a:ext>
                </a:extLst>
              </p:cNvPr>
              <p:cNvCxnSpPr>
                <a:cxnSpLocks/>
              </p:cNvCxnSpPr>
              <p:nvPr/>
            </p:nvCxnSpPr>
            <p:spPr>
              <a:xfrm flipV="1">
                <a:off x="5216231" y="4786416"/>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318B39AD-D479-438B-B5AC-C131AC8A07EB}"/>
                  </a:ext>
                </a:extLst>
              </p:cNvPr>
              <p:cNvCxnSpPr>
                <a:cxnSpLocks/>
              </p:cNvCxnSpPr>
              <p:nvPr/>
            </p:nvCxnSpPr>
            <p:spPr>
              <a:xfrm flipV="1">
                <a:off x="6459907" y="4783396"/>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2" name="TextBox 261">
                    <a:extLst>
                      <a:ext uri="{FF2B5EF4-FFF2-40B4-BE49-F238E27FC236}">
                        <a16:creationId xmlns:a16="http://schemas.microsoft.com/office/drawing/2014/main" id="{7AAE903A-85B7-46E1-BE20-CB4AE5B9B898}"/>
                      </a:ext>
                    </a:extLst>
                  </p:cNvPr>
                  <p:cNvSpPr txBox="1"/>
                  <p:nvPr/>
                </p:nvSpPr>
                <p:spPr>
                  <a:xfrm>
                    <a:off x="7385043" y="5451997"/>
                    <a:ext cx="720069" cy="369332"/>
                  </a:xfrm>
                  <a:prstGeom prst="rect">
                    <a:avLst/>
                  </a:prstGeom>
                  <a:noFill/>
                  <a:ln>
                    <a:noFill/>
                  </a:ln>
                </p:spPr>
                <p:txBody>
                  <a:bodyPr wrap="none" rtlCol="0">
                    <a:spAutoFit/>
                  </a:bodyPr>
                  <a:lstStyle/>
                  <a:p>
                    <a:r>
                      <a:rPr lang="en-US" sz="1800" b="0" dirty="0"/>
                      <a:t>1</a:t>
                    </a:r>
                    <a14:m>
                      <m:oMath xmlns:m="http://schemas.openxmlformats.org/officeDocument/2006/math">
                        <m:r>
                          <a:rPr lang="en-US" sz="1800" i="1" smtClean="0">
                            <a:latin typeface="Cambria Math" panose="02040503050406030204" pitchFamily="18" charset="0"/>
                          </a:rPr>
                          <m:t>∠</m:t>
                        </m:r>
                        <m:r>
                          <a:rPr lang="en-US" sz="1800" b="0" i="1" smtClean="0">
                            <a:latin typeface="Cambria Math" panose="02040503050406030204" pitchFamily="18" charset="0"/>
                          </a:rPr>
                          <m:t>0° </m:t>
                        </m:r>
                      </m:oMath>
                    </a14:m>
                    <a:endParaRPr lang="en-US" sz="1800" dirty="0"/>
                  </a:p>
                </p:txBody>
              </p:sp>
            </mc:Choice>
            <mc:Fallback>
              <p:sp>
                <p:nvSpPr>
                  <p:cNvPr id="262" name="TextBox 261">
                    <a:extLst>
                      <a:ext uri="{FF2B5EF4-FFF2-40B4-BE49-F238E27FC236}">
                        <a16:creationId xmlns:a16="http://schemas.microsoft.com/office/drawing/2014/main" id="{7AAE903A-85B7-46E1-BE20-CB4AE5B9B898}"/>
                      </a:ext>
                    </a:extLst>
                  </p:cNvPr>
                  <p:cNvSpPr txBox="1">
                    <a:spLocks noRot="1" noChangeAspect="1" noMove="1" noResize="1" noEditPoints="1" noAdjustHandles="1" noChangeArrowheads="1" noChangeShapeType="1" noTextEdit="1"/>
                  </p:cNvSpPr>
                  <p:nvPr/>
                </p:nvSpPr>
                <p:spPr>
                  <a:xfrm>
                    <a:off x="7385043" y="5451997"/>
                    <a:ext cx="720069" cy="369332"/>
                  </a:xfrm>
                  <a:prstGeom prst="rect">
                    <a:avLst/>
                  </a:prstGeom>
                  <a:blipFill>
                    <a:blip r:embed="rId9"/>
                    <a:stretch>
                      <a:fillRect l="-6780" t="-8197" b="-24590"/>
                    </a:stretch>
                  </a:blipFill>
                  <a:ln>
                    <a:noFill/>
                  </a:ln>
                </p:spPr>
                <p:txBody>
                  <a:bodyPr/>
                  <a:lstStyle/>
                  <a:p>
                    <a:r>
                      <a:rPr lang="en-US">
                        <a:noFill/>
                      </a:rPr>
                      <a:t> </a:t>
                    </a:r>
                  </a:p>
                </p:txBody>
              </p:sp>
            </mc:Fallback>
          </mc:AlternateContent>
          <p:sp>
            <p:nvSpPr>
              <p:cNvPr id="263" name="Oval 262">
                <a:extLst>
                  <a:ext uri="{FF2B5EF4-FFF2-40B4-BE49-F238E27FC236}">
                    <a16:creationId xmlns:a16="http://schemas.microsoft.com/office/drawing/2014/main" id="{73B87E97-1781-42E9-93A7-E005716DC9A2}"/>
                  </a:ext>
                </a:extLst>
              </p:cNvPr>
              <p:cNvSpPr/>
              <p:nvPr/>
            </p:nvSpPr>
            <p:spPr>
              <a:xfrm>
                <a:off x="6871166" y="5372582"/>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264" name="TextBox 263">
                <a:extLst>
                  <a:ext uri="{FF2B5EF4-FFF2-40B4-BE49-F238E27FC236}">
                    <a16:creationId xmlns:a16="http://schemas.microsoft.com/office/drawing/2014/main" id="{6C853AD0-1D31-423B-9F63-719992606D91}"/>
                  </a:ext>
                </a:extLst>
              </p:cNvPr>
              <p:cNvSpPr txBox="1"/>
              <p:nvPr/>
            </p:nvSpPr>
            <p:spPr>
              <a:xfrm>
                <a:off x="6790467" y="5118941"/>
                <a:ext cx="319318" cy="369332"/>
              </a:xfrm>
              <a:prstGeom prst="rect">
                <a:avLst/>
              </a:prstGeom>
              <a:noFill/>
              <a:ln>
                <a:noFill/>
              </a:ln>
            </p:spPr>
            <p:txBody>
              <a:bodyPr wrap="none" rtlCol="0">
                <a:spAutoFit/>
              </a:bodyPr>
              <a:lstStyle/>
              <a:p>
                <a:r>
                  <a:rPr lang="en-US" sz="1800" dirty="0"/>
                  <a:t>+</a:t>
                </a:r>
              </a:p>
            </p:txBody>
          </p:sp>
          <p:sp>
            <p:nvSpPr>
              <p:cNvPr id="265" name="TextBox 264">
                <a:extLst>
                  <a:ext uri="{FF2B5EF4-FFF2-40B4-BE49-F238E27FC236}">
                    <a16:creationId xmlns:a16="http://schemas.microsoft.com/office/drawing/2014/main" id="{9A10AD92-1948-4F15-9A18-249553DC68DB}"/>
                  </a:ext>
                </a:extLst>
              </p:cNvPr>
              <p:cNvSpPr txBox="1"/>
              <p:nvPr/>
            </p:nvSpPr>
            <p:spPr>
              <a:xfrm>
                <a:off x="6790467" y="5611641"/>
                <a:ext cx="252573" cy="367500"/>
              </a:xfrm>
              <a:prstGeom prst="rect">
                <a:avLst/>
              </a:prstGeom>
              <a:noFill/>
              <a:ln>
                <a:noFill/>
              </a:ln>
            </p:spPr>
            <p:txBody>
              <a:bodyPr wrap="square" rtlCol="0">
                <a:spAutoFit/>
              </a:bodyPr>
              <a:lstStyle/>
              <a:p>
                <a:r>
                  <a:rPr lang="en-US" sz="1800" dirty="0"/>
                  <a:t>_</a:t>
                </a:r>
              </a:p>
            </p:txBody>
          </p:sp>
          <p:grpSp>
            <p:nvGrpSpPr>
              <p:cNvPr id="266" name="Group 265">
                <a:extLst>
                  <a:ext uri="{FF2B5EF4-FFF2-40B4-BE49-F238E27FC236}">
                    <a16:creationId xmlns:a16="http://schemas.microsoft.com/office/drawing/2014/main" id="{2632AEB6-1137-404B-BD99-9BAFD29CAD26}"/>
                  </a:ext>
                </a:extLst>
              </p:cNvPr>
              <p:cNvGrpSpPr/>
              <p:nvPr/>
            </p:nvGrpSpPr>
            <p:grpSpPr>
              <a:xfrm>
                <a:off x="6962496" y="5522897"/>
                <a:ext cx="276225" cy="195899"/>
                <a:chOff x="646265" y="3047948"/>
                <a:chExt cx="1895631" cy="938665"/>
              </a:xfrm>
            </p:grpSpPr>
            <p:grpSp>
              <p:nvGrpSpPr>
                <p:cNvPr id="285" name="Group 284">
                  <a:extLst>
                    <a:ext uri="{FF2B5EF4-FFF2-40B4-BE49-F238E27FC236}">
                      <a16:creationId xmlns:a16="http://schemas.microsoft.com/office/drawing/2014/main" id="{A1C21429-92E6-411B-9DE0-7A907E9BA229}"/>
                    </a:ext>
                  </a:extLst>
                </p:cNvPr>
                <p:cNvGrpSpPr/>
                <p:nvPr/>
              </p:nvGrpSpPr>
              <p:grpSpPr>
                <a:xfrm>
                  <a:off x="646265" y="3047948"/>
                  <a:ext cx="953935" cy="936393"/>
                  <a:chOff x="646265" y="3047948"/>
                  <a:chExt cx="953935" cy="936393"/>
                </a:xfrm>
              </p:grpSpPr>
              <p:sp>
                <p:nvSpPr>
                  <p:cNvPr id="289" name="Arc 288">
                    <a:extLst>
                      <a:ext uri="{FF2B5EF4-FFF2-40B4-BE49-F238E27FC236}">
                        <a16:creationId xmlns:a16="http://schemas.microsoft.com/office/drawing/2014/main" id="{599B9FE1-03FC-4F5D-B664-9F92CE67B468}"/>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Arc 289">
                    <a:extLst>
                      <a:ext uri="{FF2B5EF4-FFF2-40B4-BE49-F238E27FC236}">
                        <a16:creationId xmlns:a16="http://schemas.microsoft.com/office/drawing/2014/main" id="{38CB3B24-DCBF-456D-9A29-0670D9F7522C}"/>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6" name="Group 285">
                  <a:extLst>
                    <a:ext uri="{FF2B5EF4-FFF2-40B4-BE49-F238E27FC236}">
                      <a16:creationId xmlns:a16="http://schemas.microsoft.com/office/drawing/2014/main" id="{1649FF8A-0C1D-4F0F-9798-DBDA379D5300}"/>
                    </a:ext>
                  </a:extLst>
                </p:cNvPr>
                <p:cNvGrpSpPr/>
                <p:nvPr/>
              </p:nvGrpSpPr>
              <p:grpSpPr>
                <a:xfrm flipV="1">
                  <a:off x="1587961" y="3050220"/>
                  <a:ext cx="953935" cy="936393"/>
                  <a:chOff x="646265" y="3047948"/>
                  <a:chExt cx="953935" cy="936393"/>
                </a:xfrm>
              </p:grpSpPr>
              <p:sp>
                <p:nvSpPr>
                  <p:cNvPr id="287" name="Arc 286">
                    <a:extLst>
                      <a:ext uri="{FF2B5EF4-FFF2-40B4-BE49-F238E27FC236}">
                        <a16:creationId xmlns:a16="http://schemas.microsoft.com/office/drawing/2014/main" id="{81137F86-D59B-423D-BD57-A32AF250FCA2}"/>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Arc 287">
                    <a:extLst>
                      <a:ext uri="{FF2B5EF4-FFF2-40B4-BE49-F238E27FC236}">
                        <a16:creationId xmlns:a16="http://schemas.microsoft.com/office/drawing/2014/main" id="{016BA752-292B-4FF5-ADC7-5C4CD58C8365}"/>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7" name="Straight Connector 266">
                <a:extLst>
                  <a:ext uri="{FF2B5EF4-FFF2-40B4-BE49-F238E27FC236}">
                    <a16:creationId xmlns:a16="http://schemas.microsoft.com/office/drawing/2014/main" id="{D0851103-7591-43BE-A068-25ABD97D78F1}"/>
                  </a:ext>
                </a:extLst>
              </p:cNvPr>
              <p:cNvCxnSpPr>
                <a:cxnSpLocks/>
              </p:cNvCxnSpPr>
              <p:nvPr/>
            </p:nvCxnSpPr>
            <p:spPr>
              <a:xfrm flipH="1">
                <a:off x="6478439" y="4965885"/>
                <a:ext cx="6313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DAEC728-C178-40C0-A207-BF43A35C161C}"/>
                  </a:ext>
                </a:extLst>
              </p:cNvPr>
              <p:cNvCxnSpPr>
                <a:cxnSpLocks/>
                <a:endCxn id="263" idx="0"/>
              </p:cNvCxnSpPr>
              <p:nvPr/>
            </p:nvCxnSpPr>
            <p:spPr>
              <a:xfrm>
                <a:off x="7099717" y="4965885"/>
                <a:ext cx="49" cy="40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5178C47D-FA33-48B8-AE57-6E52BF886FD2}"/>
                  </a:ext>
                </a:extLst>
              </p:cNvPr>
              <p:cNvCxnSpPr>
                <a:cxnSpLocks/>
              </p:cNvCxnSpPr>
              <p:nvPr/>
            </p:nvCxnSpPr>
            <p:spPr>
              <a:xfrm>
                <a:off x="7099668" y="5860823"/>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Isosceles Triangle 269">
                <a:extLst>
                  <a:ext uri="{FF2B5EF4-FFF2-40B4-BE49-F238E27FC236}">
                    <a16:creationId xmlns:a16="http://schemas.microsoft.com/office/drawing/2014/main" id="{F5F2222D-9E0B-4346-AD14-DFD198AE1E8B}"/>
                  </a:ext>
                </a:extLst>
              </p:cNvPr>
              <p:cNvSpPr/>
              <p:nvPr/>
            </p:nvSpPr>
            <p:spPr>
              <a:xfrm flipV="1">
                <a:off x="7043040" y="6068361"/>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mc:AlternateContent xmlns:mc="http://schemas.openxmlformats.org/markup-compatibility/2006">
            <mc:Choice xmlns:a14="http://schemas.microsoft.com/office/drawing/2010/main" Requires="a14">
              <p:sp>
                <p:nvSpPr>
                  <p:cNvPr id="271" name="TextBox 270">
                    <a:extLst>
                      <a:ext uri="{FF2B5EF4-FFF2-40B4-BE49-F238E27FC236}">
                        <a16:creationId xmlns:a16="http://schemas.microsoft.com/office/drawing/2014/main" id="{645DCBA6-12BB-4F7A-BF71-3C65750003E9}"/>
                      </a:ext>
                    </a:extLst>
                  </p:cNvPr>
                  <p:cNvSpPr txBox="1"/>
                  <p:nvPr/>
                </p:nvSpPr>
                <p:spPr>
                  <a:xfrm>
                    <a:off x="3619972" y="5435938"/>
                    <a:ext cx="710451" cy="369332"/>
                  </a:xfrm>
                  <a:prstGeom prst="rect">
                    <a:avLst/>
                  </a:prstGeom>
                  <a:noFill/>
                  <a:ln>
                    <a:noFill/>
                  </a:ln>
                </p:spPr>
                <p:txBody>
                  <a:bodyPr wrap="none" rtlCol="0">
                    <a:spAutoFit/>
                  </a:bodyPr>
                  <a:lstStyle/>
                  <a:p>
                    <a:r>
                      <a:rPr lang="en-US" sz="1800" b="0" dirty="0"/>
                      <a:t>E</a:t>
                    </a:r>
                    <a14:m>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𝛿</m:t>
                        </m:r>
                        <m:r>
                          <a:rPr lang="en-US" sz="1800" b="0" i="1" smtClean="0">
                            <a:latin typeface="Cambria Math" panose="02040503050406030204" pitchFamily="18" charset="0"/>
                          </a:rPr>
                          <m:t>° </m:t>
                        </m:r>
                      </m:oMath>
                    </a14:m>
                    <a:endParaRPr lang="en-US" sz="1800" dirty="0"/>
                  </a:p>
                </p:txBody>
              </p:sp>
            </mc:Choice>
            <mc:Fallback>
              <p:sp>
                <p:nvSpPr>
                  <p:cNvPr id="271" name="TextBox 270">
                    <a:extLst>
                      <a:ext uri="{FF2B5EF4-FFF2-40B4-BE49-F238E27FC236}">
                        <a16:creationId xmlns:a16="http://schemas.microsoft.com/office/drawing/2014/main" id="{645DCBA6-12BB-4F7A-BF71-3C65750003E9}"/>
                      </a:ext>
                    </a:extLst>
                  </p:cNvPr>
                  <p:cNvSpPr txBox="1">
                    <a:spLocks noRot="1" noChangeAspect="1" noMove="1" noResize="1" noEditPoints="1" noAdjustHandles="1" noChangeArrowheads="1" noChangeShapeType="1" noTextEdit="1"/>
                  </p:cNvSpPr>
                  <p:nvPr/>
                </p:nvSpPr>
                <p:spPr>
                  <a:xfrm>
                    <a:off x="3619972" y="5435938"/>
                    <a:ext cx="710451" cy="369332"/>
                  </a:xfrm>
                  <a:prstGeom prst="rect">
                    <a:avLst/>
                  </a:prstGeom>
                  <a:blipFill>
                    <a:blip r:embed="rId10"/>
                    <a:stretch>
                      <a:fillRect l="-7759" t="-10000" b="-26667"/>
                    </a:stretch>
                  </a:blipFill>
                  <a:ln>
                    <a:noFill/>
                  </a:ln>
                </p:spPr>
                <p:txBody>
                  <a:bodyPr/>
                  <a:lstStyle/>
                  <a:p>
                    <a:r>
                      <a:rPr lang="en-US">
                        <a:noFill/>
                      </a:rPr>
                      <a:t> </a:t>
                    </a:r>
                  </a:p>
                </p:txBody>
              </p:sp>
            </mc:Fallback>
          </mc:AlternateContent>
          <p:sp>
            <p:nvSpPr>
              <p:cNvPr id="272" name="Oval 271">
                <a:extLst>
                  <a:ext uri="{FF2B5EF4-FFF2-40B4-BE49-F238E27FC236}">
                    <a16:creationId xmlns:a16="http://schemas.microsoft.com/office/drawing/2014/main" id="{C49E8611-1903-451B-BDE2-00053E6BA3B3}"/>
                  </a:ext>
                </a:extLst>
              </p:cNvPr>
              <p:cNvSpPr/>
              <p:nvPr/>
            </p:nvSpPr>
            <p:spPr>
              <a:xfrm>
                <a:off x="4219412" y="5372582"/>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73" name="TextBox 272">
                <a:extLst>
                  <a:ext uri="{FF2B5EF4-FFF2-40B4-BE49-F238E27FC236}">
                    <a16:creationId xmlns:a16="http://schemas.microsoft.com/office/drawing/2014/main" id="{EEF4ACE6-1120-4170-B4D1-A3A912F9292D}"/>
                  </a:ext>
                </a:extLst>
              </p:cNvPr>
              <p:cNvSpPr txBox="1"/>
              <p:nvPr/>
            </p:nvSpPr>
            <p:spPr>
              <a:xfrm>
                <a:off x="4112218" y="5150978"/>
                <a:ext cx="319318" cy="369332"/>
              </a:xfrm>
              <a:prstGeom prst="rect">
                <a:avLst/>
              </a:prstGeom>
              <a:noFill/>
              <a:ln>
                <a:noFill/>
              </a:ln>
            </p:spPr>
            <p:txBody>
              <a:bodyPr wrap="none" rtlCol="0">
                <a:spAutoFit/>
              </a:bodyPr>
              <a:lstStyle/>
              <a:p>
                <a:r>
                  <a:rPr lang="en-US" sz="1800" dirty="0"/>
                  <a:t>+</a:t>
                </a:r>
              </a:p>
            </p:txBody>
          </p:sp>
          <p:sp>
            <p:nvSpPr>
              <p:cNvPr id="274" name="TextBox 273">
                <a:extLst>
                  <a:ext uri="{FF2B5EF4-FFF2-40B4-BE49-F238E27FC236}">
                    <a16:creationId xmlns:a16="http://schemas.microsoft.com/office/drawing/2014/main" id="{16634793-4A65-40A5-91EB-083F166CF058}"/>
                  </a:ext>
                </a:extLst>
              </p:cNvPr>
              <p:cNvSpPr txBox="1"/>
              <p:nvPr/>
            </p:nvSpPr>
            <p:spPr>
              <a:xfrm>
                <a:off x="4127545" y="5581572"/>
                <a:ext cx="252573" cy="367500"/>
              </a:xfrm>
              <a:prstGeom prst="rect">
                <a:avLst/>
              </a:prstGeom>
              <a:noFill/>
              <a:ln>
                <a:noFill/>
              </a:ln>
            </p:spPr>
            <p:txBody>
              <a:bodyPr wrap="square" rtlCol="0">
                <a:spAutoFit/>
              </a:bodyPr>
              <a:lstStyle/>
              <a:p>
                <a:r>
                  <a:rPr lang="en-US" sz="1800" dirty="0"/>
                  <a:t>_</a:t>
                </a:r>
              </a:p>
            </p:txBody>
          </p:sp>
          <p:grpSp>
            <p:nvGrpSpPr>
              <p:cNvPr id="275" name="Group 274">
                <a:extLst>
                  <a:ext uri="{FF2B5EF4-FFF2-40B4-BE49-F238E27FC236}">
                    <a16:creationId xmlns:a16="http://schemas.microsoft.com/office/drawing/2014/main" id="{95C62ED4-2664-4882-86DE-4C76FEB8B785}"/>
                  </a:ext>
                </a:extLst>
              </p:cNvPr>
              <p:cNvGrpSpPr/>
              <p:nvPr/>
            </p:nvGrpSpPr>
            <p:grpSpPr>
              <a:xfrm>
                <a:off x="4310742" y="5522897"/>
                <a:ext cx="276225" cy="195899"/>
                <a:chOff x="646265" y="3047948"/>
                <a:chExt cx="1895631" cy="938665"/>
              </a:xfrm>
            </p:grpSpPr>
            <p:grpSp>
              <p:nvGrpSpPr>
                <p:cNvPr id="279" name="Group 278">
                  <a:extLst>
                    <a:ext uri="{FF2B5EF4-FFF2-40B4-BE49-F238E27FC236}">
                      <a16:creationId xmlns:a16="http://schemas.microsoft.com/office/drawing/2014/main" id="{254533B1-BAC5-44E7-9787-55648BC28C27}"/>
                    </a:ext>
                  </a:extLst>
                </p:cNvPr>
                <p:cNvGrpSpPr/>
                <p:nvPr/>
              </p:nvGrpSpPr>
              <p:grpSpPr>
                <a:xfrm>
                  <a:off x="646265" y="3047948"/>
                  <a:ext cx="953935" cy="936393"/>
                  <a:chOff x="646265" y="3047948"/>
                  <a:chExt cx="953935" cy="936393"/>
                </a:xfrm>
              </p:grpSpPr>
              <p:sp>
                <p:nvSpPr>
                  <p:cNvPr id="283" name="Arc 282">
                    <a:extLst>
                      <a:ext uri="{FF2B5EF4-FFF2-40B4-BE49-F238E27FC236}">
                        <a16:creationId xmlns:a16="http://schemas.microsoft.com/office/drawing/2014/main" id="{3F27E2EB-4E60-46BA-9EC7-8A1000F74D0A}"/>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Arc 283">
                    <a:extLst>
                      <a:ext uri="{FF2B5EF4-FFF2-40B4-BE49-F238E27FC236}">
                        <a16:creationId xmlns:a16="http://schemas.microsoft.com/office/drawing/2014/main" id="{7E7A010B-754C-4CD4-AA57-975BEAB2C468}"/>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0" name="Group 279">
                  <a:extLst>
                    <a:ext uri="{FF2B5EF4-FFF2-40B4-BE49-F238E27FC236}">
                      <a16:creationId xmlns:a16="http://schemas.microsoft.com/office/drawing/2014/main" id="{D1F042E0-34DA-4EEA-8AD5-678CF123E2C6}"/>
                    </a:ext>
                  </a:extLst>
                </p:cNvPr>
                <p:cNvGrpSpPr/>
                <p:nvPr/>
              </p:nvGrpSpPr>
              <p:grpSpPr>
                <a:xfrm flipV="1">
                  <a:off x="1587961" y="3050220"/>
                  <a:ext cx="953935" cy="936393"/>
                  <a:chOff x="646265" y="3047948"/>
                  <a:chExt cx="953935" cy="936393"/>
                </a:xfrm>
              </p:grpSpPr>
              <p:sp>
                <p:nvSpPr>
                  <p:cNvPr id="281" name="Arc 280">
                    <a:extLst>
                      <a:ext uri="{FF2B5EF4-FFF2-40B4-BE49-F238E27FC236}">
                        <a16:creationId xmlns:a16="http://schemas.microsoft.com/office/drawing/2014/main" id="{E9F2A4DB-1845-4954-A635-D21B01287421}"/>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Arc 281">
                    <a:extLst>
                      <a:ext uri="{FF2B5EF4-FFF2-40B4-BE49-F238E27FC236}">
                        <a16:creationId xmlns:a16="http://schemas.microsoft.com/office/drawing/2014/main" id="{EAFB663F-EFB3-4413-AFDD-72A99EFE9761}"/>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76" name="Straight Connector 275">
                <a:extLst>
                  <a:ext uri="{FF2B5EF4-FFF2-40B4-BE49-F238E27FC236}">
                    <a16:creationId xmlns:a16="http://schemas.microsoft.com/office/drawing/2014/main" id="{E4B960A6-C0FD-4A14-BE3E-73999E9910A6}"/>
                  </a:ext>
                </a:extLst>
              </p:cNvPr>
              <p:cNvCxnSpPr>
                <a:cxnSpLocks/>
                <a:endCxn id="272" idx="0"/>
              </p:cNvCxnSpPr>
              <p:nvPr/>
            </p:nvCxnSpPr>
            <p:spPr>
              <a:xfrm flipH="1">
                <a:off x="4448012" y="5303607"/>
                <a:ext cx="10019" cy="6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3C86703A-7BE5-441F-8118-8ABE2D9F6E7E}"/>
                  </a:ext>
                </a:extLst>
              </p:cNvPr>
              <p:cNvCxnSpPr>
                <a:cxnSpLocks/>
              </p:cNvCxnSpPr>
              <p:nvPr/>
            </p:nvCxnSpPr>
            <p:spPr>
              <a:xfrm>
                <a:off x="4447914" y="5860823"/>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Isosceles Triangle 277">
                <a:extLst>
                  <a:ext uri="{FF2B5EF4-FFF2-40B4-BE49-F238E27FC236}">
                    <a16:creationId xmlns:a16="http://schemas.microsoft.com/office/drawing/2014/main" id="{B9C65A39-5526-477C-A4EC-DC369D03D328}"/>
                  </a:ext>
                </a:extLst>
              </p:cNvPr>
              <p:cNvSpPr/>
              <p:nvPr/>
            </p:nvSpPr>
            <p:spPr>
              <a:xfrm flipV="1">
                <a:off x="4391286" y="6068361"/>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54" name="TextBox 253">
              <a:extLst>
                <a:ext uri="{FF2B5EF4-FFF2-40B4-BE49-F238E27FC236}">
                  <a16:creationId xmlns:a16="http://schemas.microsoft.com/office/drawing/2014/main" id="{7024DD1D-1399-4392-9096-ADA1F8BDE681}"/>
                </a:ext>
              </a:extLst>
            </p:cNvPr>
            <p:cNvSpPr txBox="1"/>
            <p:nvPr/>
          </p:nvSpPr>
          <p:spPr>
            <a:xfrm>
              <a:off x="1977849" y="4751821"/>
              <a:ext cx="684803" cy="369332"/>
            </a:xfrm>
            <a:prstGeom prst="rect">
              <a:avLst/>
            </a:prstGeom>
            <a:noFill/>
          </p:spPr>
          <p:txBody>
            <a:bodyPr wrap="none" rtlCol="0">
              <a:spAutoFit/>
            </a:bodyPr>
            <a:lstStyle/>
            <a:p>
              <a:r>
                <a:rPr lang="en-US" sz="1800" dirty="0">
                  <a:latin typeface="+mj-lt"/>
                </a:rPr>
                <a:t>j0.03</a:t>
              </a:r>
            </a:p>
          </p:txBody>
        </p:sp>
        <p:sp>
          <p:nvSpPr>
            <p:cNvPr id="255" name="TextBox 254">
              <a:extLst>
                <a:ext uri="{FF2B5EF4-FFF2-40B4-BE49-F238E27FC236}">
                  <a16:creationId xmlns:a16="http://schemas.microsoft.com/office/drawing/2014/main" id="{F52F7F61-B61C-4AEC-943E-3862A103FDD6}"/>
                </a:ext>
              </a:extLst>
            </p:cNvPr>
            <p:cNvSpPr txBox="1"/>
            <p:nvPr/>
          </p:nvSpPr>
          <p:spPr>
            <a:xfrm>
              <a:off x="2983123" y="4531928"/>
              <a:ext cx="684803" cy="369332"/>
            </a:xfrm>
            <a:prstGeom prst="rect">
              <a:avLst/>
            </a:prstGeom>
            <a:noFill/>
          </p:spPr>
          <p:txBody>
            <a:bodyPr wrap="none" rtlCol="0">
              <a:spAutoFit/>
            </a:bodyPr>
            <a:lstStyle/>
            <a:p>
              <a:r>
                <a:rPr lang="en-US" sz="1800" dirty="0">
                  <a:latin typeface="+mj-lt"/>
                </a:rPr>
                <a:t>j0.04</a:t>
              </a:r>
            </a:p>
          </p:txBody>
        </p:sp>
        <p:sp>
          <p:nvSpPr>
            <p:cNvPr id="256" name="TextBox 255">
              <a:extLst>
                <a:ext uri="{FF2B5EF4-FFF2-40B4-BE49-F238E27FC236}">
                  <a16:creationId xmlns:a16="http://schemas.microsoft.com/office/drawing/2014/main" id="{03EDCB95-921D-444F-8FE2-C44F75145123}"/>
                </a:ext>
              </a:extLst>
            </p:cNvPr>
            <p:cNvSpPr txBox="1"/>
            <p:nvPr/>
          </p:nvSpPr>
          <p:spPr>
            <a:xfrm>
              <a:off x="3084174" y="5444851"/>
              <a:ext cx="684803" cy="369332"/>
            </a:xfrm>
            <a:prstGeom prst="rect">
              <a:avLst/>
            </a:prstGeom>
            <a:noFill/>
          </p:spPr>
          <p:txBody>
            <a:bodyPr wrap="none" rtlCol="0">
              <a:spAutoFit/>
            </a:bodyPr>
            <a:lstStyle/>
            <a:p>
              <a:r>
                <a:rPr lang="en-US" sz="1800" dirty="0">
                  <a:latin typeface="+mj-lt"/>
                </a:rPr>
                <a:t>j0.04</a:t>
              </a:r>
            </a:p>
          </p:txBody>
        </p:sp>
      </p:grpSp>
      <p:sp>
        <p:nvSpPr>
          <p:cNvPr id="363" name="TextBox 362">
            <a:extLst>
              <a:ext uri="{FF2B5EF4-FFF2-40B4-BE49-F238E27FC236}">
                <a16:creationId xmlns:a16="http://schemas.microsoft.com/office/drawing/2014/main" id="{E7654B84-260B-4745-8119-B4D65C03B2D0}"/>
              </a:ext>
            </a:extLst>
          </p:cNvPr>
          <p:cNvSpPr txBox="1"/>
          <p:nvPr/>
        </p:nvSpPr>
        <p:spPr>
          <a:xfrm>
            <a:off x="6950282" y="5051286"/>
            <a:ext cx="684803" cy="369332"/>
          </a:xfrm>
          <a:prstGeom prst="rect">
            <a:avLst/>
          </a:prstGeom>
          <a:noFill/>
        </p:spPr>
        <p:txBody>
          <a:bodyPr wrap="none" rtlCol="0">
            <a:spAutoFit/>
          </a:bodyPr>
          <a:lstStyle/>
          <a:p>
            <a:r>
              <a:rPr lang="en-US" sz="1800" dirty="0">
                <a:latin typeface="+mj-lt"/>
              </a:rPr>
              <a:t>j0.03</a:t>
            </a:r>
          </a:p>
        </p:txBody>
      </p:sp>
      <p:sp>
        <p:nvSpPr>
          <p:cNvPr id="364" name="TextBox 363">
            <a:extLst>
              <a:ext uri="{FF2B5EF4-FFF2-40B4-BE49-F238E27FC236}">
                <a16:creationId xmlns:a16="http://schemas.microsoft.com/office/drawing/2014/main" id="{19304249-0BDD-4550-A53C-35EED52F259B}"/>
              </a:ext>
            </a:extLst>
          </p:cNvPr>
          <p:cNvSpPr txBox="1"/>
          <p:nvPr/>
        </p:nvSpPr>
        <p:spPr>
          <a:xfrm>
            <a:off x="8310029" y="4781558"/>
            <a:ext cx="684803" cy="369332"/>
          </a:xfrm>
          <a:prstGeom prst="rect">
            <a:avLst/>
          </a:prstGeom>
          <a:noFill/>
        </p:spPr>
        <p:txBody>
          <a:bodyPr wrap="none" rtlCol="0">
            <a:spAutoFit/>
          </a:bodyPr>
          <a:lstStyle/>
          <a:p>
            <a:r>
              <a:rPr lang="en-US" sz="1800" dirty="0">
                <a:latin typeface="+mj-lt"/>
              </a:rPr>
              <a:t>j0.04</a:t>
            </a:r>
          </a:p>
        </p:txBody>
      </p:sp>
      <p:sp>
        <p:nvSpPr>
          <p:cNvPr id="365" name="TextBox 364">
            <a:extLst>
              <a:ext uri="{FF2B5EF4-FFF2-40B4-BE49-F238E27FC236}">
                <a16:creationId xmlns:a16="http://schemas.microsoft.com/office/drawing/2014/main" id="{47B34A08-B667-406B-B37D-23961456AB66}"/>
              </a:ext>
            </a:extLst>
          </p:cNvPr>
          <p:cNvSpPr txBox="1"/>
          <p:nvPr/>
        </p:nvSpPr>
        <p:spPr>
          <a:xfrm>
            <a:off x="7842354" y="5799529"/>
            <a:ext cx="684803" cy="369332"/>
          </a:xfrm>
          <a:prstGeom prst="rect">
            <a:avLst/>
          </a:prstGeom>
          <a:noFill/>
        </p:spPr>
        <p:txBody>
          <a:bodyPr wrap="none" rtlCol="0">
            <a:spAutoFit/>
          </a:bodyPr>
          <a:lstStyle/>
          <a:p>
            <a:r>
              <a:rPr lang="en-US" sz="1800" dirty="0">
                <a:latin typeface="+mj-lt"/>
              </a:rPr>
              <a:t>j0.02</a:t>
            </a:r>
          </a:p>
        </p:txBody>
      </p:sp>
      <p:sp>
        <p:nvSpPr>
          <p:cNvPr id="366" name="TextBox 365">
            <a:extLst>
              <a:ext uri="{FF2B5EF4-FFF2-40B4-BE49-F238E27FC236}">
                <a16:creationId xmlns:a16="http://schemas.microsoft.com/office/drawing/2014/main" id="{F734E7A9-61F7-443E-A244-FD360ADBE878}"/>
              </a:ext>
            </a:extLst>
          </p:cNvPr>
          <p:cNvSpPr txBox="1"/>
          <p:nvPr/>
        </p:nvSpPr>
        <p:spPr>
          <a:xfrm>
            <a:off x="8842618" y="5826150"/>
            <a:ext cx="684803" cy="369332"/>
          </a:xfrm>
          <a:prstGeom prst="rect">
            <a:avLst/>
          </a:prstGeom>
          <a:noFill/>
        </p:spPr>
        <p:txBody>
          <a:bodyPr wrap="none" rtlCol="0">
            <a:spAutoFit/>
          </a:bodyPr>
          <a:lstStyle/>
          <a:p>
            <a:r>
              <a:rPr lang="en-US" sz="1800" dirty="0">
                <a:latin typeface="+mj-lt"/>
              </a:rPr>
              <a:t>j0.02</a:t>
            </a:r>
          </a:p>
        </p:txBody>
      </p:sp>
    </p:spTree>
    <p:extLst>
      <p:ext uri="{BB962C8B-B14F-4D97-AF65-F5344CB8AC3E}">
        <p14:creationId xmlns:p14="http://schemas.microsoft.com/office/powerpoint/2010/main" val="3271293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846A78A9-F027-4644-AA1B-4268CEDEB53B}"/>
                  </a:ext>
                </a:extLst>
              </p:cNvPr>
              <p:cNvGraphicFramePr>
                <a:graphicFrameLocks noGrp="1"/>
              </p:cNvGraphicFramePr>
              <p:nvPr>
                <p:extLst>
                  <p:ext uri="{D42A27DB-BD31-4B8C-83A1-F6EECF244321}">
                    <p14:modId xmlns:p14="http://schemas.microsoft.com/office/powerpoint/2010/main" val="26975794"/>
                  </p:ext>
                </p:extLst>
              </p:nvPr>
            </p:nvGraphicFramePr>
            <p:xfrm>
              <a:off x="457200" y="1447800"/>
              <a:ext cx="5029200" cy="2687511"/>
            </p:xfrm>
            <a:graphic>
              <a:graphicData uri="http://schemas.openxmlformats.org/drawingml/2006/table">
                <a:tbl>
                  <a:tblPr>
                    <a:tableStyleId>{5940675A-B579-460E-94D1-54222C63F5DA}</a:tableStyleId>
                  </a:tblPr>
                  <a:tblGrid>
                    <a:gridCol w="1005840">
                      <a:extLst>
                        <a:ext uri="{9D8B030D-6E8A-4147-A177-3AD203B41FA5}">
                          <a16:colId xmlns:a16="http://schemas.microsoft.com/office/drawing/2014/main" val="1754621364"/>
                        </a:ext>
                      </a:extLst>
                    </a:gridCol>
                    <a:gridCol w="1005840">
                      <a:extLst>
                        <a:ext uri="{9D8B030D-6E8A-4147-A177-3AD203B41FA5}">
                          <a16:colId xmlns:a16="http://schemas.microsoft.com/office/drawing/2014/main" val="960265046"/>
                        </a:ext>
                      </a:extLst>
                    </a:gridCol>
                    <a:gridCol w="1005840">
                      <a:extLst>
                        <a:ext uri="{9D8B030D-6E8A-4147-A177-3AD203B41FA5}">
                          <a16:colId xmlns:a16="http://schemas.microsoft.com/office/drawing/2014/main" val="1384786042"/>
                        </a:ext>
                      </a:extLst>
                    </a:gridCol>
                    <a:gridCol w="1005840">
                      <a:extLst>
                        <a:ext uri="{9D8B030D-6E8A-4147-A177-3AD203B41FA5}">
                          <a16:colId xmlns:a16="http://schemas.microsoft.com/office/drawing/2014/main" val="2457075224"/>
                        </a:ext>
                      </a:extLst>
                    </a:gridCol>
                    <a:gridCol w="1005840">
                      <a:extLst>
                        <a:ext uri="{9D8B030D-6E8A-4147-A177-3AD203B41FA5}">
                          <a16:colId xmlns:a16="http://schemas.microsoft.com/office/drawing/2014/main" val="2334101048"/>
                        </a:ext>
                      </a:extLst>
                    </a:gridCol>
                  </a:tblGrid>
                  <a:tr h="190500">
                    <a:tc>
                      <a:txBody>
                        <a:bodyPr/>
                        <a:lstStyle/>
                        <a:p>
                          <a:pPr algn="l" fontAlgn="b"/>
                          <a:r>
                            <a:rPr lang="en-US" sz="1400" u="none" strike="noStrike">
                              <a:effectLst/>
                            </a:rPr>
                            <a:t>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14:m>
                            <m:oMathPara xmlns:m="http://schemas.openxmlformats.org/officeDocument/2006/math">
                              <m:oMathParaPr>
                                <m:jc m:val="centerGroup"/>
                              </m:oMathParaPr>
                              <m:oMath xmlns:m="http://schemas.openxmlformats.org/officeDocument/2006/math">
                                <m:r>
                                  <a:rPr lang="en-US" sz="1400" b="0" i="1" u="none" strike="noStrike" dirty="0" smtClean="0">
                                    <a:effectLst/>
                                    <a:latin typeface="Cambria Math" panose="02040503050406030204" pitchFamily="18" charset="0"/>
                                  </a:rPr>
                                  <m:t>𝛿</m:t>
                                </m:r>
                              </m:oMath>
                            </m:oMathPara>
                          </a14:m>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14:m>
                            <m:oMathPara xmlns:m="http://schemas.openxmlformats.org/officeDocument/2006/math">
                              <m:oMathParaPr>
                                <m:jc m:val="centerGroup"/>
                              </m:oMathParaPr>
                              <m:oMath xmlns:m="http://schemas.openxmlformats.org/officeDocument/2006/math">
                                <m:r>
                                  <a:rPr lang="en-US" sz="1400" b="0" i="1" u="none" strike="noStrike" dirty="0" smtClean="0">
                                    <a:effectLst/>
                                    <a:latin typeface="Cambria Math" panose="02040503050406030204" pitchFamily="18" charset="0"/>
                                  </a:rPr>
                                  <m:t>𝜔</m:t>
                                </m:r>
                              </m:oMath>
                            </m:oMathPara>
                          </a14:m>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14:m>
                            <m:oMathPara xmlns:m="http://schemas.openxmlformats.org/officeDocument/2006/math">
                              <m:oMathParaPr>
                                <m:jc m:val="centerGroup"/>
                              </m:oMathParaPr>
                              <m:oMath xmlns:m="http://schemas.openxmlformats.org/officeDocument/2006/math">
                                <m:acc>
                                  <m:accPr>
                                    <m:chr m:val="̇"/>
                                    <m:ctrlPr>
                                      <a:rPr lang="en-US" sz="1400" b="0" i="1" u="none" strike="noStrike" dirty="0" smtClean="0">
                                        <a:effectLst/>
                                        <a:latin typeface="Cambria Math" panose="02040503050406030204" pitchFamily="18" charset="0"/>
                                      </a:rPr>
                                    </m:ctrlPr>
                                  </m:accPr>
                                  <m:e>
                                    <m:r>
                                      <a:rPr lang="en-US" sz="1400" b="0" i="1" u="none" strike="noStrike" dirty="0" smtClean="0">
                                        <a:effectLst/>
                                        <a:latin typeface="Cambria Math" panose="02040503050406030204" pitchFamily="18" charset="0"/>
                                      </a:rPr>
                                      <m:t>𝛿</m:t>
                                    </m:r>
                                  </m:e>
                                </m:acc>
                              </m:oMath>
                            </m:oMathPara>
                          </a14:m>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14:m>
                            <m:oMathPara xmlns:m="http://schemas.openxmlformats.org/officeDocument/2006/math">
                              <m:oMathParaPr>
                                <m:jc m:val="centerGroup"/>
                              </m:oMathParaPr>
                              <m:oMath xmlns:m="http://schemas.openxmlformats.org/officeDocument/2006/math">
                                <m:acc>
                                  <m:accPr>
                                    <m:chr m:val="̇"/>
                                    <m:ctrlPr>
                                      <a:rPr lang="en-US" sz="1400" b="0" i="1" u="none" strike="noStrike" smtClean="0">
                                        <a:solidFill>
                                          <a:srgbClr val="000000"/>
                                        </a:solidFill>
                                        <a:effectLst/>
                                        <a:latin typeface="Cambria Math" panose="02040503050406030204" pitchFamily="18" charset="0"/>
                                      </a:rPr>
                                    </m:ctrlPr>
                                  </m:accPr>
                                  <m:e>
                                    <m:r>
                                      <a:rPr lang="en-US" sz="1400" b="0" i="1" u="none" strike="noStrike" smtClean="0">
                                        <a:solidFill>
                                          <a:srgbClr val="000000"/>
                                        </a:solidFill>
                                        <a:effectLst/>
                                        <a:latin typeface="Cambria Math" panose="02040503050406030204" pitchFamily="18" charset="0"/>
                                      </a:rPr>
                                      <m:t>𝜔</m:t>
                                    </m:r>
                                  </m:e>
                                </m:acc>
                              </m:oMath>
                            </m:oMathPara>
                          </a14:m>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8874699"/>
                      </a:ext>
                    </a:extLst>
                  </a:tr>
                  <a:tr h="190500">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0.0997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23.32872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8355791"/>
                      </a:ext>
                    </a:extLst>
                  </a:tr>
                  <a:tr h="190500">
                    <a:tc>
                      <a:txBody>
                        <a:bodyPr/>
                        <a:lstStyle/>
                        <a:p>
                          <a:pPr algn="r" fontAlgn="b"/>
                          <a:r>
                            <a:rPr lang="en-US" sz="1400" u="none" strike="noStrike">
                              <a:effectLst/>
                            </a:rPr>
                            <a:t>0.01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0.0997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0.233287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0.233287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23.32872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2431121"/>
                      </a:ext>
                    </a:extLst>
                  </a:tr>
                  <a:tr h="190500">
                    <a:tc>
                      <a:txBody>
                        <a:bodyPr/>
                        <a:lstStyle/>
                        <a:p>
                          <a:pPr algn="r" fontAlgn="b"/>
                          <a:r>
                            <a:rPr lang="en-US" sz="1400" u="none" strike="noStrike">
                              <a:effectLst/>
                            </a:rPr>
                            <a:t>0.02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0.102033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0.466574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0.466574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22.99362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7597451"/>
                      </a:ext>
                    </a:extLst>
                  </a:tr>
                  <a:tr h="190500">
                    <a:tc>
                      <a:txBody>
                        <a:bodyPr/>
                        <a:lstStyle/>
                        <a:p>
                          <a:pPr algn="r" fontAlgn="b"/>
                          <a:r>
                            <a:rPr lang="en-US" sz="1400" u="none" strike="noStrike">
                              <a:effectLst/>
                            </a:rPr>
                            <a:t>0.03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0.106699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0.696511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0.696511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22.32367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1787954"/>
                      </a:ext>
                    </a:extLst>
                  </a:tr>
                  <a:tr h="163830">
                    <a:tc>
                      <a:txBody>
                        <a:bodyPr/>
                        <a:lstStyle/>
                        <a:p>
                          <a:pPr algn="r" fontAlgn="b"/>
                          <a:r>
                            <a:rPr lang="en-US" sz="1400" u="none" strike="noStrike">
                              <a:effectLst/>
                            </a:rPr>
                            <a:t>0.04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0.113664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0.919747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0.919747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21.32418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8643666"/>
                      </a:ext>
                    </a:extLst>
                  </a:tr>
                  <a:tr h="190500">
                    <a:tc>
                      <a:txBody>
                        <a:bodyPr/>
                        <a:lstStyle/>
                        <a:p>
                          <a:pPr algn="r" fontAlgn="b"/>
                          <a:r>
                            <a:rPr lang="en-US" sz="1400" u="none" strike="noStrike">
                              <a:effectLst/>
                            </a:rPr>
                            <a:t>0.05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0.122861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1.132989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1.132989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20.00557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6992047"/>
                      </a:ext>
                    </a:extLst>
                  </a:tr>
                  <a:tr h="190500">
                    <a:tc>
                      <a:txBody>
                        <a:bodyPr/>
                        <a:lstStyle/>
                        <a:p>
                          <a:pPr algn="r" fontAlgn="b"/>
                          <a:r>
                            <a:rPr lang="en-US" sz="1400" u="none" strike="noStrike">
                              <a:effectLst/>
                            </a:rPr>
                            <a:t>0.06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0.134191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1.333045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1.333045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18.38331</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7435394"/>
                      </a:ext>
                    </a:extLst>
                  </a:tr>
                  <a:tr h="190500">
                    <a:tc>
                      <a:txBody>
                        <a:bodyPr/>
                        <a:lstStyle/>
                        <a:p>
                          <a:pPr algn="r" fontAlgn="b"/>
                          <a:r>
                            <a:rPr lang="en-US" sz="1400" u="none" strike="noStrike">
                              <a:effectLst/>
                            </a:rPr>
                            <a:t>0.07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0.147522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1.516878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1.516878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16.4778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7647185"/>
                      </a:ext>
                    </a:extLst>
                  </a:tr>
                  <a:tr h="190500">
                    <a:tc>
                      <a:txBody>
                        <a:bodyPr/>
                        <a:lstStyle/>
                        <a:p>
                          <a:pPr algn="r" fontAlgn="b"/>
                          <a:r>
                            <a:rPr lang="en-US" sz="1400" u="none" strike="noStrike">
                              <a:effectLst/>
                            </a:rPr>
                            <a:t>0.08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0.16269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1.681656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1.681656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14.31411</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1169724"/>
                      </a:ext>
                    </a:extLst>
                  </a:tr>
                  <a:tr h="190500">
                    <a:tc>
                      <a:txBody>
                        <a:bodyPr/>
                        <a:lstStyle/>
                        <a:p>
                          <a:pPr algn="r" fontAlgn="b"/>
                          <a:r>
                            <a:rPr lang="en-US" sz="1400" u="none" strike="noStrike">
                              <a:effectLst/>
                            </a:rPr>
                            <a:t>0.09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0.179507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1.824797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1.824797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11.92169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7098988"/>
                      </a:ext>
                    </a:extLst>
                  </a:tr>
                  <a:tr h="190500">
                    <a:tc>
                      <a:txBody>
                        <a:bodyPr/>
                        <a:lstStyle/>
                        <a:p>
                          <a:pPr algn="r" fontAlgn="b"/>
                          <a:r>
                            <a:rPr lang="en-US" sz="1400" u="none" strike="noStrike">
                              <a:effectLst/>
                            </a:rPr>
                            <a:t>0.1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0.197755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1.944014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1.944014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9.333903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1330265"/>
                      </a:ext>
                    </a:extLst>
                  </a:tr>
                </a:tbl>
              </a:graphicData>
            </a:graphic>
          </p:graphicFrame>
        </mc:Choice>
        <mc:Fallback>
          <p:graphicFrame>
            <p:nvGraphicFramePr>
              <p:cNvPr id="2" name="Table 1">
                <a:extLst>
                  <a:ext uri="{FF2B5EF4-FFF2-40B4-BE49-F238E27FC236}">
                    <a16:creationId xmlns:a16="http://schemas.microsoft.com/office/drawing/2014/main" id="{846A78A9-F027-4644-AA1B-4268CEDEB53B}"/>
                  </a:ext>
                </a:extLst>
              </p:cNvPr>
              <p:cNvGraphicFramePr>
                <a:graphicFrameLocks noGrp="1"/>
              </p:cNvGraphicFramePr>
              <p:nvPr>
                <p:extLst>
                  <p:ext uri="{D42A27DB-BD31-4B8C-83A1-F6EECF244321}">
                    <p14:modId xmlns:p14="http://schemas.microsoft.com/office/powerpoint/2010/main" val="26975794"/>
                  </p:ext>
                </p:extLst>
              </p:nvPr>
            </p:nvGraphicFramePr>
            <p:xfrm>
              <a:off x="457200" y="1447800"/>
              <a:ext cx="5029200" cy="2687511"/>
            </p:xfrm>
            <a:graphic>
              <a:graphicData uri="http://schemas.openxmlformats.org/drawingml/2006/table">
                <a:tbl>
                  <a:tblPr>
                    <a:tableStyleId>{5940675A-B579-460E-94D1-54222C63F5DA}</a:tableStyleId>
                  </a:tblPr>
                  <a:tblGrid>
                    <a:gridCol w="1005840">
                      <a:extLst>
                        <a:ext uri="{9D8B030D-6E8A-4147-A177-3AD203B41FA5}">
                          <a16:colId xmlns:a16="http://schemas.microsoft.com/office/drawing/2014/main" val="1754621364"/>
                        </a:ext>
                      </a:extLst>
                    </a:gridCol>
                    <a:gridCol w="1005840">
                      <a:extLst>
                        <a:ext uri="{9D8B030D-6E8A-4147-A177-3AD203B41FA5}">
                          <a16:colId xmlns:a16="http://schemas.microsoft.com/office/drawing/2014/main" val="960265046"/>
                        </a:ext>
                      </a:extLst>
                    </a:gridCol>
                    <a:gridCol w="1005840">
                      <a:extLst>
                        <a:ext uri="{9D8B030D-6E8A-4147-A177-3AD203B41FA5}">
                          <a16:colId xmlns:a16="http://schemas.microsoft.com/office/drawing/2014/main" val="1384786042"/>
                        </a:ext>
                      </a:extLst>
                    </a:gridCol>
                    <a:gridCol w="1005840">
                      <a:extLst>
                        <a:ext uri="{9D8B030D-6E8A-4147-A177-3AD203B41FA5}">
                          <a16:colId xmlns:a16="http://schemas.microsoft.com/office/drawing/2014/main" val="2457075224"/>
                        </a:ext>
                      </a:extLst>
                    </a:gridCol>
                    <a:gridCol w="1005840">
                      <a:extLst>
                        <a:ext uri="{9D8B030D-6E8A-4147-A177-3AD203B41FA5}">
                          <a16:colId xmlns:a16="http://schemas.microsoft.com/office/drawing/2014/main" val="2334101048"/>
                        </a:ext>
                      </a:extLst>
                    </a:gridCol>
                  </a:tblGrid>
                  <a:tr h="235776">
                    <a:tc>
                      <a:txBody>
                        <a:bodyPr/>
                        <a:lstStyle/>
                        <a:p>
                          <a:pPr algn="l" fontAlgn="b"/>
                          <a:r>
                            <a:rPr lang="en-US" sz="1400" u="none" strike="noStrike">
                              <a:effectLst/>
                            </a:rPr>
                            <a:t>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blipFill>
                          <a:blip r:embed="rId2"/>
                          <a:stretch>
                            <a:fillRect l="-101212" t="-15385" r="-301818" b="-1074359"/>
                          </a:stretch>
                        </a:blipFill>
                      </a:tcPr>
                    </a:tc>
                    <a:tc>
                      <a:txBody>
                        <a:bodyPr/>
                        <a:lstStyle/>
                        <a:p>
                          <a:endParaRPr lang="en-US"/>
                        </a:p>
                      </a:txBody>
                      <a:tcPr marL="9525" marR="9525" marT="9525" marB="0" anchor="b">
                        <a:blipFill>
                          <a:blip r:embed="rId2"/>
                          <a:stretch>
                            <a:fillRect l="-201212" t="-15385" r="-201818" b="-1074359"/>
                          </a:stretch>
                        </a:blipFill>
                      </a:tcPr>
                    </a:tc>
                    <a:tc>
                      <a:txBody>
                        <a:bodyPr/>
                        <a:lstStyle/>
                        <a:p>
                          <a:endParaRPr lang="en-US"/>
                        </a:p>
                      </a:txBody>
                      <a:tcPr marL="9525" marR="9525" marT="9525" marB="0" anchor="b">
                        <a:blipFill>
                          <a:blip r:embed="rId2"/>
                          <a:stretch>
                            <a:fillRect l="-301212" t="-15385" r="-101818" b="-1074359"/>
                          </a:stretch>
                        </a:blipFill>
                      </a:tcPr>
                    </a:tc>
                    <a:tc>
                      <a:txBody>
                        <a:bodyPr/>
                        <a:lstStyle/>
                        <a:p>
                          <a:endParaRPr lang="en-US"/>
                        </a:p>
                      </a:txBody>
                      <a:tcPr marL="9525" marR="9525" marT="9525" marB="0" anchor="b">
                        <a:blipFill>
                          <a:blip r:embed="rId2"/>
                          <a:stretch>
                            <a:fillRect l="-401212" t="-15385" r="-1818" b="-1074359"/>
                          </a:stretch>
                        </a:blipFill>
                      </a:tcPr>
                    </a:tc>
                    <a:extLst>
                      <a:ext uri="{0D108BD9-81ED-4DB2-BD59-A6C34878D82A}">
                        <a16:rowId xmlns:a16="http://schemas.microsoft.com/office/drawing/2014/main" val="3588874699"/>
                      </a:ext>
                    </a:extLst>
                  </a:tr>
                  <a:tr h="222885">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0.0997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23.32872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8355791"/>
                      </a:ext>
                    </a:extLst>
                  </a:tr>
                  <a:tr h="222885">
                    <a:tc>
                      <a:txBody>
                        <a:bodyPr/>
                        <a:lstStyle/>
                        <a:p>
                          <a:pPr algn="r" fontAlgn="b"/>
                          <a:r>
                            <a:rPr lang="en-US" sz="1400" u="none" strike="noStrike">
                              <a:effectLst/>
                            </a:rPr>
                            <a:t>0.01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0.0997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0.233287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0.233287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23.32872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2431121"/>
                      </a:ext>
                    </a:extLst>
                  </a:tr>
                  <a:tr h="222885">
                    <a:tc>
                      <a:txBody>
                        <a:bodyPr/>
                        <a:lstStyle/>
                        <a:p>
                          <a:pPr algn="r" fontAlgn="b"/>
                          <a:r>
                            <a:rPr lang="en-US" sz="1400" u="none" strike="noStrike">
                              <a:effectLst/>
                            </a:rPr>
                            <a:t>0.02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0.102033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0.466574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0.466574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22.99362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7597451"/>
                      </a:ext>
                    </a:extLst>
                  </a:tr>
                  <a:tr h="222885">
                    <a:tc>
                      <a:txBody>
                        <a:bodyPr/>
                        <a:lstStyle/>
                        <a:p>
                          <a:pPr algn="r" fontAlgn="b"/>
                          <a:r>
                            <a:rPr lang="en-US" sz="1400" u="none" strike="noStrike">
                              <a:effectLst/>
                            </a:rPr>
                            <a:t>0.03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0.106699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0.696511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0.696511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22.32367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1787954"/>
                      </a:ext>
                    </a:extLst>
                  </a:tr>
                  <a:tr h="222885">
                    <a:tc>
                      <a:txBody>
                        <a:bodyPr/>
                        <a:lstStyle/>
                        <a:p>
                          <a:pPr algn="r" fontAlgn="b"/>
                          <a:r>
                            <a:rPr lang="en-US" sz="1400" u="none" strike="noStrike">
                              <a:effectLst/>
                            </a:rPr>
                            <a:t>0.04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0.113664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0.919747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0.919747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21.32418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8643666"/>
                      </a:ext>
                    </a:extLst>
                  </a:tr>
                  <a:tr h="222885">
                    <a:tc>
                      <a:txBody>
                        <a:bodyPr/>
                        <a:lstStyle/>
                        <a:p>
                          <a:pPr algn="r" fontAlgn="b"/>
                          <a:r>
                            <a:rPr lang="en-US" sz="1400" u="none" strike="noStrike">
                              <a:effectLst/>
                            </a:rPr>
                            <a:t>0.05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0.122861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1.132989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1.132989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20.00557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6992047"/>
                      </a:ext>
                    </a:extLst>
                  </a:tr>
                  <a:tr h="222885">
                    <a:tc>
                      <a:txBody>
                        <a:bodyPr/>
                        <a:lstStyle/>
                        <a:p>
                          <a:pPr algn="r" fontAlgn="b"/>
                          <a:r>
                            <a:rPr lang="en-US" sz="1400" u="none" strike="noStrike">
                              <a:effectLst/>
                            </a:rPr>
                            <a:t>0.06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0.134191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1.333045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1.333045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18.38331</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7435394"/>
                      </a:ext>
                    </a:extLst>
                  </a:tr>
                  <a:tr h="222885">
                    <a:tc>
                      <a:txBody>
                        <a:bodyPr/>
                        <a:lstStyle/>
                        <a:p>
                          <a:pPr algn="r" fontAlgn="b"/>
                          <a:r>
                            <a:rPr lang="en-US" sz="1400" u="none" strike="noStrike">
                              <a:effectLst/>
                            </a:rPr>
                            <a:t>0.07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0.147522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1.516878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1.516878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16.4778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7647185"/>
                      </a:ext>
                    </a:extLst>
                  </a:tr>
                  <a:tr h="222885">
                    <a:tc>
                      <a:txBody>
                        <a:bodyPr/>
                        <a:lstStyle/>
                        <a:p>
                          <a:pPr algn="r" fontAlgn="b"/>
                          <a:r>
                            <a:rPr lang="en-US" sz="1400" u="none" strike="noStrike">
                              <a:effectLst/>
                            </a:rPr>
                            <a:t>0.08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0.16269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1.681656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1.681656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14.31411</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1169724"/>
                      </a:ext>
                    </a:extLst>
                  </a:tr>
                  <a:tr h="222885">
                    <a:tc>
                      <a:txBody>
                        <a:bodyPr/>
                        <a:lstStyle/>
                        <a:p>
                          <a:pPr algn="r" fontAlgn="b"/>
                          <a:r>
                            <a:rPr lang="en-US" sz="1400" u="none" strike="noStrike">
                              <a:effectLst/>
                            </a:rPr>
                            <a:t>0.09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0.179507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1.824797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1.824797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11.92169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7098988"/>
                      </a:ext>
                    </a:extLst>
                  </a:tr>
                  <a:tr h="222885">
                    <a:tc>
                      <a:txBody>
                        <a:bodyPr/>
                        <a:lstStyle/>
                        <a:p>
                          <a:pPr algn="r" fontAlgn="b"/>
                          <a:r>
                            <a:rPr lang="en-US" sz="1400" u="none" strike="noStrike">
                              <a:effectLst/>
                            </a:rPr>
                            <a:t>0.1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0.197755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1.944014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1.944014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9.333903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1330265"/>
                      </a:ext>
                    </a:extLst>
                  </a:tr>
                </a:tbl>
              </a:graphicData>
            </a:graphic>
          </p:graphicFrame>
        </mc:Fallback>
      </mc:AlternateContent>
      <p:sp>
        <p:nvSpPr>
          <p:cNvPr id="3" name="Title 2">
            <a:extLst>
              <a:ext uri="{FF2B5EF4-FFF2-40B4-BE49-F238E27FC236}">
                <a16:creationId xmlns:a16="http://schemas.microsoft.com/office/drawing/2014/main" id="{BECB8628-E507-4611-AA26-7DB86ABECA73}"/>
              </a:ext>
            </a:extLst>
          </p:cNvPr>
          <p:cNvSpPr>
            <a:spLocks noGrp="1"/>
          </p:cNvSpPr>
          <p:nvPr>
            <p:ph type="title"/>
          </p:nvPr>
        </p:nvSpPr>
        <p:spPr/>
        <p:txBody>
          <a:bodyPr/>
          <a:lstStyle/>
          <a:p>
            <a:r>
              <a:rPr lang="en-US" dirty="0"/>
              <a:t>Handout from Last Class – Solution </a:t>
            </a:r>
          </a:p>
        </p:txBody>
      </p:sp>
    </p:spTree>
    <p:extLst>
      <p:ext uri="{BB962C8B-B14F-4D97-AF65-F5344CB8AC3E}">
        <p14:creationId xmlns:p14="http://schemas.microsoft.com/office/powerpoint/2010/main" val="490932734"/>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547</TotalTime>
  <Words>2253</Words>
  <Application>Microsoft Office PowerPoint</Application>
  <PresentationFormat>Widescreen</PresentationFormat>
  <Paragraphs>294</Paragraphs>
  <Slides>31</Slides>
  <Notes>18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43" baseType="lpstr">
      <vt:lpstr>DengXian</vt:lpstr>
      <vt:lpstr>Arial</vt:lpstr>
      <vt:lpstr>Calibri</vt:lpstr>
      <vt:lpstr>Cambria Math</vt:lpstr>
      <vt:lpstr>Helvetica</vt:lpstr>
      <vt:lpstr>Symbol</vt:lpstr>
      <vt:lpstr>Times New Roman</vt:lpstr>
      <vt:lpstr>Wingdings</vt:lpstr>
      <vt:lpstr>Capsules</vt:lpstr>
      <vt:lpstr>Unknown</vt:lpstr>
      <vt:lpstr>Bitmap Image</vt:lpstr>
      <vt:lpstr>Equation</vt:lpstr>
      <vt:lpstr>ECEN 460, Spring 2023 Power System Operation and Control</vt:lpstr>
      <vt:lpstr>Class Outline</vt:lpstr>
      <vt:lpstr>Exam 2 – Tuesday April 18th</vt:lpstr>
      <vt:lpstr>Undergraduate Research Opportunities</vt:lpstr>
      <vt:lpstr>Graduate School</vt:lpstr>
      <vt:lpstr>The Generator Dynamic Equations We Will Use</vt:lpstr>
      <vt:lpstr>Handout from Last Class</vt:lpstr>
      <vt:lpstr>PowerPoint Presentation</vt:lpstr>
      <vt:lpstr>Handout from Last Class – Solution </vt:lpstr>
      <vt:lpstr>Homework</vt:lpstr>
      <vt:lpstr>Example 11.5</vt:lpstr>
      <vt:lpstr>Transient Stability Example, Cont'd</vt:lpstr>
      <vt:lpstr>Two-Axis Synchronous Machine Model</vt:lpstr>
      <vt:lpstr>Synchronous Machine Modeling</vt:lpstr>
      <vt:lpstr>Two Main Types of Synchronous Machines</vt:lpstr>
      <vt:lpstr>DQ Reference Frame </vt:lpstr>
      <vt:lpstr>Two-Axis Model Equations</vt:lpstr>
      <vt:lpstr>Generator Exciters and Governors</vt:lpstr>
      <vt:lpstr>Generator Exciters</vt:lpstr>
      <vt:lpstr>ABB UNICITER Example</vt:lpstr>
      <vt:lpstr>Exciter Block Diagrams</vt:lpstr>
      <vt:lpstr>Exciter Block Diagram Example</vt:lpstr>
      <vt:lpstr>PowerWorld Example 12.1 Solution</vt:lpstr>
      <vt:lpstr>Generator Governors</vt:lpstr>
      <vt:lpstr>Isochronous Governors </vt:lpstr>
      <vt:lpstr>Generator “Hunting”</vt:lpstr>
      <vt:lpstr>Droop Control</vt:lpstr>
      <vt:lpstr>Governor Block Diagrams</vt:lpstr>
      <vt:lpstr>Example 12.4 System Response</vt:lpstr>
      <vt:lpstr>Restoring Frequency to 60 Hz</vt:lpstr>
      <vt:lpstr>2600 MW Loss Frequency Recovery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Birchfield, Adam Barlow</cp:lastModifiedBy>
  <cp:revision>147</cp:revision>
  <cp:lastPrinted>2011-08-22T16:49:24Z</cp:lastPrinted>
  <dcterms:created xsi:type="dcterms:W3CDTF">2022-08-23T14:02:40Z</dcterms:created>
  <dcterms:modified xsi:type="dcterms:W3CDTF">2023-04-11T13:13:48Z</dcterms:modified>
</cp:coreProperties>
</file>