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5"/>
  </p:notesMasterIdLst>
  <p:handoutMasterIdLst>
    <p:handoutMasterId r:id="rId36"/>
  </p:handoutMasterIdLst>
  <p:sldIdLst>
    <p:sldId id="356" r:id="rId2"/>
    <p:sldId id="264" r:id="rId3"/>
    <p:sldId id="296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2" r:id="rId25"/>
    <p:sldId id="282" r:id="rId26"/>
    <p:sldId id="283" r:id="rId27"/>
    <p:sldId id="284" r:id="rId28"/>
    <p:sldId id="285" r:id="rId29"/>
    <p:sldId id="617" r:id="rId30"/>
    <p:sldId id="618" r:id="rId31"/>
    <p:sldId id="619" r:id="rId32"/>
    <p:sldId id="620" r:id="rId33"/>
    <p:sldId id="621" r:id="rId34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00CC00"/>
    <a:srgbClr val="66FF66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>
        <p:scale>
          <a:sx n="100" d="100"/>
          <a:sy n="100" d="100"/>
        </p:scale>
        <p:origin x="852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7ACFA8-A07E-4ACB-841D-C72D8D114EFC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6075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911F51-67B8-4CA8-8920-32CE3471C369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21923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71210E-C588-4EA8-B489-80C8EC46AD48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634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307ED8-5E7E-44FD-80F8-17C1E155D10E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6533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5D2DE5-7E37-4540-8166-1AEF843C4B80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22217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EADDE1-F6CD-4D22-9BFE-9BE333DF915F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4115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42C6D7-57E3-43C9-AB32-F7BBB0770D71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7212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34D033-0C4E-47BB-AF3E-E7025B07CBD9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2210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6630EF-AB60-450E-9FBC-9DA2687E0FEB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8737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0EC898-A878-4675-8E0D-950DAC605016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7465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600E84-925B-4DA8-9A87-5C749ACECB51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9386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76BA78-E2BA-41BC-92D7-26CD97FF6E8C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2874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899144-D5A9-4470-9812-7E8788D7553A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6371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69F99D-A071-41E3-8D22-3DDE1CF093D1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0389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279D17-9A1E-4AAC-A357-EEFEEB979AE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764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3E6262-B355-4E84-A0AC-0FDEB8448957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369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EF3554-010F-415C-89AA-30D85EBDEEC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8272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541" indent="-2944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755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8857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9958" indent="-2355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061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163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265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367" indent="-235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869103-595D-4A96-8CAE-959CB9F9165B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142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8EE423-E0B6-4B41-8CB1-2FF97A50058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400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76896-9BD2-4715-B553-53E478F0956D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5408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7DAE2A-7133-4140-82AC-3A96E951C6F5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925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59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41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  <p:sldLayoutId id="2147483736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21: Power System Dynamics Models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/>
        </p:nvGraphicFramePr>
        <p:xfrm>
          <a:off x="762000" y="1371600"/>
          <a:ext cx="6019800" cy="5226051"/>
        </p:xfrm>
        <a:graphic>
          <a:graphicData uri="http://schemas.openxmlformats.org/drawingml/2006/table">
            <a:tbl>
              <a:tblPr/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actual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(t)  Dt=0.25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0.9689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0.5403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0.6289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-3.129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0.8623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-151,983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9000" y="2514600"/>
            <a:ext cx="4419600" cy="230832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+mj-lt"/>
              </a:rPr>
              <a:t>Since we know from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the exact solution that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x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is bounded between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-1 and 1, clearly the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method is numerically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241521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/>
        </p:nvGraphicFramePr>
        <p:xfrm>
          <a:off x="990600" y="2667000"/>
          <a:ext cx="4191000" cy="348456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-3.129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-1.4088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-0.8823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-0.8423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57200" y="1280161"/>
            <a:ext cx="10439399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  <a:cs typeface="Raavi" panose="020B0502040204020203" pitchFamily="34" charset="0"/>
              </a:rPr>
              <a:t>Below is a comparison of the solution values for x</a:t>
            </a:r>
            <a:r>
              <a:rPr lang="en-US" altLang="en-US" sz="2800" baseline="-25000" dirty="0">
                <a:latin typeface="+mj-lt"/>
                <a:cs typeface="Raavi" panose="020B0502040204020203" pitchFamily="34" charset="0"/>
              </a:rPr>
              <a:t>1</a:t>
            </a:r>
            <a:r>
              <a:rPr lang="en-US" altLang="en-US" sz="2800" dirty="0">
                <a:latin typeface="+mj-lt"/>
                <a:cs typeface="Raavi" panose="020B0502040204020203" pitchFamily="34" charset="0"/>
              </a:rPr>
              <a:t>(t)</a:t>
            </a:r>
          </a:p>
          <a:p>
            <a:pPr eaLnBrk="1" hangingPunct="1"/>
            <a:r>
              <a:rPr lang="en-US" altLang="en-US" sz="2800" dirty="0">
                <a:latin typeface="+mj-lt"/>
                <a:cs typeface="Raavi" panose="020B0502040204020203" pitchFamily="34" charset="0"/>
              </a:rPr>
              <a:t>at time t = 10 seconds</a:t>
            </a:r>
          </a:p>
        </p:txBody>
      </p:sp>
    </p:spTree>
    <p:extLst>
      <p:ext uri="{BB962C8B-B14F-4D97-AF65-F5344CB8AC3E}">
        <p14:creationId xmlns:p14="http://schemas.microsoft.com/office/powerpoint/2010/main" val="11754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Transient Stability Models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In order to study the transient response of a power system we need to develop models for the generator valid during the transient time frame of several seconds following a system disturbance</a:t>
            </a:r>
          </a:p>
          <a:p>
            <a:r>
              <a:rPr lang="en-US" altLang="en-US" dirty="0"/>
              <a:t>We need to develop both electrical and mechanical models for the generators</a:t>
            </a:r>
          </a:p>
        </p:txBody>
      </p:sp>
    </p:spTree>
    <p:extLst>
      <p:ext uri="{BB962C8B-B14F-4D97-AF65-F5344CB8AC3E}">
        <p14:creationId xmlns:p14="http://schemas.microsoft.com/office/powerpoint/2010/main" val="28427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Electrical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simplest generator model, known as the classical model, treats the generator as a voltage source behind the direct-axis transient reactance; the voltage magnitude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en-US" dirty="0"/>
                  <a:t> is fixed, but its angle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dirty="0"/>
                  <a:t> changes according to the mechanical dynamics </a:t>
                </a:r>
              </a:p>
            </p:txBody>
          </p:sp>
        </mc:Choice>
        <mc:Fallback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74" name="Object 4"/>
              <p:cNvSpPr txBox="1"/>
              <p:nvPr/>
            </p:nvSpPr>
            <p:spPr bwMode="auto">
              <a:xfrm>
                <a:off x="5943600" y="4495800"/>
                <a:ext cx="2870200" cy="9779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7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4495800"/>
                <a:ext cx="2870200" cy="977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 descr="fig1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4791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7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</a:t>
            </a:r>
          </a:p>
        </p:txBody>
      </p:sp>
      <p:pic>
        <p:nvPicPr>
          <p:cNvPr id="4100" name="Picture 3" descr="fig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9436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Raavi" panose="020B0502040204020203" pitchFamily="34" charset="0"/>
                <a:cs typeface="Raavi" panose="020B0502040204020203" pitchFamily="34" charset="0"/>
              </a:rPr>
              <a:t>Generator Mechanical Block Diagram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685800" y="3505200"/>
          <a:ext cx="64389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6438600" imgH="3149280" progId="Equation.DSMT4">
                  <p:embed/>
                </p:oleObj>
              </mc:Choice>
              <mc:Fallback>
                <p:oleObj name="Equation" r:id="rId5" imgW="6438600" imgH="3149280" progId="Equation.DSMT4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05200"/>
                        <a:ext cx="64389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34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E752B-6E9E-40D7-9615-A034941E150E}"/>
                  </a:ext>
                </a:extLst>
              </p:cNvPr>
              <p:cNvSpPr txBox="1"/>
              <p:nvPr/>
            </p:nvSpPr>
            <p:spPr>
              <a:xfrm>
                <a:off x="609600" y="1676400"/>
                <a:ext cx="9525000" cy="437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In general power = torque x angular speed</a:t>
                </a:r>
              </a:p>
              <a:p>
                <a:r>
                  <a:rPr lang="en-US" dirty="0">
                    <a:latin typeface="+mj-lt"/>
                  </a:rPr>
                  <a:t>Hence, when a generator is spinning at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Initially we'll assume no damping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>
                    <a:latin typeface="+mj-lt"/>
                  </a:rPr>
                  <a:t>. </a:t>
                </a:r>
              </a:p>
              <a:p>
                <a:r>
                  <a:rPr lang="en-US" dirty="0">
                    <a:latin typeface="+mj-lt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b="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is the mechanical power input, which is assumed initially to be constant throughout the study time period.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E752B-6E9E-40D7-9615-A034941E1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400"/>
                <a:ext cx="9525000" cy="4370492"/>
              </a:xfrm>
              <a:prstGeom prst="rect">
                <a:avLst/>
              </a:prstGeom>
              <a:blipFill>
                <a:blip r:embed="rId3"/>
                <a:stretch>
                  <a:fillRect l="-1280" t="-1395" b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1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Object 3"/>
              <p:cNvSpPr txBox="1"/>
              <p:nvPr/>
            </p:nvSpPr>
            <p:spPr bwMode="auto">
              <a:xfrm>
                <a:off x="533400" y="1295400"/>
                <a:ext cx="7581900" cy="5232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angle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inertia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machine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synchronous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speed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Convert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unit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dividing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rating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acc>
                            <m:accPr>
                              <m:chr m:val="̈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4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295400"/>
                <a:ext cx="7581900" cy="5232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63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Mechanical Model, Cont’d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0" name="Object 3"/>
              <p:cNvSpPr txBox="1"/>
              <p:nvPr/>
            </p:nvSpPr>
            <p:spPr bwMode="auto">
              <a:xfrm>
                <a:off x="685800" y="1524000"/>
                <a:ext cx="8229600" cy="533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acc>
                            <m:accPr>
                              <m:chr m:val="̈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≜	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unit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inertia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converted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unit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</m:oMathPara>
                </a14:m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717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24000"/>
                <a:ext cx="8229600" cy="533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446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Swing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4" name="Object 3"/>
              <p:cNvSpPr txBox="1"/>
              <p:nvPr/>
            </p:nvSpPr>
            <p:spPr bwMode="auto">
              <a:xfrm>
                <a:off x="685800" y="1371600"/>
                <a:ext cx="9601200" cy="31242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equation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known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generator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swing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equation</m:t>
                      </m:r>
                    </m:oMath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)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𝛿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Adding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damping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get</m:t>
                      </m:r>
                    </m:oMath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)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+mj-lt"/>
                        </a:rPr>
                        <m:t>𝐷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+mj-lt"/>
                            </a:rPr>
                            <m:t>𝛿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equation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analogous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mass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suspended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by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spring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819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71600"/>
                <a:ext cx="9601200" cy="3124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4" descr="fig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0412"/>
            <a:ext cx="3352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045517"/>
              </p:ext>
            </p:extLst>
          </p:nvPr>
        </p:nvGraphicFramePr>
        <p:xfrm>
          <a:off x="5054602" y="5181600"/>
          <a:ext cx="287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2869920" imgH="393480" progId="Equation.DSMT4">
                  <p:embed/>
                </p:oleObj>
              </mc:Choice>
              <mc:Fallback>
                <p:oleObj name="Equation" r:id="rId6" imgW="2869920" imgH="393480" progId="Equation.DSMT4">
                  <p:embed/>
                  <p:pic>
                    <p:nvPicPr>
                      <p:cNvPr id="81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2" y="5181600"/>
                        <a:ext cx="287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65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Machine Infinite Bus (SMIB)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To understand the transient stability problem we’ll first consider the case of a single machine (generator) connected to a power system bus with a fixed voltage magnitude and angle (known as an infinite bus) through a transmission line with impedance </a:t>
            </a:r>
            <a:r>
              <a:rPr lang="en-US" altLang="en-US" dirty="0" err="1"/>
              <a:t>jXL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36868" name="Picture 4" descr="fig1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6400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86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6602438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295399"/>
            <a:ext cx="4856018" cy="54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Grid Disturbance Example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362200" y="6324600"/>
            <a:ext cx="246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Time in seconds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209800" y="1219200"/>
            <a:ext cx="4856018" cy="92333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+mj-lt"/>
              </a:rPr>
              <a:t>Figures show the frequency change as a result of the sudden loss of a large amount of generation in the Southern WECC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7391400" y="5791200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j-lt"/>
              </a:rPr>
              <a:t>Frequency contour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7600" y="2362201"/>
            <a:ext cx="3429000" cy="923330"/>
          </a:xfrm>
          <a:prstGeom prst="rect">
            <a:avLst/>
          </a:prstGeom>
          <a:solidFill>
            <a:srgbClr val="D6D2C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Arial" charset="0"/>
              </a:rPr>
              <a:t>Green is bus quite close to location of  generator trip while blue and red are quite distant. 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E367267-1B23-483C-89AF-54B6C8B66A8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821222" y="3468810"/>
            <a:ext cx="2081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Frequency in HZ</a:t>
            </a:r>
          </a:p>
        </p:txBody>
      </p:sp>
    </p:spTree>
    <p:extLst>
      <p:ext uri="{BB962C8B-B14F-4D97-AF65-F5344CB8AC3E}">
        <p14:creationId xmlns:p14="http://schemas.microsoft.com/office/powerpoint/2010/main" val="151386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SMIB, Cont’d</a:t>
            </a:r>
          </a:p>
        </p:txBody>
      </p:sp>
      <p:pic>
        <p:nvPicPr>
          <p:cNvPr id="9220" name="Picture 3" descr="fig16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943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218" name="Object 4"/>
              <p:cNvSpPr txBox="1"/>
              <p:nvPr/>
            </p:nvSpPr>
            <p:spPr bwMode="auto">
              <a:xfrm>
                <a:off x="1282700" y="3962400"/>
                <a:ext cx="5118100" cy="20066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21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2700" y="3962400"/>
                <a:ext cx="5118100" cy="2006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704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Equilibrium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2" name="Object 3"/>
              <p:cNvSpPr txBox="1"/>
              <p:nvPr/>
            </p:nvSpPr>
            <p:spPr bwMode="auto">
              <a:xfrm>
                <a:off x="533400" y="1371600"/>
                <a:ext cx="6896100" cy="199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Equilibrium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points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are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determined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by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setting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right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hand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side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zero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̈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1024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71600"/>
                <a:ext cx="6896100" cy="1993900"/>
              </a:xfrm>
              <a:prstGeom prst="rect">
                <a:avLst/>
              </a:prstGeom>
              <a:blipFill>
                <a:blip r:embed="rId4"/>
                <a:stretch>
                  <a:fillRect l="-79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6" name="Picture 4" descr="fig161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39322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152400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457677" imgH="793306" progId="Equation.DSMT4">
                  <p:embed/>
                </p:oleObj>
              </mc:Choice>
              <mc:Fallback>
                <p:oleObj name="Equation" r:id="rId6" imgW="457677" imgH="793306" progId="Equation.DSMT4">
                  <p:embed/>
                  <p:pic>
                    <p:nvPicPr>
                      <p:cNvPr id="102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244" name="Object 6"/>
              <p:cNvSpPr txBox="1"/>
              <p:nvPr/>
            </p:nvSpPr>
            <p:spPr bwMode="auto">
              <a:xfrm>
                <a:off x="5219700" y="3476625"/>
                <a:ext cx="4419600" cy="26924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24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9700" y="3476625"/>
                <a:ext cx="4419600" cy="2692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93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Transient Stability Analysis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For transient stability analysis we need to consider three systems</a:t>
            </a:r>
          </a:p>
          <a:p>
            <a:pPr lvl="1"/>
            <a:r>
              <a:rPr lang="en-US" altLang="en-US" dirty="0" err="1"/>
              <a:t>Prefault</a:t>
            </a:r>
            <a:r>
              <a:rPr lang="en-US" altLang="en-US" dirty="0"/>
              <a:t> - before the fault occurs the system is assumed to be at an equilibrium point</a:t>
            </a:r>
          </a:p>
          <a:p>
            <a:pPr lvl="1"/>
            <a:r>
              <a:rPr lang="en-US" altLang="en-US" dirty="0"/>
              <a:t>Faulted - the fault changes the system equations, moving the system away from its equilibrium point</a:t>
            </a:r>
          </a:p>
          <a:p>
            <a:pPr lvl="1"/>
            <a:r>
              <a:rPr lang="en-US" altLang="en-US" dirty="0" err="1"/>
              <a:t>Postfault</a:t>
            </a:r>
            <a:r>
              <a:rPr lang="en-US" altLang="en-US" dirty="0"/>
              <a:t> - after fault is cleared the system hopefully returns to a new operating point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5105400"/>
            <a:ext cx="4403770" cy="6463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Actual transient stability studies can have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multiple events</a:t>
            </a:r>
          </a:p>
        </p:txBody>
      </p:sp>
    </p:spTree>
    <p:extLst>
      <p:ext uri="{BB962C8B-B14F-4D97-AF65-F5344CB8AC3E}">
        <p14:creationId xmlns:p14="http://schemas.microsoft.com/office/powerpoint/2010/main" val="2264749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Transient Stability Solution Methods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There are two methods for solving the transient stability problem</a:t>
            </a:r>
          </a:p>
          <a:p>
            <a:pPr lvl="1"/>
            <a:r>
              <a:rPr lang="en-US" altLang="en-US" dirty="0"/>
              <a:t>Numerical integration</a:t>
            </a:r>
          </a:p>
          <a:p>
            <a:pPr lvl="2"/>
            <a:r>
              <a:rPr lang="en-US" altLang="en-US" dirty="0"/>
              <a:t>this is by far the most common technique, particularly for large systems; during the fault and after the fault the power system differential equations are solved using numerical methods</a:t>
            </a:r>
          </a:p>
          <a:p>
            <a:pPr lvl="1"/>
            <a:r>
              <a:rPr lang="en-US" altLang="en-US" dirty="0"/>
              <a:t>Direct or energy methods; for a two bus system this method is known as the equal area criteria</a:t>
            </a:r>
          </a:p>
          <a:p>
            <a:pPr lvl="2"/>
            <a:r>
              <a:rPr lang="en-US" altLang="en-US" dirty="0"/>
              <a:t>mostly used to provide an intuitive insight into the transient stability problem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6082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The Generator Dynamic Equations We Will 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79525"/>
                <a:ext cx="7543800" cy="51974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power system problem with differential algebraic equations (DAEs) is the classical synchronous generator connected to an infinite bus.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two differential variables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; in practice dynamic models can have many more.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79525"/>
                <a:ext cx="7543800" cy="5197475"/>
              </a:xfrm>
              <a:blipFill>
                <a:blip r:embed="rId2"/>
                <a:stretch>
                  <a:fillRect l="-1293" t="-821" b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321" b="9435"/>
          <a:stretch/>
        </p:blipFill>
        <p:spPr>
          <a:xfrm>
            <a:off x="152400" y="2514600"/>
            <a:ext cx="6762750" cy="16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F2C188-4AAB-2580-CC12-72AB0FE2C2E4}"/>
                  </a:ext>
                </a:extLst>
              </p:cNvPr>
              <p:cNvSpPr txBox="1"/>
              <p:nvPr/>
            </p:nvSpPr>
            <p:spPr>
              <a:xfrm>
                <a:off x="7924800" y="1524000"/>
                <a:ext cx="3810000" cy="4891788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b="0" u="sng" dirty="0">
                    <a:latin typeface="+mj-lt"/>
                  </a:rPr>
                  <a:t>Generator Parameters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>
                    <a:latin typeface="+mj-lt"/>
                  </a:rPr>
                  <a:t> is the machine inertia constant (in seconds)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is the synchronous frequency (2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+mj-lt"/>
                  </a:rPr>
                  <a:t>60)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is the mechanical torque (power being supplied by the prime mover)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is the generator internal voltage, as controlled by the excitation system</a:t>
                </a:r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600" dirty="0">
                    <a:latin typeface="+mj-lt"/>
                  </a:rPr>
                  <a:t> is the generator transient impedance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latin typeface="+mj-lt"/>
                  </a:rPr>
                  <a:t>  damping constant of the generator</a:t>
                </a:r>
              </a:p>
              <a:p>
                <a:pPr algn="l"/>
                <a:endParaRPr lang="en-US" sz="1600" dirty="0">
                  <a:latin typeface="+mj-lt"/>
                </a:endParaRPr>
              </a:p>
              <a:p>
                <a:pPr algn="l"/>
                <a:r>
                  <a:rPr lang="en-US" sz="1600" u="sng" dirty="0">
                    <a:latin typeface="+mj-lt"/>
                  </a:rPr>
                  <a:t>Infinite Bus / System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The infinite bus is defined by a Thevenin equivalent with voltage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𝑣𝑠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 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And reactance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endParaRPr lang="en-US" sz="1600" dirty="0">
                  <a:latin typeface="+mj-lt"/>
                </a:endParaRPr>
              </a:p>
              <a:p>
                <a:pPr algn="l"/>
                <a:r>
                  <a:rPr lang="en-US" sz="1600" b="1" dirty="0">
                    <a:latin typeface="+mj-lt"/>
                  </a:rPr>
                  <a:t>These are the harder variables to get.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F2C188-4AAB-2580-CC12-72AB0FE2C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524000"/>
                <a:ext cx="3810000" cy="4891788"/>
              </a:xfrm>
              <a:prstGeom prst="rect">
                <a:avLst/>
              </a:prstGeom>
              <a:blipFill>
                <a:blip r:embed="rId4"/>
                <a:stretch>
                  <a:fillRect l="-800" t="-374" b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42ACFB-3B5F-44B3-E33E-1315CEE42C85}"/>
                  </a:ext>
                </a:extLst>
              </p:cNvPr>
              <p:cNvSpPr txBox="1"/>
              <p:nvPr/>
            </p:nvSpPr>
            <p:spPr>
              <a:xfrm>
                <a:off x="1066800" y="4267200"/>
                <a:ext cx="4648200" cy="10767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2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42ACFB-3B5F-44B3-E33E-1315CEE4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267200"/>
                <a:ext cx="4648200" cy="10767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696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Assume a generator is supplying power to an infinite bus through two parallel transmission lines.  Then a balanced three phase fault occurs at the terminal of one of the lines.  The fault is cleared by the opening of this line’s circuit breakers.  </a:t>
            </a:r>
          </a:p>
        </p:txBody>
      </p:sp>
      <p:pic>
        <p:nvPicPr>
          <p:cNvPr id="39940" name="Picture 4" descr="fig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7772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7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Cont’d</a:t>
            </a:r>
          </a:p>
        </p:txBody>
      </p:sp>
      <p:pic>
        <p:nvPicPr>
          <p:cNvPr id="11268" name="Picture 3" descr="fig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6550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269" name="Text Box 4"/>
              <p:cNvSpPr txBox="1">
                <a:spLocks noChangeArrowheads="1"/>
              </p:cNvSpPr>
              <p:nvPr/>
            </p:nvSpPr>
            <p:spPr bwMode="auto">
              <a:xfrm>
                <a:off x="381000" y="1295400"/>
                <a:ext cx="85861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latin typeface="+mj-lt"/>
                  </a:rPr>
                  <a:t>Simplified </a:t>
                </a:r>
                <a:r>
                  <a:rPr lang="en-US" altLang="en-US" sz="2800" dirty="0" err="1">
                    <a:latin typeface="+mj-lt"/>
                  </a:rPr>
                  <a:t>prefault</a:t>
                </a:r>
                <a:r>
                  <a:rPr lang="en-US" altLang="en-US" sz="2800" dirty="0">
                    <a:latin typeface="+mj-lt"/>
                  </a:rPr>
                  <a:t> system,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1126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95400"/>
                <a:ext cx="8586197" cy="523220"/>
              </a:xfrm>
              <a:prstGeom prst="rect">
                <a:avLst/>
              </a:prstGeom>
              <a:blipFill>
                <a:blip r:embed="rId4"/>
                <a:stretch>
                  <a:fillRect l="-1491" t="-14118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083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Faulted System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5921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During the fault the system changes</a:t>
            </a:r>
          </a:p>
        </p:txBody>
      </p:sp>
      <p:pic>
        <p:nvPicPr>
          <p:cNvPr id="40964" name="Picture 4" descr="fig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6858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" y="3962400"/>
            <a:ext cx="7606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The equivalent system during the fault is then </a:t>
            </a:r>
            <a:r>
              <a:rPr lang="en-US" altLang="en-US" dirty="0">
                <a:latin typeface="+mj-lt"/>
              </a:rPr>
              <a:t> </a:t>
            </a:r>
          </a:p>
        </p:txBody>
      </p:sp>
      <p:pic>
        <p:nvPicPr>
          <p:cNvPr id="40966" name="Picture 6" descr="fig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37496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8200" y="4648200"/>
            <a:ext cx="3608680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During this fault no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power can be transferred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from the generator to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the system</a:t>
            </a:r>
          </a:p>
        </p:txBody>
      </p:sp>
    </p:spTree>
    <p:extLst>
      <p:ext uri="{BB962C8B-B14F-4D97-AF65-F5344CB8AC3E}">
        <p14:creationId xmlns:p14="http://schemas.microsoft.com/office/powerpoint/2010/main" val="4209176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SMIB Example, Post Fault System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81200" y="1280160"/>
            <a:ext cx="6599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After the fault the system again changes</a:t>
            </a:r>
          </a:p>
        </p:txBody>
      </p:sp>
      <p:pic>
        <p:nvPicPr>
          <p:cNvPr id="41988" name="Picture 4" descr="fig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1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981201" y="4114800"/>
            <a:ext cx="7324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+mj-lt"/>
              </a:rPr>
              <a:t>The equivalent system after the fault is then </a:t>
            </a:r>
            <a:r>
              <a:rPr lang="en-US" altLang="en-US">
                <a:latin typeface="+mj-lt"/>
              </a:rPr>
              <a:t> </a:t>
            </a:r>
          </a:p>
        </p:txBody>
      </p:sp>
      <p:pic>
        <p:nvPicPr>
          <p:cNvPr id="41990" name="Picture 6" descr="fig1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1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778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04EC-8F3B-8C45-352A-3F5ED97E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FE4A57B-CFD0-09B2-C6CE-51675E67FBB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60 Hz generator is supplying 200 MW and 0 </a:t>
                </a:r>
                <a:r>
                  <a:rPr lang="en-US" sz="20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Mvar</a:t>
                </a: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an infinite bus (with 1.0 per-unit) through two parallel transmission lines. Each transmission line has a per-unit impedance (with 100 MVA base) of j0.04. The per-unit transient reactance for the machine is j0.03, and its inertia constant is 10 seconds. A fault occurs at time = 0 halfway down one of the lines.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Rewrite the equations above with the only remaining variables: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Draw a circuit diagram of the system (a) before the fault and (b) during the fault. Use this to calculate the Thevenin equivalent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each condition.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pre-fault condition is in steady-state. Calculate the internal voltage, which will be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What are the constant values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the initial values of the variables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 Euler’s method with a time step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seconds, find the value of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=0.02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FE4A57B-CFD0-09B2-C6CE-51675E67FB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16" t="-588" r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74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A964-1553-44FC-8BDE-37A1E4BC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DC838-811E-401A-97F4-4BF9F916DC3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simplest technique for numerical integration is known as the forward Euler’s method.</a:t>
                </a:r>
              </a:p>
              <a:p>
                <a:pPr marL="0" indent="0">
                  <a:buNone/>
                </a:pPr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Each step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depends only on the previous value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only needs to be evaluated once.</a:t>
                </a:r>
              </a:p>
              <a:p>
                <a:pPr marL="0" indent="0">
                  <a:buNone/>
                </a:pPr>
                <a:r>
                  <a:rPr lang="en-US" dirty="0"/>
                  <a:t>Typically, smaller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gives better approximations.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DC838-811E-401A-97F4-4BF9F916DC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1734800" cy="5196840"/>
              </a:xfrm>
              <a:blipFill>
                <a:blip r:embed="rId2"/>
                <a:stretch>
                  <a:fillRect l="-1091" t="-1290" r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945E31DC-6238-3ECE-D1C5-3FE022E574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53400" y="3200400"/>
                <a:ext cx="3615690" cy="114300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Euler’s method</a:t>
                </a:r>
                <a:endParaRPr lang="en-US" sz="20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0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945E31DC-6238-3ECE-D1C5-3FE022E57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3400" y="3200400"/>
                <a:ext cx="3615690" cy="1143000"/>
              </a:xfrm>
              <a:prstGeom prst="rect">
                <a:avLst/>
              </a:prstGeom>
              <a:blipFill>
                <a:blip r:embed="rId3"/>
                <a:stretch>
                  <a:fillRect t="-515"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573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DEB549-6ADE-42E8-B993-2E267D0206F4}"/>
                  </a:ext>
                </a:extLst>
              </p:cNvPr>
              <p:cNvSpPr txBox="1"/>
              <p:nvPr/>
            </p:nvSpPr>
            <p:spPr>
              <a:xfrm>
                <a:off x="381000" y="76200"/>
                <a:ext cx="4267200" cy="9778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1800" b="0" dirty="0"/>
                  <a:t>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18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8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DEB549-6ADE-42E8-B993-2E267D020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"/>
                <a:ext cx="4267200" cy="977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">
                <a:extLst>
                  <a:ext uri="{FF2B5EF4-FFF2-40B4-BE49-F238E27FC236}">
                    <a16:creationId xmlns:a16="http://schemas.microsoft.com/office/drawing/2014/main" id="{836E9DE7-D036-41AA-919B-346AD8F38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3557" y="76645"/>
                <a:ext cx="3615690" cy="9615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Euler’s method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Box 2">
                <a:extLst>
                  <a:ext uri="{FF2B5EF4-FFF2-40B4-BE49-F238E27FC236}">
                    <a16:creationId xmlns:a16="http://schemas.microsoft.com/office/drawing/2014/main" id="{836E9DE7-D036-41AA-919B-346AD8F38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3557" y="76645"/>
                <a:ext cx="3615690" cy="961580"/>
              </a:xfrm>
              <a:prstGeom prst="rect">
                <a:avLst/>
              </a:prstGeom>
              <a:blipFill>
                <a:blip r:embed="rId3"/>
                <a:stretch>
                  <a:fillRect t="-1840" b="-3681"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CCC98A7-1481-4C12-BD79-6163BA4E60ED}"/>
              </a:ext>
            </a:extLst>
          </p:cNvPr>
          <p:cNvSpPr/>
          <p:nvPr/>
        </p:nvSpPr>
        <p:spPr>
          <a:xfrm>
            <a:off x="76200" y="1228398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60 Hz generator is supplying 200 MW and 0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Mvar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an infinite bus (with 1.0 per-unit) through two parallel transmission lines. Each transmission line has a per-unit impedance (with 100 MVA base) of j0.04. The per-unit transient reactance for the machine is j0.03, and its inertia constant is 10 seconds. A fault occurs at time = 0 halfway down one of the lines.</a:t>
            </a:r>
          </a:p>
        </p:txBody>
      </p:sp>
    </p:spTree>
    <p:extLst>
      <p:ext uri="{BB962C8B-B14F-4D97-AF65-F5344CB8AC3E}">
        <p14:creationId xmlns:p14="http://schemas.microsoft.com/office/powerpoint/2010/main" val="3271293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F4F9DA-F942-4887-8EE6-347F013F7433}"/>
              </a:ext>
            </a:extLst>
          </p:cNvPr>
          <p:cNvSpPr/>
          <p:nvPr/>
        </p:nvSpPr>
        <p:spPr>
          <a:xfrm>
            <a:off x="76200" y="1228398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60 Hz generator is supplying 200 MW and 0 </a:t>
            </a:r>
            <a:r>
              <a:rPr lang="en-US" sz="16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Mvar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an infinite bus (with 1.0 per-unit) through two parallel transmission lines. Each transmission line has a per-unit impedance (with 100 MVA base) of j0.04. The per-unit transient reactance for the machine is j0.03, and its inertia constant is 10 seconds. A fault occurs at time = 0 halfway down one of the lines.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5F5B30-2B9E-4D91-93B3-433FDE41285E}"/>
                  </a:ext>
                </a:extLst>
              </p:cNvPr>
              <p:cNvSpPr txBox="1"/>
              <p:nvPr/>
            </p:nvSpPr>
            <p:spPr>
              <a:xfrm>
                <a:off x="381000" y="76200"/>
                <a:ext cx="4267200" cy="9778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1800" b="0" dirty="0"/>
                  <a:t>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18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8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𝑒𝑝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𝑣𝑠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5F5B30-2B9E-4D91-93B3-433FDE412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"/>
                <a:ext cx="4267200" cy="977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8B840F0B-E15C-4ACF-B5FF-5DFBD3C440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3557" y="76645"/>
                <a:ext cx="3615690" cy="9615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Euler’s method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>
                    <a:effectLst/>
                    <a:latin typeface="+mj-lt"/>
                    <a:ea typeface="DengXian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8B840F0B-E15C-4ACF-B5FF-5DFBD3C44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3557" y="76645"/>
                <a:ext cx="3615690" cy="961580"/>
              </a:xfrm>
              <a:prstGeom prst="rect">
                <a:avLst/>
              </a:prstGeom>
              <a:blipFill>
                <a:blip r:embed="rId3"/>
                <a:stretch>
                  <a:fillRect t="-1840" b="-3681"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763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932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8C85-0086-5B5E-7DD1-6A8273E0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440995-15CF-69F1-09CA-BC24D0A6578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2000" dirty="0"/>
                  <a:t>Keep working through handout, including practice problems:</a:t>
                </a:r>
              </a:p>
              <a:p>
                <a:endParaRPr lang="en-US" sz="2000" dirty="0"/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More practice for Euler’s method: calculate the first three time steps of each initial value problem.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1.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̇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2.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=−5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  <m:acc>
                      <m:accPr>
                        <m:chr m:val="̇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 the swing equation from before: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60 Hz generator is supplying 150 MW and 0 </a:t>
                </a:r>
                <a:r>
                  <a:rPr lang="en-US" sz="20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Mvar</a:t>
                </a: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an infinite bus (with 1.0 per-unit) through two parallel transmission lines. The per-unit transient reactance for the machine is j0.01, and its inertia constant is 4 seconds. Each transmission line has a per-unit impedance (with 100 MVA base) of j0.06. A fault occurs at time = 0 one-third of the way down one of the lines, closer to the generator than the infinite bus.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440995-15CF-69F1-09CA-BC24D0A65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16" t="-588" r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87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Runge-</a:t>
            </a:r>
            <a:r>
              <a:rPr lang="en-US" dirty="0" err="1"/>
              <a:t>Kutta</a:t>
            </a:r>
            <a:r>
              <a:rPr lang="en-US" dirty="0"/>
              <a:t>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Runge-</a:t>
                </a:r>
                <a:r>
                  <a:rPr lang="en-US" dirty="0" err="1"/>
                  <a:t>Kutta</a:t>
                </a:r>
                <a:r>
                  <a:rPr lang="en-US" dirty="0"/>
                  <a:t> methods improve on Euler's method by evaluating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selected points within the time step</a:t>
                </a:r>
              </a:p>
              <a:p>
                <a:pPr marL="0" indent="0">
                  <a:buNone/>
                </a:pPr>
                <a:r>
                  <a:rPr lang="en-US" dirty="0"/>
                  <a:t>Simplest method is the second order method (RK2)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what we get from Euler's;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improves on this by reevaluating at the estimated end of the step</a:t>
                </a:r>
              </a:p>
              <a:p>
                <a:pPr marL="0" indent="0">
                  <a:buNone/>
                </a:pPr>
                <a:r>
                  <a:rPr lang="en-US" dirty="0"/>
                  <a:t>RK2 must evaluate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twice at each times step.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20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Numerical Solution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One-step methods: require information about solution just at one point,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Forward Euler and Runge-</a:t>
                </a:r>
                <a:r>
                  <a:rPr lang="en-US" dirty="0" err="1"/>
                  <a:t>Kutta</a:t>
                </a:r>
                <a:r>
                  <a:rPr lang="en-US" dirty="0"/>
                  <a:t> fall in this category</a:t>
                </a:r>
              </a:p>
              <a:p>
                <a:r>
                  <a:rPr lang="en-US" dirty="0"/>
                  <a:t>Multi-step methods: make use of information at more than one point,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Adams-</a:t>
                </a:r>
                <a:r>
                  <a:rPr lang="en-US" dirty="0" err="1"/>
                  <a:t>Bashforth</a:t>
                </a:r>
                <a:endParaRPr lang="en-US" dirty="0"/>
              </a:p>
              <a:p>
                <a:r>
                  <a:rPr lang="en-US" dirty="0"/>
                  <a:t>Predictor-Corrector Methods: implicit</a:t>
                </a:r>
              </a:p>
              <a:p>
                <a:pPr lvl="1"/>
                <a:r>
                  <a:rPr lang="en-US" dirty="0"/>
                  <a:t>Backward Euler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79525"/>
                <a:ext cx="9220200" cy="5197475"/>
              </a:xfrm>
              <a:blipFill>
                <a:blip r:embed="rId2"/>
                <a:stretch>
                  <a:fillRect l="-1190" t="-1290" r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24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AB6A-441C-4092-BB25-503B1ECE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7939B-4794-478E-982D-703DAAC1F87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First problem has one variable and known analytical solution.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Choose timestep of 0.1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 time point after initial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+0.1⋅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=10+0.1⋅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=10+0.1⋅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Next time point: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=9+0.1⋅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=8.1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7939B-4794-478E-982D-703DAAC1F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11734800" cy="5196840"/>
              </a:xfrm>
              <a:blipFill>
                <a:blip r:embed="rId2"/>
                <a:stretch>
                  <a:fillRect l="-1091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12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D376-6639-4AA9-9BB5-882BBF92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3">
                <a:extLst>
                  <a:ext uri="{FF2B5EF4-FFF2-40B4-BE49-F238E27FC236}">
                    <a16:creationId xmlns:a16="http://schemas.microsoft.com/office/drawing/2014/main" id="{B0E74677-B73B-40CC-B3E1-4D8D65F7AC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" y="1447800"/>
              <a:ext cx="8153400" cy="5010912"/>
            </p:xfrm>
            <a:graphic>
              <a:graphicData uri="http://schemas.openxmlformats.org/drawingml/2006/table">
                <a:tbl>
                  <a:tblPr/>
                  <a:tblGrid>
                    <a:gridCol w="9205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439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135669399"/>
                        </a:ext>
                      </a:extLst>
                    </a:gridCol>
                  </a:tblGrid>
                  <a:tr h="3899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kumimoji="0" lang="en-US" sz="24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9159679"/>
                      </a:ext>
                    </a:extLst>
                  </a:tr>
                  <a:tr h="38992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Actual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Euler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Euler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kumimoji="0" lang="en-US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Runge-</a:t>
                          </a: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Kutta</a:t>
                          </a: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2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kumimoji="0" lang="en-US" sz="24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5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9.048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8.187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7.408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7.35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7.412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5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3.678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3.49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52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3">
                <a:extLst>
                  <a:ext uri="{FF2B5EF4-FFF2-40B4-BE49-F238E27FC236}">
                    <a16:creationId xmlns:a16="http://schemas.microsoft.com/office/drawing/2014/main" id="{B0E74677-B73B-40CC-B3E1-4D8D65F7AC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476401"/>
                  </p:ext>
                </p:extLst>
              </p:nvPr>
            </p:nvGraphicFramePr>
            <p:xfrm>
              <a:off x="609600" y="1447800"/>
              <a:ext cx="8153400" cy="5010912"/>
            </p:xfrm>
            <a:graphic>
              <a:graphicData uri="http://schemas.openxmlformats.org/drawingml/2006/table">
                <a:tbl>
                  <a:tblPr/>
                  <a:tblGrid>
                    <a:gridCol w="9205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5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439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13566939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9934" t="-2667" r="-794040" b="-1028000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3985" t="-2667" r="-1011" b="-1028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9159679"/>
                      </a:ext>
                    </a:extLst>
                  </a:tr>
                  <a:tr h="89611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Actual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48062" t="-52381" r="-281008" b="-4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89349" t="-52381" r="-114497" b="-4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60800" t="-52381" r="-3200" b="-424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9.048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9.050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8.187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8.190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0.3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7.408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7.35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7.412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3.678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3.49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3.685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…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2.0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1.29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75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1.358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80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66130B-8889-4C5D-95C7-F69AF1C663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280160"/>
                <a:ext cx="9601200" cy="3733800"/>
              </a:xfrm>
              <a:prstGeom prst="rect">
                <a:avLst/>
              </a:prstGeom>
            </p:spPr>
            <p:txBody>
              <a:bodyPr/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>
                    <a:latin typeface="+mj-lt"/>
                  </a:rPr>
                  <a:t>Consider the equations describing the horizontal position of a cart attached to a lossless spring: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kern="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kern="0" dirty="0">
                  <a:latin typeface="+mj-lt"/>
                </a:endParaRPr>
              </a:p>
              <a:p>
                <a:r>
                  <a:rPr lang="en-US" kern="0" dirty="0">
                    <a:latin typeface="+mj-lt"/>
                  </a:rPr>
                  <a:t>Initial conditions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kern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kern="0" dirty="0">
                  <a:latin typeface="+mj-lt"/>
                </a:endParaRPr>
              </a:p>
              <a:p>
                <a:r>
                  <a:rPr lang="en-US" kern="0" dirty="0">
                    <a:latin typeface="+mj-lt"/>
                  </a:rPr>
                  <a:t>Analytical solution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kern="0" dirty="0">
                  <a:latin typeface="+mj-lt"/>
                </a:endParaRPr>
              </a:p>
              <a:p>
                <a:r>
                  <a:rPr lang="en-US" kern="0" dirty="0">
                    <a:latin typeface="+mj-lt"/>
                  </a:rPr>
                  <a:t>Numerical 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ker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kern="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ker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kern="0" dirty="0">
                  <a:latin typeface="+mj-lt"/>
                </a:endParaRPr>
              </a:p>
              <a:p>
                <a:r>
                  <a:rPr lang="en-US" kern="0" dirty="0">
                    <a:latin typeface="+mj-lt"/>
                  </a:rPr>
                  <a:t>Choose step size of 0.25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66130B-8889-4C5D-95C7-F69AF1C6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80160"/>
                <a:ext cx="9601200" cy="3733800"/>
              </a:xfrm>
              <a:prstGeom prst="rect">
                <a:avLst/>
              </a:prstGeom>
              <a:blipFill>
                <a:blip r:embed="rId3"/>
                <a:stretch>
                  <a:fillRect l="-1143" t="-1631" r="-2222" b="-3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68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A67A35-9A74-4FF0-852B-57DEADB3E77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Starting from the initial conditions at t=0 we next calculate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=−0.25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we continue to the next time step, t=0.5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=1.0+0.25⋅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=0.9375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−0.25⋅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=−0.25−0.25⋅1.0=−0.5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BA67A35-9A74-4FF0-852B-57DEADB3E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3567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19</TotalTime>
  <Words>2384</Words>
  <Application>Microsoft Office PowerPoint</Application>
  <PresentationFormat>Widescreen</PresentationFormat>
  <Paragraphs>296</Paragraphs>
  <Slides>33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DengXian</vt:lpstr>
      <vt:lpstr>Arial</vt:lpstr>
      <vt:lpstr>Calibri</vt:lpstr>
      <vt:lpstr>Cambria Math</vt:lpstr>
      <vt:lpstr>Helvetica</vt:lpstr>
      <vt:lpstr>Raavi</vt:lpstr>
      <vt:lpstr>Times New Roman</vt:lpstr>
      <vt:lpstr>Wingdings</vt:lpstr>
      <vt:lpstr>Capsules</vt:lpstr>
      <vt:lpstr>Equation</vt:lpstr>
      <vt:lpstr>ECEN 460, Spring 2023 Power System Operation and Control</vt:lpstr>
      <vt:lpstr>Power Grid Disturbance Example</vt:lpstr>
      <vt:lpstr>Euler’s Method</vt:lpstr>
      <vt:lpstr>Runge-Kutta Methods</vt:lpstr>
      <vt:lpstr>Other Numerical Solution Methods</vt:lpstr>
      <vt:lpstr>Example #1</vt:lpstr>
      <vt:lpstr>Example #1, Cont.</vt:lpstr>
      <vt:lpstr>Example #2</vt:lpstr>
      <vt:lpstr>Example #2, Cont.</vt:lpstr>
      <vt:lpstr>Example #2, Cont.</vt:lpstr>
      <vt:lpstr>Example #2, Cont.</vt:lpstr>
      <vt:lpstr>Generator Transient Stability Models</vt:lpstr>
      <vt:lpstr>Generator Electrical Model</vt:lpstr>
      <vt:lpstr>Generator Mechanical Model</vt:lpstr>
      <vt:lpstr>Generator Mechanical Model, Cont’d</vt:lpstr>
      <vt:lpstr>Generator Mechanical Model, Cont’d</vt:lpstr>
      <vt:lpstr>Generator Mechanical Model, Cont’d</vt:lpstr>
      <vt:lpstr>Generator Swing Equation</vt:lpstr>
      <vt:lpstr>Single Machine Infinite Bus (SMIB)</vt:lpstr>
      <vt:lpstr>SMIB, Cont’d</vt:lpstr>
      <vt:lpstr>SMIB Equilibrium Points</vt:lpstr>
      <vt:lpstr>Transient Stability Analysis</vt:lpstr>
      <vt:lpstr>Transient Stability Solution Methods</vt:lpstr>
      <vt:lpstr>The Generator Dynamic Equations We Will Use</vt:lpstr>
      <vt:lpstr>SMIB Example</vt:lpstr>
      <vt:lpstr>SMIB Example, Cont’d</vt:lpstr>
      <vt:lpstr>SMIB Example, Faulted System</vt:lpstr>
      <vt:lpstr>SMIB Example, Post Fault System</vt:lpstr>
      <vt:lpstr>Handout Example</vt:lpstr>
      <vt:lpstr>PowerPoint Presentation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143</cp:revision>
  <cp:lastPrinted>2011-08-22T16:49:24Z</cp:lastPrinted>
  <dcterms:created xsi:type="dcterms:W3CDTF">2022-08-23T14:02:40Z</dcterms:created>
  <dcterms:modified xsi:type="dcterms:W3CDTF">2023-04-06T17:49:34Z</dcterms:modified>
</cp:coreProperties>
</file>