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52"/>
  </p:notesMasterIdLst>
  <p:handoutMasterIdLst>
    <p:handoutMasterId r:id="rId53"/>
  </p:handoutMasterIdLst>
  <p:sldIdLst>
    <p:sldId id="356" r:id="rId2"/>
    <p:sldId id="616" r:id="rId3"/>
    <p:sldId id="402" r:id="rId4"/>
    <p:sldId id="403" r:id="rId5"/>
    <p:sldId id="617" r:id="rId6"/>
    <p:sldId id="618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59" r:id="rId15"/>
    <p:sldId id="260" r:id="rId16"/>
    <p:sldId id="291" r:id="rId17"/>
    <p:sldId id="292" r:id="rId18"/>
    <p:sldId id="619" r:id="rId19"/>
    <p:sldId id="293" r:id="rId20"/>
    <p:sldId id="294" r:id="rId21"/>
    <p:sldId id="295" r:id="rId22"/>
    <p:sldId id="296" r:id="rId23"/>
    <p:sldId id="297" r:id="rId24"/>
    <p:sldId id="620" r:id="rId25"/>
    <p:sldId id="621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279" r:id="rId44"/>
    <p:sldId id="280" r:id="rId45"/>
    <p:sldId id="281" r:id="rId46"/>
    <p:sldId id="282" r:id="rId47"/>
    <p:sldId id="283" r:id="rId48"/>
    <p:sldId id="284" r:id="rId49"/>
    <p:sldId id="285" r:id="rId50"/>
    <p:sldId id="286" r:id="rId51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00CC00"/>
    <a:srgbClr val="66FF66"/>
    <a:srgbClr val="FF3300"/>
    <a:srgbClr val="D065F1"/>
    <a:srgbClr val="500000"/>
    <a:srgbClr val="FFFF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>
      <p:cViewPr>
        <p:scale>
          <a:sx n="100" d="100"/>
          <a:sy n="100" d="100"/>
        </p:scale>
        <p:origin x="852" y="3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4/3/2023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5541" indent="-29443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7755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8857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9958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1061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62163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33265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4367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869103-595D-4A96-8CAE-959CB9F9165B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14261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8EE423-E0B6-4B41-8CB1-2FF97A500586}" type="slidenum">
              <a:rPr lang="en-US" altLang="en-US" sz="1200"/>
              <a:pPr eaLnBrk="1" hangingPunct="1"/>
              <a:t>34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4006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B76896-9BD2-4715-B553-53E478F0956D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55408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07DAE2A-7133-4140-82AC-3A96E951C6F5}" type="slidenum">
              <a:rPr lang="en-US" altLang="en-US" sz="1200"/>
              <a:pPr eaLnBrk="1" hangingPunct="1"/>
              <a:t>36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99258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E7ACFA8-A07E-4ACB-841D-C72D8D114EFC}" type="slidenum">
              <a:rPr lang="en-US" altLang="en-US" sz="1200"/>
              <a:pPr eaLnBrk="1" hangingPunct="1"/>
              <a:t>37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76075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911F51-67B8-4CA8-8920-32CE3471C369}" type="slidenum">
              <a:rPr lang="en-US" altLang="en-US" sz="1200"/>
              <a:pPr eaLnBrk="1" hangingPunct="1"/>
              <a:t>38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21923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371210E-C588-4EA8-B489-80C8EC46AD48}" type="slidenum">
              <a:rPr lang="en-US" altLang="en-US" sz="1200"/>
              <a:pPr eaLnBrk="1" hangingPunct="1"/>
              <a:t>39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6634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307ED8-5E7E-44FD-80F8-17C1E155D10E}" type="slidenum">
              <a:rPr lang="en-US" altLang="en-US" sz="1200"/>
              <a:pPr eaLnBrk="1" hangingPunct="1"/>
              <a:t>40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96533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A5D2DE5-7E37-4540-8166-1AEF843C4B80}" type="slidenum">
              <a:rPr lang="en-US" altLang="en-US" sz="1200"/>
              <a:pPr eaLnBrk="1" hangingPunct="1"/>
              <a:t>41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22217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EEADDE1-F6CD-4D22-9BFE-9BE333DF915F}" type="slidenum">
              <a:rPr lang="en-US" altLang="en-US" sz="1200"/>
              <a:pPr eaLnBrk="1" hangingPunct="1"/>
              <a:t>42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4115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866163B-F286-4B7E-9654-765FE8CB7FA7}" type="slidenum">
              <a:rPr lang="en-US" altLang="en-US" sz="1200"/>
              <a:pPr eaLnBrk="1" hangingPunct="1"/>
              <a:t>8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86988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42C6D7-57E3-43C9-AB32-F7BBB0770D71}" type="slidenum">
              <a:rPr lang="en-US" altLang="en-US" sz="1200"/>
              <a:pPr eaLnBrk="1" hangingPunct="1"/>
              <a:t>43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372122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E34D033-0C4E-47BB-AF3E-E7025B07CBD9}" type="slidenum">
              <a:rPr lang="en-US" altLang="en-US" sz="1200"/>
              <a:pPr eaLnBrk="1" hangingPunct="1"/>
              <a:t>44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12210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06630EF-AB60-450E-9FBC-9DA2687E0FEB}" type="slidenum">
              <a:rPr lang="en-US" altLang="en-US" sz="1200"/>
              <a:pPr eaLnBrk="1" hangingPunct="1"/>
              <a:t>45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387376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0EC898-A878-4675-8E0D-950DAC605016}" type="slidenum">
              <a:rPr lang="en-US" altLang="en-US" sz="1200"/>
              <a:pPr eaLnBrk="1" hangingPunct="1"/>
              <a:t>46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74651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76BA78-E2BA-41BC-92D7-26CD97FF6E8C}" type="slidenum">
              <a:rPr lang="en-US" altLang="en-US" sz="1200"/>
              <a:pPr eaLnBrk="1" hangingPunct="1"/>
              <a:t>47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028742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899144-D5A9-4470-9812-7E8788D7553A}" type="slidenum">
              <a:rPr lang="en-US" altLang="en-US" sz="1200"/>
              <a:pPr eaLnBrk="1" hangingPunct="1"/>
              <a:t>48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763718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69F99D-A071-41E3-8D22-3DDE1CF093D1}" type="slidenum">
              <a:rPr lang="en-US" altLang="en-US" sz="1200"/>
              <a:pPr eaLnBrk="1" hangingPunct="1"/>
              <a:t>49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038957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97F3E9-4E11-4102-8AC8-A0B6E9232FC6}" type="slidenum">
              <a:rPr lang="en-US" altLang="en-US" sz="1200"/>
              <a:pPr eaLnBrk="1" hangingPunct="1"/>
              <a:t>50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92131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538" indent="-29443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751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8851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19952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051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1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2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3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0600E84-925B-4DA8-9A87-5C749ACECB51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9386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BBEE1C-6A55-49CF-AF78-796339B7E89E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8046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538" indent="-29443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751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8851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19952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051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1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2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3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EA423ED-081E-41B9-9974-16423609CDC6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18556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5541" indent="-29443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7755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8857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9958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1061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62163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33265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4367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52C927-495E-49B2-80CF-63D250367758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54184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5541" indent="-29443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7755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8857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9958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1061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62163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33265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4367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279D17-9A1E-4AAC-A357-EEFEEB979AE3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97641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5541" indent="-29443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7755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8857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9958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1061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62163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33265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4367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F3E6262-B355-4E84-A0AC-0FDEB8448957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73695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5541" indent="-29443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7755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8857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9958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1061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62163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33265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4367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EF3554-010F-415C-89AA-30D85EBDEECC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82727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59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10490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80160"/>
            <a:ext cx="11734800" cy="519684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6415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  <p:sldLayoutId id="2147483735" r:id="rId5"/>
    <p:sldLayoutId id="2147483736" r:id="rId6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jpe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jpe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4.jpeg"/><Relationship Id="rId4" Type="http://schemas.openxmlformats.org/officeDocument/2006/relationships/image" Target="../media/image180.png"/><Relationship Id="rId9" Type="http://schemas.openxmlformats.org/officeDocument/2006/relationships/image" Target="../media/image33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3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460, Spring 2023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Prof. Adam Birchfield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abirchfield@tamu.edu</a:t>
            </a:r>
            <a:endParaRPr lang="en-US" dirty="0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20: Introduction to Power System Dynamics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6602438" cy="50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1295399"/>
            <a:ext cx="4856018" cy="548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Power Grid Disturbance Example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2362200" y="6324600"/>
            <a:ext cx="2466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Time in seconds</a:t>
            </a: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2209800" y="1219200"/>
            <a:ext cx="4856018" cy="923330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dirty="0">
                <a:latin typeface="+mj-lt"/>
              </a:rPr>
              <a:t>Figures show the frequency change as a result of the sudden loss of a large amount of generation in the Southern WECC</a:t>
            </a: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7391400" y="5791200"/>
            <a:ext cx="190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+mj-lt"/>
              </a:rPr>
              <a:t>Frequency contour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57600" y="2362201"/>
            <a:ext cx="3429000" cy="923330"/>
          </a:xfrm>
          <a:prstGeom prst="rect">
            <a:avLst/>
          </a:prstGeom>
          <a:solidFill>
            <a:srgbClr val="D6D2C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latin typeface="Arial" charset="0"/>
              </a:rPr>
              <a:t>Green is bus quite close to location of  generator trip while blue and red are quite distant. 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5E367267-1B23-483C-89AF-54B6C8B66A8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821222" y="3468810"/>
            <a:ext cx="20810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j-lt"/>
              </a:rPr>
              <a:t>Frequency in HZ</a:t>
            </a:r>
          </a:p>
        </p:txBody>
      </p:sp>
    </p:spTree>
    <p:extLst>
      <p:ext uri="{BB962C8B-B14F-4D97-AF65-F5344CB8AC3E}">
        <p14:creationId xmlns:p14="http://schemas.microsoft.com/office/powerpoint/2010/main" val="1513861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Power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power flow is used to determine a quasi steady-state operating condition for a power system</a:t>
            </a:r>
          </a:p>
          <a:p>
            <a:pPr lvl="1"/>
            <a:r>
              <a:rPr lang="en-US" dirty="0"/>
              <a:t>Goal is to solve a set of algebraic equations</a:t>
            </a:r>
          </a:p>
          <a:p>
            <a:pPr lvl="2"/>
            <a:r>
              <a:rPr lang="en-US" dirty="0"/>
              <a:t>g(y) = 0  [y variables are bus voltage and angle]</a:t>
            </a:r>
          </a:p>
          <a:p>
            <a:pPr lvl="1"/>
            <a:r>
              <a:rPr lang="en-US" dirty="0"/>
              <a:t>Models employed reflect the steady-state assumption</a:t>
            </a:r>
          </a:p>
          <a:p>
            <a:pPr lvl="1"/>
            <a:r>
              <a:rPr lang="en-US" dirty="0"/>
              <a:t>Using a power flow, after a contingency occurs (such as opening a line), the algebraic equations are solved to determine a new equilibrium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0"/>
            <a:ext cx="917780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498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vs.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Dynamic simulations are used to determine whether following a contingency the power system returns to a steady-state operating point</a:t>
            </a:r>
          </a:p>
          <a:p>
            <a:pPr lvl="1"/>
            <a:r>
              <a:rPr lang="en-US" dirty="0"/>
              <a:t>Goal is to solve a set of differential and algebraic equations, </a:t>
            </a:r>
          </a:p>
          <a:p>
            <a:pPr lvl="2"/>
            <a:r>
              <a:rPr lang="en-US" dirty="0"/>
              <a:t>dx/</a:t>
            </a:r>
            <a:r>
              <a:rPr lang="en-US" dirty="0" err="1"/>
              <a:t>dt</a:t>
            </a:r>
            <a:r>
              <a:rPr lang="en-US" dirty="0"/>
              <a:t> = f(</a:t>
            </a:r>
            <a:r>
              <a:rPr lang="en-US" dirty="0" err="1"/>
              <a:t>x,y</a:t>
            </a:r>
            <a:r>
              <a:rPr lang="en-US" dirty="0"/>
              <a:t>) 	[y variables are bus voltage and angle]</a:t>
            </a:r>
          </a:p>
          <a:p>
            <a:pPr lvl="2"/>
            <a:r>
              <a:rPr lang="en-US" dirty="0"/>
              <a:t>g(</a:t>
            </a:r>
            <a:r>
              <a:rPr lang="en-US" dirty="0" err="1"/>
              <a:t>x,y</a:t>
            </a:r>
            <a:r>
              <a:rPr lang="en-US" dirty="0"/>
              <a:t>) = 0	[x variables are dynamic state variables]</a:t>
            </a:r>
          </a:p>
          <a:p>
            <a:pPr lvl="1"/>
            <a:r>
              <a:rPr lang="en-US" dirty="0"/>
              <a:t>Starts in steady-state, and hopefully returns to a usually new steady-state value</a:t>
            </a:r>
          </a:p>
          <a:p>
            <a:pPr lvl="1"/>
            <a:r>
              <a:rPr lang="en-US" dirty="0"/>
              <a:t>Models reflect the transient stability time frame (up to dozens of seconds)</a:t>
            </a:r>
          </a:p>
          <a:p>
            <a:pPr lvl="2"/>
            <a:r>
              <a:rPr lang="en-US" dirty="0"/>
              <a:t>Slow Values </a:t>
            </a:r>
            <a:r>
              <a:rPr lang="en-US" dirty="0">
                <a:sym typeface="Wingdings" pitchFamily="2" charset="2"/>
              </a:rPr>
              <a:t> Treat as constants</a:t>
            </a:r>
          </a:p>
          <a:p>
            <a:pPr lvl="2"/>
            <a:r>
              <a:rPr lang="en-US" dirty="0"/>
              <a:t>Ultra Fast States </a:t>
            </a:r>
            <a:r>
              <a:rPr lang="en-US" dirty="0">
                <a:sym typeface="Wingdings" pitchFamily="2" charset="2"/>
              </a:rPr>
              <a:t> Treat as algebraic relationships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021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Power System Transient Stability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In order to operate as an interconnected system all of the generators (and other synchronous machines) must remain in synchronism with one another</a:t>
            </a:r>
          </a:p>
          <a:p>
            <a:pPr lvl="1"/>
            <a:r>
              <a:rPr lang="en-US" altLang="en-US" dirty="0"/>
              <a:t>Synchronism requires that (for two pole machines) the rotors turn at exactly the same speed</a:t>
            </a:r>
          </a:p>
          <a:p>
            <a:r>
              <a:rPr lang="en-US" altLang="en-US" dirty="0"/>
              <a:t>Loss of synchronism results in a condition in which no net power can be transferred between the machines  </a:t>
            </a:r>
          </a:p>
          <a:p>
            <a:r>
              <a:rPr lang="en-US" altLang="en-US" dirty="0"/>
              <a:t>A system is said to be transiently unstable if following a disturbance one or more of the generators lose synchronism</a:t>
            </a:r>
          </a:p>
        </p:txBody>
      </p:sp>
    </p:spTree>
    <p:extLst>
      <p:ext uri="{BB962C8B-B14F-4D97-AF65-F5344CB8AC3E}">
        <p14:creationId xmlns:p14="http://schemas.microsoft.com/office/powerpoint/2010/main" val="3380147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1295400"/>
            <a:ext cx="9103702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Power System Time Scales and Transient Stability</a:t>
            </a:r>
          </a:p>
        </p:txBody>
      </p:sp>
      <p:sp>
        <p:nvSpPr>
          <p:cNvPr id="22532" name="TextBox 28"/>
          <p:cNvSpPr txBox="1">
            <a:spLocks noChangeArrowheads="1"/>
          </p:cNvSpPr>
          <p:nvPr/>
        </p:nvSpPr>
        <p:spPr bwMode="auto">
          <a:xfrm>
            <a:off x="3581400" y="6550223"/>
            <a:ext cx="8305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+mj-lt"/>
              </a:rPr>
              <a:t>Image source: P.W. Sauer, M.A. Pai, Power System Dynamics and Stability, 1997, Fig 1.2, modified</a:t>
            </a:r>
          </a:p>
        </p:txBody>
      </p:sp>
    </p:spTree>
    <p:extLst>
      <p:ext uri="{BB962C8B-B14F-4D97-AF65-F5344CB8AC3E}">
        <p14:creationId xmlns:p14="http://schemas.microsoft.com/office/powerpoint/2010/main" val="2202179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System Stability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22860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Terms continue to evolve, but a good reference is [1]; image shows Figure 1 from this reference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0BC63C-F5E3-4B72-AEA9-FEF091FB9B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1295400"/>
            <a:ext cx="9132963" cy="47722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81400" y="6096000"/>
            <a:ext cx="8351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  <a:cs typeface="Raavi" panose="020B0502040204020203" pitchFamily="34" charset="0"/>
              </a:rPr>
              <a:t>[1] IEEE/CIGRE Joint Task Force on Stability Terms and Definitions, “Definitions and Classification of Power System Stability,” </a:t>
            </a:r>
            <a:r>
              <a:rPr lang="en-US" sz="1400" i="1" dirty="0">
                <a:latin typeface="+mj-lt"/>
                <a:cs typeface="Raavi" panose="020B0502040204020203" pitchFamily="34" charset="0"/>
              </a:rPr>
              <a:t>IEEE Transactions Power Systems</a:t>
            </a:r>
            <a:r>
              <a:rPr lang="en-US" sz="1400" dirty="0">
                <a:latin typeface="+mj-lt"/>
                <a:cs typeface="Raavi" panose="020B0502040204020203" pitchFamily="34" charset="0"/>
              </a:rPr>
              <a:t>, May 2004, pp. 1387-1401 </a:t>
            </a:r>
          </a:p>
        </p:txBody>
      </p:sp>
    </p:spTree>
    <p:extLst>
      <p:ext uri="{BB962C8B-B14F-4D97-AF65-F5344CB8AC3E}">
        <p14:creationId xmlns:p14="http://schemas.microsoft.com/office/powerpoint/2010/main" val="2632043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Algebraic Equations (DAEs)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Simple example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Initial value problem (IVP): we know the starting value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want to determine it for future time.</a:t>
                </a:r>
              </a:p>
              <a:p>
                <a:pPr marL="0" indent="0">
                  <a:buNone/>
                </a:pPr>
                <a:r>
                  <a:rPr lang="en-US" dirty="0"/>
                  <a:t>This one is separable, and an analytical solution is possible: exponential decay.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=10⋅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 general, with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as a vector of many differentials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79525"/>
                <a:ext cx="8991600" cy="5197475"/>
              </a:xfrm>
              <a:blipFill>
                <a:blip r:embed="rId2"/>
                <a:stretch>
                  <a:fillRect l="-1424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941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System Dynamics DAEs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 power system problem with differential algebraic equations (DAEs) is the classical synchronous generator connected to an infinite bus.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two differential variables are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; in practice dynamic models can have many more.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95" t="-824" r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1321" b="9435"/>
          <a:stretch/>
        </p:blipFill>
        <p:spPr>
          <a:xfrm>
            <a:off x="2514600" y="2438400"/>
            <a:ext cx="676275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96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78452-8F1B-4AB5-B425-F3E72DF67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Handout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BD4FC7D-1FA7-4BD8-96BB-0814E72DF2E5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Assume we have the following differential equations (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dirty="0"/>
                        </m:ctrlPr>
                      </m:accPr>
                      <m:e>
                        <m:r>
                          <a:rPr lang="en-US" i="1" dirty="0"/>
                          <m:t>𝛿</m:t>
                        </m:r>
                      </m:e>
                    </m:acc>
                    <m:r>
                      <a:rPr lang="en-US" i="1" dirty="0"/>
                      <m:t>=</m:t>
                    </m:r>
                    <m:r>
                      <a:rPr lang="en-US" i="1" dirty="0"/>
                      <m:t>𝑑</m:t>
                    </m:r>
                    <m:r>
                      <a:rPr lang="en-US" i="1" dirty="0"/>
                      <m:t>𝛿</m:t>
                    </m:r>
                    <m:r>
                      <a:rPr lang="en-US" i="1" dirty="0"/>
                      <m:t>/</m:t>
                    </m:r>
                    <m:r>
                      <a:rPr lang="en-US" i="1" dirty="0"/>
                      <m:t>𝑑𝑡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dirty="0"/>
                          </m:ctrlPr>
                        </m:accPr>
                        <m:e>
                          <m:r>
                            <a:rPr lang="en-US" i="1" dirty="0"/>
                            <m:t>𝛿</m:t>
                          </m:r>
                        </m:e>
                      </m:acc>
                      <m:r>
                        <a:rPr lang="en-US" dirty="0"/>
                        <m:t>=</m:t>
                      </m:r>
                      <m:r>
                        <a:rPr lang="en-US" i="1" dirty="0"/>
                        <m:t>𝜔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/>
                          </m:ctrlPr>
                        </m:fPr>
                        <m:num>
                          <m:r>
                            <a:rPr lang="en-US" dirty="0"/>
                            <m:t>2</m:t>
                          </m:r>
                          <m:r>
                            <m:rPr>
                              <m:sty m:val="p"/>
                            </m:rPr>
                            <a:rPr lang="en-US" dirty="0"/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en-US" i="1" dirty="0"/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/>
                                <m:t>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dirty="0"/>
                                <m:t>s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̇"/>
                          <m:ctrlPr>
                            <a:rPr lang="en-US" i="1" dirty="0"/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dirty="0"/>
                            <m:t>ω</m:t>
                          </m:r>
                        </m:e>
                      </m:acc>
                      <m:r>
                        <a:rPr lang="en-US" dirty="0"/>
                        <m:t>=</m:t>
                      </m:r>
                      <m:sSub>
                        <m:sSubPr>
                          <m:ctrlPr>
                            <a:rPr lang="en-US" i="1" dirty="0"/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/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dirty="0"/>
                            <m:t>M</m:t>
                          </m:r>
                        </m:sub>
                      </m:sSub>
                      <m:r>
                        <a:rPr lang="en-US" i="1" dirty="0"/>
                        <m:t>−</m:t>
                      </m:r>
                      <m:f>
                        <m:fPr>
                          <m:ctrlPr>
                            <a:rPr lang="en-US" i="1" dirty="0"/>
                          </m:ctrlPr>
                        </m:fPr>
                        <m:num>
                          <m:sSup>
                            <m:sSupPr>
                              <m:ctrlPr>
                                <a:rPr lang="en-US" i="1" dirty="0"/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dirty="0"/>
                                <m:t>E</m:t>
                              </m:r>
                            </m:e>
                            <m:sup>
                              <m:r>
                                <a:rPr lang="en-US" i="1" dirty="0"/>
                                <m:t>′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 dirty="0"/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/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dirty="0"/>
                                <m:t>s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i="1" dirty="0"/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dirty="0"/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dirty="0"/>
                                <m:t>d</m:t>
                              </m:r>
                            </m:sub>
                            <m:sup>
                              <m:r>
                                <a:rPr lang="en-US" i="1" dirty="0"/>
                                <m:t>′</m:t>
                              </m:r>
                            </m:sup>
                          </m:sSubSup>
                          <m:r>
                            <a:rPr lang="en-US" dirty="0"/>
                            <m:t>+</m:t>
                          </m:r>
                          <m:sSub>
                            <m:sSubPr>
                              <m:ctrlPr>
                                <a:rPr lang="en-US" i="1" dirty="0"/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/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dirty="0"/>
                                <m:t>ep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i="1" dirty="0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/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/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dirty="0"/>
                                <m:t>δ</m:t>
                              </m:r>
                              <m:r>
                                <a:rPr lang="en-US" i="1" dirty="0"/>
                                <m:t>−</m:t>
                              </m:r>
                              <m:sSub>
                                <m:sSubPr>
                                  <m:ctrlPr>
                                    <a:rPr lang="en-US" i="1" dirty="0"/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dirty="0"/>
                                    <m:t>θ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dirty="0"/>
                                    <m:t>vs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 dirty="0"/>
                        <m:t>−</m:t>
                      </m:r>
                      <m:r>
                        <m:rPr>
                          <m:sty m:val="p"/>
                        </m:rPr>
                        <a:rPr lang="en-US" dirty="0"/>
                        <m:t>D</m:t>
                      </m:r>
                      <m:r>
                        <a:rPr lang="en-US" dirty="0"/>
                        <m:t>⋅</m:t>
                      </m:r>
                      <m:r>
                        <m:rPr>
                          <m:sty m:val="p"/>
                        </m:rPr>
                        <a:rPr lang="en-US" dirty="0"/>
                        <m:t>ω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With the following data: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/>
                      <m:t>𝐻</m:t>
                    </m:r>
                    <m:r>
                      <a:rPr lang="en-US" i="1" dirty="0"/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/>
                        </m:ctrlPr>
                      </m:sSubPr>
                      <m:e>
                        <m:r>
                          <a:rPr lang="en-US" i="1" dirty="0"/>
                          <m:t>𝜔</m:t>
                        </m:r>
                      </m:e>
                      <m:sub>
                        <m:r>
                          <a:rPr lang="en-US" i="1" dirty="0"/>
                          <m:t>𝑠</m:t>
                        </m:r>
                      </m:sub>
                    </m:sSub>
                    <m:r>
                      <a:rPr lang="en-US" i="1" dirty="0"/>
                      <m:t>=2</m:t>
                    </m:r>
                    <m:r>
                      <a:rPr lang="en-US" i="1" dirty="0"/>
                      <m:t>𝜋</m:t>
                    </m:r>
                    <m:r>
                      <a:rPr lang="en-US" i="1" dirty="0"/>
                      <m:t>60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/>
                        </m:ctrlPr>
                      </m:sSubPr>
                      <m:e>
                        <m:r>
                          <a:rPr lang="en-US" i="1" dirty="0"/>
                          <m:t>𝑇</m:t>
                        </m:r>
                      </m:e>
                      <m:sub>
                        <m:r>
                          <a:rPr lang="en-US" i="1" dirty="0"/>
                          <m:t>𝑚</m:t>
                        </m:r>
                      </m:sub>
                    </m:sSub>
                    <m:r>
                      <a:rPr lang="en-US" i="1" dirty="0"/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/>
                        </m:ctrlPr>
                      </m:sSupPr>
                      <m:e>
                        <m:r>
                          <a:rPr lang="en-US" i="1" dirty="0"/>
                          <m:t>𝐸</m:t>
                        </m:r>
                      </m:e>
                      <m:sup>
                        <m:r>
                          <a:rPr lang="en-US" i="1" dirty="0"/>
                          <m:t>′</m:t>
                        </m:r>
                      </m:sup>
                    </m:sSup>
                    <m:r>
                      <a:rPr lang="en-US" i="1" dirty="0"/>
                      <m:t>=1, </m:t>
                    </m:r>
                    <m:sSub>
                      <m:sSubPr>
                        <m:ctrlPr>
                          <a:rPr lang="en-US" i="1" dirty="0"/>
                        </m:ctrlPr>
                      </m:sSubPr>
                      <m:e>
                        <m:r>
                          <a:rPr lang="en-US" i="1" dirty="0"/>
                          <m:t>𝑉</m:t>
                        </m:r>
                      </m:e>
                      <m:sub>
                        <m:r>
                          <a:rPr lang="en-US" i="1" dirty="0"/>
                          <m:t>𝑠</m:t>
                        </m:r>
                      </m:sub>
                    </m:sSub>
                    <m:r>
                      <a:rPr lang="en-US" i="1" dirty="0"/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/>
                        </m:ctrlPr>
                      </m:sSubSupPr>
                      <m:e>
                        <m:r>
                          <a:rPr lang="en-US" i="1" dirty="0"/>
                          <m:t>𝑋</m:t>
                        </m:r>
                      </m:e>
                      <m:sub>
                        <m:r>
                          <a:rPr lang="en-US" i="1" dirty="0"/>
                          <m:t>𝑑</m:t>
                        </m:r>
                      </m:sub>
                      <m:sup>
                        <m:r>
                          <a:rPr lang="en-US" i="1" dirty="0"/>
                          <m:t>′</m:t>
                        </m:r>
                      </m:sup>
                    </m:sSubSup>
                    <m:r>
                      <a:rPr lang="en-US" i="1" dirty="0"/>
                      <m:t>=0.1, </m:t>
                    </m:r>
                    <m:sSub>
                      <m:sSubPr>
                        <m:ctrlPr>
                          <a:rPr lang="en-US" i="1" dirty="0"/>
                        </m:ctrlPr>
                      </m:sSubPr>
                      <m:e>
                        <m:r>
                          <a:rPr lang="en-US" i="1" dirty="0"/>
                          <m:t>𝑋</m:t>
                        </m:r>
                      </m:e>
                      <m:sub>
                        <m:r>
                          <a:rPr lang="en-US" i="1" dirty="0"/>
                          <m:t>𝑒𝑝</m:t>
                        </m:r>
                      </m:sub>
                    </m:sSub>
                    <m:r>
                      <a:rPr lang="en-US" i="1" dirty="0"/>
                      <m:t>=0.1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/>
                        </m:ctrlPr>
                      </m:sSubPr>
                      <m:e>
                        <m:r>
                          <a:rPr lang="en-US" i="1" dirty="0"/>
                          <m:t>𝜃</m:t>
                        </m:r>
                      </m:e>
                      <m:sub>
                        <m:r>
                          <a:rPr lang="en-US" i="1" dirty="0"/>
                          <m:t>𝑣𝑠</m:t>
                        </m:r>
                      </m:sub>
                    </m:sSub>
                    <m:r>
                      <a:rPr lang="en-US" i="1" dirty="0"/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/>
                      <m:t>𝐷</m:t>
                    </m:r>
                    <m:r>
                      <a:rPr lang="en-US" i="1" dirty="0"/>
                      <m:t>=0.1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>
                  <a:buAutoNum type="arabicPeriod"/>
                </a:pPr>
                <a:r>
                  <a:rPr lang="en-US" dirty="0"/>
                  <a:t>Rewrite these differential equations just in terms of </a:t>
                </a:r>
                <a14:m>
                  <m:oMath xmlns:m="http://schemas.openxmlformats.org/officeDocument/2006/math">
                    <m:r>
                      <a:rPr lang="en-US" i="1" dirty="0"/>
                      <m:t>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/>
                      <m:t>𝜔</m:t>
                    </m:r>
                  </m:oMath>
                </a14:m>
                <a:endParaRPr lang="en-US" dirty="0"/>
              </a:p>
              <a:p>
                <a:pPr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2. What are the two equilibrium points of this system? (Hint: a set of differential equations will be at equilibrium when they are not changing with time, that is, all time derivatives are zero.)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BD4FC7D-1FA7-4BD8-96BB-0814E72DF2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95" t="-471" r="-672" b="-3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435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DAEs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General form: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We will consider the simpler case without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, the additional algebraic variables: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We need the initial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/>
                  <a:t>, which is either given or found from an equilibrium point, where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Higher-order systems can be put in this form</a:t>
                </a:r>
              </a:p>
              <a:p>
                <a:pPr marL="0" indent="0">
                  <a:buNone/>
                </a:pPr>
                <a:r>
                  <a:rPr lang="en-US" dirty="0"/>
                  <a:t>Except for special cases, such as linear systems, an analytic solution is usually not possible – numerical methods must be used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79525"/>
                <a:ext cx="9372600" cy="5197475"/>
              </a:xfrm>
              <a:blipFill>
                <a:blip r:embed="rId2"/>
                <a:stretch>
                  <a:fillRect l="-1366" t="-1290" b="-3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897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7E728-AB61-42ED-BEA1-70B8C72A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A0FD2-9AF3-A672-6D6E-DE4F5F2AC8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Generator paper due today on Canvas (ok to submit up to midnight)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43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DAEs Numerically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Numerical solution methods do not generate exact solutions; they practically always introduce some error</a:t>
                </a:r>
              </a:p>
              <a:p>
                <a:pPr lvl="1"/>
                <a:r>
                  <a:rPr lang="en-US" dirty="0"/>
                  <a:t>Methods assume time advances in discrete increments, called a </a:t>
                </a:r>
                <a:r>
                  <a:rPr lang="en-US" dirty="0" err="1"/>
                  <a:t>stepsize</a:t>
                </a:r>
                <a:r>
                  <a:rPr lang="en-US" dirty="0"/>
                  <a:t> (or time step), Dt</a:t>
                </a:r>
              </a:p>
              <a:p>
                <a:pPr lvl="1"/>
                <a:r>
                  <a:rPr lang="en-US" dirty="0"/>
                  <a:t>Speed accuracy tradeoff: a smaller Dt usually gives a better solution, but it takes longer to compute </a:t>
                </a:r>
              </a:p>
              <a:p>
                <a:pPr lvl="1"/>
                <a:r>
                  <a:rPr lang="en-US" dirty="0"/>
                  <a:t>Numeric round-off error due to finite floating point arithmetic</a:t>
                </a:r>
              </a:p>
              <a:p>
                <a:r>
                  <a:rPr lang="en-US" dirty="0"/>
                  <a:t>A solution exists as long as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continuously differentiable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79525"/>
                <a:ext cx="9372600" cy="5197475"/>
              </a:xfrm>
              <a:blipFill>
                <a:blip r:embed="rId2"/>
                <a:stretch>
                  <a:fillRect l="-1171" t="-1290" r="-1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322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85D17-8E5B-4A26-AA6A-581C51E8C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B4D57-A113-4FE9-8AC3-F8341ECD14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At each time step the total round-off error is the sum of the local round-off at time and the propagated error from steps 1, 2 ,  … , k − 1</a:t>
            </a:r>
          </a:p>
          <a:p>
            <a:r>
              <a:rPr lang="en-US" dirty="0"/>
              <a:t>An algorithm with the desirable property that local round-off error decays with increasing number of steps is said to be numerically stable</a:t>
            </a:r>
          </a:p>
          <a:p>
            <a:r>
              <a:rPr lang="en-US" dirty="0"/>
              <a:t>Otherwise, the algorithm is numerically unstable</a:t>
            </a:r>
          </a:p>
          <a:p>
            <a:r>
              <a:rPr lang="en-US" dirty="0"/>
              <a:t>Numerically unstable algorithms can nevertheless give quite good performance if appropriate time steps are used</a:t>
            </a:r>
          </a:p>
          <a:p>
            <a:pPr lvl="1"/>
            <a:r>
              <a:rPr lang="en-US" dirty="0"/>
              <a:t>This is particularly true when coupled with algebraic equations</a:t>
            </a:r>
          </a:p>
        </p:txBody>
      </p:sp>
    </p:spTree>
    <p:extLst>
      <p:ext uri="{BB962C8B-B14F-4D97-AF65-F5344CB8AC3E}">
        <p14:creationId xmlns:p14="http://schemas.microsoft.com/office/powerpoint/2010/main" val="4207989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0A964-1553-44FC-8BDE-37A1E4BC6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7DC838-811E-401A-97F4-4BF9F916DC3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simplest technique for numerical integration is known as the forward Euler’s method.</a:t>
                </a:r>
              </a:p>
              <a:p>
                <a:pPr marL="0" indent="0">
                  <a:buNone/>
                </a:pPr>
                <a:r>
                  <a:rPr lang="en-US" dirty="0"/>
                  <a:t>Approximate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Each step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depends only on the previous value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/>
                  <a:t> only needs to be evaluated once.</a:t>
                </a:r>
              </a:p>
              <a:p>
                <a:pPr marL="0" indent="0">
                  <a:buNone/>
                </a:pPr>
                <a:r>
                  <a:rPr lang="en-US" dirty="0"/>
                  <a:t>Typically, smaller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gives better approximations.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7DC838-811E-401A-97F4-4BF9F916DC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80160"/>
                <a:ext cx="11734800" cy="5196840"/>
              </a:xfrm>
              <a:blipFill>
                <a:blip r:embed="rId2"/>
                <a:stretch>
                  <a:fillRect l="-1091" t="-1290" r="-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573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Euler’s Method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(usually 0)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Pick a time step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which is problem specific</a:t>
                </a:r>
              </a:p>
              <a:p>
                <a:pPr marL="0" indent="0">
                  <a:buNone/>
                </a:pPr>
                <a:r>
                  <a:rPr lang="en-US" dirty="0"/>
                  <a:t>While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𝑒𝑛𝑑</m:t>
                        </m:r>
                      </m:sup>
                    </m:sSup>
                  </m:oMath>
                </a14:m>
                <a:r>
                  <a:rPr lang="en-US" dirty="0"/>
                  <a:t> Do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End While</a:t>
                </a: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895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862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EB75F-BFE4-4C28-B4B3-286894831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Handout Example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6D4A2-5CC6-4B4E-90C3-2107502D78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en-US" dirty="0"/>
              <a:t>Fill out the following table for this system starting at the given point, using Euler’s method with a time step of 0.01 seconds. Try it on a spreadsheet or with a script out to 2 seconds. Is the system stabilizing to an equilibrium point?</a:t>
            </a:r>
          </a:p>
          <a:p>
            <a:pPr lvl="0"/>
            <a:endParaRPr lang="en-US" alt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0B12A06-6891-4069-AD93-B8EFB9F3B4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138206"/>
                  </p:ext>
                </p:extLst>
              </p:nvPr>
            </p:nvGraphicFramePr>
            <p:xfrm>
              <a:off x="533400" y="3048508"/>
              <a:ext cx="3787775" cy="342849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57555">
                      <a:extLst>
                        <a:ext uri="{9D8B030D-6E8A-4147-A177-3AD203B41FA5}">
                          <a16:colId xmlns:a16="http://schemas.microsoft.com/office/drawing/2014/main" val="211021364"/>
                        </a:ext>
                      </a:extLst>
                    </a:gridCol>
                    <a:gridCol w="757555">
                      <a:extLst>
                        <a:ext uri="{9D8B030D-6E8A-4147-A177-3AD203B41FA5}">
                          <a16:colId xmlns:a16="http://schemas.microsoft.com/office/drawing/2014/main" val="3382876519"/>
                        </a:ext>
                      </a:extLst>
                    </a:gridCol>
                    <a:gridCol w="757555">
                      <a:extLst>
                        <a:ext uri="{9D8B030D-6E8A-4147-A177-3AD203B41FA5}">
                          <a16:colId xmlns:a16="http://schemas.microsoft.com/office/drawing/2014/main" val="2815228231"/>
                        </a:ext>
                      </a:extLst>
                    </a:gridCol>
                    <a:gridCol w="757555">
                      <a:extLst>
                        <a:ext uri="{9D8B030D-6E8A-4147-A177-3AD203B41FA5}">
                          <a16:colId xmlns:a16="http://schemas.microsoft.com/office/drawing/2014/main" val="1487207658"/>
                        </a:ext>
                      </a:extLst>
                    </a:gridCol>
                    <a:gridCol w="757555">
                      <a:extLst>
                        <a:ext uri="{9D8B030D-6E8A-4147-A177-3AD203B41FA5}">
                          <a16:colId xmlns:a16="http://schemas.microsoft.com/office/drawing/2014/main" val="1986873958"/>
                        </a:ext>
                      </a:extLst>
                    </a:gridCol>
                  </a:tblGrid>
                  <a:tr h="16700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t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+mj-lt"/>
                                  </a:rPr>
                                  <m:t>𝛿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+mj-lt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sz="1600">
                                        <a:effectLst/>
                                        <a:latin typeface="+mj-lt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>
                                        <a:effectLst/>
                                        <a:latin typeface="+mj-lt"/>
                                      </a:rPr>
                                      <m:t>𝛿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sz="1600">
                                        <a:effectLst/>
                                        <a:latin typeface="+mj-lt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>
                                        <a:effectLst/>
                                        <a:latin typeface="+mj-lt"/>
                                      </a:rPr>
                                      <m:t>𝜔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15892286"/>
                      </a:ext>
                    </a:extLst>
                  </a:tr>
                  <a:tr h="16065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0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+mj-lt"/>
                            </a:rPr>
                            <a:t>0.4</a:t>
                          </a:r>
                          <a:endParaRPr lang="en-US" sz="16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0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49460222"/>
                      </a:ext>
                    </a:extLst>
                  </a:tr>
                  <a:tr h="16700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58300625"/>
                      </a:ext>
                    </a:extLst>
                  </a:tr>
                  <a:tr h="16700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48617499"/>
                      </a:ext>
                    </a:extLst>
                  </a:tr>
                  <a:tr h="16065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56706782"/>
                      </a:ext>
                    </a:extLst>
                  </a:tr>
                  <a:tr h="16700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1699758"/>
                      </a:ext>
                    </a:extLst>
                  </a:tr>
                  <a:tr h="16700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78402007"/>
                      </a:ext>
                    </a:extLst>
                  </a:tr>
                  <a:tr h="16065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42019534"/>
                      </a:ext>
                    </a:extLst>
                  </a:tr>
                  <a:tr h="16065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40692878"/>
                      </a:ext>
                    </a:extLst>
                  </a:tr>
                  <a:tr h="16065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59860063"/>
                      </a:ext>
                    </a:extLst>
                  </a:tr>
                  <a:tr h="16065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20456283"/>
                      </a:ext>
                    </a:extLst>
                  </a:tr>
                  <a:tr h="16065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31404010"/>
                      </a:ext>
                    </a:extLst>
                  </a:tr>
                  <a:tr h="16065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95939930"/>
                      </a:ext>
                    </a:extLst>
                  </a:tr>
                  <a:tr h="16065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1974960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0B12A06-6891-4069-AD93-B8EFB9F3B4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138206"/>
                  </p:ext>
                </p:extLst>
              </p:nvPr>
            </p:nvGraphicFramePr>
            <p:xfrm>
              <a:off x="533400" y="3048508"/>
              <a:ext cx="3787775" cy="342849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57555">
                      <a:extLst>
                        <a:ext uri="{9D8B030D-6E8A-4147-A177-3AD203B41FA5}">
                          <a16:colId xmlns:a16="http://schemas.microsoft.com/office/drawing/2014/main" val="211021364"/>
                        </a:ext>
                      </a:extLst>
                    </a:gridCol>
                    <a:gridCol w="757555">
                      <a:extLst>
                        <a:ext uri="{9D8B030D-6E8A-4147-A177-3AD203B41FA5}">
                          <a16:colId xmlns:a16="http://schemas.microsoft.com/office/drawing/2014/main" val="3382876519"/>
                        </a:ext>
                      </a:extLst>
                    </a:gridCol>
                    <a:gridCol w="757555">
                      <a:extLst>
                        <a:ext uri="{9D8B030D-6E8A-4147-A177-3AD203B41FA5}">
                          <a16:colId xmlns:a16="http://schemas.microsoft.com/office/drawing/2014/main" val="2815228231"/>
                        </a:ext>
                      </a:extLst>
                    </a:gridCol>
                    <a:gridCol w="757555">
                      <a:extLst>
                        <a:ext uri="{9D8B030D-6E8A-4147-A177-3AD203B41FA5}">
                          <a16:colId xmlns:a16="http://schemas.microsoft.com/office/drawing/2014/main" val="1487207658"/>
                        </a:ext>
                      </a:extLst>
                    </a:gridCol>
                    <a:gridCol w="757555">
                      <a:extLst>
                        <a:ext uri="{9D8B030D-6E8A-4147-A177-3AD203B41FA5}">
                          <a16:colId xmlns:a16="http://schemas.microsoft.com/office/drawing/2014/main" val="1986873958"/>
                        </a:ext>
                      </a:extLst>
                    </a:gridCol>
                  </a:tblGrid>
                  <a:tr h="258572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t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0000" t="-23810" r="-300000" b="-124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01613" t="-23810" r="-202419" b="-124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99200" t="-23810" r="-100800" b="-124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02419" t="-23810" r="-1613" b="-124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5892286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0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+mj-lt"/>
                            </a:rPr>
                            <a:t>0.4</a:t>
                          </a:r>
                          <a:endParaRPr lang="en-US" sz="16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0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4946022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58300625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48617499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5670678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1699758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78402007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42019534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40692878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59860063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20456283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3140401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9593993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+mj-lt"/>
                            </a:rPr>
                            <a:t> </a:t>
                          </a:r>
                          <a:endParaRPr lang="en-US" sz="16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197496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14577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E5D72-BF47-4C62-98C7-57ABB1A3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Handout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8FAB3-23C9-48B5-8BAD-8458C9FFDC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Yes, it is stabilizing to the first equilibrium point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ECEFF1-6117-4270-B252-FB0D42B5F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905000"/>
            <a:ext cx="5276850" cy="4429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C4A7B5-A43A-44AC-A501-6A7EB8662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537" y="2152649"/>
            <a:ext cx="441007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13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Runge-</a:t>
            </a:r>
            <a:r>
              <a:rPr lang="en-US" dirty="0" err="1"/>
              <a:t>Kutta</a:t>
            </a:r>
            <a:r>
              <a:rPr lang="en-US" dirty="0"/>
              <a:t> Methods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Runge-</a:t>
                </a:r>
                <a:r>
                  <a:rPr lang="en-US" dirty="0" err="1"/>
                  <a:t>Kutta</a:t>
                </a:r>
                <a:r>
                  <a:rPr lang="en-US" dirty="0"/>
                  <a:t> methods improve on Euler's method by evaluating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at selected points within the time step</a:t>
                </a:r>
              </a:p>
              <a:p>
                <a:pPr marL="0" indent="0">
                  <a:buNone/>
                </a:pPr>
                <a:r>
                  <a:rPr lang="en-US" dirty="0"/>
                  <a:t>Simplest method is the second order method (RK2)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is what we get from Euler's;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improves on this by reevaluating at the estimated end of the step</a:t>
                </a:r>
              </a:p>
              <a:p>
                <a:pPr marL="0" indent="0">
                  <a:buNone/>
                </a:pPr>
                <a:r>
                  <a:rPr lang="en-US" dirty="0"/>
                  <a:t>RK2 must evaluate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twice at each times step.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95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200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Numerical Solution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One-step methods: require information about solution just at one point,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Forward Euler and Runge-</a:t>
                </a:r>
                <a:r>
                  <a:rPr lang="en-US" dirty="0" err="1"/>
                  <a:t>Kutta</a:t>
                </a:r>
                <a:r>
                  <a:rPr lang="en-US" dirty="0"/>
                  <a:t> fall in this category</a:t>
                </a:r>
              </a:p>
              <a:p>
                <a:r>
                  <a:rPr lang="en-US" dirty="0"/>
                  <a:t>Multi-step methods: make use of information at more than one point,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lvl="1"/>
                <a:r>
                  <a:rPr lang="en-US" dirty="0"/>
                  <a:t>Adams-</a:t>
                </a:r>
                <a:r>
                  <a:rPr lang="en-US" dirty="0" err="1"/>
                  <a:t>Bashforth</a:t>
                </a:r>
                <a:endParaRPr lang="en-US" dirty="0"/>
              </a:p>
              <a:p>
                <a:r>
                  <a:rPr lang="en-US" dirty="0"/>
                  <a:t>Predictor-Corrector Methods: implicit</a:t>
                </a:r>
              </a:p>
              <a:p>
                <a:pPr lvl="1"/>
                <a:r>
                  <a:rPr lang="en-US" dirty="0"/>
                  <a:t>Backward Euler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79525"/>
                <a:ext cx="9220200" cy="5197475"/>
              </a:xfrm>
              <a:blipFill>
                <a:blip r:embed="rId2"/>
                <a:stretch>
                  <a:fillRect l="-1190" t="-1290" r="-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249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CAB6A-441C-4092-BB25-503B1ECE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D7939B-4794-478E-982D-703DAAC1F87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First problem has one variable and known analytical solution.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Choose timestep of 0.1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First time point after initial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0.1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+0.1⋅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0.1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=10+0.1⋅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=10+0.1⋅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Next time point: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=9+0.1⋅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−9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=8.1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D7939B-4794-478E-982D-703DAAC1F8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80160"/>
                <a:ext cx="11734800" cy="5196840"/>
              </a:xfrm>
              <a:blipFill>
                <a:blip r:embed="rId2"/>
                <a:stretch>
                  <a:fillRect l="-1091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120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2D376-6639-4AA9-9BB5-882BBF921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#1,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Group 3">
                <a:extLst>
                  <a:ext uri="{FF2B5EF4-FFF2-40B4-BE49-F238E27FC236}">
                    <a16:creationId xmlns:a16="http://schemas.microsoft.com/office/drawing/2014/main" id="{B0E74677-B73B-40CC-B3E1-4D8D65F7AC9D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09600" y="1447800"/>
              <a:ext cx="8153400" cy="5010912"/>
            </p:xfrm>
            <a:graphic>
              <a:graphicData uri="http://schemas.openxmlformats.org/drawingml/2006/table">
                <a:tbl>
                  <a:tblPr/>
                  <a:tblGrid>
                    <a:gridCol w="9205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15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7439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135669399"/>
                        </a:ext>
                      </a:extLst>
                    </a:gridCol>
                  </a:tblGrid>
                  <a:tr h="38992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oMath>
                            </m:oMathPara>
                          </a14:m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4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kumimoji="0" lang="en-US" sz="24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0" lang="en-US" sz="24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kumimoji="0" lang="en-US" sz="24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19159679"/>
                      </a:ext>
                    </a:extLst>
                  </a:tr>
                  <a:tr h="38992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Actual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Euler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𝐭</m:t>
                                </m:r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Euler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kumimoji="0" lang="en-US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  <m:r>
                                <a:rPr kumimoji="0" lang="en-US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0" lang="en-US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kumimoji="0" lang="en-US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oMath>
                          </a14:m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Runge-</a:t>
                          </a:r>
                          <a:r>
                            <a:rPr kumimoji="0" lang="en-US" sz="24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Kutta</a:t>
                          </a: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 2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𝐭</m:t>
                                </m:r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54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52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0.1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9.048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9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9.02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9.050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52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0.2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8.187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8.10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8.15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8.190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52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0.3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7.408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7.29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7.35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7.412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7454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752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1.0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3.678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3.49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3.58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3.685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752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752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2.0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1.353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1.22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1.29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1.358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Group 3">
                <a:extLst>
                  <a:ext uri="{FF2B5EF4-FFF2-40B4-BE49-F238E27FC236}">
                    <a16:creationId xmlns:a16="http://schemas.microsoft.com/office/drawing/2014/main" id="{B0E74677-B73B-40CC-B3E1-4D8D65F7AC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7476401"/>
                  </p:ext>
                </p:extLst>
              </p:nvPr>
            </p:nvGraphicFramePr>
            <p:xfrm>
              <a:off x="609600" y="1447800"/>
              <a:ext cx="8153400" cy="5010912"/>
            </p:xfrm>
            <a:graphic>
              <a:graphicData uri="http://schemas.openxmlformats.org/drawingml/2006/table">
                <a:tbl>
                  <a:tblPr/>
                  <a:tblGrid>
                    <a:gridCol w="9205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15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7439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13566939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9934" t="-2667" r="-794040" b="-1028000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3985" t="-2667" r="-1011" b="-1028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19159679"/>
                      </a:ext>
                    </a:extLst>
                  </a:tr>
                  <a:tr h="89611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Actual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48062" t="-52381" r="-281008" b="-424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89349" t="-52381" r="-114497" b="-424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260800" t="-52381" r="-3200" b="-4244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0.1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9.048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9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9.02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9.050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0.2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8.187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8.10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8.15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8.190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0.3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7.408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7.29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7.35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7.412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1.0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3.678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3.49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3.58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3.685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2.0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1.353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1.22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1.29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1.358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7807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Nodal Market Overview</a:t>
            </a:r>
          </a:p>
        </p:txBody>
      </p:sp>
      <p:pic>
        <p:nvPicPr>
          <p:cNvPr id="4" name="Picture 3" descr="ERCOT Overview_Revised_v7_lkw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10287000" cy="552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344346" y="4724400"/>
            <a:ext cx="182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Image source: ERCOT market education, transmission 101</a:t>
            </a:r>
          </a:p>
        </p:txBody>
      </p:sp>
    </p:spTree>
    <p:extLst>
      <p:ext uri="{BB962C8B-B14F-4D97-AF65-F5344CB8AC3E}">
        <p14:creationId xmlns:p14="http://schemas.microsoft.com/office/powerpoint/2010/main" val="1534951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#2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266130B-8889-4C5D-95C7-F69AF1C663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1280160"/>
                <a:ext cx="9601200" cy="3733800"/>
              </a:xfrm>
              <a:prstGeom prst="rect">
                <a:avLst/>
              </a:prstGeom>
            </p:spPr>
            <p:txBody>
              <a:bodyPr/>
              <a:lstStyle>
                <a:lvl1pPr marL="457200" indent="-4572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2573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kern="0" dirty="0">
                    <a:latin typeface="+mj-lt"/>
                  </a:rPr>
                  <a:t>Consider the equations describing the horizontal position of a cart attached to a lossless spring: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 ker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ker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kern="0" dirty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 ker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ker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kern="0" dirty="0">
                  <a:latin typeface="+mj-lt"/>
                </a:endParaRPr>
              </a:p>
              <a:p>
                <a:r>
                  <a:rPr lang="en-US" kern="0" dirty="0">
                    <a:latin typeface="+mj-lt"/>
                  </a:rPr>
                  <a:t>Initial conditions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ker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kern="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ker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kern="0" dirty="0">
                  <a:latin typeface="+mj-lt"/>
                </a:endParaRPr>
              </a:p>
              <a:p>
                <a:r>
                  <a:rPr lang="en-US" kern="0" dirty="0">
                    <a:latin typeface="+mj-lt"/>
                  </a:rPr>
                  <a:t>Analytical solution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ker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kern="0" dirty="0">
                  <a:latin typeface="+mj-lt"/>
                </a:endParaRPr>
              </a:p>
              <a:p>
                <a:r>
                  <a:rPr lang="en-US" kern="0" dirty="0">
                    <a:latin typeface="+mj-lt"/>
                  </a:rPr>
                  <a:t>Numerical solution: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ker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ker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ker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 ker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ker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kern="0" dirty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ker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ker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ker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 ker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ker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kern="0" dirty="0">
                  <a:latin typeface="+mj-lt"/>
                </a:endParaRPr>
              </a:p>
              <a:p>
                <a:r>
                  <a:rPr lang="en-US" kern="0" dirty="0">
                    <a:latin typeface="+mj-lt"/>
                  </a:rPr>
                  <a:t>Choose step size of 0.25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266130B-8889-4C5D-95C7-F69AF1C66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80160"/>
                <a:ext cx="9601200" cy="3733800"/>
              </a:xfrm>
              <a:prstGeom prst="rect">
                <a:avLst/>
              </a:prstGeom>
              <a:blipFill>
                <a:blip r:embed="rId3"/>
                <a:stretch>
                  <a:fillRect l="-1143" t="-1631" r="-2222" b="-3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1688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#2, Cont.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BA67A35-9A74-4FF0-852B-57DEADB3E775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Starting from the initial conditions at t=0 we next calculate the 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=0.25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0.25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+0.25⋅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=1.0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0.25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−0.25⋅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=−0.25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 we continue to the next time step, t=0.5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0.25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+0.25⋅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0.25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=1.0+0.25⋅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−0.25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=0.9375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0.25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−0.25⋅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0.25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              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=−0.25−0.25⋅1.0=−0.5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BA67A35-9A74-4FF0-852B-57DEADB3E7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895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935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#2, Cont.</a:t>
            </a:r>
          </a:p>
        </p:txBody>
      </p:sp>
      <p:graphicFrame>
        <p:nvGraphicFramePr>
          <p:cNvPr id="90115" name="Group 3"/>
          <p:cNvGraphicFramePr>
            <a:graphicFrameLocks noGrp="1"/>
          </p:cNvGraphicFramePr>
          <p:nvPr>
            <p:extLst/>
          </p:nvPr>
        </p:nvGraphicFramePr>
        <p:xfrm>
          <a:off x="762000" y="1371600"/>
          <a:ext cx="6019800" cy="5226051"/>
        </p:xfrm>
        <a:graphic>
          <a:graphicData uri="http://schemas.openxmlformats.org/drawingml/2006/table">
            <a:tbl>
              <a:tblPr/>
              <a:tblGrid>
                <a:gridCol w="164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	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actual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(t)  Dt=0.25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0.9689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0.8776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0.9375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0.7317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0.8125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0.5403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0.6289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-0.8391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-3.129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0.8623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-151,983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239000" y="2514600"/>
            <a:ext cx="4419600" cy="2308324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latin typeface="+mj-lt"/>
              </a:rPr>
              <a:t>Since we know from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the exact solution that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x</a:t>
            </a:r>
            <a:r>
              <a:rPr lang="en-US" sz="2400" baseline="-25000" dirty="0">
                <a:latin typeface="+mj-lt"/>
              </a:rPr>
              <a:t>1</a:t>
            </a:r>
            <a:r>
              <a:rPr lang="en-US" sz="2400" dirty="0">
                <a:latin typeface="+mj-lt"/>
              </a:rPr>
              <a:t> is bounded between 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-1 and 1, clearly the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method is numerically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unstable</a:t>
            </a:r>
          </a:p>
        </p:txBody>
      </p:sp>
    </p:spTree>
    <p:extLst>
      <p:ext uri="{BB962C8B-B14F-4D97-AF65-F5344CB8AC3E}">
        <p14:creationId xmlns:p14="http://schemas.microsoft.com/office/powerpoint/2010/main" val="24152129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#2, Cont.</a:t>
            </a:r>
          </a:p>
        </p:txBody>
      </p:sp>
      <p:graphicFrame>
        <p:nvGraphicFramePr>
          <p:cNvPr id="91139" name="Group 3"/>
          <p:cNvGraphicFramePr>
            <a:graphicFrameLocks noGrp="1"/>
          </p:cNvGraphicFramePr>
          <p:nvPr>
            <p:extLst/>
          </p:nvPr>
        </p:nvGraphicFramePr>
        <p:xfrm>
          <a:off x="990600" y="2667000"/>
          <a:ext cx="4191000" cy="3484563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actual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-0.8391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-3.129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-1.4088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-0.8823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-0.8423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57200" y="1280161"/>
            <a:ext cx="10439399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+mj-lt"/>
                <a:cs typeface="Raavi" panose="020B0502040204020203" pitchFamily="34" charset="0"/>
              </a:rPr>
              <a:t>Below is a comparison of the solution values for x</a:t>
            </a:r>
            <a:r>
              <a:rPr lang="en-US" altLang="en-US" sz="2800" baseline="-25000" dirty="0">
                <a:latin typeface="+mj-lt"/>
                <a:cs typeface="Raavi" panose="020B0502040204020203" pitchFamily="34" charset="0"/>
              </a:rPr>
              <a:t>1</a:t>
            </a:r>
            <a:r>
              <a:rPr lang="en-US" altLang="en-US" sz="2800" dirty="0">
                <a:latin typeface="+mj-lt"/>
                <a:cs typeface="Raavi" panose="020B0502040204020203" pitchFamily="34" charset="0"/>
              </a:rPr>
              <a:t>(t)</a:t>
            </a:r>
          </a:p>
          <a:p>
            <a:pPr eaLnBrk="1" hangingPunct="1"/>
            <a:r>
              <a:rPr lang="en-US" altLang="en-US" sz="2800" dirty="0">
                <a:latin typeface="+mj-lt"/>
                <a:cs typeface="Raavi" panose="020B0502040204020203" pitchFamily="34" charset="0"/>
              </a:rPr>
              <a:t>at time t = 10 seconds</a:t>
            </a:r>
          </a:p>
        </p:txBody>
      </p:sp>
    </p:spTree>
    <p:extLst>
      <p:ext uri="{BB962C8B-B14F-4D97-AF65-F5344CB8AC3E}">
        <p14:creationId xmlns:p14="http://schemas.microsoft.com/office/powerpoint/2010/main" val="117544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Generator Transient Stability Models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In order to study the transient response of a power system we need to develop models for the generator valid during the transient time frame of several seconds following a system disturbance</a:t>
            </a:r>
          </a:p>
          <a:p>
            <a:r>
              <a:rPr lang="en-US" altLang="en-US" dirty="0"/>
              <a:t>We need to develop both electrical and mechanical models for the generators</a:t>
            </a:r>
          </a:p>
        </p:txBody>
      </p:sp>
    </p:spTree>
    <p:extLst>
      <p:ext uri="{BB962C8B-B14F-4D97-AF65-F5344CB8AC3E}">
        <p14:creationId xmlns:p14="http://schemas.microsoft.com/office/powerpoint/2010/main" val="2842742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Generator Electrical Model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The simplest generator model, known as the classical model, treats the generator as a voltage source behind the direct-axis transient reactance; the voltage magnitude is fixed, but its angle changes according to the mechanical dynamics 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extLst/>
          </p:nvPr>
        </p:nvGraphicFramePr>
        <p:xfrm>
          <a:off x="5943600" y="4495800"/>
          <a:ext cx="28702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4" imgW="2869920" imgH="977760" progId="Equation.DSMT4">
                  <p:embed/>
                </p:oleObj>
              </mc:Choice>
              <mc:Fallback>
                <p:oleObj name="Equation" r:id="rId4" imgW="2869920" imgH="977760" progId="Equation.DSMT4">
                  <p:embed/>
                  <p:pic>
                    <p:nvPicPr>
                      <p:cNvPr id="30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495800"/>
                        <a:ext cx="28702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5" descr="fig15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47910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734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Generator Mechanical Model</a:t>
            </a:r>
          </a:p>
        </p:txBody>
      </p:sp>
      <p:pic>
        <p:nvPicPr>
          <p:cNvPr id="4100" name="Picture 3" descr="fig15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5943600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5616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Raavi" panose="020B0502040204020203" pitchFamily="34" charset="0"/>
                <a:cs typeface="Raavi" panose="020B0502040204020203" pitchFamily="34" charset="0"/>
              </a:rPr>
              <a:t>Generator Mechanical Block Diagram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>
            <p:extLst/>
          </p:nvPr>
        </p:nvGraphicFramePr>
        <p:xfrm>
          <a:off x="685800" y="3505200"/>
          <a:ext cx="6438900" cy="31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5" imgW="6438600" imgH="3149280" progId="Equation.DSMT4">
                  <p:embed/>
                </p:oleObj>
              </mc:Choice>
              <mc:Fallback>
                <p:oleObj name="Equation" r:id="rId5" imgW="6438600" imgH="3149280" progId="Equation.DSMT4">
                  <p:embed/>
                  <p:pic>
                    <p:nvPicPr>
                      <p:cNvPr id="409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505200"/>
                        <a:ext cx="6438900" cy="314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03420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Generator Mechanical Model,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2E752B-6E9E-40D7-9615-A034941E150E}"/>
                  </a:ext>
                </a:extLst>
              </p:cNvPr>
              <p:cNvSpPr txBox="1"/>
              <p:nvPr/>
            </p:nvSpPr>
            <p:spPr>
              <a:xfrm>
                <a:off x="609600" y="1676400"/>
                <a:ext cx="9525000" cy="437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j-lt"/>
                  </a:rPr>
                  <a:t>In general power = torque x angular speed</a:t>
                </a:r>
              </a:p>
              <a:p>
                <a:r>
                  <a:rPr lang="en-US" dirty="0">
                    <a:latin typeface="+mj-lt"/>
                  </a:rPr>
                  <a:t>Hence, when a generator is spinning at speed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en-US" b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en-US" b="0" dirty="0">
                  <a:latin typeface="+mj-lt"/>
                </a:endParaRPr>
              </a:p>
              <a:p>
                <a:r>
                  <a:rPr lang="en-US" dirty="0">
                    <a:latin typeface="+mj-lt"/>
                  </a:rPr>
                  <a:t>Initially we'll assume no damping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>
                    <a:latin typeface="+mj-lt"/>
                  </a:rPr>
                  <a:t>. </a:t>
                </a:r>
              </a:p>
              <a:p>
                <a:r>
                  <a:rPr lang="en-US" dirty="0">
                    <a:latin typeface="+mj-lt"/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b="0" dirty="0">
                  <a:latin typeface="+mj-lt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 is the mechanical power input, which is assumed initially to be constant throughout the study time period.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2E752B-6E9E-40D7-9615-A034941E1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76400"/>
                <a:ext cx="9525000" cy="4370492"/>
              </a:xfrm>
              <a:prstGeom prst="rect">
                <a:avLst/>
              </a:prstGeom>
              <a:blipFill>
                <a:blip r:embed="rId3"/>
                <a:stretch>
                  <a:fillRect l="-1280" t="-1395" b="-2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1172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Generator Mechanical Model,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Object 3"/>
              <p:cNvSpPr txBox="1"/>
              <p:nvPr/>
            </p:nvSpPr>
            <p:spPr bwMode="auto">
              <a:xfrm>
                <a:off x="533400" y="1295400"/>
                <a:ext cx="7581900" cy="5232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rotor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angle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acc>
                        <m:accPr>
                          <m:chr m:val="̈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acc>
                        <m:accPr>
                          <m:chr m:val="̈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inertia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machine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synchronous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speed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Convert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per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unit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by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dividing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by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MVA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rating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  <m:acc>
                            <m:accPr>
                              <m:chr m:val="̈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46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295400"/>
                <a:ext cx="7581900" cy="5232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6337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Generator Mechanical Model,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Object 3"/>
              <p:cNvSpPr txBox="1"/>
              <p:nvPr/>
            </p:nvSpPr>
            <p:spPr bwMode="auto">
              <a:xfrm>
                <a:off x="685800" y="1524000"/>
                <a:ext cx="8229600" cy="5334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  <m:acc>
                            <m:accPr>
                              <m:chr m:val="̈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	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̈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Define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≜	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per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unit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inertia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constant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sec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All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values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are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now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converted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per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unit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̈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Define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acc>
                        <m:accPr>
                          <m:chr m:val="̈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70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524000"/>
                <a:ext cx="8229600" cy="5334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446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Market Relationships</a:t>
            </a:r>
          </a:p>
        </p:txBody>
      </p:sp>
      <p:pic>
        <p:nvPicPr>
          <p:cNvPr id="6" name="Picture 5" descr="ercot_process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001000" cy="546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677400" y="4724400"/>
            <a:ext cx="21797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Image source: ERCOT market education, transmission 101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0" y="1752600"/>
            <a:ext cx="2084225" cy="230832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LSE is load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serving entity;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QSE is 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qualified 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scheduling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entity</a:t>
            </a:r>
          </a:p>
        </p:txBody>
      </p:sp>
    </p:spTree>
    <p:extLst>
      <p:ext uri="{BB962C8B-B14F-4D97-AF65-F5344CB8AC3E}">
        <p14:creationId xmlns:p14="http://schemas.microsoft.com/office/powerpoint/2010/main" val="7193777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Generator Swing Equation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/>
          </p:nvPr>
        </p:nvGraphicFramePr>
        <p:xfrm>
          <a:off x="685800" y="1371600"/>
          <a:ext cx="79629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4" imgW="7962840" imgH="3124080" progId="Equation.DSMT4">
                  <p:embed/>
                </p:oleObj>
              </mc:Choice>
              <mc:Fallback>
                <p:oleObj name="Equation" r:id="rId4" imgW="7962840" imgH="3124080" progId="Equation.DSMT4">
                  <p:embed/>
                  <p:pic>
                    <p:nvPicPr>
                      <p:cNvPr id="819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71600"/>
                        <a:ext cx="79629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7" name="Picture 4" descr="fig16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00600"/>
            <a:ext cx="33528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5" name="Object 5"/>
          <p:cNvGraphicFramePr>
            <a:graphicFrameLocks noChangeAspect="1"/>
          </p:cNvGraphicFramePr>
          <p:nvPr>
            <p:extLst/>
          </p:nvPr>
        </p:nvGraphicFramePr>
        <p:xfrm>
          <a:off x="4572000" y="5410200"/>
          <a:ext cx="2870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7" imgW="2869920" imgH="393480" progId="Equation.DSMT4">
                  <p:embed/>
                </p:oleObj>
              </mc:Choice>
              <mc:Fallback>
                <p:oleObj name="Equation" r:id="rId7" imgW="2869920" imgH="393480" progId="Equation.DSMT4">
                  <p:embed/>
                  <p:pic>
                    <p:nvPicPr>
                      <p:cNvPr id="819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410200"/>
                        <a:ext cx="2870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66596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Single Machine Infinite Bus (SMIB)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To understand the transient stability problem we’ll first consider the case of a single machine (generator) connected to a power system bus with a fixed voltage magnitude and angle (known as an infinite bus) through a transmission line with impedance </a:t>
            </a:r>
            <a:r>
              <a:rPr lang="en-US" altLang="en-US" dirty="0" err="1"/>
              <a:t>jXL</a:t>
            </a:r>
            <a:endParaRPr lang="en-US" altLang="en-US" dirty="0"/>
          </a:p>
          <a:p>
            <a:endParaRPr lang="en-US" altLang="en-US" dirty="0"/>
          </a:p>
        </p:txBody>
      </p:sp>
      <p:pic>
        <p:nvPicPr>
          <p:cNvPr id="36868" name="Picture 4" descr="fig1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38600"/>
            <a:ext cx="64008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8652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SMIB, Cont’d</a:t>
            </a:r>
          </a:p>
        </p:txBody>
      </p:sp>
      <p:pic>
        <p:nvPicPr>
          <p:cNvPr id="9220" name="Picture 3" descr="fig161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59436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18" name="Object 4"/>
          <p:cNvGraphicFramePr>
            <a:graphicFrameLocks noChangeAspect="1"/>
          </p:cNvGraphicFramePr>
          <p:nvPr>
            <p:extLst/>
          </p:nvPr>
        </p:nvGraphicFramePr>
        <p:xfrm>
          <a:off x="1219200" y="3962400"/>
          <a:ext cx="5118100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5" imgW="5117760" imgH="2006280" progId="Equation.DSMT4">
                  <p:embed/>
                </p:oleObj>
              </mc:Choice>
              <mc:Fallback>
                <p:oleObj name="Equation" r:id="rId5" imgW="5117760" imgH="2006280" progId="Equation.DSMT4">
                  <p:embed/>
                  <p:pic>
                    <p:nvPicPr>
                      <p:cNvPr id="921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962400"/>
                        <a:ext cx="5118100" cy="200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07043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SMIB Equilibrium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Object 3"/>
              <p:cNvSpPr txBox="1"/>
              <p:nvPr/>
            </p:nvSpPr>
            <p:spPr bwMode="auto">
              <a:xfrm>
                <a:off x="533400" y="1371600"/>
                <a:ext cx="6896100" cy="1993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Equilibrium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points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are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determined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by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setting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the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right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−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hand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side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zero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acc>
                        <m:accPr>
                          <m:chr m:val="̈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func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10242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371600"/>
                <a:ext cx="6896100" cy="1993900"/>
              </a:xfrm>
              <a:prstGeom prst="rect">
                <a:avLst/>
              </a:prstGeom>
              <a:blipFill>
                <a:blip r:embed="rId4"/>
                <a:stretch>
                  <a:fillRect l="-79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6" name="Picture 4" descr="fig161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3932238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1524000" y="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6" imgW="457677" imgH="793306" progId="Equation.DSMT4">
                  <p:embed/>
                </p:oleObj>
              </mc:Choice>
              <mc:Fallback>
                <p:oleObj name="Equation" r:id="rId6" imgW="457677" imgH="793306" progId="Equation.DSMT4">
                  <p:embed/>
                  <p:pic>
                    <p:nvPicPr>
                      <p:cNvPr id="1024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6"/>
          <p:cNvGraphicFramePr>
            <a:graphicFrameLocks noChangeAspect="1"/>
          </p:cNvGraphicFramePr>
          <p:nvPr>
            <p:extLst/>
          </p:nvPr>
        </p:nvGraphicFramePr>
        <p:xfrm>
          <a:off x="5334000" y="3429000"/>
          <a:ext cx="33401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8" imgW="3340080" imgH="2692080" progId="Equation.DSMT4">
                  <p:embed/>
                </p:oleObj>
              </mc:Choice>
              <mc:Fallback>
                <p:oleObj name="Equation" r:id="rId8" imgW="3340080" imgH="2692080" progId="Equation.DSMT4">
                  <p:embed/>
                  <p:pic>
                    <p:nvPicPr>
                      <p:cNvPr id="1024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429000"/>
                        <a:ext cx="3340100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4932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Transient Stability Analysis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For transient stability analysis we need to consider three systems</a:t>
            </a:r>
          </a:p>
          <a:p>
            <a:pPr lvl="1"/>
            <a:r>
              <a:rPr lang="en-US" altLang="en-US" dirty="0" err="1"/>
              <a:t>Prefault</a:t>
            </a:r>
            <a:r>
              <a:rPr lang="en-US" altLang="en-US" dirty="0"/>
              <a:t> - before the fault occurs the system is assumed to be at an equilibrium point</a:t>
            </a:r>
          </a:p>
          <a:p>
            <a:pPr lvl="1"/>
            <a:r>
              <a:rPr lang="en-US" altLang="en-US" dirty="0"/>
              <a:t>Faulted - the fault changes the system equations, moving the system away from its equilibrium point</a:t>
            </a:r>
          </a:p>
          <a:p>
            <a:pPr lvl="1"/>
            <a:r>
              <a:rPr lang="en-US" altLang="en-US" dirty="0" err="1"/>
              <a:t>Postfault</a:t>
            </a:r>
            <a:r>
              <a:rPr lang="en-US" altLang="en-US" dirty="0"/>
              <a:t> - after fault is cleared the system hopefully returns to a new operating point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5105400"/>
            <a:ext cx="4403770" cy="646331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Actual transient stability studies can have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multiple events</a:t>
            </a:r>
          </a:p>
        </p:txBody>
      </p:sp>
    </p:spTree>
    <p:extLst>
      <p:ext uri="{BB962C8B-B14F-4D97-AF65-F5344CB8AC3E}">
        <p14:creationId xmlns:p14="http://schemas.microsoft.com/office/powerpoint/2010/main" val="22647497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Transient Stability Solution Methods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There are two methods for solving the transient stability problem</a:t>
            </a:r>
          </a:p>
          <a:p>
            <a:pPr lvl="1"/>
            <a:r>
              <a:rPr lang="en-US" altLang="en-US" dirty="0"/>
              <a:t>Numerical integration</a:t>
            </a:r>
          </a:p>
          <a:p>
            <a:pPr lvl="2"/>
            <a:r>
              <a:rPr lang="en-US" altLang="en-US" dirty="0"/>
              <a:t>this is by far the most common technique, particularly for large systems; during the fault and after the fault the power system differential equations are solved using numerical methods</a:t>
            </a:r>
          </a:p>
          <a:p>
            <a:pPr lvl="1"/>
            <a:r>
              <a:rPr lang="en-US" altLang="en-US" dirty="0"/>
              <a:t>Direct or energy methods; for a two bus system this method is known as the equal area criteria</a:t>
            </a:r>
          </a:p>
          <a:p>
            <a:pPr lvl="2"/>
            <a:r>
              <a:rPr lang="en-US" altLang="en-US" dirty="0"/>
              <a:t>mostly used to provide an intuitive insight into the transient stability problem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60826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SMIB Example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Assume a generator is supplying power to an infinite bus through two parallel transmission lines.  Then a balanced three phase fault occurs at the terminal of one of the lines.  The fault is cleared by the opening of this line’s circuit breakers.  </a:t>
            </a:r>
          </a:p>
        </p:txBody>
      </p:sp>
      <p:pic>
        <p:nvPicPr>
          <p:cNvPr id="39940" name="Picture 4" descr="fig1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7772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0772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SMIB Example, Cont’d</a:t>
            </a:r>
          </a:p>
        </p:txBody>
      </p:sp>
      <p:pic>
        <p:nvPicPr>
          <p:cNvPr id="11268" name="Picture 3" descr="fig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4864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381000" y="1295400"/>
            <a:ext cx="42819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+mj-lt"/>
              </a:rPr>
              <a:t>Simplified </a:t>
            </a:r>
            <a:r>
              <a:rPr lang="en-US" altLang="en-US" sz="2800" dirty="0" err="1">
                <a:latin typeface="+mj-lt"/>
              </a:rPr>
              <a:t>prefault</a:t>
            </a:r>
            <a:r>
              <a:rPr lang="en-US" altLang="en-US" sz="2800" dirty="0">
                <a:latin typeface="+mj-lt"/>
              </a:rPr>
              <a:t> system</a:t>
            </a:r>
          </a:p>
        </p:txBody>
      </p:sp>
      <p:pic>
        <p:nvPicPr>
          <p:cNvPr id="11270" name="Picture 5" descr="fig161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335280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266" name="Object 6"/>
              <p:cNvSpPr txBox="1"/>
              <p:nvPr/>
            </p:nvSpPr>
            <p:spPr bwMode="auto">
              <a:xfrm>
                <a:off x="4343400" y="3962400"/>
                <a:ext cx="4419600" cy="2590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prefault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system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has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two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equilibrium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points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;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left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one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stable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,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right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one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unstable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𝑡h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1126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0" y="3962400"/>
                <a:ext cx="4419600" cy="2590800"/>
              </a:xfrm>
              <a:prstGeom prst="rect">
                <a:avLst/>
              </a:prstGeom>
              <a:blipFill>
                <a:blip r:embed="rId5"/>
                <a:stretch>
                  <a:fillRect l="-1241" r="-13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0833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SMIB Example, Faulted System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81000" y="1295400"/>
            <a:ext cx="59218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+mj-lt"/>
              </a:rPr>
              <a:t>During the fault the system changes</a:t>
            </a:r>
          </a:p>
        </p:txBody>
      </p:sp>
      <p:pic>
        <p:nvPicPr>
          <p:cNvPr id="40964" name="Picture 4" descr="fig1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68580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33400" y="3962400"/>
            <a:ext cx="76065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+mj-lt"/>
              </a:rPr>
              <a:t>The equivalent system during the fault is then </a:t>
            </a:r>
            <a:r>
              <a:rPr lang="en-US" altLang="en-US" dirty="0">
                <a:latin typeface="+mj-lt"/>
              </a:rPr>
              <a:t> </a:t>
            </a:r>
          </a:p>
        </p:txBody>
      </p:sp>
      <p:pic>
        <p:nvPicPr>
          <p:cNvPr id="40966" name="Picture 6" descr="fig16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48200"/>
            <a:ext cx="3749675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4648200" y="4648200"/>
            <a:ext cx="3608680" cy="1569660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dirty="0">
                <a:latin typeface="+mj-lt"/>
              </a:rPr>
              <a:t>During this fault no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>
                <a:latin typeface="+mj-lt"/>
              </a:rPr>
              <a:t>power can be transferred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>
                <a:latin typeface="+mj-lt"/>
              </a:rPr>
              <a:t>from the generator to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>
                <a:latin typeface="+mj-lt"/>
              </a:rPr>
              <a:t>the system</a:t>
            </a:r>
          </a:p>
        </p:txBody>
      </p:sp>
    </p:spTree>
    <p:extLst>
      <p:ext uri="{BB962C8B-B14F-4D97-AF65-F5344CB8AC3E}">
        <p14:creationId xmlns:p14="http://schemas.microsoft.com/office/powerpoint/2010/main" val="42091767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SMIB Example, Post Fault System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981200" y="1280160"/>
            <a:ext cx="6599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+mj-lt"/>
              </a:rPr>
              <a:t>After the fault the system again changes</a:t>
            </a:r>
          </a:p>
        </p:txBody>
      </p:sp>
      <p:pic>
        <p:nvPicPr>
          <p:cNvPr id="41988" name="Picture 4" descr="fig1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1"/>
            <a:ext cx="77724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981201" y="4114800"/>
            <a:ext cx="7324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>
                <a:latin typeface="+mj-lt"/>
              </a:rPr>
              <a:t>The equivalent system after the fault is then </a:t>
            </a:r>
            <a:r>
              <a:rPr lang="en-US" altLang="en-US">
                <a:latin typeface="+mj-lt"/>
              </a:rPr>
              <a:t> </a:t>
            </a:r>
          </a:p>
        </p:txBody>
      </p:sp>
      <p:pic>
        <p:nvPicPr>
          <p:cNvPr id="41990" name="Picture 6" descr="fig16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48201"/>
            <a:ext cx="77724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778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F8C057-723F-4AB7-A807-3C0815F89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Outline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473460-8BC6-451F-866A-A9B46BF729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95400"/>
            <a:ext cx="7239000" cy="5181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Review of three-phase AC power calculations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Structure, history, and design of power systems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Generator and load modeling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Transmission line and transformer modeling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power flow problem and solution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Economic power system operation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Dynamics and stability of power systems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Emerging topics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F492AF-B423-436C-8383-B454C22BAE3A}"/>
              </a:ext>
            </a:extLst>
          </p:cNvPr>
          <p:cNvSpPr/>
          <p:nvPr/>
        </p:nvSpPr>
        <p:spPr>
          <a:xfrm>
            <a:off x="133015" y="1314450"/>
            <a:ext cx="607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CC00"/>
                </a:solidFill>
              </a:rPr>
              <a:t>✔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DBD703-E142-4689-87B0-808C64CC7378}"/>
              </a:ext>
            </a:extLst>
          </p:cNvPr>
          <p:cNvSpPr/>
          <p:nvPr/>
        </p:nvSpPr>
        <p:spPr>
          <a:xfrm>
            <a:off x="133015" y="1753890"/>
            <a:ext cx="607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CC00"/>
                </a:solidFill>
              </a:rPr>
              <a:t>✔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D96674-3AC6-4446-A84D-77B32E5F0F28}"/>
              </a:ext>
            </a:extLst>
          </p:cNvPr>
          <p:cNvSpPr/>
          <p:nvPr/>
        </p:nvSpPr>
        <p:spPr>
          <a:xfrm>
            <a:off x="133015" y="2193330"/>
            <a:ext cx="607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CC00"/>
                </a:solidFill>
              </a:rPr>
              <a:t>✔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F38ECC-57F4-481A-99EF-4AD623E152AB}"/>
              </a:ext>
            </a:extLst>
          </p:cNvPr>
          <p:cNvSpPr/>
          <p:nvPr/>
        </p:nvSpPr>
        <p:spPr>
          <a:xfrm>
            <a:off x="133015" y="2632770"/>
            <a:ext cx="607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CC00"/>
                </a:solidFill>
              </a:rPr>
              <a:t>✔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7ACF68-69D3-4CE1-8D3C-153CCB5547EC}"/>
              </a:ext>
            </a:extLst>
          </p:cNvPr>
          <p:cNvSpPr/>
          <p:nvPr/>
        </p:nvSpPr>
        <p:spPr>
          <a:xfrm>
            <a:off x="133015" y="3072210"/>
            <a:ext cx="607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CC00"/>
                </a:solidFill>
              </a:rPr>
              <a:t>✔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432E0E-3A17-4000-B083-482CD7F7658B}"/>
              </a:ext>
            </a:extLst>
          </p:cNvPr>
          <p:cNvSpPr/>
          <p:nvPr/>
        </p:nvSpPr>
        <p:spPr>
          <a:xfrm>
            <a:off x="133015" y="3511649"/>
            <a:ext cx="607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CC00"/>
                </a:solidFill>
              </a:rPr>
              <a:t>✔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D42010-12A4-4031-A905-6CE189764206}"/>
              </a:ext>
            </a:extLst>
          </p:cNvPr>
          <p:cNvSpPr/>
          <p:nvPr/>
        </p:nvSpPr>
        <p:spPr>
          <a:xfrm>
            <a:off x="89438" y="382112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➔</a:t>
            </a:r>
            <a:endParaRPr lang="en-US" sz="3600" b="1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2D30114A-9989-4246-870D-7215FEAC839B}"/>
              </a:ext>
            </a:extLst>
          </p:cNvPr>
          <p:cNvSpPr/>
          <p:nvPr/>
        </p:nvSpPr>
        <p:spPr bwMode="auto">
          <a:xfrm>
            <a:off x="7062051" y="3076128"/>
            <a:ext cx="1573098" cy="1294606"/>
          </a:xfrm>
          <a:prstGeom prst="rightBrace">
            <a:avLst>
              <a:gd name="adj1" fmla="val 14996"/>
              <a:gd name="adj2" fmla="val 50000"/>
            </a:avLst>
          </a:prstGeom>
          <a:noFill/>
          <a:ln w="571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3C1A78-A0A0-4629-A74E-320D638B0417}"/>
              </a:ext>
            </a:extLst>
          </p:cNvPr>
          <p:cNvSpPr txBox="1"/>
          <p:nvPr/>
        </p:nvSpPr>
        <p:spPr>
          <a:xfrm>
            <a:off x="8661029" y="3269411"/>
            <a:ext cx="2209800" cy="880241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Exam 2 will focus on these topics</a:t>
            </a:r>
          </a:p>
          <a:p>
            <a:pPr algn="l"/>
            <a:r>
              <a:rPr lang="en-US" sz="1600" dirty="0">
                <a:latin typeface="+mj-lt"/>
              </a:rPr>
              <a:t>Tuesday, April 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E12A4B-DC33-4C00-B129-6141858608B8}"/>
              </a:ext>
            </a:extLst>
          </p:cNvPr>
          <p:cNvSpPr txBox="1"/>
          <p:nvPr/>
        </p:nvSpPr>
        <p:spPr>
          <a:xfrm>
            <a:off x="4852251" y="4873604"/>
            <a:ext cx="2209800" cy="83099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A bit more conceptual material between Exam 2 and the final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BEF330-9E8C-45C0-A4CB-B5048B34DF2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276600" y="4825425"/>
            <a:ext cx="1575652" cy="429867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155165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SMIB Example, Dynamics</a:t>
            </a:r>
          </a:p>
        </p:txBody>
      </p:sp>
      <p:pic>
        <p:nvPicPr>
          <p:cNvPr id="12292" name="Picture 3" descr="fig168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81200" y="1280160"/>
            <a:ext cx="5486400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1987550" y="4476750"/>
          <a:ext cx="71501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5" imgW="7149960" imgH="2082600" progId="Equation.DSMT4">
                  <p:embed/>
                </p:oleObj>
              </mc:Choice>
              <mc:Fallback>
                <p:oleObj name="Equation" r:id="rId5" imgW="7149960" imgH="2082600" progId="Equation.DSMT4">
                  <p:embed/>
                  <p:pic>
                    <p:nvPicPr>
                      <p:cNvPr id="122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0" y="4476750"/>
                        <a:ext cx="7150100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8829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5C57A-C626-45A2-8FE5-D0333AFF8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2 – Tuesday April 18th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CFF58-F7B3-469F-8BF1-D11E5E21D2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Conceptual questions:</a:t>
            </a:r>
          </a:p>
          <a:p>
            <a:pPr lvl="1"/>
            <a:r>
              <a:rPr lang="en-US" dirty="0"/>
              <a:t>Newton-Raphson Power flow</a:t>
            </a:r>
          </a:p>
          <a:p>
            <a:pPr lvl="1"/>
            <a:r>
              <a:rPr lang="en-US" dirty="0"/>
              <a:t>Power flow approximations (such as DC power flow)</a:t>
            </a:r>
          </a:p>
          <a:p>
            <a:pPr lvl="1"/>
            <a:r>
              <a:rPr lang="en-US" dirty="0"/>
              <a:t>Large power system operations (such as the 24 statements)</a:t>
            </a:r>
          </a:p>
          <a:p>
            <a:pPr lvl="1"/>
            <a:r>
              <a:rPr lang="en-US" dirty="0"/>
              <a:t>Power system economics (economic dispatch, OPF, SCOPF, markets)</a:t>
            </a:r>
          </a:p>
          <a:p>
            <a:pPr lvl="1"/>
            <a:r>
              <a:rPr lang="en-US" dirty="0"/>
              <a:t>Dynamics and stability (what we’re starting today). No problems related to dynamics for Exam 2, but the Final will likely have a dynamics problem.</a:t>
            </a:r>
          </a:p>
          <a:p>
            <a:r>
              <a:rPr lang="en-US" dirty="0"/>
              <a:t>One problem related to power flow (including full Newton-Raphson power flow and/or DC power flow)</a:t>
            </a:r>
          </a:p>
          <a:p>
            <a:r>
              <a:rPr lang="en-US" dirty="0"/>
              <a:t>One problem related to economic dispatch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298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Frequency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24384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Figure shows Eastern Interconnect frequency variation after loss of 2600 MW</a:t>
            </a:r>
          </a:p>
        </p:txBody>
      </p:sp>
      <p:pic>
        <p:nvPicPr>
          <p:cNvPr id="4" name="Picture 1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9335655" cy="570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281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of Dynamics Behavior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1295400"/>
            <a:ext cx="7620001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229600" y="5715000"/>
            <a:ext cx="37566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j-lt"/>
              </a:rPr>
              <a:t>Source: August 14</a:t>
            </a:r>
            <a:r>
              <a:rPr lang="en-US" altLang="en-US" sz="2000" baseline="30000" dirty="0">
                <a:latin typeface="+mj-lt"/>
              </a:rPr>
              <a:t>th</a:t>
            </a:r>
            <a:r>
              <a:rPr lang="en-US" altLang="en-US" sz="2000" dirty="0">
                <a:latin typeface="+mj-lt"/>
              </a:rPr>
              <a:t> 2003 Blackout Final Report</a:t>
            </a:r>
          </a:p>
        </p:txBody>
      </p:sp>
    </p:spTree>
    <p:extLst>
      <p:ext uri="{BB962C8B-B14F-4D97-AF65-F5344CB8AC3E}">
        <p14:creationId xmlns:p14="http://schemas.microsoft.com/office/powerpoint/2010/main" val="1221976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System Dynamics Motivation: Frequency Decline September 2011 Blackout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6781800" cy="555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6858000" y="6096000"/>
            <a:ext cx="5029200" cy="371475"/>
          </a:xfrm>
          <a:prstGeom prst="rect">
            <a:avLst/>
          </a:prstGeom>
        </p:spPr>
        <p:txBody>
          <a:bodyPr vert="horz"/>
          <a:lstStyle>
            <a:lvl1pPr marL="0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rgbClr val="142958"/>
                </a:solidFill>
                <a:latin typeface="Arial Narrow" panose="020B0606020202030204" pitchFamily="34" charset="0"/>
                <a:ea typeface="+mn-ea"/>
                <a:cs typeface="Arial Narrow" panose="020B0606020202030204" pitchFamily="34" charset="0"/>
              </a:defRPr>
            </a:lvl1pPr>
            <a:lvl2pPr marL="827795" indent="-318383" algn="l" defTabSz="509412" rtl="0" eaLnBrk="1" latinLnBrk="0" hangingPunct="1">
              <a:spcBef>
                <a:spcPct val="20000"/>
              </a:spcBef>
              <a:buFont typeface="Arial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509412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509412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dirty="0">
                <a:solidFill>
                  <a:schemeClr val="tx1"/>
                </a:solidFill>
                <a:latin typeface="Raavi" panose="020B0502040204020203" pitchFamily="34" charset="0"/>
                <a:cs typeface="Raavi" panose="020B0502040204020203" pitchFamily="34" charset="0"/>
              </a:rPr>
              <a:t>Image Source: Arizona-Southern California Outages on September 8, 2011 Report, FERC and NERC, April 2012</a:t>
            </a:r>
          </a:p>
        </p:txBody>
      </p:sp>
    </p:spTree>
    <p:extLst>
      <p:ext uri="{BB962C8B-B14F-4D97-AF65-F5344CB8AC3E}">
        <p14:creationId xmlns:p14="http://schemas.microsoft.com/office/powerpoint/2010/main" val="1689584380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484</TotalTime>
  <Words>2912</Words>
  <Application>Microsoft Office PowerPoint</Application>
  <PresentationFormat>Widescreen</PresentationFormat>
  <Paragraphs>436</Paragraphs>
  <Slides>50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Arial</vt:lpstr>
      <vt:lpstr>Calibri</vt:lpstr>
      <vt:lpstr>Cambria Math</vt:lpstr>
      <vt:lpstr>Helvetica</vt:lpstr>
      <vt:lpstr>Raavi</vt:lpstr>
      <vt:lpstr>Times New Roman</vt:lpstr>
      <vt:lpstr>Wingdings</vt:lpstr>
      <vt:lpstr>Capsules</vt:lpstr>
      <vt:lpstr>Equation</vt:lpstr>
      <vt:lpstr>ECEN 460, Spring 2023 Power System Operation and Control</vt:lpstr>
      <vt:lpstr>Homework</vt:lpstr>
      <vt:lpstr>ERCOT Nodal Market Overview</vt:lpstr>
      <vt:lpstr>ERCOT Market Relationships</vt:lpstr>
      <vt:lpstr>Class Outline</vt:lpstr>
      <vt:lpstr>Exam 2 – Tuesday April 18th</vt:lpstr>
      <vt:lpstr>Example of Frequency Variation</vt:lpstr>
      <vt:lpstr>Example of Dynamics Behavior</vt:lpstr>
      <vt:lpstr>Power System Dynamics Motivation: Frequency Decline September 2011 Blackout </vt:lpstr>
      <vt:lpstr>Power Grid Disturbance Example</vt:lpstr>
      <vt:lpstr>Recap: Power Flow</vt:lpstr>
      <vt:lpstr>Power Flow vs. Dynamics</vt:lpstr>
      <vt:lpstr>Power System Transient Stability</vt:lpstr>
      <vt:lpstr>Power System Time Scales and Transient Stability</vt:lpstr>
      <vt:lpstr>Power System Stability Terms</vt:lpstr>
      <vt:lpstr>Differential Algebraic Equations (DAEs)</vt:lpstr>
      <vt:lpstr>Power System Dynamics DAEs</vt:lpstr>
      <vt:lpstr>Handout Example</vt:lpstr>
      <vt:lpstr>Solving DAEs</vt:lpstr>
      <vt:lpstr>Solving DAEs Numerically</vt:lpstr>
      <vt:lpstr>Error Propagation</vt:lpstr>
      <vt:lpstr>Euler’s Method</vt:lpstr>
      <vt:lpstr>Euler’s Method Algorithm</vt:lpstr>
      <vt:lpstr>Handout Example</vt:lpstr>
      <vt:lpstr>Solution to Handout Example</vt:lpstr>
      <vt:lpstr>Runge-Kutta Methods</vt:lpstr>
      <vt:lpstr>Other Numerical Solution Methods</vt:lpstr>
      <vt:lpstr>Example #1</vt:lpstr>
      <vt:lpstr>Example #1, Cont.</vt:lpstr>
      <vt:lpstr>Example #2</vt:lpstr>
      <vt:lpstr>Example #2, Cont.</vt:lpstr>
      <vt:lpstr>Example #2, Cont.</vt:lpstr>
      <vt:lpstr>Example #2, Cont.</vt:lpstr>
      <vt:lpstr>Generator Transient Stability Models</vt:lpstr>
      <vt:lpstr>Generator Electrical Model</vt:lpstr>
      <vt:lpstr>Generator Mechanical Model</vt:lpstr>
      <vt:lpstr>Generator Mechanical Model, Cont’d</vt:lpstr>
      <vt:lpstr>Generator Mechanical Model, Cont’d</vt:lpstr>
      <vt:lpstr>Generator Mechanical Model, Cont’d</vt:lpstr>
      <vt:lpstr>Generator Swing Equation</vt:lpstr>
      <vt:lpstr>Single Machine Infinite Bus (SMIB)</vt:lpstr>
      <vt:lpstr>SMIB, Cont’d</vt:lpstr>
      <vt:lpstr>SMIB Equilibrium Points</vt:lpstr>
      <vt:lpstr>Transient Stability Analysis</vt:lpstr>
      <vt:lpstr>Transient Stability Solution Methods</vt:lpstr>
      <vt:lpstr>SMIB Example</vt:lpstr>
      <vt:lpstr>SMIB Example, Cont’d</vt:lpstr>
      <vt:lpstr>SMIB Example, Faulted System</vt:lpstr>
      <vt:lpstr>SMIB Example, Post Fault System</vt:lpstr>
      <vt:lpstr>SMIB Example, Dynamics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Birchfield, Adam Barlow</cp:lastModifiedBy>
  <cp:revision>137</cp:revision>
  <cp:lastPrinted>2011-08-22T16:49:24Z</cp:lastPrinted>
  <dcterms:created xsi:type="dcterms:W3CDTF">2022-08-23T14:02:40Z</dcterms:created>
  <dcterms:modified xsi:type="dcterms:W3CDTF">2023-04-03T23:49:39Z</dcterms:modified>
</cp:coreProperties>
</file>