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37"/>
  </p:notesMasterIdLst>
  <p:handoutMasterIdLst>
    <p:handoutMasterId r:id="rId38"/>
  </p:handoutMasterIdLst>
  <p:sldIdLst>
    <p:sldId id="356" r:id="rId2"/>
    <p:sldId id="616" r:id="rId3"/>
    <p:sldId id="617" r:id="rId4"/>
    <p:sldId id="501" r:id="rId5"/>
    <p:sldId id="317" r:id="rId6"/>
    <p:sldId id="318" r:id="rId7"/>
    <p:sldId id="319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55" r:id="rId19"/>
    <p:sldId id="500" r:id="rId20"/>
    <p:sldId id="358" r:id="rId21"/>
    <p:sldId id="361" r:id="rId22"/>
    <p:sldId id="363" r:id="rId23"/>
    <p:sldId id="366" r:id="rId24"/>
    <p:sldId id="502" r:id="rId25"/>
    <p:sldId id="369" r:id="rId26"/>
    <p:sldId id="367" r:id="rId27"/>
    <p:sldId id="368" r:id="rId28"/>
    <p:sldId id="370" r:id="rId29"/>
    <p:sldId id="371" r:id="rId30"/>
    <p:sldId id="372" r:id="rId31"/>
    <p:sldId id="404" r:id="rId32"/>
    <p:sldId id="406" r:id="rId33"/>
    <p:sldId id="407" r:id="rId34"/>
    <p:sldId id="402" r:id="rId35"/>
    <p:sldId id="403" r:id="rId36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FF3300"/>
    <a:srgbClr val="D065F1"/>
    <a:srgbClr val="500000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>
        <p:scale>
          <a:sx n="100" d="100"/>
          <a:sy n="100" d="100"/>
        </p:scale>
        <p:origin x="852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11D52C-E147-4839-845E-D3938F050412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64703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D7EE0F-6BC7-4C31-B194-FA8EC842DCAA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61376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60CD00-B79D-40AA-90E4-6A2E720F702F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93358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57802-9CC2-44FB-9BD9-15C94C5B0BA2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89583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DD2809-E467-4B0A-A942-F92A4D853204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29489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45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2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17AE4F-AC84-4F2F-8AA9-5E6F60DBD988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86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C44849-51D5-4F1A-9A06-0E5E3F967D6C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06054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2041FA-8AD3-4614-BDFB-25F1CE94A677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23185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C30726-FAB7-42C7-9FD7-232FEA09315D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5590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697C6B-EB08-4571-A24E-D099AA12B295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69747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4CAB27-2A96-4ED7-9969-E2C701547339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56703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289825-0E79-49C6-85DA-5E1BDD86B7FA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39939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6EE27D-60BB-4047-A85F-B8647FA57E00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2051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59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17348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29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  <p:sldLayoutId id="2147483736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2023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19: Optimal Power Flow and Energy Markets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Two Bus with Constrained Line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19" b="13861"/>
          <a:stretch/>
        </p:blipFill>
        <p:spPr bwMode="auto">
          <a:xfrm>
            <a:off x="457200" y="1295400"/>
            <a:ext cx="9753600" cy="435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371600" y="5791200"/>
            <a:ext cx="8305800" cy="830997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With the line loaded to its limit, additional load at Bus A must be supplied locally, causing the marginal costs to diverge.  </a:t>
            </a:r>
          </a:p>
        </p:txBody>
      </p:sp>
    </p:spTree>
    <p:extLst>
      <p:ext uri="{BB962C8B-B14F-4D97-AF65-F5344CB8AC3E}">
        <p14:creationId xmlns:p14="http://schemas.microsoft.com/office/powerpoint/2010/main" val="258991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Bus (B3)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Consider a three bus case (bus 1 is system slack), with all buses connected through 0.1 </a:t>
            </a:r>
            <a:r>
              <a:rPr lang="en-US" altLang="en-US" dirty="0" err="1"/>
              <a:t>pu</a:t>
            </a:r>
            <a:r>
              <a:rPr lang="en-US" altLang="en-US" dirty="0"/>
              <a:t> reactance lines, each with a 100 MVA limit</a:t>
            </a:r>
          </a:p>
          <a:p>
            <a:r>
              <a:rPr lang="en-US" altLang="en-US" dirty="0"/>
              <a:t>Let the generator marginal costs be </a:t>
            </a:r>
          </a:p>
          <a:p>
            <a:pPr lvl="1"/>
            <a:r>
              <a:rPr lang="en-US" altLang="en-US" dirty="0"/>
              <a:t>Bus 1: 10 $ / </a:t>
            </a:r>
            <a:r>
              <a:rPr lang="en-US" altLang="en-US" dirty="0" err="1"/>
              <a:t>MWhr</a:t>
            </a:r>
            <a:r>
              <a:rPr lang="en-US" altLang="en-US" dirty="0"/>
              <a:t>; Range = 0 to 400 MW</a:t>
            </a:r>
          </a:p>
          <a:p>
            <a:pPr lvl="1"/>
            <a:r>
              <a:rPr lang="en-US" altLang="en-US" dirty="0"/>
              <a:t>Bus 2: 12 $ / </a:t>
            </a:r>
            <a:r>
              <a:rPr lang="en-US" altLang="en-US" dirty="0" err="1"/>
              <a:t>MWhr</a:t>
            </a:r>
            <a:r>
              <a:rPr lang="en-US" altLang="en-US" dirty="0"/>
              <a:t>; Range = 0 to 400 MW</a:t>
            </a:r>
          </a:p>
          <a:p>
            <a:pPr lvl="1"/>
            <a:r>
              <a:rPr lang="en-US" altLang="en-US" dirty="0"/>
              <a:t>Bus 3: 20 $ / </a:t>
            </a:r>
            <a:r>
              <a:rPr lang="en-US" altLang="en-US" dirty="0" err="1"/>
              <a:t>MWhr</a:t>
            </a:r>
            <a:r>
              <a:rPr lang="en-US" altLang="en-US" dirty="0"/>
              <a:t>; Range = 0 to 400 MW</a:t>
            </a:r>
          </a:p>
          <a:p>
            <a:r>
              <a:rPr lang="en-US" altLang="en-US" dirty="0"/>
              <a:t>Assume a single 180 MW load at bus 2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8111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077200" cy="538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B3 with Line Limits Not Enforced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772400" y="4495800"/>
            <a:ext cx="3586298" cy="1569660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Line between Bus 1and Bus 3 is over-loaded; 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all buses have the same 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marginal cost</a:t>
            </a:r>
          </a:p>
        </p:txBody>
      </p:sp>
    </p:spTree>
    <p:extLst>
      <p:ext uri="{BB962C8B-B14F-4D97-AF65-F5344CB8AC3E}">
        <p14:creationId xmlns:p14="http://schemas.microsoft.com/office/powerpoint/2010/main" val="817254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B3 with Line Limits Enforced</a:t>
            </a:r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086600" y="4953000"/>
            <a:ext cx="4571999" cy="1200329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LP OPF changes generation to remove violation. Bus marginal costs are now different.  </a:t>
            </a:r>
          </a:p>
        </p:txBody>
      </p:sp>
    </p:spTree>
    <p:extLst>
      <p:ext uri="{BB962C8B-B14F-4D97-AF65-F5344CB8AC3E}">
        <p14:creationId xmlns:p14="http://schemas.microsoft.com/office/powerpoint/2010/main" val="2966228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Verify Bus 3 Marginal Cost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705600" y="4648200"/>
            <a:ext cx="5089859" cy="1569660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One additional MW of load at bus 3 raised total cost by 14 $/</a:t>
            </a:r>
            <a:r>
              <a:rPr lang="en-US" altLang="en-US" dirty="0" err="1">
                <a:latin typeface="+mj-lt"/>
              </a:rPr>
              <a:t>hr</a:t>
            </a:r>
            <a:r>
              <a:rPr lang="en-US" altLang="en-US" dirty="0">
                <a:latin typeface="+mj-lt"/>
              </a:rPr>
              <a:t>, as G2 went up by 2 MW and G1 went down by 1 MW </a:t>
            </a:r>
          </a:p>
        </p:txBody>
      </p:sp>
    </p:spTree>
    <p:extLst>
      <p:ext uri="{BB962C8B-B14F-4D97-AF65-F5344CB8AC3E}">
        <p14:creationId xmlns:p14="http://schemas.microsoft.com/office/powerpoint/2010/main" val="206325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is Bus 3 LMP = $14 /MWh?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All lines have equal impedance.  Power flow in a simple network distributes inversely to impedance of path.  </a:t>
            </a:r>
          </a:p>
          <a:p>
            <a:pPr lvl="1"/>
            <a:r>
              <a:rPr lang="en-US" altLang="en-US" dirty="0"/>
              <a:t>For bus 1 to supply 1 MW to bus 3, 2/3 MW would take direct path from 1 to 3, while 1/3 MW would “loop around” from 1 to 2 to 3.  </a:t>
            </a:r>
          </a:p>
          <a:p>
            <a:pPr lvl="1"/>
            <a:r>
              <a:rPr lang="en-US" altLang="en-US" dirty="0"/>
              <a:t>Likewise, for bus 2 to supply 1 MW to bus 3, 2/3MW would go from 2 to 3, while 1/3 MW would go from 2 to 1to 3.</a:t>
            </a:r>
          </a:p>
        </p:txBody>
      </p:sp>
    </p:spTree>
    <p:extLst>
      <p:ext uri="{BB962C8B-B14F-4D97-AF65-F5344CB8AC3E}">
        <p14:creationId xmlns:p14="http://schemas.microsoft.com/office/powerpoint/2010/main" val="330761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is Bus 3 LMP $ 14 / MWh?, cont’d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With the line from 1 to 3 limited, no additional power flows are allowed on it.</a:t>
            </a:r>
          </a:p>
          <a:p>
            <a:r>
              <a:rPr lang="en-US" altLang="en-US" dirty="0"/>
              <a:t>To supply 1 more MW to bus 3 we need </a:t>
            </a:r>
          </a:p>
          <a:p>
            <a:pPr lvl="1"/>
            <a:r>
              <a:rPr lang="en-US" altLang="en-US" dirty="0"/>
              <a:t>Pg1 + Pg2 = 1 MW</a:t>
            </a:r>
          </a:p>
          <a:p>
            <a:pPr lvl="1"/>
            <a:r>
              <a:rPr lang="en-US" altLang="en-US" dirty="0"/>
              <a:t>2/3 Pg1 + 1/3 Pg2 = 0;  (no more flow on 1-3)</a:t>
            </a:r>
          </a:p>
          <a:p>
            <a:r>
              <a:rPr lang="en-US" altLang="en-US" dirty="0"/>
              <a:t> Solving requires we up Pg2 by 2 MW and drop Pg1 by 1 MW -- a net increase of $14.</a:t>
            </a:r>
          </a:p>
        </p:txBody>
      </p:sp>
    </p:spTree>
    <p:extLst>
      <p:ext uri="{BB962C8B-B14F-4D97-AF65-F5344CB8AC3E}">
        <p14:creationId xmlns:p14="http://schemas.microsoft.com/office/powerpoint/2010/main" val="3945983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Both Lines into Bus 3 Congested</a:t>
            </a:r>
          </a:p>
        </p:txBody>
      </p:sp>
      <p:pic>
        <p:nvPicPr>
          <p:cNvPr id="3584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934200" y="4267200"/>
            <a:ext cx="4419600" cy="1569660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For bus 3 loads above 200 MW, the load must be supplied locally. Then what if the bus 3 generator opens? </a:t>
            </a:r>
          </a:p>
        </p:txBody>
      </p:sp>
    </p:spTree>
    <p:extLst>
      <p:ext uri="{BB962C8B-B14F-4D97-AF65-F5344CB8AC3E}">
        <p14:creationId xmlns:p14="http://schemas.microsoft.com/office/powerpoint/2010/main" val="3591470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Constrained OPF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Security constrained optimal power flow (SCOPF) is similar to OPF except it also includes contingency constraints</a:t>
            </a:r>
          </a:p>
          <a:p>
            <a:pPr lvl="1"/>
            <a:r>
              <a:rPr lang="en-US" dirty="0"/>
              <a:t>Again the goal is to minimize some objective function, usually the current system cost, subject to a variety of equality and inequality constraints</a:t>
            </a:r>
          </a:p>
          <a:p>
            <a:pPr lvl="1"/>
            <a:r>
              <a:rPr lang="en-US" dirty="0"/>
              <a:t>This adds significantly more computation, but is required to simulate how the system is actually operated (with N-1 reliability)</a:t>
            </a:r>
          </a:p>
          <a:p>
            <a:r>
              <a:rPr lang="en-US" dirty="0"/>
              <a:t>A common solution is to alternate between solving a power flow and contingency analysis, and an LP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77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Constrained OPF,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With the inclusion of contingencies, there needs to be a distinction between what control actions must be done pre-contingent, and which ones can be done post-contingent</a:t>
            </a:r>
          </a:p>
          <a:p>
            <a:pPr lvl="1"/>
            <a:r>
              <a:rPr lang="en-US" dirty="0"/>
              <a:t>The advantage of post-contingent control actions is they would only need to be done in the unlikely event the contingency actually occurs</a:t>
            </a:r>
          </a:p>
          <a:p>
            <a:r>
              <a:rPr lang="en-US" dirty="0"/>
              <a:t>Pre-contingent control actions are usually done for line overloads, while post-contingent control actions are done for most reactive power control and generator outage re-dispatch </a:t>
            </a:r>
          </a:p>
        </p:txBody>
      </p:sp>
    </p:spTree>
    <p:extLst>
      <p:ext uri="{BB962C8B-B14F-4D97-AF65-F5344CB8AC3E}">
        <p14:creationId xmlns:p14="http://schemas.microsoft.com/office/powerpoint/2010/main" val="100590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E728-AB61-42ED-BEA1-70B8C72A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A0FD2-9AF3-A672-6D6E-DE4F5F2AC8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Continue to study economic dispatch</a:t>
            </a:r>
          </a:p>
          <a:p>
            <a:r>
              <a:rPr lang="en-US" dirty="0"/>
              <a:t>Generator paper due next class, April 4th</a:t>
            </a:r>
          </a:p>
        </p:txBody>
      </p:sp>
    </p:spTree>
    <p:extLst>
      <p:ext uri="{BB962C8B-B14F-4D97-AF65-F5344CB8AC3E}">
        <p14:creationId xmlns:p14="http://schemas.microsoft.com/office/powerpoint/2010/main" val="104043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PowerWorld SCOPF Application</a:t>
            </a:r>
          </a:p>
        </p:txBody>
      </p:sp>
      <p:pic>
        <p:nvPicPr>
          <p:cNvPr id="292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" r="47638" b="39999"/>
          <a:stretch/>
        </p:blipFill>
        <p:spPr bwMode="auto">
          <a:xfrm>
            <a:off x="228600" y="1447800"/>
            <a:ext cx="8686800" cy="53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2057400"/>
            <a:ext cx="4679486" cy="52322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Just click the button to solve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895600" y="1371600"/>
            <a:ext cx="914400" cy="10921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 flipV="1">
            <a:off x="3048000" y="2057400"/>
            <a:ext cx="6172200" cy="4572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8901687" y="3886200"/>
            <a:ext cx="3324949" cy="1384995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Number of times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to redo contingency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analysis</a:t>
            </a:r>
          </a:p>
        </p:txBody>
      </p:sp>
      <p:cxnSp>
        <p:nvCxnSpPr>
          <p:cNvPr id="15" name="Straight Arrow Connector 14"/>
          <p:cNvCxnSpPr>
            <a:cxnSpLocks/>
            <a:stCxn id="14" idx="1"/>
          </p:cNvCxnSpPr>
          <p:nvPr/>
        </p:nvCxnSpPr>
        <p:spPr bwMode="auto">
          <a:xfrm flipH="1" flipV="1">
            <a:off x="4343400" y="3048000"/>
            <a:ext cx="4558287" cy="15306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0555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OPF and SCOPF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Solving a full ac OPF or SCOPF on a large system is difficult, so most electricity markets actually use the more approximate, but much simpler DCOPF, in which a dc power flow is used </a:t>
            </a:r>
          </a:p>
          <a:p>
            <a:pPr lvl="1"/>
            <a:r>
              <a:rPr lang="en-US" dirty="0"/>
              <a:t>Interested students can learn more about what is actually done by reading the below paper (this is completely optional)</a:t>
            </a:r>
          </a:p>
          <a:p>
            <a:r>
              <a:rPr lang="en-US" dirty="0"/>
              <a:t>We’ll be using this approach with lab 8 </a:t>
            </a:r>
          </a:p>
          <a:p>
            <a:r>
              <a:rPr lang="en-US" dirty="0"/>
              <a:t>PowerWorld includes this option in the Options, Power Flow Solution, DC Options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9760" y="601980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https://www.ferc.gov/legal/staff-reports/2017/marginallosscalculations.pdf</a:t>
            </a:r>
          </a:p>
        </p:txBody>
      </p:sp>
    </p:spTree>
    <p:extLst>
      <p:ext uri="{BB962C8B-B14F-4D97-AF65-F5344CB8AC3E}">
        <p14:creationId xmlns:p14="http://schemas.microsoft.com/office/powerpoint/2010/main" val="4258915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ERCOT LMPs on Feb. 16 vs Mar. 23, 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2920" y="6324601"/>
            <a:ext cx="5352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Source: www.ercot.com/content/cdr/contours/rtmLmp.html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DA9C0-5CDB-4EC5-AEE7-FB21D3B2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219200"/>
            <a:ext cx="5437823" cy="502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F8CEC3-83BB-4E25-A9D3-A26FF836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508422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51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Versus Centralized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8610600" cy="5181600"/>
          </a:xfrm>
        </p:spPr>
        <p:txBody>
          <a:bodyPr/>
          <a:lstStyle/>
          <a:p>
            <a:r>
              <a:rPr lang="en-US" sz="1800" dirty="0"/>
              <a:t>For decades electric utilities operated as vertical monopolies, with their rates set by state regulators. Utilities had an obligation to serve and customers had no choice.</a:t>
            </a:r>
          </a:p>
          <a:p>
            <a:r>
              <a:rPr lang="en-US" sz="1800" dirty="0"/>
              <a:t>Major change in US occurred in 1992 with the National Energy Policy Act that mandated utilities provide “nondiscriminatory” access to the high voltage grid</a:t>
            </a:r>
          </a:p>
          <a:p>
            <a:pPr lvl="1"/>
            <a:r>
              <a:rPr lang="en-US" sz="1400" dirty="0"/>
              <a:t>Goal was to setup true competition in generation</a:t>
            </a:r>
          </a:p>
          <a:p>
            <a:r>
              <a:rPr lang="en-US" sz="1800" dirty="0"/>
              <a:t>With the vertically integrated utility, a small number of entities (typically utilities) did most of the planning </a:t>
            </a:r>
          </a:p>
          <a:p>
            <a:pPr lvl="1"/>
            <a:r>
              <a:rPr lang="en-US" sz="1600" dirty="0"/>
              <a:t>For example, which new generators and lines to build</a:t>
            </a:r>
          </a:p>
          <a:p>
            <a:pPr lvl="1"/>
            <a:r>
              <a:rPr lang="en-US" sz="1600" dirty="0"/>
              <a:t>Planning was coordinated and governed by regulators</a:t>
            </a:r>
          </a:p>
          <a:p>
            <a:pPr lvl="1"/>
            <a:r>
              <a:rPr lang="en-US" sz="1600" dirty="0"/>
              <a:t>Regulators needed to know the utilities actual costs so they could provide them with a fixed rate of return</a:t>
            </a:r>
          </a:p>
          <a:p>
            <a:r>
              <a:rPr lang="en-US" sz="1800" dirty="0"/>
              <a:t>With markets the larger number of participants often make individual decisions in reaction to prices</a:t>
            </a:r>
          </a:p>
          <a:p>
            <a:pPr lvl="1"/>
            <a:r>
              <a:rPr lang="en-US" sz="1600" dirty="0"/>
              <a:t>For example, whether to build new generation</a:t>
            </a:r>
          </a:p>
          <a:p>
            <a:pPr lvl="1"/>
            <a:r>
              <a:rPr lang="en-US" sz="1600" dirty="0"/>
              <a:t>Generator owners in general to not need to reveal their true costs; rather they make offers into the market</a:t>
            </a:r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133600"/>
            <a:ext cx="25304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063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CBCDD-273D-4632-A171-5BEB6AB1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8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9603F-9900-4963-8C39-4975CC3114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638800" cy="5181600"/>
          </a:xfrm>
        </p:spPr>
        <p:txBody>
          <a:bodyPr/>
          <a:lstStyle/>
          <a:p>
            <a:r>
              <a:rPr lang="en-US" sz="2000" dirty="0"/>
              <a:t>Lab 8 involves simulating a (friendly) competitive energy market between students in the lab</a:t>
            </a:r>
          </a:p>
          <a:p>
            <a:r>
              <a:rPr lang="en-US" sz="2000" dirty="0"/>
              <a:t>TA will be operating a market to supply a certain amount of load per period</a:t>
            </a:r>
          </a:p>
          <a:p>
            <a:r>
              <a:rPr lang="en-US" sz="2000" dirty="0"/>
              <a:t>Students own 5 generators each with varying costs and MW capacities</a:t>
            </a:r>
          </a:p>
          <a:p>
            <a:r>
              <a:rPr lang="en-US" sz="2000" dirty="0"/>
              <a:t>Each period, bid a price for each generator</a:t>
            </a:r>
          </a:p>
          <a:p>
            <a:r>
              <a:rPr lang="en-US" sz="2000" dirty="0"/>
              <a:t>Two payment methods: last-accepted offer (LAO) and pay-as-offered (PAO)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23AA1-8E35-4E9B-AF73-FA6D5CF6F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905000"/>
            <a:ext cx="4060337" cy="3800475"/>
          </a:xfrm>
          <a:prstGeom prst="rect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10176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Starting in about 1995 electricity markets gradually started to develop, both in the US and elsewhere </a:t>
            </a:r>
          </a:p>
          <a:p>
            <a:r>
              <a:rPr lang="en-US" dirty="0"/>
              <a:t>In North America more than 60% of the load is supplied</a:t>
            </a:r>
            <a:br>
              <a:rPr lang="en-US" dirty="0"/>
            </a:br>
            <a:r>
              <a:rPr lang="en-US" dirty="0"/>
              <a:t>via wholesale electricity markets</a:t>
            </a:r>
          </a:p>
          <a:p>
            <a:r>
              <a:rPr lang="en-US" dirty="0"/>
              <a:t>Markets differ but they all have certain common features</a:t>
            </a:r>
            <a:br>
              <a:rPr lang="en-US" dirty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400" y="6324601"/>
            <a:ext cx="60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Image: https://isorto.org/#about-section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9200"/>
            <a:ext cx="5929303" cy="542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66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Design and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needs to be considered in designing an electricity market?</a:t>
            </a:r>
          </a:p>
          <a:p>
            <a:pPr lvl="1"/>
            <a:r>
              <a:rPr lang="en-US" dirty="0"/>
              <a:t>How often do participants put in offers or bids to buy or sell electricity?</a:t>
            </a:r>
          </a:p>
          <a:p>
            <a:pPr lvl="1"/>
            <a:r>
              <a:rPr lang="en-US" dirty="0"/>
              <a:t>What happens when actual demand doesn't match forecast?</a:t>
            </a:r>
          </a:p>
          <a:p>
            <a:pPr lvl="1"/>
            <a:r>
              <a:rPr lang="en-US" dirty="0"/>
              <a:t>What about non-dispatchable generation like wind?</a:t>
            </a:r>
          </a:p>
          <a:p>
            <a:pPr lvl="1"/>
            <a:r>
              <a:rPr lang="en-US" dirty="0"/>
              <a:t>Who's going to pay for transmission construction?</a:t>
            </a:r>
          </a:p>
          <a:p>
            <a:pPr lvl="1"/>
            <a:r>
              <a:rPr lang="en-US" dirty="0"/>
              <a:t>Some generators are expensive to turn on and off and take a while to ramp their generation.</a:t>
            </a:r>
          </a:p>
          <a:p>
            <a:pPr lvl="1"/>
            <a:r>
              <a:rPr lang="en-US" dirty="0"/>
              <a:t>Some generators support the grid with reactive power, transient inertia, or reserves, even though they are more expensive.</a:t>
            </a:r>
          </a:p>
          <a:p>
            <a:pPr lvl="1"/>
            <a:r>
              <a:rPr lang="en-US" dirty="0"/>
              <a:t>What if participants attempt to manipulate the market?</a:t>
            </a:r>
          </a:p>
        </p:txBody>
      </p:sp>
    </p:spTree>
    <p:extLst>
      <p:ext uri="{BB962C8B-B14F-4D97-AF65-F5344CB8AC3E}">
        <p14:creationId xmlns:p14="http://schemas.microsoft.com/office/powerpoint/2010/main" val="3953826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629400" cy="5181600"/>
          </a:xfrm>
        </p:spPr>
        <p:txBody>
          <a:bodyPr/>
          <a:lstStyle/>
          <a:p>
            <a:r>
              <a:rPr lang="en-US" sz="2400" dirty="0"/>
              <a:t>Goal is to maximize the economic surplus (or total welfare), which is the sum of the consumer surplus and the producer surplus (i.e., their profit)</a:t>
            </a:r>
          </a:p>
          <a:p>
            <a:r>
              <a:rPr lang="en-US" sz="2400" dirty="0"/>
              <a:t>Generation owners have to decide their offer prices</a:t>
            </a:r>
          </a:p>
          <a:p>
            <a:r>
              <a:rPr lang="en-US" sz="2400" dirty="0"/>
              <a:t>If their price is too high, they are not selected to generate</a:t>
            </a:r>
          </a:p>
          <a:p>
            <a:r>
              <a:rPr lang="en-US" sz="2400" dirty="0"/>
              <a:t>At the wholesale level, the consumers often just see a price, though there can be price responsive load bids</a:t>
            </a:r>
          </a:p>
          <a:p>
            <a:endParaRPr lang="en-US" sz="2400" dirty="0"/>
          </a:p>
        </p:txBody>
      </p:sp>
      <p:pic>
        <p:nvPicPr>
          <p:cNvPr id="3076" name="Picture 4" descr="https://upload.wikimedia.org/wikipedia/commons/thumb/d/d7/Economic-surpluses.svg/350px-Economic-surplus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6324600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Image Source: en.wikipedia.org/wiki/</a:t>
            </a:r>
            <a:r>
              <a:rPr lang="en-US" sz="1600" dirty="0" err="1">
                <a:latin typeface="+mj-lt"/>
              </a:rPr>
              <a:t>Economic_surplus</a:t>
            </a:r>
            <a:r>
              <a:rPr lang="en-US" sz="1600" dirty="0">
                <a:latin typeface="+mj-lt"/>
              </a:rPr>
              <a:t>#/media/File:Economic-surpluses.svg</a:t>
            </a:r>
          </a:p>
        </p:txBody>
      </p:sp>
    </p:spTree>
    <p:extLst>
      <p:ext uri="{BB962C8B-B14F-4D97-AF65-F5344CB8AC3E}">
        <p14:creationId xmlns:p14="http://schemas.microsoft.com/office/powerpoint/2010/main" val="3133716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Common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Day ahead market – this is needed because time is required to make decisions about committing generators</a:t>
            </a:r>
          </a:p>
          <a:p>
            <a:pPr lvl="1"/>
            <a:r>
              <a:rPr lang="en-US" dirty="0"/>
              <a:t>Generation owners submit offers for how much generation they can supply and at what price; accepted offers are binding</a:t>
            </a:r>
          </a:p>
          <a:p>
            <a:r>
              <a:rPr lang="en-US" dirty="0"/>
              <a:t>Real-time energy market – needed because day ahead forecasts are never perfect, and unexpected events can occur</a:t>
            </a:r>
          </a:p>
          <a:p>
            <a:r>
              <a:rPr lang="en-US" dirty="0"/>
              <a:t>Co-optimization with other “ancillary services” such as reserves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60960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The source for much of this material “Analytic Research Foundations for the Next-Generation Electric Grid” (Chapter 2), The National Academies Press, 2016 (free download available) </a:t>
            </a:r>
          </a:p>
        </p:txBody>
      </p:sp>
    </p:spTree>
    <p:extLst>
      <p:ext uri="{BB962C8B-B14F-4D97-AF65-F5344CB8AC3E}">
        <p14:creationId xmlns:p14="http://schemas.microsoft.com/office/powerpoint/2010/main" val="1542765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Common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Pricing is done using locational marginal prices, determined by an SCOPF</a:t>
            </a:r>
          </a:p>
          <a:p>
            <a:pPr lvl="1"/>
            <a:r>
              <a:rPr lang="en-US" dirty="0"/>
              <a:t>Most markets include a marginal losses component</a:t>
            </a:r>
          </a:p>
          <a:p>
            <a:r>
              <a:rPr lang="en-US" dirty="0"/>
              <a:t>LMP markets are designed to send transparent price signal so people can make short and long-term decisions</a:t>
            </a:r>
          </a:p>
          <a:p>
            <a:pPr lvl="1"/>
            <a:r>
              <a:rPr lang="en-US" dirty="0"/>
              <a:t>Generators are free to offer their electricity at whatever price they desire; they do not have to reveal their “true” costs</a:t>
            </a:r>
          </a:p>
          <a:p>
            <a:pPr lvl="1"/>
            <a:r>
              <a:rPr lang="en-US" dirty="0"/>
              <a:t>Most of the times markets work as planned, and prices are competitive</a:t>
            </a:r>
          </a:p>
          <a:p>
            <a:pPr lvl="1"/>
            <a:r>
              <a:rPr lang="en-US" dirty="0"/>
              <a:t>During times of shortages (scarcity) there are limits on LMPs; ERCOT’s is $9000/MWh</a:t>
            </a:r>
          </a:p>
          <a:p>
            <a:pPr lvl="1"/>
            <a:r>
              <a:rPr lang="en-US" dirty="0"/>
              <a:t>Markets are run by independent system operators (ISOs)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6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13ABC-761F-4A4C-AAC2-747C9214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Dispatch, Exercise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C4DF94D-3244-4945-B1DA-AE9B7E1356E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Use the Lambda Iteration method to find the optimal dispatch of three generators: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/>
                        </m:ctrlPr>
                      </m:sSubPr>
                      <m:e>
                        <m:r>
                          <a:rPr lang="en-US" i="1" dirty="0"/>
                          <m:t>𝐶</m:t>
                        </m:r>
                      </m:e>
                      <m:sub>
                        <m:r>
                          <a:rPr lang="en-US" i="1" dirty="0"/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/>
                        </m:ctrlPr>
                      </m:dPr>
                      <m:e>
                        <m:sSub>
                          <m:sSubPr>
                            <m:ctrlPr>
                              <a:rPr lang="en-US" i="1" dirty="0"/>
                            </m:ctrlPr>
                          </m:sSubPr>
                          <m:e>
                            <m:r>
                              <a:rPr lang="en-US" i="1" dirty="0"/>
                              <m:t>𝑃</m:t>
                            </m:r>
                          </m:e>
                          <m:sub>
                            <m:r>
                              <a:rPr lang="en-US" i="1" dirty="0"/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/>
                      <m:t>=0.025 </m:t>
                    </m:r>
                    <m:sSubSup>
                      <m:sSubSupPr>
                        <m:ctrlPr>
                          <a:rPr lang="en-US" i="1" dirty="0"/>
                        </m:ctrlPr>
                      </m:sSubSupPr>
                      <m:e>
                        <m:r>
                          <a:rPr lang="en-US" i="1" dirty="0"/>
                          <m:t>𝑃</m:t>
                        </m:r>
                      </m:e>
                      <m:sub>
                        <m:r>
                          <a:rPr lang="en-US" i="1" dirty="0"/>
                          <m:t>1</m:t>
                        </m:r>
                      </m:sub>
                      <m:sup>
                        <m:r>
                          <a:rPr lang="en-US" i="1" dirty="0"/>
                          <m:t>2</m:t>
                        </m:r>
                      </m:sup>
                    </m:sSubSup>
                    <m:r>
                      <a:rPr lang="en-US" i="1" dirty="0"/>
                      <m:t>+16</m:t>
                    </m:r>
                    <m:sSub>
                      <m:sSubPr>
                        <m:ctrlPr>
                          <a:rPr lang="en-US" i="1" dirty="0"/>
                        </m:ctrlPr>
                      </m:sSubPr>
                      <m:e>
                        <m:r>
                          <a:rPr lang="en-US" i="1" dirty="0"/>
                          <m:t> </m:t>
                        </m:r>
                        <m:r>
                          <a:rPr lang="en-US" i="1" dirty="0"/>
                          <m:t>𝑃</m:t>
                        </m:r>
                      </m:e>
                      <m:sub>
                        <m:r>
                          <a:rPr lang="en-US" i="1" dirty="0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i="1" dirty="0"/>
                      <m:t>15≤</m:t>
                    </m:r>
                    <m:sSub>
                      <m:sSubPr>
                        <m:ctrlPr>
                          <a:rPr lang="en-US" i="1" dirty="0"/>
                        </m:ctrlPr>
                      </m:sSubPr>
                      <m:e>
                        <m:r>
                          <a:rPr lang="en-US" i="1" dirty="0"/>
                          <m:t>𝑃</m:t>
                        </m:r>
                      </m:e>
                      <m:sub>
                        <m:r>
                          <a:rPr lang="en-US" i="1" dirty="0"/>
                          <m:t>1</m:t>
                        </m:r>
                      </m:sub>
                    </m:sSub>
                    <m:r>
                      <a:rPr lang="en-US" i="1" dirty="0"/>
                      <m:t>≤115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/>
                        </m:ctrlPr>
                      </m:sSubPr>
                      <m:e>
                        <m:r>
                          <a:rPr lang="en-US" i="1" dirty="0"/>
                          <m:t>𝐶</m:t>
                        </m:r>
                      </m:e>
                      <m:sub>
                        <m:r>
                          <a:rPr lang="en-US" i="1" dirty="0"/>
                          <m:t>2</m:t>
                        </m:r>
                      </m:sub>
                    </m:sSub>
                    <m:d>
                      <m:dPr>
                        <m:ctrlPr>
                          <a:rPr lang="en-US" i="1" dirty="0"/>
                        </m:ctrlPr>
                      </m:dPr>
                      <m:e>
                        <m:sSub>
                          <m:sSubPr>
                            <m:ctrlPr>
                              <a:rPr lang="en-US" i="1" dirty="0"/>
                            </m:ctrlPr>
                          </m:sSubPr>
                          <m:e>
                            <m:r>
                              <a:rPr lang="en-US" i="1" dirty="0"/>
                              <m:t>𝑃</m:t>
                            </m:r>
                          </m:e>
                          <m:sub>
                            <m:r>
                              <a:rPr lang="en-US" i="1" dirty="0"/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/>
                      <m:t>=0.035 </m:t>
                    </m:r>
                    <m:sSubSup>
                      <m:sSubSupPr>
                        <m:ctrlPr>
                          <a:rPr lang="en-US" i="1" dirty="0"/>
                        </m:ctrlPr>
                      </m:sSubSupPr>
                      <m:e>
                        <m:r>
                          <a:rPr lang="en-US" i="1" dirty="0"/>
                          <m:t>𝑃</m:t>
                        </m:r>
                      </m:e>
                      <m:sub>
                        <m:r>
                          <a:rPr lang="en-US" i="1" dirty="0"/>
                          <m:t>2</m:t>
                        </m:r>
                      </m:sub>
                      <m:sup>
                        <m:r>
                          <a:rPr lang="en-US" i="1" dirty="0"/>
                          <m:t>2</m:t>
                        </m:r>
                      </m:sup>
                    </m:sSubSup>
                    <m:r>
                      <a:rPr lang="en-US" i="1" dirty="0"/>
                      <m:t>+9 </m:t>
                    </m:r>
                    <m:sSub>
                      <m:sSubPr>
                        <m:ctrlPr>
                          <a:rPr lang="en-US" i="1" dirty="0"/>
                        </m:ctrlPr>
                      </m:sSubPr>
                      <m:e>
                        <m:r>
                          <a:rPr lang="en-US" i="1" dirty="0"/>
                          <m:t>𝑃</m:t>
                        </m:r>
                      </m:e>
                      <m:sub>
                        <m:r>
                          <a:rPr lang="en-US" i="1" dirty="0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i="1" dirty="0"/>
                      <m:t>30≤</m:t>
                    </m:r>
                    <m:sSub>
                      <m:sSubPr>
                        <m:ctrlPr>
                          <a:rPr lang="en-US" i="1" dirty="0"/>
                        </m:ctrlPr>
                      </m:sSubPr>
                      <m:e>
                        <m:r>
                          <a:rPr lang="en-US" i="1" dirty="0"/>
                          <m:t>𝑃</m:t>
                        </m:r>
                      </m:e>
                      <m:sub>
                        <m:r>
                          <a:rPr lang="en-US" i="1" dirty="0"/>
                          <m:t>2</m:t>
                        </m:r>
                      </m:sub>
                    </m:sSub>
                    <m:r>
                      <a:rPr lang="en-US" i="1" dirty="0"/>
                      <m:t>≤185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/>
                        </m:ctrlPr>
                      </m:sSubPr>
                      <m:e>
                        <m:r>
                          <a:rPr lang="en-US" i="1" dirty="0"/>
                          <m:t>𝐶</m:t>
                        </m:r>
                      </m:e>
                      <m:sub>
                        <m:r>
                          <a:rPr lang="en-US" i="1" dirty="0"/>
                          <m:t>3</m:t>
                        </m:r>
                      </m:sub>
                    </m:sSub>
                    <m:d>
                      <m:dPr>
                        <m:ctrlPr>
                          <a:rPr lang="en-US" i="1" dirty="0"/>
                        </m:ctrlPr>
                      </m:dPr>
                      <m:e>
                        <m:sSub>
                          <m:sSubPr>
                            <m:ctrlPr>
                              <a:rPr lang="en-US" i="1" dirty="0"/>
                            </m:ctrlPr>
                          </m:sSubPr>
                          <m:e>
                            <m:r>
                              <a:rPr lang="en-US" i="1" dirty="0"/>
                              <m:t>𝑃</m:t>
                            </m:r>
                          </m:e>
                          <m:sub>
                            <m:r>
                              <a:rPr lang="en-US" i="1" dirty="0"/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/>
                      <m:t>=0.004 </m:t>
                    </m:r>
                    <m:sSubSup>
                      <m:sSubSupPr>
                        <m:ctrlPr>
                          <a:rPr lang="en-US" i="1" dirty="0"/>
                        </m:ctrlPr>
                      </m:sSubSupPr>
                      <m:e>
                        <m:r>
                          <a:rPr lang="en-US" i="1" dirty="0"/>
                          <m:t>𝑃</m:t>
                        </m:r>
                      </m:e>
                      <m:sub>
                        <m:r>
                          <a:rPr lang="en-US" i="1" dirty="0"/>
                          <m:t>3</m:t>
                        </m:r>
                      </m:sub>
                      <m:sup>
                        <m:r>
                          <a:rPr lang="en-US" i="1" dirty="0"/>
                          <m:t>2</m:t>
                        </m:r>
                      </m:sup>
                    </m:sSubSup>
                    <m:r>
                      <a:rPr lang="en-US" i="1" dirty="0"/>
                      <m:t>+15 </m:t>
                    </m:r>
                    <m:sSub>
                      <m:sSubPr>
                        <m:ctrlPr>
                          <a:rPr lang="en-US" i="1" dirty="0"/>
                        </m:ctrlPr>
                      </m:sSubPr>
                      <m:e>
                        <m:r>
                          <a:rPr lang="en-US" i="1" dirty="0"/>
                          <m:t>𝑃</m:t>
                        </m:r>
                      </m:e>
                      <m:sub>
                        <m:r>
                          <a:rPr lang="en-US" i="1" dirty="0"/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                     </a:t>
                </a:r>
                <a14:m>
                  <m:oMath xmlns:m="http://schemas.openxmlformats.org/officeDocument/2006/math">
                    <m:r>
                      <a:rPr lang="en-US" i="1" dirty="0"/>
                      <m:t>8≤</m:t>
                    </m:r>
                    <m:sSub>
                      <m:sSubPr>
                        <m:ctrlPr>
                          <a:rPr lang="en-US" i="1" dirty="0"/>
                        </m:ctrlPr>
                      </m:sSubPr>
                      <m:e>
                        <m:r>
                          <a:rPr lang="en-US" i="1" dirty="0"/>
                          <m:t>𝑃</m:t>
                        </m:r>
                      </m:e>
                      <m:sub>
                        <m:r>
                          <a:rPr lang="en-US" i="1" dirty="0"/>
                          <m:t>3</m:t>
                        </m:r>
                      </m:sub>
                    </m:sSub>
                    <m:r>
                      <a:rPr lang="en-US" i="1" dirty="0"/>
                      <m:t>≤325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/>
                  <a:t>Assume the total load is 200 MW. Start with guessing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/>
                        </m:ctrlPr>
                      </m:sSubPr>
                      <m:e>
                        <m:r>
                          <a:rPr lang="en-US" i="1" dirty="0"/>
                          <m:t>𝜆</m:t>
                        </m:r>
                      </m:e>
                      <m:sub>
                        <m:r>
                          <a:rPr lang="en-US" i="1" dirty="0"/>
                          <m:t>𝐻</m:t>
                        </m:r>
                      </m:sub>
                    </m:sSub>
                    <m:r>
                      <a:rPr lang="en-US" i="1" dirty="0"/>
                      <m:t>=40 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/>
                        </m:ctrlPr>
                      </m:sSubPr>
                      <m:e>
                        <m:r>
                          <a:rPr lang="en-US" i="1" dirty="0"/>
                          <m:t>𝜆</m:t>
                        </m:r>
                      </m:e>
                      <m:sub>
                        <m:r>
                          <a:rPr lang="en-US" i="1" dirty="0"/>
                          <m:t>𝐿</m:t>
                        </m:r>
                      </m:sub>
                    </m:sSub>
                    <m:r>
                      <a:rPr lang="en-US" i="1" dirty="0"/>
                      <m:t>=10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C4DF94D-3244-4945-B1DA-AE9B7E135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021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LMP Energy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an LMP energy market the generation is paid the LMP at the bus, and the loads pay the LMP at the bus</a:t>
            </a:r>
          </a:p>
          <a:p>
            <a:pPr lvl="1"/>
            <a:r>
              <a:rPr lang="en-US" dirty="0"/>
              <a:t>This is done in both the day ahead market and in the real-time market (which makes up the differences between actual and the day ahead)</a:t>
            </a:r>
          </a:p>
          <a:p>
            <a:r>
              <a:rPr lang="en-US" dirty="0"/>
              <a:t>The generator surplus (profit) is the difference between the LMP and the actual cost of generation</a:t>
            </a:r>
          </a:p>
          <a:p>
            <a:r>
              <a:rPr lang="en-US" dirty="0"/>
              <a:t>Generators that offer too high are not selected to run, and hence make no profit</a:t>
            </a:r>
          </a:p>
          <a:p>
            <a:r>
              <a:rPr lang="en-US" dirty="0"/>
              <a:t>A key decision for the generation owners is what values to offer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02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Generation in ERCOT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Challenges: 1) intermittent, 2) wind and load patterns, 3) forecasting wind, 4) transmission system limitations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6219334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</a:rPr>
              <a:t>Source: www.ercot.com/content/wcm/training_courses/55/wind_operations_41111.pdf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2514600"/>
            <a:ext cx="10896600" cy="336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785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Congestion Revenue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Congestion revenue rights (CRRs) are financial instruments that result in a charge or payment to the owner when the ERCOT transmission system is congested in the day ahead market</a:t>
            </a:r>
          </a:p>
          <a:p>
            <a:r>
              <a:rPr lang="en-US" dirty="0"/>
              <a:t>They are tradable financial instruments for hedging of transmission congestion charges </a:t>
            </a:r>
          </a:p>
          <a:p>
            <a:r>
              <a:rPr lang="en-US" dirty="0"/>
              <a:t>There is a payment to the owner (or perhaps payment from the owner) when there are LMP cost differences</a:t>
            </a:r>
          </a:p>
          <a:p>
            <a:pPr lvl="1"/>
            <a:r>
              <a:rPr lang="en-US" dirty="0"/>
              <a:t>Options (only payments), Obligations (payments or charges)</a:t>
            </a:r>
          </a:p>
          <a:p>
            <a:r>
              <a:rPr lang="en-US" dirty="0"/>
              <a:t>Can be acquired by CRR auction, bilateral trades or allocation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6124545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Source: www.ercot.com/mktinfo/crr</a:t>
            </a:r>
          </a:p>
        </p:txBody>
      </p:sp>
    </p:spTree>
    <p:extLst>
      <p:ext uri="{BB962C8B-B14F-4D97-AF65-F5344CB8AC3E}">
        <p14:creationId xmlns:p14="http://schemas.microsoft.com/office/powerpoint/2010/main" val="1337005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Congestion Revenue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Prior to auction ERCOT determines its system capacity</a:t>
            </a:r>
          </a:p>
          <a:p>
            <a:pPr lvl="1"/>
            <a:r>
              <a:rPr lang="en-US" dirty="0"/>
              <a:t>Set on a monthly basis</a:t>
            </a:r>
          </a:p>
          <a:p>
            <a:pPr lvl="1"/>
            <a:r>
              <a:rPr lang="en-US" dirty="0"/>
              <a:t>Modified based on pre-assigned CRRs (e.g., long-term supply)</a:t>
            </a:r>
          </a:p>
          <a:p>
            <a:r>
              <a:rPr lang="en-US" dirty="0"/>
              <a:t>They use a dc power flow model in the analysis</a:t>
            </a:r>
          </a:p>
          <a:p>
            <a:r>
              <a:rPr lang="en-US" dirty="0"/>
              <a:t>Auctioned or allocated in one month strips in time-of-use blocks (off-peak, peak weekday, peak weekend)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6290846"/>
            <a:ext cx="815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Source: www.ercot.com/content/wcm/training_courses/109553/CRR_2017_May.pdf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4200" y="4267200"/>
            <a:ext cx="55959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526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Nodal Market Overview</a:t>
            </a:r>
          </a:p>
        </p:txBody>
      </p:sp>
      <p:pic>
        <p:nvPicPr>
          <p:cNvPr id="4" name="Picture 3" descr="ERCOT Overview_Revised_v7_lkw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0287000" cy="552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44346" y="4724400"/>
            <a:ext cx="182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Image source: ERCOT market education, transmission 101</a:t>
            </a:r>
          </a:p>
        </p:txBody>
      </p:sp>
    </p:spTree>
    <p:extLst>
      <p:ext uri="{BB962C8B-B14F-4D97-AF65-F5344CB8AC3E}">
        <p14:creationId xmlns:p14="http://schemas.microsoft.com/office/powerpoint/2010/main" val="1534951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Market Relationships</a:t>
            </a:r>
          </a:p>
        </p:txBody>
      </p:sp>
      <p:pic>
        <p:nvPicPr>
          <p:cNvPr id="6" name="Picture 5" descr="ercot_process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001000" cy="546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677400" y="4724400"/>
            <a:ext cx="21797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Image source: ERCOT market education, transmission 101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1752600"/>
            <a:ext cx="2084225" cy="230832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LSE is load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serving entity;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QSE is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qualified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scheduling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entity</a:t>
            </a:r>
          </a:p>
        </p:txBody>
      </p:sp>
    </p:spTree>
    <p:extLst>
      <p:ext uri="{BB962C8B-B14F-4D97-AF65-F5344CB8AC3E}">
        <p14:creationId xmlns:p14="http://schemas.microsoft.com/office/powerpoint/2010/main" val="71937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3D90-5C99-4C9E-B51D-85B80F1B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EB285-3C9D-4505-A712-9B3A34E841E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239000" cy="5181600"/>
              </a:xfrm>
            </p:spPr>
            <p:txBody>
              <a:bodyPr/>
              <a:lstStyle/>
              <a:p>
                <a:r>
                  <a:rPr lang="en-US" sz="2000" b="1" dirty="0"/>
                  <a:t>Economic Dispatch (ED)</a:t>
                </a:r>
                <a:r>
                  <a:rPr lang="en-US" sz="2000" dirty="0"/>
                  <a:t>: Determines the generator dispatch that minimizes the total system operating cost, subject to generation = load + losses</a:t>
                </a:r>
              </a:p>
              <a:p>
                <a:r>
                  <a:rPr lang="en-US" sz="2000" b="1" dirty="0"/>
                  <a:t>Optimal Power Flow (OPF)</a:t>
                </a:r>
                <a:r>
                  <a:rPr lang="en-US" sz="2000" dirty="0"/>
                  <a:t>: Minimize system operating cost, subject to multiple constraints including power balance equations, line and transformer flow limits, voltage limits, generator limits</a:t>
                </a:r>
              </a:p>
              <a:p>
                <a:r>
                  <a:rPr lang="en-US" sz="2000" b="1" dirty="0"/>
                  <a:t>Security Constrained Optimal Power Flow (SCOPF)</a:t>
                </a:r>
                <a:r>
                  <a:rPr lang="en-US" sz="2000" dirty="0"/>
                  <a:t>: Same as the OPF but also includes constraints that do not allow line limit or voltage violations in contingency conditions</a:t>
                </a:r>
              </a:p>
              <a:p>
                <a:r>
                  <a:rPr lang="en-US" sz="2000" b="1" dirty="0"/>
                  <a:t>System Lambda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000" b="1" dirty="0"/>
                  <a:t>): </a:t>
                </a:r>
                <a:r>
                  <a:rPr lang="en-US" sz="2000" dirty="0"/>
                  <a:t>In ED, the marginal cost of electricity for the system</a:t>
                </a:r>
                <a:endParaRPr lang="en-US" sz="2000" b="1" dirty="0"/>
              </a:p>
              <a:p>
                <a:r>
                  <a:rPr lang="en-US" sz="2000" b="1" dirty="0"/>
                  <a:t>Locational Marginal Prices (LMPs)</a:t>
                </a:r>
                <a:r>
                  <a:rPr lang="en-US" sz="2000" dirty="0"/>
                  <a:t>: In OPF or SCOPF, the marginal cost of electricity for a single location, such as a bus</a:t>
                </a:r>
                <a:endParaRPr lang="en-US" sz="20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EB285-3C9D-4505-A712-9B3A34E841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239000" cy="5181600"/>
              </a:xfrm>
              <a:blipFill>
                <a:blip r:embed="rId2"/>
                <a:stretch>
                  <a:fillRect l="-758" t="-588" r="-1601" b="-2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8B2F47C-8806-4AB8-8542-7001035B4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524000"/>
            <a:ext cx="4524449" cy="4119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5D8CB0-A33F-40F8-9305-763995D84E50}"/>
              </a:ext>
            </a:extLst>
          </p:cNvPr>
          <p:cNvSpPr txBox="1"/>
          <p:nvPr/>
        </p:nvSpPr>
        <p:spPr>
          <a:xfrm>
            <a:off x="7848600" y="5715000"/>
            <a:ext cx="397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An LMP map from ERCOT yesterday</a:t>
            </a:r>
          </a:p>
        </p:txBody>
      </p:sp>
    </p:spTree>
    <p:extLst>
      <p:ext uri="{BB962C8B-B14F-4D97-AF65-F5344CB8AC3E}">
        <p14:creationId xmlns:p14="http://schemas.microsoft.com/office/powerpoint/2010/main" val="366553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Optimal Power Flow (OPF)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Next we’ll consider OPF and SCOPF</a:t>
            </a:r>
          </a:p>
          <a:p>
            <a:pPr eaLnBrk="1" hangingPunct="1"/>
            <a:r>
              <a:rPr lang="en-US" altLang="en-US" dirty="0"/>
              <a:t>OPF functionally combines the power flow with economic dispatch</a:t>
            </a:r>
          </a:p>
          <a:p>
            <a:pPr eaLnBrk="1" hangingPunct="1"/>
            <a:r>
              <a:rPr lang="en-US" altLang="en-US" dirty="0"/>
              <a:t>SCOPF adds in contingency analysis </a:t>
            </a:r>
          </a:p>
          <a:p>
            <a:pPr eaLnBrk="1" hangingPunct="1"/>
            <a:r>
              <a:rPr lang="en-US" altLang="en-US" dirty="0"/>
              <a:t>In both minimize a cost function, such as operating cost, taking into account realistic equality and inequality constraints</a:t>
            </a:r>
          </a:p>
          <a:p>
            <a:pPr eaLnBrk="1" hangingPunct="1"/>
            <a:r>
              <a:rPr lang="en-US" altLang="en-US" dirty="0"/>
              <a:t>Equality constraints</a:t>
            </a:r>
          </a:p>
          <a:p>
            <a:pPr lvl="1" eaLnBrk="1" hangingPunct="1"/>
            <a:r>
              <a:rPr lang="en-US" altLang="en-US" dirty="0"/>
              <a:t>bus real and reactive power balance</a:t>
            </a:r>
          </a:p>
          <a:p>
            <a:pPr lvl="1" eaLnBrk="1" hangingPunct="1"/>
            <a:r>
              <a:rPr lang="en-US" altLang="en-US" dirty="0"/>
              <a:t>generator voltage </a:t>
            </a:r>
            <a:r>
              <a:rPr lang="en-US" altLang="en-US" dirty="0" err="1"/>
              <a:t>setpoints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area MW interchange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570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OPF, Cont’d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Inequality constraints</a:t>
            </a:r>
          </a:p>
          <a:p>
            <a:pPr lvl="1"/>
            <a:r>
              <a:rPr lang="en-US" altLang="en-US" dirty="0"/>
              <a:t>transmission line/transformer/interface flow limits</a:t>
            </a:r>
          </a:p>
          <a:p>
            <a:pPr lvl="1"/>
            <a:r>
              <a:rPr lang="en-US" altLang="en-US" dirty="0"/>
              <a:t>generator MW limits</a:t>
            </a:r>
          </a:p>
          <a:p>
            <a:pPr lvl="1"/>
            <a:r>
              <a:rPr lang="en-US" altLang="en-US" dirty="0"/>
              <a:t>generator reactive power capability curves</a:t>
            </a:r>
          </a:p>
          <a:p>
            <a:pPr lvl="1"/>
            <a:r>
              <a:rPr lang="en-US" altLang="en-US" dirty="0"/>
              <a:t>bus voltage magnitudes (not yet implemented in Simulator OPF)</a:t>
            </a:r>
          </a:p>
          <a:p>
            <a:r>
              <a:rPr lang="en-US" altLang="en-US" dirty="0"/>
              <a:t>Available Controls</a:t>
            </a:r>
          </a:p>
          <a:p>
            <a:pPr lvl="1"/>
            <a:r>
              <a:rPr lang="en-US" altLang="en-US" dirty="0"/>
              <a:t>generator MW outputs</a:t>
            </a:r>
          </a:p>
          <a:p>
            <a:pPr lvl="1"/>
            <a:r>
              <a:rPr lang="en-US" altLang="en-US" dirty="0"/>
              <a:t>transformer taps and phase angles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394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Two Example OPF Solution Methods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Non-linear approach using Newton’s method</a:t>
            </a:r>
          </a:p>
          <a:p>
            <a:pPr lvl="1" eaLnBrk="1" hangingPunct="1"/>
            <a:r>
              <a:rPr lang="en-US" altLang="en-US" dirty="0"/>
              <a:t>handles marginal losses well, but is relatively slow and has problems determining binding constraints</a:t>
            </a:r>
          </a:p>
          <a:p>
            <a:pPr eaLnBrk="1" hangingPunct="1"/>
            <a:r>
              <a:rPr lang="en-US" altLang="en-US" dirty="0"/>
              <a:t>Linear Programming </a:t>
            </a:r>
          </a:p>
          <a:p>
            <a:pPr lvl="1" eaLnBrk="1" hangingPunct="1"/>
            <a:r>
              <a:rPr lang="en-US" altLang="en-US" dirty="0"/>
              <a:t>fast and efficient in determining binding constraints, but can have difficulty with marginal losses.</a:t>
            </a:r>
          </a:p>
          <a:p>
            <a:pPr lvl="1" eaLnBrk="1" hangingPunct="1"/>
            <a:r>
              <a:rPr lang="en-US" altLang="en-US" dirty="0"/>
              <a:t>used in </a:t>
            </a:r>
            <a:r>
              <a:rPr lang="en-US" altLang="en-US" dirty="0" err="1"/>
              <a:t>PowerWorld</a:t>
            </a:r>
            <a:r>
              <a:rPr lang="en-US" altLang="en-US" dirty="0"/>
              <a:t> Simulator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0419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LP OPF Solution Method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Solution iterates between</a:t>
            </a:r>
          </a:p>
          <a:p>
            <a:pPr lvl="1"/>
            <a:r>
              <a:rPr lang="en-US" altLang="en-US" dirty="0"/>
              <a:t>solving a full ac power flow solution</a:t>
            </a:r>
          </a:p>
          <a:p>
            <a:pPr lvl="2"/>
            <a:r>
              <a:rPr lang="en-US" altLang="en-US" dirty="0"/>
              <a:t>enforces real/reactive power balance at each bus</a:t>
            </a:r>
          </a:p>
          <a:p>
            <a:pPr lvl="2"/>
            <a:r>
              <a:rPr lang="en-US" altLang="en-US" dirty="0"/>
              <a:t>enforces generator reactive limits</a:t>
            </a:r>
          </a:p>
          <a:p>
            <a:pPr lvl="2"/>
            <a:r>
              <a:rPr lang="en-US" altLang="en-US" dirty="0"/>
              <a:t>system controls are assumed fixed </a:t>
            </a:r>
          </a:p>
          <a:p>
            <a:pPr lvl="2"/>
            <a:r>
              <a:rPr lang="en-US" altLang="en-US" dirty="0"/>
              <a:t>takes into account non-</a:t>
            </a:r>
            <a:r>
              <a:rPr lang="en-US" altLang="en-US" dirty="0" err="1"/>
              <a:t>linearities</a:t>
            </a:r>
            <a:endParaRPr lang="en-US" altLang="en-US" dirty="0"/>
          </a:p>
          <a:p>
            <a:pPr lvl="1"/>
            <a:r>
              <a:rPr lang="en-US" altLang="en-US" dirty="0"/>
              <a:t>solving a primal LP</a:t>
            </a:r>
          </a:p>
          <a:p>
            <a:pPr lvl="2"/>
            <a:r>
              <a:rPr lang="en-US" altLang="en-US" dirty="0"/>
              <a:t>changes system controls to enforce linearized constraints while minimizing cost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5505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Two Bus with Unconstrained Line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8763000" cy="519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6705600" y="1981200"/>
            <a:ext cx="1676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382000" y="1295400"/>
            <a:ext cx="2063750" cy="1200329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Transmission line is not overloaded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2667000" cy="1569660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With no overloads the OPF matches the economic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dispatch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001000" y="5410200"/>
            <a:ext cx="3797300" cy="1200329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Marginal cost of supplying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power to each bus (locational marginal costs)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 flipV="1">
            <a:off x="5638800" y="4038600"/>
            <a:ext cx="220980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 flipV="1">
            <a:off x="9372600" y="4038600"/>
            <a:ext cx="8382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61893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309</TotalTime>
  <Words>2315</Words>
  <Application>Microsoft Office PowerPoint</Application>
  <PresentationFormat>Widescreen</PresentationFormat>
  <Paragraphs>211</Paragraphs>
  <Slides>35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ECEN 460, Spring 2023 Power System Operation and Control</vt:lpstr>
      <vt:lpstr>Homework</vt:lpstr>
      <vt:lpstr>Economic Dispatch, Exercise 3</vt:lpstr>
      <vt:lpstr>Key Terms</vt:lpstr>
      <vt:lpstr>Optimal Power Flow (OPF)</vt:lpstr>
      <vt:lpstr>OPF, Cont’d</vt:lpstr>
      <vt:lpstr>Two Example OPF Solution Methods</vt:lpstr>
      <vt:lpstr>LP OPF Solution Method</vt:lpstr>
      <vt:lpstr>Two Bus with Unconstrained Line</vt:lpstr>
      <vt:lpstr>Two Bus with Constrained Line</vt:lpstr>
      <vt:lpstr>Three Bus (B3) Example</vt:lpstr>
      <vt:lpstr>B3 with Line Limits Not Enforced</vt:lpstr>
      <vt:lpstr>B3 with Line Limits Enforced</vt:lpstr>
      <vt:lpstr>Verify Bus 3 Marginal Cost</vt:lpstr>
      <vt:lpstr>Why is Bus 3 LMP = $14 /MWh?</vt:lpstr>
      <vt:lpstr>Why is Bus 3 LMP $ 14 / MWh?, cont’d</vt:lpstr>
      <vt:lpstr>Both Lines into Bus 3 Congested</vt:lpstr>
      <vt:lpstr>Security Constrained OPF</vt:lpstr>
      <vt:lpstr>Security Constrained OPF, Cont.</vt:lpstr>
      <vt:lpstr>PowerWorld SCOPF Application</vt:lpstr>
      <vt:lpstr>DC OPF and SCOPF</vt:lpstr>
      <vt:lpstr>Actual ERCOT LMPs on Feb. 16 vs Mar. 23, 2021</vt:lpstr>
      <vt:lpstr>Electricity Markets Versus Centralized Planning</vt:lpstr>
      <vt:lpstr>Lab 8 Introduction</vt:lpstr>
      <vt:lpstr>Electricity Markets Today</vt:lpstr>
      <vt:lpstr>Market Design and Structure</vt:lpstr>
      <vt:lpstr>Overall Goal</vt:lpstr>
      <vt:lpstr>Electricity Markets Common Features</vt:lpstr>
      <vt:lpstr>Electricity Markets Common Features</vt:lpstr>
      <vt:lpstr>LMP Energy Markets</vt:lpstr>
      <vt:lpstr>Wind Generation in ERCOT</vt:lpstr>
      <vt:lpstr>ERCOT Congestion Revenue Rights</vt:lpstr>
      <vt:lpstr>ERCOT Congestion Revenue Rights</vt:lpstr>
      <vt:lpstr>ERCOT Nodal Market Overview</vt:lpstr>
      <vt:lpstr>ERCOT Market Relationships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128</cp:revision>
  <cp:lastPrinted>2011-08-22T16:49:24Z</cp:lastPrinted>
  <dcterms:created xsi:type="dcterms:W3CDTF">2022-08-23T14:02:40Z</dcterms:created>
  <dcterms:modified xsi:type="dcterms:W3CDTF">2023-03-28T19:25:01Z</dcterms:modified>
</cp:coreProperties>
</file>