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25"/>
  </p:notesMasterIdLst>
  <p:handoutMasterIdLst>
    <p:handoutMasterId r:id="rId26"/>
  </p:handoutMasterIdLst>
  <p:sldIdLst>
    <p:sldId id="356" r:id="rId2"/>
    <p:sldId id="279" r:id="rId3"/>
    <p:sldId id="606" r:id="rId4"/>
    <p:sldId id="277" r:id="rId5"/>
    <p:sldId id="305" r:id="rId6"/>
    <p:sldId id="607" r:id="rId7"/>
    <p:sldId id="331" r:id="rId8"/>
    <p:sldId id="332" r:id="rId9"/>
    <p:sldId id="333" r:id="rId10"/>
    <p:sldId id="608" r:id="rId11"/>
    <p:sldId id="328" r:id="rId12"/>
    <p:sldId id="609" r:id="rId13"/>
    <p:sldId id="335" r:id="rId14"/>
    <p:sldId id="336" r:id="rId15"/>
    <p:sldId id="337" r:id="rId16"/>
    <p:sldId id="338" r:id="rId17"/>
    <p:sldId id="610" r:id="rId18"/>
    <p:sldId id="561" r:id="rId19"/>
    <p:sldId id="566" r:id="rId20"/>
    <p:sldId id="611" r:id="rId21"/>
    <p:sldId id="612" r:id="rId22"/>
    <p:sldId id="613" r:id="rId23"/>
    <p:sldId id="616" r:id="rId24"/>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3300"/>
    <a:srgbClr val="D065F1"/>
    <a:srgbClr val="500000"/>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p:cViewPr>
        <p:scale>
          <a:sx n="110" d="100"/>
          <a:sy n="110" d="100"/>
        </p:scale>
        <p:origin x="492" y="120"/>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3/23/2023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1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9DD4CE-6A6F-44D2-A57A-BAF9D13B17EA}" type="slidenum">
              <a:rPr lang="en-US" altLang="en-US" sz="1200" smtClean="0"/>
              <a:pPr eaLnBrk="1" hangingPunct="1"/>
              <a:t>18</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F622066-F8A8-42B9-8FC9-9206C7B531E1}" type="slidenum">
              <a:rPr lang="en-US" altLang="en-US" sz="1200" smtClean="0"/>
              <a:pPr eaLnBrk="1" hangingPunct="1"/>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DABD5D46-7877-4564-BBBD-012B9779CF00}" type="slidenum">
              <a:rPr lang="en-US" altLang="en-US" sz="1200"/>
              <a:pPr eaLnBrk="1" hangingPunct="1"/>
              <a:t>4</a:t>
            </a:fld>
            <a:endParaRPr lang="en-US" altLang="en-US" sz="1200" dirty="0"/>
          </a:p>
        </p:txBody>
      </p:sp>
    </p:spTree>
    <p:extLst>
      <p:ext uri="{BB962C8B-B14F-4D97-AF65-F5344CB8AC3E}">
        <p14:creationId xmlns:p14="http://schemas.microsoft.com/office/powerpoint/2010/main" val="8176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7DA9CE2A-5AAD-4997-A713-421DEFC25CCE}" type="slidenum">
              <a:rPr lang="en-US" altLang="en-US" sz="1200"/>
              <a:pPr eaLnBrk="1" hangingPunct="1"/>
              <a:t>7</a:t>
            </a:fld>
            <a:endParaRPr lang="en-US" altLang="en-US" sz="1200"/>
          </a:p>
        </p:txBody>
      </p:sp>
    </p:spTree>
    <p:extLst>
      <p:ext uri="{BB962C8B-B14F-4D97-AF65-F5344CB8AC3E}">
        <p14:creationId xmlns:p14="http://schemas.microsoft.com/office/powerpoint/2010/main" val="56448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6C01C8C1-862C-4A71-9629-70C14562E700}" type="slidenum">
              <a:rPr lang="en-US" altLang="en-US" sz="1200"/>
              <a:pPr eaLnBrk="1" hangingPunct="1"/>
              <a:t>8</a:t>
            </a:fld>
            <a:endParaRPr lang="en-US" altLang="en-US" sz="1200"/>
          </a:p>
        </p:txBody>
      </p:sp>
    </p:spTree>
    <p:extLst>
      <p:ext uri="{BB962C8B-B14F-4D97-AF65-F5344CB8AC3E}">
        <p14:creationId xmlns:p14="http://schemas.microsoft.com/office/powerpoint/2010/main" val="109917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AD839FFC-CCDA-4659-B6AC-0935D26F78A2}" type="slidenum">
              <a:rPr lang="en-US" altLang="en-US" sz="1200"/>
              <a:pPr eaLnBrk="1" hangingPunct="1"/>
              <a:t>9</a:t>
            </a:fld>
            <a:endParaRPr lang="en-US" altLang="en-US" sz="1200"/>
          </a:p>
        </p:txBody>
      </p:sp>
    </p:spTree>
    <p:extLst>
      <p:ext uri="{BB962C8B-B14F-4D97-AF65-F5344CB8AC3E}">
        <p14:creationId xmlns:p14="http://schemas.microsoft.com/office/powerpoint/2010/main" val="425143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08BAE76D-1D57-45B6-B76A-CE112B380D73}" type="slidenum">
              <a:rPr lang="en-US" altLang="en-US" sz="1200"/>
              <a:pPr eaLnBrk="1" hangingPunct="1"/>
              <a:t>11</a:t>
            </a:fld>
            <a:endParaRPr lang="en-US" altLang="en-US" sz="1200"/>
          </a:p>
        </p:txBody>
      </p:sp>
    </p:spTree>
    <p:extLst>
      <p:ext uri="{BB962C8B-B14F-4D97-AF65-F5344CB8AC3E}">
        <p14:creationId xmlns:p14="http://schemas.microsoft.com/office/powerpoint/2010/main" val="341020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81929752-C130-4D3A-BF99-71ABE24F2A40}" type="slidenum">
              <a:rPr lang="en-US" altLang="en-US" sz="1200"/>
              <a:pPr eaLnBrk="1" hangingPunct="1"/>
              <a:t>13</a:t>
            </a:fld>
            <a:endParaRPr lang="en-US" altLang="en-US" sz="1200"/>
          </a:p>
        </p:txBody>
      </p:sp>
    </p:spTree>
    <p:extLst>
      <p:ext uri="{BB962C8B-B14F-4D97-AF65-F5344CB8AC3E}">
        <p14:creationId xmlns:p14="http://schemas.microsoft.com/office/powerpoint/2010/main" val="2655343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A1349A06-997D-4678-A0A6-606E1FC61143}" type="slidenum">
              <a:rPr lang="en-US" altLang="en-US" sz="1200"/>
              <a:pPr eaLnBrk="1" hangingPunct="1"/>
              <a:t>14</a:t>
            </a:fld>
            <a:endParaRPr lang="en-US" altLang="en-US" sz="1200"/>
          </a:p>
        </p:txBody>
      </p:sp>
    </p:spTree>
    <p:extLst>
      <p:ext uri="{BB962C8B-B14F-4D97-AF65-F5344CB8AC3E}">
        <p14:creationId xmlns:p14="http://schemas.microsoft.com/office/powerpoint/2010/main" val="145582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E6C2DACA-CCC6-4563-B7B7-1A2B31B1DE4C}" type="slidenum">
              <a:rPr lang="en-US" altLang="en-US" sz="1200"/>
              <a:pPr eaLnBrk="1" hangingPunct="1"/>
              <a:t>15</a:t>
            </a:fld>
            <a:endParaRPr lang="en-US" altLang="en-US" sz="1200"/>
          </a:p>
        </p:txBody>
      </p:sp>
    </p:spTree>
    <p:extLst>
      <p:ext uri="{BB962C8B-B14F-4D97-AF65-F5344CB8AC3E}">
        <p14:creationId xmlns:p14="http://schemas.microsoft.com/office/powerpoint/2010/main" val="62013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591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 id="2147483735" r:id="rId5"/>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2023</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17: Economic Dispatch</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Generator Dispatch and Electricity Pricing</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22. The actual generator dispatch is by economics, but it is subject to constraints associated with transmission system, including contingency constraints.</a:t>
            </a:r>
            <a:endParaRPr lang="en-US" dirty="0"/>
          </a:p>
        </p:txBody>
      </p:sp>
      <p:pic>
        <p:nvPicPr>
          <p:cNvPr id="4" name="Picture 2">
            <a:extLst>
              <a:ext uri="{FF2B5EF4-FFF2-40B4-BE49-F238E27FC236}">
                <a16:creationId xmlns:a16="http://schemas.microsoft.com/office/drawing/2014/main" id="{18F29B0E-FA40-DC5A-B17A-41DBDE26AB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438400"/>
            <a:ext cx="8458200" cy="426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a:extLst>
              <a:ext uri="{FF2B5EF4-FFF2-40B4-BE49-F238E27FC236}">
                <a16:creationId xmlns:a16="http://schemas.microsoft.com/office/drawing/2014/main" id="{0390CE56-6397-0BF6-383F-2F711EC6BE36}"/>
              </a:ext>
            </a:extLst>
          </p:cNvPr>
          <p:cNvSpPr txBox="1">
            <a:spLocks noChangeArrowheads="1"/>
          </p:cNvSpPr>
          <p:nvPr/>
        </p:nvSpPr>
        <p:spPr bwMode="auto">
          <a:xfrm>
            <a:off x="8839200" y="3352800"/>
            <a:ext cx="2971800" cy="1938992"/>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Dispatch is no longer optimal due to need to keep line </a:t>
            </a:r>
          </a:p>
          <a:p>
            <a:pPr>
              <a:spcBef>
                <a:spcPct val="0"/>
              </a:spcBef>
              <a:buClrTx/>
              <a:buSzTx/>
              <a:buFontTx/>
              <a:buNone/>
            </a:pPr>
            <a:r>
              <a:rPr lang="en-US" altLang="en-US" sz="2400" dirty="0">
                <a:latin typeface="+mj-lt"/>
              </a:rPr>
              <a:t>from bus 2 to bus 3 from overloading</a:t>
            </a:r>
          </a:p>
        </p:txBody>
      </p:sp>
    </p:spTree>
    <p:extLst>
      <p:ext uri="{BB962C8B-B14F-4D97-AF65-F5344CB8AC3E}">
        <p14:creationId xmlns:p14="http://schemas.microsoft.com/office/powerpoint/2010/main" val="73343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t>Security Constrained Economic Dispatch</a:t>
            </a:r>
          </a:p>
        </p:txBody>
      </p:sp>
      <p:sp>
        <p:nvSpPr>
          <p:cNvPr id="34819" name="Rectangle 3"/>
          <p:cNvSpPr>
            <a:spLocks noGrp="1" noChangeArrowheads="1"/>
          </p:cNvSpPr>
          <p:nvPr>
            <p:ph type="body" sz="quarter" idx="10"/>
          </p:nvPr>
        </p:nvSpPr>
        <p:spPr/>
        <p:txBody>
          <a:bodyPr/>
          <a:lstStyle/>
          <a:p>
            <a:r>
              <a:rPr lang="en-US" altLang="en-US" dirty="0"/>
              <a:t>Transmission constraints often limit system economics.</a:t>
            </a:r>
          </a:p>
          <a:p>
            <a:r>
              <a:rPr lang="en-US" altLang="en-US" dirty="0"/>
              <a:t>Such limits required a constrained dispatch in order to maintain system security.</a:t>
            </a:r>
          </a:p>
          <a:p>
            <a:r>
              <a:rPr lang="en-US" altLang="en-US" dirty="0"/>
              <a:t>In three bus case the generation at bus 3 must be constrained to avoid overloading the line from bus 2 to bus 3.  </a:t>
            </a:r>
          </a:p>
        </p:txBody>
      </p:sp>
    </p:spTree>
    <p:extLst>
      <p:ext uri="{BB962C8B-B14F-4D97-AF65-F5344CB8AC3E}">
        <p14:creationId xmlns:p14="http://schemas.microsoft.com/office/powerpoint/2010/main" val="30835316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Generator Dispatch and Electricity Pricing</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23. Electricity is priced locationally through locational marginal prices (LMPs).</a:t>
            </a:r>
          </a:p>
          <a:p>
            <a:pPr marL="0" indent="0">
              <a:buNone/>
            </a:pPr>
            <a:endParaRPr lang="en-US" b="1" dirty="0"/>
          </a:p>
          <a:p>
            <a:r>
              <a:rPr lang="en-US" altLang="en-US" dirty="0"/>
              <a:t>Cost to supply electricity to bus is called the locational marginal price (LMP)</a:t>
            </a:r>
          </a:p>
          <a:p>
            <a:r>
              <a:rPr lang="en-US" altLang="en-US" dirty="0"/>
              <a:t>Presently some electric markets post LMPs on the web</a:t>
            </a:r>
          </a:p>
          <a:p>
            <a:r>
              <a:rPr lang="en-US" altLang="en-US" dirty="0"/>
              <a:t>In an ideal electricity market with no transmission limitations the LMPs are equal</a:t>
            </a:r>
          </a:p>
          <a:p>
            <a:r>
              <a:rPr lang="en-US" altLang="en-US" dirty="0"/>
              <a:t>Transmission constraints can segment a market, resulting in differing LMP</a:t>
            </a:r>
          </a:p>
          <a:p>
            <a:r>
              <a:rPr lang="en-US" altLang="en-US" dirty="0"/>
              <a:t>Determination of LMPs requires the solution on an Optimal Power Flow (OPF)</a:t>
            </a:r>
          </a:p>
          <a:p>
            <a:pPr marL="0" indent="0">
              <a:buNone/>
            </a:pPr>
            <a:endParaRPr lang="en-US" dirty="0"/>
          </a:p>
        </p:txBody>
      </p:sp>
    </p:spTree>
    <p:extLst>
      <p:ext uri="{BB962C8B-B14F-4D97-AF65-F5344CB8AC3E}">
        <p14:creationId xmlns:p14="http://schemas.microsoft.com/office/powerpoint/2010/main" val="751578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a:t>Three Bus LMPs with Overload Ignored</a:t>
            </a:r>
          </a:p>
        </p:txBody>
      </p:sp>
      <p:pic>
        <p:nvPicPr>
          <p:cNvPr id="41987" name="Picture 3"/>
          <p:cNvPicPr>
            <a:picLocks noGrp="1" noChangeAspect="1" noChangeArrowheads="1"/>
          </p:cNvPicPr>
          <p:nvPr>
            <p:ph type="body" sz="quarter" idx="10"/>
          </p:nvPr>
        </p:nvPicPr>
        <p:blipFill>
          <a:blip r:embed="rId3" cstate="email">
            <a:extLst>
              <a:ext uri="{28A0092B-C50C-407E-A947-70E740481C1C}">
                <a14:useLocalDpi xmlns:a14="http://schemas.microsoft.com/office/drawing/2010/main"/>
              </a:ext>
            </a:extLst>
          </a:blip>
          <a:stretch>
            <a:fillRect/>
          </a:stretch>
        </p:blipFill>
        <p:spPr>
          <a:xfrm>
            <a:off x="1371600" y="1295400"/>
            <a:ext cx="8745025" cy="5181600"/>
          </a:xfrm>
        </p:spPr>
      </p:pic>
      <p:sp>
        <p:nvSpPr>
          <p:cNvPr id="41988" name="Text Box 4"/>
          <p:cNvSpPr txBox="1">
            <a:spLocks noChangeArrowheads="1"/>
          </p:cNvSpPr>
          <p:nvPr/>
        </p:nvSpPr>
        <p:spPr bwMode="auto">
          <a:xfrm>
            <a:off x="2743200" y="5715000"/>
            <a:ext cx="6172200" cy="830997"/>
          </a:xfrm>
          <a:prstGeom prst="rect">
            <a:avLst/>
          </a:prstGeom>
          <a:solidFill>
            <a:srgbClr val="D6D2C4"/>
          </a:solidFill>
          <a:ln>
            <a:noFill/>
          </a:ln>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solidFill>
                  <a:srgbClr val="000000"/>
                </a:solidFill>
                <a:latin typeface="+mn-lt"/>
              </a:rPr>
              <a:t>Line from Bus 1 to Bus 3 is over-loaded; all buses have same marginal cost</a:t>
            </a:r>
          </a:p>
        </p:txBody>
      </p:sp>
      <p:sp>
        <p:nvSpPr>
          <p:cNvPr id="41989" name="Text Box 5"/>
          <p:cNvSpPr txBox="1">
            <a:spLocks noChangeArrowheads="1"/>
          </p:cNvSpPr>
          <p:nvPr/>
        </p:nvSpPr>
        <p:spPr bwMode="auto">
          <a:xfrm>
            <a:off x="10287000" y="2362200"/>
            <a:ext cx="1219199" cy="2308324"/>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solidFill>
                  <a:srgbClr val="000000"/>
                </a:solidFill>
                <a:latin typeface="+mn-lt"/>
              </a:rPr>
              <a:t>Gen 1’s</a:t>
            </a:r>
          </a:p>
          <a:p>
            <a:pPr>
              <a:spcBef>
                <a:spcPct val="0"/>
              </a:spcBef>
              <a:buClrTx/>
              <a:buSzTx/>
              <a:buFontTx/>
              <a:buNone/>
            </a:pPr>
            <a:r>
              <a:rPr lang="en-US" altLang="en-US" sz="2400" dirty="0">
                <a:solidFill>
                  <a:srgbClr val="000000"/>
                </a:solidFill>
                <a:latin typeface="+mn-lt"/>
              </a:rPr>
              <a:t>cost</a:t>
            </a:r>
          </a:p>
          <a:p>
            <a:pPr>
              <a:spcBef>
                <a:spcPct val="0"/>
              </a:spcBef>
              <a:buClrTx/>
              <a:buSzTx/>
              <a:buFontTx/>
              <a:buNone/>
            </a:pPr>
            <a:r>
              <a:rPr lang="en-US" altLang="en-US" sz="2400" dirty="0">
                <a:solidFill>
                  <a:srgbClr val="000000"/>
                </a:solidFill>
                <a:latin typeface="+mn-lt"/>
              </a:rPr>
              <a:t>is $10</a:t>
            </a:r>
          </a:p>
          <a:p>
            <a:pPr>
              <a:spcBef>
                <a:spcPct val="0"/>
              </a:spcBef>
              <a:buClrTx/>
              <a:buSzTx/>
              <a:buFontTx/>
              <a:buNone/>
            </a:pPr>
            <a:r>
              <a:rPr lang="en-US" altLang="en-US" sz="2400" dirty="0">
                <a:solidFill>
                  <a:srgbClr val="000000"/>
                </a:solidFill>
                <a:latin typeface="+mn-lt"/>
              </a:rPr>
              <a:t>per </a:t>
            </a:r>
          </a:p>
          <a:p>
            <a:pPr>
              <a:spcBef>
                <a:spcPct val="0"/>
              </a:spcBef>
              <a:buClrTx/>
              <a:buSzTx/>
              <a:buFontTx/>
              <a:buNone/>
            </a:pPr>
            <a:r>
              <a:rPr lang="en-US" altLang="en-US" sz="2400" dirty="0">
                <a:solidFill>
                  <a:srgbClr val="000000"/>
                </a:solidFill>
                <a:latin typeface="+mn-lt"/>
              </a:rPr>
              <a:t>MWh</a:t>
            </a:r>
          </a:p>
        </p:txBody>
      </p:sp>
      <p:sp>
        <p:nvSpPr>
          <p:cNvPr id="41990" name="Text Box 6"/>
          <p:cNvSpPr txBox="1">
            <a:spLocks noChangeArrowheads="1"/>
          </p:cNvSpPr>
          <p:nvPr/>
        </p:nvSpPr>
        <p:spPr bwMode="auto">
          <a:xfrm>
            <a:off x="76200" y="1752600"/>
            <a:ext cx="1240276" cy="1938992"/>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solidFill>
                  <a:srgbClr val="000000"/>
                </a:solidFill>
                <a:latin typeface="+mn-lt"/>
              </a:rPr>
              <a:t>Gen 2’s</a:t>
            </a:r>
          </a:p>
          <a:p>
            <a:pPr>
              <a:spcBef>
                <a:spcPct val="0"/>
              </a:spcBef>
              <a:buClrTx/>
              <a:buSzTx/>
              <a:buFontTx/>
              <a:buNone/>
            </a:pPr>
            <a:r>
              <a:rPr lang="en-US" altLang="en-US" sz="2400" dirty="0">
                <a:solidFill>
                  <a:srgbClr val="000000"/>
                </a:solidFill>
                <a:latin typeface="+mn-lt"/>
              </a:rPr>
              <a:t>cost</a:t>
            </a:r>
          </a:p>
          <a:p>
            <a:pPr>
              <a:spcBef>
                <a:spcPct val="0"/>
              </a:spcBef>
              <a:buClrTx/>
              <a:buSzTx/>
              <a:buFontTx/>
              <a:buNone/>
            </a:pPr>
            <a:r>
              <a:rPr lang="en-US" altLang="en-US" sz="2400" dirty="0">
                <a:solidFill>
                  <a:srgbClr val="000000"/>
                </a:solidFill>
                <a:latin typeface="+mn-lt"/>
              </a:rPr>
              <a:t>is $12</a:t>
            </a:r>
          </a:p>
          <a:p>
            <a:pPr>
              <a:spcBef>
                <a:spcPct val="0"/>
              </a:spcBef>
              <a:buClrTx/>
              <a:buSzTx/>
              <a:buFontTx/>
              <a:buNone/>
            </a:pPr>
            <a:r>
              <a:rPr lang="en-US" altLang="en-US" sz="2400" dirty="0">
                <a:solidFill>
                  <a:srgbClr val="000000"/>
                </a:solidFill>
                <a:latin typeface="+mn-lt"/>
              </a:rPr>
              <a:t>per </a:t>
            </a:r>
          </a:p>
          <a:p>
            <a:pPr>
              <a:spcBef>
                <a:spcPct val="0"/>
              </a:spcBef>
              <a:buClrTx/>
              <a:buSzTx/>
              <a:buFontTx/>
              <a:buNone/>
            </a:pPr>
            <a:r>
              <a:rPr lang="en-US" altLang="en-US" sz="2400" dirty="0">
                <a:solidFill>
                  <a:srgbClr val="000000"/>
                </a:solidFill>
                <a:latin typeface="+mn-lt"/>
              </a:rPr>
              <a:t>MWh</a:t>
            </a:r>
          </a:p>
        </p:txBody>
      </p:sp>
    </p:spTree>
    <p:extLst>
      <p:ext uri="{BB962C8B-B14F-4D97-AF65-F5344CB8AC3E}">
        <p14:creationId xmlns:p14="http://schemas.microsoft.com/office/powerpoint/2010/main" val="3301738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a:t>Now with the Line Limit Enforced</a:t>
            </a:r>
          </a:p>
        </p:txBody>
      </p:sp>
      <p:pic>
        <p:nvPicPr>
          <p:cNvPr id="43011" name="Picture 3"/>
          <p:cNvPicPr>
            <a:picLocks noGrp="1" noChangeAspect="1" noChangeArrowheads="1"/>
          </p:cNvPicPr>
          <p:nvPr>
            <p:ph type="body" sz="quarter" idx="10"/>
          </p:nvPr>
        </p:nvPicPr>
        <p:blipFill>
          <a:blip r:embed="rId3" cstate="email">
            <a:extLst>
              <a:ext uri="{28A0092B-C50C-407E-A947-70E740481C1C}">
                <a14:useLocalDpi xmlns:a14="http://schemas.microsoft.com/office/drawing/2010/main"/>
              </a:ext>
            </a:extLst>
          </a:blip>
          <a:stretch>
            <a:fillRect/>
          </a:stretch>
        </p:blipFill>
        <p:spPr>
          <a:xfrm>
            <a:off x="1304387" y="1295400"/>
            <a:ext cx="8745025" cy="5181600"/>
          </a:xfrm>
        </p:spPr>
      </p:pic>
      <p:sp>
        <p:nvSpPr>
          <p:cNvPr id="43012" name="Text Box 4"/>
          <p:cNvSpPr txBox="1">
            <a:spLocks noChangeArrowheads="1"/>
          </p:cNvSpPr>
          <p:nvPr/>
        </p:nvSpPr>
        <p:spPr bwMode="auto">
          <a:xfrm>
            <a:off x="2362200" y="5715001"/>
            <a:ext cx="6861174" cy="830997"/>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solidFill>
                  <a:srgbClr val="000000"/>
                </a:solidFill>
                <a:latin typeface="+mn-lt"/>
              </a:rPr>
              <a:t>Line from 1 to 3 is no longer overloaded, but now</a:t>
            </a:r>
          </a:p>
          <a:p>
            <a:pPr>
              <a:spcBef>
                <a:spcPct val="0"/>
              </a:spcBef>
              <a:buClrTx/>
              <a:buSzTx/>
              <a:buFontTx/>
              <a:buNone/>
            </a:pPr>
            <a:r>
              <a:rPr lang="en-US" altLang="en-US" sz="2400" dirty="0">
                <a:solidFill>
                  <a:srgbClr val="000000"/>
                </a:solidFill>
                <a:latin typeface="+mn-lt"/>
              </a:rPr>
              <a:t>the marginal cost of electricity at 3 is $14 / MWh</a:t>
            </a:r>
          </a:p>
        </p:txBody>
      </p:sp>
    </p:spTree>
    <p:extLst>
      <p:ext uri="{BB962C8B-B14F-4D97-AF65-F5344CB8AC3E}">
        <p14:creationId xmlns:p14="http://schemas.microsoft.com/office/powerpoint/2010/main" val="2975006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ERCOT LMPs 9/9/17 at 12:47 PM</a:t>
            </a:r>
            <a:endParaRPr lang="en-US" altLang="en-US" dirty="0"/>
          </a:p>
        </p:txBody>
      </p:sp>
      <p:sp>
        <p:nvSpPr>
          <p:cNvPr id="2" name="Rectangle 1"/>
          <p:cNvSpPr/>
          <p:nvPr/>
        </p:nvSpPr>
        <p:spPr>
          <a:xfrm>
            <a:off x="1981201" y="6310699"/>
            <a:ext cx="5966125" cy="338554"/>
          </a:xfrm>
          <a:prstGeom prst="rect">
            <a:avLst/>
          </a:prstGeom>
        </p:spPr>
        <p:txBody>
          <a:bodyPr wrap="square">
            <a:spAutoFit/>
          </a:bodyPr>
          <a:lstStyle/>
          <a:p>
            <a:r>
              <a:rPr lang="en-US" sz="1600" dirty="0"/>
              <a:t>http://www.ercot.com/content/cdr/contours/rtmLmpHg.html</a:t>
            </a:r>
          </a:p>
        </p:txBody>
      </p:sp>
      <p:pic>
        <p:nvPicPr>
          <p:cNvPr id="50182"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86000" y="1293975"/>
            <a:ext cx="5238050" cy="501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3207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MISO LMPs </a:t>
            </a:r>
            <a:r>
              <a:rPr lang="en-US" altLang="en-US"/>
              <a:t>9/13/17 at 8:10 AM</a:t>
            </a:r>
            <a:endParaRPr lang="en-US" dirty="0"/>
          </a:p>
        </p:txBody>
      </p:sp>
      <p:sp>
        <p:nvSpPr>
          <p:cNvPr id="3" name="TextBox 4"/>
          <p:cNvSpPr txBox="1">
            <a:spLocks noChangeArrowheads="1"/>
          </p:cNvSpPr>
          <p:nvPr/>
        </p:nvSpPr>
        <p:spPr bwMode="auto">
          <a:xfrm>
            <a:off x="1665620" y="6172201"/>
            <a:ext cx="4091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altLang="en-US" sz="1200" dirty="0"/>
              <a:t>https://www.misoenergy.org/LMPContourMap/MISO_All.html</a:t>
            </a:r>
          </a:p>
        </p:txBody>
      </p:sp>
      <p:pic>
        <p:nvPicPr>
          <p:cNvPr id="58370" name="Picture 2" descr="https://www.misoenergy.org/LMPContourApp/ContourMapAlternativeImage.aspx?region=all&amp;random=150530832953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1" y="1296354"/>
            <a:ext cx="5298133" cy="472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5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Generator Dispatch and Electricity Pricing</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24. </a:t>
            </a:r>
            <a:r>
              <a:rPr lang="en-US" b="1" dirty="0" err="1"/>
              <a:t>Flowgates</a:t>
            </a:r>
            <a:r>
              <a:rPr lang="en-US" b="1" dirty="0"/>
              <a:t> are constraints in the dispatch under base or contingency conditions, restricting the allowed flow through one or more parallel transmission paths.</a:t>
            </a:r>
          </a:p>
          <a:p>
            <a:r>
              <a:rPr lang="en-US" altLang="en-US" dirty="0"/>
              <a:t>The real-time loading of the power grid is accessed via “</a:t>
            </a:r>
            <a:r>
              <a:rPr lang="en-US" altLang="en-US" dirty="0" err="1"/>
              <a:t>flowgates</a:t>
            </a:r>
            <a:r>
              <a:rPr lang="en-US" altLang="en-US" dirty="0"/>
              <a:t>”</a:t>
            </a:r>
          </a:p>
          <a:p>
            <a:r>
              <a:rPr lang="en-US" altLang="en-US" dirty="0"/>
              <a:t>A </a:t>
            </a:r>
            <a:r>
              <a:rPr lang="en-US" altLang="en-US" dirty="0" err="1"/>
              <a:t>flowgate</a:t>
            </a:r>
            <a:r>
              <a:rPr lang="en-US" altLang="en-US" dirty="0"/>
              <a:t> “flow” is the real power flow on one or more transmission element for either base case conditions or a single contingency</a:t>
            </a:r>
          </a:p>
          <a:p>
            <a:pPr lvl="1"/>
            <a:r>
              <a:rPr lang="en-US" altLang="en-US" dirty="0"/>
              <a:t>contingent flows are determined using LODFs</a:t>
            </a:r>
          </a:p>
          <a:p>
            <a:r>
              <a:rPr lang="en-US" altLang="en-US" dirty="0" err="1"/>
              <a:t>Flowgates</a:t>
            </a:r>
            <a:r>
              <a:rPr lang="en-US" altLang="en-US" dirty="0"/>
              <a:t> are used as proxies for other types of limits, such as voltage or stability limits</a:t>
            </a:r>
          </a:p>
          <a:p>
            <a:r>
              <a:rPr lang="en-US" altLang="en-US" dirty="0" err="1"/>
              <a:t>Flowgates</a:t>
            </a:r>
            <a:r>
              <a:rPr lang="en-US" altLang="en-US" dirty="0"/>
              <a:t> could be calculated using a spreadsheet</a:t>
            </a:r>
          </a:p>
          <a:p>
            <a:r>
              <a:rPr lang="en-US" altLang="en-US" dirty="0"/>
              <a:t>A list of the MISO </a:t>
            </a:r>
            <a:r>
              <a:rPr lang="en-US" altLang="en-US" dirty="0" err="1"/>
              <a:t>flowgates</a:t>
            </a:r>
            <a:r>
              <a:rPr lang="en-US" altLang="en-US" dirty="0"/>
              <a:t> is given at</a:t>
            </a:r>
            <a:br>
              <a:rPr lang="en-US" altLang="en-US" dirty="0"/>
            </a:br>
            <a:r>
              <a:rPr lang="en-US" altLang="en-US" dirty="0"/>
              <a:t>http://www.oatioasis.com/woa/docs/MISO/MISOdocs/MISO-COORDINATED_FLOWGATES.pdf</a:t>
            </a:r>
          </a:p>
          <a:p>
            <a:endParaRPr lang="en-US" altLang="en-US" dirty="0"/>
          </a:p>
          <a:p>
            <a:pPr marL="0" indent="0">
              <a:buNone/>
            </a:pPr>
            <a:endParaRPr lang="en-US" dirty="0"/>
          </a:p>
        </p:txBody>
      </p:sp>
    </p:spTree>
    <p:extLst>
      <p:ext uri="{BB962C8B-B14F-4D97-AF65-F5344CB8AC3E}">
        <p14:creationId xmlns:p14="http://schemas.microsoft.com/office/powerpoint/2010/main" val="2659951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ltLang="en-US"/>
              <a:t>Line Outage Distribution Factors (LODFS)</a:t>
            </a:r>
            <a:endParaRPr lang="en-US" altLang="en-US" dirty="0"/>
          </a:p>
        </p:txBody>
      </p:sp>
      <p:sp>
        <p:nvSpPr>
          <p:cNvPr id="20484" name="Rectangle 3"/>
          <p:cNvSpPr>
            <a:spLocks noGrp="1" noChangeArrowheads="1"/>
          </p:cNvSpPr>
          <p:nvPr>
            <p:ph type="body" sz="quarter" idx="10"/>
          </p:nvPr>
        </p:nvSpPr>
        <p:spPr/>
        <p:txBody>
          <a:bodyPr/>
          <a:lstStyle/>
          <a:p>
            <a:r>
              <a:rPr lang="en-US" altLang="en-US" dirty="0"/>
              <a:t>LODFs are used to approximate the change in the flow on one line caused by the outage of a second line</a:t>
            </a:r>
          </a:p>
          <a:p>
            <a:pPr lvl="1"/>
            <a:r>
              <a:rPr lang="en-US" altLang="en-US" dirty="0"/>
              <a:t>typically they are only used to determine the change in the MW flow</a:t>
            </a:r>
          </a:p>
          <a:p>
            <a:pPr lvl="1"/>
            <a:r>
              <a:rPr lang="en-US" altLang="en-US" dirty="0"/>
              <a:t>LODFs are used extensively in real-time operations</a:t>
            </a:r>
          </a:p>
          <a:p>
            <a:pPr lvl="1"/>
            <a:r>
              <a:rPr lang="en-US" altLang="en-US" dirty="0"/>
              <a:t>LODFs are state-independent but do dependent on the assumed network topology</a:t>
            </a:r>
          </a:p>
          <a:p>
            <a:pPr lvl="1"/>
            <a:endParaRPr lang="en-US" altLang="en-US" dirty="0"/>
          </a:p>
          <a:p>
            <a:endParaRPr lang="en-US" altLang="en-US" dirty="0"/>
          </a:p>
        </p:txBody>
      </p:sp>
      <p:graphicFrame>
        <p:nvGraphicFramePr>
          <p:cNvPr id="20482" name="Object 4"/>
          <p:cNvGraphicFramePr>
            <a:graphicFrameLocks noChangeAspect="1"/>
          </p:cNvGraphicFramePr>
          <p:nvPr/>
        </p:nvGraphicFramePr>
        <p:xfrm>
          <a:off x="2895600" y="5105401"/>
          <a:ext cx="3048000" cy="572881"/>
        </p:xfrm>
        <a:graphic>
          <a:graphicData uri="http://schemas.openxmlformats.org/presentationml/2006/ole">
            <mc:AlternateContent xmlns:mc="http://schemas.openxmlformats.org/markup-compatibility/2006">
              <mc:Choice xmlns:v="urn:schemas-microsoft-com:vml" Requires="v">
                <p:oleObj spid="_x0000_s1036" name="Equation" r:id="rId4" imgW="2501900" imgH="469900" progId="Equation.DSMT4">
                  <p:embed/>
                </p:oleObj>
              </mc:Choice>
              <mc:Fallback>
                <p:oleObj name="Equation" r:id="rId4" imgW="2501900" imgH="469900" progId="Equation.DSMT4">
                  <p:embed/>
                  <p:pic>
                    <p:nvPicPr>
                      <p:cNvPr id="2048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5105401"/>
                        <a:ext cx="3048000" cy="572881"/>
                      </a:xfrm>
                      <a:prstGeom prst="rect">
                        <a:avLst/>
                      </a:prstGeom>
                      <a:noFill/>
                      <a:ln>
                        <a:noFill/>
                      </a:ln>
                      <a:effec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NERC Regional Reliability Councils</a:t>
            </a:r>
            <a:endParaRPr lang="en-US" altLang="en-US" dirty="0"/>
          </a:p>
        </p:txBody>
      </p:sp>
      <p:sp>
        <p:nvSpPr>
          <p:cNvPr id="47108" name="Text Box 5"/>
          <p:cNvSpPr txBox="1">
            <a:spLocks noChangeArrowheads="1"/>
          </p:cNvSpPr>
          <p:nvPr/>
        </p:nvSpPr>
        <p:spPr bwMode="auto">
          <a:xfrm>
            <a:off x="8839200" y="2667000"/>
            <a:ext cx="2895600" cy="1569660"/>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NERC is the</a:t>
            </a:r>
            <a:br>
              <a:rPr lang="en-US" altLang="en-US" dirty="0">
                <a:latin typeface="+mj-lt"/>
              </a:rPr>
            </a:br>
            <a:r>
              <a:rPr lang="en-US" altLang="en-US" dirty="0">
                <a:latin typeface="+mj-lt"/>
              </a:rPr>
              <a:t>North American</a:t>
            </a:r>
            <a:br>
              <a:rPr lang="en-US" altLang="en-US" dirty="0">
                <a:latin typeface="+mj-lt"/>
              </a:rPr>
            </a:br>
            <a:r>
              <a:rPr lang="en-US" altLang="en-US" dirty="0">
                <a:latin typeface="+mj-lt"/>
              </a:rPr>
              <a:t>Electric Reliability</a:t>
            </a:r>
            <a:br>
              <a:rPr lang="en-US" altLang="en-US" dirty="0">
                <a:latin typeface="+mj-lt"/>
              </a:rPr>
            </a:br>
            <a:r>
              <a:rPr lang="en-US" altLang="en-US" dirty="0">
                <a:latin typeface="+mj-lt"/>
              </a:rPr>
              <a:t>Council</a:t>
            </a:r>
          </a:p>
        </p:txBody>
      </p:sp>
      <p:pic>
        <p:nvPicPr>
          <p:cNvPr id="241666" name="Picture 2" descr="http://www.nerc.com/AboutNERC/keyplayers/PublishingImages/2017_NERC_Regions_May2017.jpg"/>
          <p:cNvPicPr>
            <a:picLocks noChangeAspect="1" noChangeArrowheads="1"/>
          </p:cNvPicPr>
          <p:nvPr/>
        </p:nvPicPr>
        <p:blipFill rotWithShape="1">
          <a:blip r:embed="rId3">
            <a:extLst>
              <a:ext uri="{28A0092B-C50C-407E-A947-70E740481C1C}">
                <a14:useLocalDpi xmlns:a14="http://schemas.microsoft.com/office/drawing/2010/main" val="0"/>
              </a:ext>
            </a:extLst>
          </a:blip>
          <a:srcRect l="12622" t="5556" r="5991" b="17777"/>
          <a:stretch/>
        </p:blipFill>
        <p:spPr bwMode="auto">
          <a:xfrm>
            <a:off x="1066800" y="1371600"/>
            <a:ext cx="6467061"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6324600"/>
            <a:ext cx="8477250" cy="307777"/>
          </a:xfrm>
          <a:prstGeom prst="rect">
            <a:avLst/>
          </a:prstGeom>
        </p:spPr>
        <p:txBody>
          <a:bodyPr wrap="square">
            <a:spAutoFit/>
          </a:bodyPr>
          <a:lstStyle/>
          <a:p>
            <a:r>
              <a:rPr lang="en-US" sz="1400" dirty="0"/>
              <a:t>Image: www.nerc.com/AboutNERC/keyplayers/PublishingImages/2017_NERC_Regions_May2017.jpg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MISO Real-Time ACE Example</a:t>
            </a:r>
          </a:p>
        </p:txBody>
      </p:sp>
      <p:sp>
        <p:nvSpPr>
          <p:cNvPr id="3" name="Content Placeholder 2"/>
          <p:cNvSpPr>
            <a:spLocks noGrp="1"/>
          </p:cNvSpPr>
          <p:nvPr>
            <p:ph type="body" sz="quarter" idx="10"/>
          </p:nvPr>
        </p:nvSpPr>
        <p:spPr/>
        <p:txBody>
          <a:bodyPr/>
          <a:lstStyle/>
          <a:p>
            <a:r>
              <a:rPr lang="en-US"/>
              <a:t>MISO's real-time ACE is available online (along with lots of other data)</a:t>
            </a:r>
            <a:endParaRPr lang="en-US" dirty="0"/>
          </a:p>
        </p:txBody>
      </p:sp>
      <p:sp>
        <p:nvSpPr>
          <p:cNvPr id="4" name="Rectangle 3"/>
          <p:cNvSpPr/>
          <p:nvPr/>
        </p:nvSpPr>
        <p:spPr>
          <a:xfrm>
            <a:off x="2057400" y="6172201"/>
            <a:ext cx="8305800" cy="307777"/>
          </a:xfrm>
          <a:prstGeom prst="rect">
            <a:avLst/>
          </a:prstGeom>
        </p:spPr>
        <p:txBody>
          <a:bodyPr wrap="square">
            <a:spAutoFit/>
          </a:bodyPr>
          <a:lstStyle/>
          <a:p>
            <a:r>
              <a:rPr lang="en-US" sz="1400" dirty="0"/>
              <a:t>https://www.misoenergy.org/MARKETSOPERATIONS/REALTIMEMARKETDATA/Pages/ACEChart.aspx</a:t>
            </a:r>
          </a:p>
        </p:txBody>
      </p:sp>
      <p:pic>
        <p:nvPicPr>
          <p:cNvPr id="450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62000" y="1752600"/>
            <a:ext cx="9997410" cy="428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560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D0A1DD-DC8D-4372-B2D2-D59EAE6E8CD1}"/>
              </a:ext>
            </a:extLst>
          </p:cNvPr>
          <p:cNvSpPr>
            <a:spLocks noGrp="1"/>
          </p:cNvSpPr>
          <p:nvPr>
            <p:ph type="title"/>
          </p:nvPr>
        </p:nvSpPr>
        <p:spPr/>
        <p:txBody>
          <a:bodyPr/>
          <a:lstStyle/>
          <a:p>
            <a:r>
              <a:rPr lang="en-US" dirty="0"/>
              <a:t>Economic Dispatch Problem, Example 1</a:t>
            </a:r>
          </a:p>
        </p:txBody>
      </p:sp>
      <mc:AlternateContent xmlns:mc="http://schemas.openxmlformats.org/markup-compatibility/2006">
        <mc:Choice xmlns:a14="http://schemas.microsoft.com/office/drawing/2010/main" Requires="a14">
          <p:sp>
            <p:nvSpPr>
              <p:cNvPr id="4" name="Text Placeholder 3">
                <a:extLst>
                  <a:ext uri="{FF2B5EF4-FFF2-40B4-BE49-F238E27FC236}">
                    <a16:creationId xmlns:a16="http://schemas.microsoft.com/office/drawing/2014/main" id="{C4EC4796-1A13-4F39-A349-497DBA3C0BF3}"/>
                  </a:ext>
                </a:extLst>
              </p:cNvPr>
              <p:cNvSpPr>
                <a:spLocks noGrp="1"/>
              </p:cNvSpPr>
              <p:nvPr>
                <p:ph type="body" sz="quarter" idx="10"/>
              </p:nvPr>
            </p:nvSpPr>
            <p:spPr/>
            <p:txBody>
              <a:bodyPr/>
              <a:lstStyle/>
              <a:p>
                <a:r>
                  <a:rPr lang="en-US" dirty="0"/>
                  <a:t>A system has two generators with the following cost curves.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oMath>
                </a14:m>
                <a:r>
                  <a:rPr lang="en-US" dirty="0"/>
                  <a:t> are the generator costs, in $/</a:t>
                </a:r>
                <a:r>
                  <a:rPr lang="en-US" dirty="0" err="1"/>
                  <a:t>hr</a:t>
                </a:r>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oMath>
                </a14:m>
                <a:r>
                  <a:rPr lang="en-US" dirty="0"/>
                  <a:t> are the generator real power outputs, in MW</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e>
                      </m:d>
                      <m:r>
                        <a:rPr lang="en-US" b="0" i="1" smtClean="0">
                          <a:latin typeface="Cambria Math" panose="02040503050406030204" pitchFamily="18" charset="0"/>
                        </a:rPr>
                        <m:t>=5500+14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+0.002 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e>
                      </m:d>
                      <m:r>
                        <a:rPr lang="en-US" i="1">
                          <a:latin typeface="Cambria Math" panose="02040503050406030204" pitchFamily="18" charset="0"/>
                        </a:rPr>
                        <m:t>=</m:t>
                      </m:r>
                      <m:r>
                        <a:rPr lang="en-US" b="0" i="1" smtClean="0">
                          <a:latin typeface="Cambria Math" panose="02040503050406030204" pitchFamily="18" charset="0"/>
                        </a:rPr>
                        <m:t>200</m:t>
                      </m:r>
                      <m:r>
                        <a:rPr lang="en-US" i="1">
                          <a:latin typeface="Cambria Math" panose="02040503050406030204" pitchFamily="18" charset="0"/>
                        </a:rPr>
                        <m:t>0+1</m:t>
                      </m:r>
                      <m:r>
                        <a:rPr lang="en-US" b="0" i="1" smtClean="0">
                          <a:latin typeface="Cambria Math" panose="02040503050406030204" pitchFamily="18" charset="0"/>
                        </a:rPr>
                        <m:t>2</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r>
                        <a:rPr lang="en-US" i="1">
                          <a:latin typeface="Cambria Math" panose="02040503050406030204" pitchFamily="18" charset="0"/>
                        </a:rPr>
                        <m:t>+0.00</m:t>
                      </m:r>
                      <m:r>
                        <a:rPr lang="en-US" b="0" i="1" smtClean="0">
                          <a:latin typeface="Cambria Math" panose="02040503050406030204" pitchFamily="18" charset="0"/>
                        </a:rPr>
                        <m:t>4</m:t>
                      </m:r>
                      <m:r>
                        <a:rPr lang="en-US" i="1">
                          <a:latin typeface="Cambria Math" panose="02040503050406030204" pitchFamily="18" charset="0"/>
                        </a:rPr>
                        <m:t> </m:t>
                      </m:r>
                      <m:sSubSup>
                        <m:sSubSupPr>
                          <m:ctrlPr>
                            <a:rPr lang="en-US" b="0" i="1" smtClean="0">
                              <a:latin typeface="Cambria Math" panose="02040503050406030204" pitchFamily="18" charset="0"/>
                            </a:rPr>
                          </m:ctrlPr>
                        </m:sSubSupPr>
                        <m:e>
                          <m:r>
                            <a:rPr lang="en-US" i="1">
                              <a:latin typeface="Cambria Math" panose="02040503050406030204" pitchFamily="18" charset="0"/>
                            </a:rPr>
                            <m:t>𝑃</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oMath>
                  </m:oMathPara>
                </a14:m>
                <a:endParaRPr lang="en-US" dirty="0"/>
              </a:p>
              <a:p>
                <a:r>
                  <a:rPr lang="en-US" dirty="0"/>
                  <a:t>Each generator must be dispatched within the following limits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m:t>
                      </m:r>
                      <m:r>
                        <m:rPr>
                          <m:nor/>
                        </m:rPr>
                        <a:rPr lang="en-US" b="0" i="0" smtClean="0">
                          <a:latin typeface="Cambria Math" panose="02040503050406030204" pitchFamily="18" charset="0"/>
                        </a:rPr>
                        <m:t> </m:t>
                      </m:r>
                      <m:r>
                        <m:rPr>
                          <m:nor/>
                        </m:rPr>
                        <a:rPr lang="en-US" b="0" i="0" smtClean="0">
                          <a:latin typeface="Cambria Math" panose="02040503050406030204" pitchFamily="18" charset="0"/>
                        </a:rPr>
                        <m:t>MW</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≤200 </m:t>
                      </m:r>
                      <m:r>
                        <m:rPr>
                          <m:nor/>
                        </m:rPr>
                        <a:rPr lang="en-US" b="0" i="0" smtClean="0">
                          <a:latin typeface="Cambria Math" panose="02040503050406030204" pitchFamily="18" charset="0"/>
                        </a:rPr>
                        <m:t>MW</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r>
                        <a:rPr lang="en-US" i="1">
                          <a:latin typeface="Cambria Math" panose="02040503050406030204" pitchFamily="18" charset="0"/>
                        </a:rPr>
                        <m:t>0</m:t>
                      </m:r>
                      <m:r>
                        <m:rPr>
                          <m:nor/>
                        </m:rPr>
                        <a:rPr lang="en-US">
                          <a:latin typeface="Cambria Math" panose="02040503050406030204" pitchFamily="18" charset="0"/>
                        </a:rPr>
                        <m:t> </m:t>
                      </m:r>
                      <m:r>
                        <m:rPr>
                          <m:nor/>
                        </m:rPr>
                        <a:rPr lang="en-US">
                          <a:latin typeface="Cambria Math" panose="02040503050406030204" pitchFamily="18" charset="0"/>
                        </a:rPr>
                        <m:t>MW</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00 </m:t>
                      </m:r>
                      <m:r>
                        <m:rPr>
                          <m:nor/>
                        </m:rPr>
                        <a:rPr lang="en-US">
                          <a:latin typeface="Cambria Math" panose="02040503050406030204" pitchFamily="18" charset="0"/>
                        </a:rPr>
                        <m:t>MW</m:t>
                      </m:r>
                    </m:oMath>
                  </m:oMathPara>
                </a14:m>
                <a:endParaRPr lang="en-US" dirty="0"/>
              </a:p>
              <a:p>
                <a:r>
                  <a:rPr lang="en-US" dirty="0"/>
                  <a:t>If the total system load is 325 MW, what should be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oMath>
                </a14:m>
                <a:r>
                  <a:rPr lang="en-US" dirty="0"/>
                  <a:t> to minimize the total system cost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oMath>
                </a14:m>
                <a:r>
                  <a:rPr lang="en-US" dirty="0"/>
                  <a:t>?</a:t>
                </a:r>
              </a:p>
              <a:p>
                <a:r>
                  <a:rPr lang="en-US" dirty="0"/>
                  <a:t>Also, what is the incremental cost to supply 1 more MW? How does the solution change if the load goes up to 400 MW? Down to 250 MW? Up to 570 MW? Up to 750 MW?</a:t>
                </a:r>
              </a:p>
            </p:txBody>
          </p:sp>
        </mc:Choice>
        <mc:Fallback>
          <p:sp>
            <p:nvSpPr>
              <p:cNvPr id="4" name="Text Placeholder 3">
                <a:extLst>
                  <a:ext uri="{FF2B5EF4-FFF2-40B4-BE49-F238E27FC236}">
                    <a16:creationId xmlns:a16="http://schemas.microsoft.com/office/drawing/2014/main" id="{C4EC4796-1A13-4F39-A349-497DBA3C0BF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783" t="-824" b="-3412"/>
                </a:stretch>
              </a:blipFill>
            </p:spPr>
            <p:txBody>
              <a:bodyPr/>
              <a:lstStyle/>
              <a:p>
                <a:r>
                  <a:rPr lang="en-US">
                    <a:noFill/>
                  </a:rPr>
                  <a:t> </a:t>
                </a:r>
              </a:p>
            </p:txBody>
          </p:sp>
        </mc:Fallback>
      </mc:AlternateContent>
    </p:spTree>
    <p:extLst>
      <p:ext uri="{BB962C8B-B14F-4D97-AF65-F5344CB8AC3E}">
        <p14:creationId xmlns:p14="http://schemas.microsoft.com/office/powerpoint/2010/main" val="1329142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D4BE0-9E6A-4B0B-9240-20BA8AB8F8C1}"/>
              </a:ext>
            </a:extLst>
          </p:cNvPr>
          <p:cNvSpPr>
            <a:spLocks noGrp="1"/>
          </p:cNvSpPr>
          <p:nvPr>
            <p:ph type="title"/>
          </p:nvPr>
        </p:nvSpPr>
        <p:spPr/>
        <p:txBody>
          <a:bodyPr/>
          <a:lstStyle/>
          <a:p>
            <a:r>
              <a:rPr lang="en-US" dirty="0"/>
              <a:t>Economic Dispatch Problem, Example 1</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565E7BC-2331-42E2-8ACE-CBD03D2A4A65}"/>
                  </a:ext>
                </a:extLst>
              </p:cNvPr>
              <p:cNvSpPr>
                <a:spLocks noGrp="1"/>
              </p:cNvSpPr>
              <p:nvPr>
                <p:ph type="body" sz="quarter" idx="10"/>
              </p:nvPr>
            </p:nvSpPr>
            <p:spPr/>
            <p:txBody>
              <a:bodyPr/>
              <a:lstStyle/>
              <a:p>
                <a:r>
                  <a:rPr lang="en-US" i="1" dirty="0"/>
                  <a:t>Fundamental principle: For generators within their limits, the incremental cost should be equal to the system marginal cost </a:t>
                </a:r>
                <a14:m>
                  <m:oMath xmlns:m="http://schemas.openxmlformats.org/officeDocument/2006/math">
                    <m:r>
                      <a:rPr lang="en-US" b="0" i="1" smtClean="0">
                        <a:latin typeface="Cambria Math" panose="02040503050406030204" pitchFamily="18" charset="0"/>
                      </a:rPr>
                      <m:t>𝜆</m:t>
                    </m:r>
                  </m:oMath>
                </a14:m>
                <a:endParaRPr lang="en-US" b="0" i="1" dirty="0"/>
              </a:p>
              <a:p>
                <a:r>
                  <a:rPr lang="en-US" b="0" dirty="0"/>
                  <a:t>So</a:t>
                </a:r>
                <a:r>
                  <a:rPr lang="en-US" dirty="0"/>
                  <a:t> we basically have two equations: We need to meet the load </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r>
                        <a:rPr lang="en-US" b="0" i="1" smtClean="0">
                          <a:latin typeface="Cambria Math" panose="02040503050406030204" pitchFamily="18" charset="0"/>
                        </a:rPr>
                        <m:t>=325</m:t>
                      </m:r>
                    </m:oMath>
                  </m:oMathPara>
                </a14:m>
                <a:endParaRPr lang="en-US" b="0" dirty="0"/>
              </a:p>
              <a:p>
                <a:r>
                  <a:rPr lang="en-US" b="0" dirty="0"/>
                  <a:t>And we need the incremental cost (derivatives) to be equal</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num>
                        <m:den>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2</m:t>
                              </m:r>
                            </m:sub>
                          </m:sSub>
                        </m:num>
                        <m:den>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den>
                      </m:f>
                    </m:oMath>
                  </m:oMathPara>
                </a14:m>
                <a:endParaRPr lang="en-US" b="0" dirty="0"/>
              </a:p>
              <a:p>
                <a:r>
                  <a:rPr lang="en-US" dirty="0"/>
                  <a:t>Take the derivatives to find the incremental cost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num>
                        <m:den>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r>
                        <a:rPr lang="en-US" i="1">
                          <a:latin typeface="Cambria Math" panose="02040503050406030204" pitchFamily="18" charset="0"/>
                        </a:rPr>
                        <m:t>14+0.00</m:t>
                      </m:r>
                      <m:r>
                        <a:rPr lang="en-US" b="0" i="1" smtClean="0">
                          <a:latin typeface="Cambria Math" panose="02040503050406030204" pitchFamily="18" charset="0"/>
                        </a:rPr>
                        <m:t>4</m:t>
                      </m:r>
                      <m:r>
                        <a:rPr lang="en-US" i="1">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num>
                        <m:den>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en>
                      </m:f>
                      <m:r>
                        <a:rPr lang="en-US" b="0" i="1" smtClean="0">
                          <a:latin typeface="Cambria Math" panose="02040503050406030204" pitchFamily="18" charset="0"/>
                        </a:rPr>
                        <m:t>=</m:t>
                      </m:r>
                      <m:r>
                        <a:rPr lang="en-US" i="1">
                          <a:latin typeface="Cambria Math" panose="02040503050406030204" pitchFamily="18" charset="0"/>
                        </a:rPr>
                        <m:t>12 +0.00</m:t>
                      </m:r>
                      <m:r>
                        <a:rPr lang="en-US" b="0" i="1" smtClean="0">
                          <a:latin typeface="Cambria Math" panose="02040503050406030204" pitchFamily="18" charset="0"/>
                        </a:rPr>
                        <m:t>8 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oMath>
                  </m:oMathPara>
                </a14:m>
                <a:endParaRPr lang="en-US" b="0" dirty="0"/>
              </a:p>
              <a:p>
                <a:r>
                  <a:rPr lang="en-US" dirty="0"/>
                  <a:t>Solving, we get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=50 </m:t>
                    </m:r>
                    <m:r>
                      <m:rPr>
                        <m:nor/>
                      </m:rPr>
                      <a:rPr lang="en-US" b="0" i="0" smtClean="0">
                        <a:latin typeface="Cambria Math" panose="02040503050406030204" pitchFamily="18" charset="0"/>
                      </a:rPr>
                      <m:t>MW</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r>
                      <a:rPr lang="en-US" b="0" i="1" smtClean="0">
                        <a:latin typeface="Cambria Math" panose="02040503050406030204" pitchFamily="18" charset="0"/>
                      </a:rPr>
                      <m:t>=275 </m:t>
                    </m:r>
                    <m:r>
                      <m:rPr>
                        <m:nor/>
                      </m:rPr>
                      <a:rPr lang="en-US" b="0" i="0" smtClean="0">
                        <a:latin typeface="Cambria Math" panose="02040503050406030204" pitchFamily="18" charset="0"/>
                      </a:rPr>
                      <m:t>MW</m:t>
                    </m:r>
                    <m:r>
                      <a:rPr lang="en-US" b="0" i="1" smtClean="0">
                        <a:latin typeface="Cambria Math" panose="02040503050406030204" pitchFamily="18" charset="0"/>
                      </a:rPr>
                      <m:t>, </m:t>
                    </m:r>
                    <m:r>
                      <a:rPr lang="en-US" b="0" i="1" smtClean="0">
                        <a:latin typeface="Cambria Math" panose="02040503050406030204" pitchFamily="18" charset="0"/>
                      </a:rPr>
                      <m:t>𝜆</m:t>
                    </m:r>
                    <m:r>
                      <a:rPr lang="en-US" b="0" i="1" smtClean="0">
                        <a:latin typeface="Cambria Math" panose="02040503050406030204" pitchFamily="18" charset="0"/>
                      </a:rPr>
                      <m:t>=14.2</m:t>
                    </m:r>
                    <m:f>
                      <m:fPr>
                        <m:ctrlPr>
                          <a:rPr lang="en-US" b="0"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𝑀𝑊h</m:t>
                        </m:r>
                      </m:den>
                    </m:f>
                  </m:oMath>
                </a14:m>
                <a:endParaRPr lang="en-US" b="0" dirty="0"/>
              </a:p>
            </p:txBody>
          </p:sp>
        </mc:Choice>
        <mc:Fallback xmlns="">
          <p:sp>
            <p:nvSpPr>
              <p:cNvPr id="3" name="Text Placeholder 2">
                <a:extLst>
                  <a:ext uri="{FF2B5EF4-FFF2-40B4-BE49-F238E27FC236}">
                    <a16:creationId xmlns:a16="http://schemas.microsoft.com/office/drawing/2014/main" id="{6565E7BC-2331-42E2-8ACE-CBD03D2A4A65}"/>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824" b="-5647"/>
                </a:stretch>
              </a:blipFill>
            </p:spPr>
            <p:txBody>
              <a:bodyPr/>
              <a:lstStyle/>
              <a:p>
                <a:r>
                  <a:rPr lang="en-US">
                    <a:noFill/>
                  </a:rPr>
                  <a:t> </a:t>
                </a:r>
              </a:p>
            </p:txBody>
          </p:sp>
        </mc:Fallback>
      </mc:AlternateContent>
    </p:spTree>
    <p:extLst>
      <p:ext uri="{BB962C8B-B14F-4D97-AF65-F5344CB8AC3E}">
        <p14:creationId xmlns:p14="http://schemas.microsoft.com/office/powerpoint/2010/main" val="2576461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7A2EC-2302-49C5-837B-A0E621CDEB9F}"/>
              </a:ext>
            </a:extLst>
          </p:cNvPr>
          <p:cNvSpPr>
            <a:spLocks noGrp="1"/>
          </p:cNvSpPr>
          <p:nvPr>
            <p:ph type="title"/>
          </p:nvPr>
        </p:nvSpPr>
        <p:spPr/>
        <p:txBody>
          <a:bodyPr/>
          <a:lstStyle/>
          <a:p>
            <a:r>
              <a:rPr lang="en-US" dirty="0"/>
              <a:t>Economic Dispatch Problem, Example 1</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B529E05-7D17-41D6-AA2D-D28A85558564}"/>
                  </a:ext>
                </a:extLst>
              </p:cNvPr>
              <p:cNvSpPr>
                <a:spLocks noGrp="1"/>
              </p:cNvSpPr>
              <p:nvPr>
                <p:ph type="body" sz="quarter" idx="10"/>
              </p:nvPr>
            </p:nvSpPr>
            <p:spPr/>
            <p:txBody>
              <a:bodyPr/>
              <a:lstStyle/>
              <a:p>
                <a:r>
                  <a:rPr lang="en-US" dirty="0"/>
                  <a:t>Now try with the other values of the load</a:t>
                </a:r>
              </a:p>
              <a:p>
                <a:pPr lvl="1"/>
                <a:r>
                  <a:rPr lang="en-US" dirty="0"/>
                  <a:t>For load of 400 MW, you get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=100,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r>
                      <a:rPr lang="en-US" b="0" i="1" smtClean="0">
                        <a:latin typeface="Cambria Math" panose="02040503050406030204" pitchFamily="18" charset="0"/>
                      </a:rPr>
                      <m:t>=300, </m:t>
                    </m:r>
                    <m:r>
                      <a:rPr lang="en-US" b="0" i="1" smtClean="0">
                        <a:latin typeface="Cambria Math" panose="02040503050406030204" pitchFamily="18" charset="0"/>
                      </a:rPr>
                      <m:t>𝜆</m:t>
                    </m:r>
                    <m:r>
                      <a:rPr lang="en-US" b="0" i="1" smtClean="0">
                        <a:latin typeface="Cambria Math" panose="02040503050406030204" pitchFamily="18" charset="0"/>
                      </a:rPr>
                      <m:t>=14.4 $/</m:t>
                    </m:r>
                    <m:r>
                      <a:rPr lang="en-US" b="0" i="1" smtClean="0">
                        <a:latin typeface="Cambria Math" panose="02040503050406030204" pitchFamily="18" charset="0"/>
                      </a:rPr>
                      <m:t>𝑀𝑊h</m:t>
                    </m:r>
                  </m:oMath>
                </a14:m>
                <a:endParaRPr lang="en-US" dirty="0"/>
              </a:p>
              <a:p>
                <a:pPr lvl="1"/>
                <a:r>
                  <a:rPr lang="en-US" dirty="0"/>
                  <a:t>For load of 250 MW, you get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=0,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r>
                      <a:rPr lang="en-US" b="0" i="1" smtClean="0">
                        <a:latin typeface="Cambria Math" panose="02040503050406030204" pitchFamily="18" charset="0"/>
                      </a:rPr>
                      <m:t>=250, </m:t>
                    </m:r>
                    <m:r>
                      <a:rPr lang="en-US" b="0" i="1" smtClean="0">
                        <a:latin typeface="Cambria Math" panose="02040503050406030204" pitchFamily="18" charset="0"/>
                      </a:rPr>
                      <m:t>𝜆</m:t>
                    </m:r>
                    <m:r>
                      <a:rPr lang="en-US" b="0" i="1" smtClean="0">
                        <a:latin typeface="Cambria Math" panose="02040503050406030204" pitchFamily="18" charset="0"/>
                      </a:rPr>
                      <m:t>=14 $/</m:t>
                    </m:r>
                    <m:r>
                      <a:rPr lang="en-US" b="0" i="1" smtClean="0">
                        <a:latin typeface="Cambria Math" panose="02040503050406030204" pitchFamily="18" charset="0"/>
                      </a:rPr>
                      <m:t>𝑀𝑊h</m:t>
                    </m:r>
                  </m:oMath>
                </a14:m>
                <a:endParaRPr lang="en-US" dirty="0"/>
              </a:p>
              <a:p>
                <a:pPr lvl="1"/>
                <a:r>
                  <a:rPr lang="en-US" dirty="0"/>
                  <a:t>For load of 570 MW, you get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r>
                      <a:rPr lang="en-US" i="1">
                        <a:latin typeface="Cambria Math" panose="02040503050406030204" pitchFamily="18" charset="0"/>
                      </a:rPr>
                      <m:t>=213,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r>
                      <a:rPr lang="en-US" i="1">
                        <a:latin typeface="Cambria Math" panose="02040503050406030204" pitchFamily="18" charset="0"/>
                      </a:rPr>
                      <m:t>=357, </m:t>
                    </m:r>
                    <m:r>
                      <a:rPr lang="en-US" i="1">
                        <a:latin typeface="Cambria Math" panose="02040503050406030204" pitchFamily="18" charset="0"/>
                      </a:rPr>
                      <m:t>𝜆</m:t>
                    </m:r>
                    <m:r>
                      <a:rPr lang="en-US" i="1">
                        <a:latin typeface="Cambria Math" panose="02040503050406030204" pitchFamily="18" charset="0"/>
                      </a:rPr>
                      <m:t>=14.85 $/</m:t>
                    </m:r>
                    <m:r>
                      <a:rPr lang="en-US" i="1">
                        <a:latin typeface="Cambria Math" panose="02040503050406030204" pitchFamily="18" charset="0"/>
                      </a:rPr>
                      <m:t>𝑀𝑊h</m:t>
                    </m:r>
                  </m:oMath>
                </a14:m>
                <a:endParaRPr lang="en-US" dirty="0"/>
              </a:p>
              <a:p>
                <a:pPr lvl="1"/>
                <a:r>
                  <a:rPr lang="en-US" dirty="0"/>
                  <a:t>For load of 750 MW, you get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333</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417</m:t>
                    </m:r>
                    <m:r>
                      <a:rPr lang="en-US" i="1">
                        <a:latin typeface="Cambria Math" panose="02040503050406030204" pitchFamily="18" charset="0"/>
                      </a:rPr>
                      <m:t>, </m:t>
                    </m:r>
                    <m:r>
                      <a:rPr lang="en-US" i="1">
                        <a:latin typeface="Cambria Math" panose="02040503050406030204" pitchFamily="18" charset="0"/>
                      </a:rPr>
                      <m:t>𝜆</m:t>
                    </m:r>
                    <m:r>
                      <a:rPr lang="en-US" i="1">
                        <a:latin typeface="Cambria Math" panose="02040503050406030204" pitchFamily="18" charset="0"/>
                      </a:rPr>
                      <m:t>=15.33 $/</m:t>
                    </m:r>
                    <m:r>
                      <a:rPr lang="en-US" i="1">
                        <a:latin typeface="Cambria Math" panose="02040503050406030204" pitchFamily="18" charset="0"/>
                      </a:rPr>
                      <m:t>𝑀𝑊h</m:t>
                    </m:r>
                  </m:oMath>
                </a14:m>
                <a:endParaRPr lang="en-US" dirty="0"/>
              </a:p>
              <a:p>
                <a:r>
                  <a:rPr lang="en-US" dirty="0"/>
                  <a:t>But wait a minute, check the limits</a:t>
                </a:r>
              </a:p>
              <a:p>
                <a:pPr lvl="1"/>
                <a:r>
                  <a:rPr lang="en-US" dirty="0"/>
                  <a:t>In the first case, we are fine, no limit violations</a:t>
                </a:r>
              </a:p>
              <a:p>
                <a:pPr lvl="1"/>
                <a:r>
                  <a:rPr lang="en-US" dirty="0"/>
                  <a:t>In the second case,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oMath>
                </a14:m>
                <a:r>
                  <a:rPr lang="en-US" dirty="0"/>
                  <a:t> will be stuck at its min limit,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r>
                      <a:rPr lang="en-US" i="1">
                        <a:latin typeface="Cambria Math" panose="02040503050406030204" pitchFamily="18" charset="0"/>
                      </a:rPr>
                      <m:t>=50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r>
                      <a:rPr lang="en-US" i="1">
                        <a:latin typeface="Cambria Math" panose="02040503050406030204" pitchFamily="18" charset="0"/>
                      </a:rPr>
                      <m:t>=200</m:t>
                    </m:r>
                  </m:oMath>
                </a14:m>
                <a:r>
                  <a:rPr lang="en-US" dirty="0"/>
                  <a:t>, </a:t>
                </a:r>
                <a14:m>
                  <m:oMath xmlns:m="http://schemas.openxmlformats.org/officeDocument/2006/math">
                    <m:r>
                      <a:rPr lang="en-US" i="1">
                        <a:latin typeface="Cambria Math" panose="02040503050406030204" pitchFamily="18" charset="0"/>
                      </a:rPr>
                      <m:t>𝜆</m:t>
                    </m:r>
                    <m:r>
                      <a:rPr lang="en-US" i="1">
                        <a:latin typeface="Cambria Math" panose="02040503050406030204" pitchFamily="18" charset="0"/>
                      </a:rPr>
                      <m:t>=13.6 $/</m:t>
                    </m:r>
                    <m:r>
                      <a:rPr lang="en-US" i="1">
                        <a:latin typeface="Cambria Math" panose="02040503050406030204" pitchFamily="18" charset="0"/>
                      </a:rPr>
                      <m:t>𝑀𝑊h</m:t>
                    </m:r>
                  </m:oMath>
                </a14:m>
                <a:endParaRPr lang="en-US" dirty="0"/>
              </a:p>
              <a:p>
                <a:pPr lvl="1"/>
                <a:r>
                  <a:rPr lang="en-US" dirty="0"/>
                  <a:t>In the third case,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oMath>
                </a14:m>
                <a:r>
                  <a:rPr lang="en-US" dirty="0"/>
                  <a:t> will be stuck at its max limit,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20</m:t>
                    </m:r>
                    <m:r>
                      <a:rPr lang="en-US" i="1">
                        <a:latin typeface="Cambria Math" panose="02040503050406030204" pitchFamily="18" charset="0"/>
                      </a:rPr>
                      <m:t>0</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37</m:t>
                    </m:r>
                    <m:r>
                      <a:rPr lang="en-US" i="1">
                        <a:latin typeface="Cambria Math" panose="02040503050406030204" pitchFamily="18" charset="0"/>
                      </a:rPr>
                      <m:t>0</m:t>
                    </m:r>
                  </m:oMath>
                </a14:m>
                <a:r>
                  <a:rPr lang="en-US" dirty="0"/>
                  <a:t>, </a:t>
                </a:r>
                <a14:m>
                  <m:oMath xmlns:m="http://schemas.openxmlformats.org/officeDocument/2006/math">
                    <m:r>
                      <a:rPr lang="en-US" i="1">
                        <a:latin typeface="Cambria Math" panose="02040503050406030204" pitchFamily="18" charset="0"/>
                      </a:rPr>
                      <m:t>𝜆</m:t>
                    </m:r>
                    <m:r>
                      <a:rPr lang="en-US" i="1">
                        <a:latin typeface="Cambria Math" panose="02040503050406030204" pitchFamily="18" charset="0"/>
                      </a:rPr>
                      <m:t>=14.96</m:t>
                    </m:r>
                    <m:r>
                      <a:rPr lang="en-US" i="1">
                        <a:latin typeface="Cambria Math" panose="02040503050406030204" pitchFamily="18" charset="0"/>
                      </a:rPr>
                      <m:t> $/</m:t>
                    </m:r>
                    <m:r>
                      <a:rPr lang="en-US" i="1">
                        <a:latin typeface="Cambria Math" panose="02040503050406030204" pitchFamily="18" charset="0"/>
                      </a:rPr>
                      <m:t>𝑀𝑊h</m:t>
                    </m:r>
                  </m:oMath>
                </a14:m>
                <a:r>
                  <a:rPr lang="en-US" dirty="0"/>
                  <a:t> </a:t>
                </a:r>
              </a:p>
              <a:p>
                <a:pPr lvl="1"/>
                <a:r>
                  <a:rPr lang="en-US" dirty="0"/>
                  <a:t>In the fourth case, we have a problem!!</a:t>
                </a:r>
              </a:p>
              <a:p>
                <a:r>
                  <a:rPr lang="en-US" dirty="0"/>
                  <a:t>Note that lambda and the incremental cost are related in this way</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plcHide m:val="on"/>
                              <m:mcs>
                                <m:mc>
                                  <m:mcPr>
                                    <m:count m:val="2"/>
                                    <m:mcJc m:val="center"/>
                                  </m:mcPr>
                                </m:mc>
                              </m:mcs>
                              <m:ctrlPr>
                                <a:rPr lang="en-US" i="1">
                                  <a:latin typeface="Cambria Math" panose="02040503050406030204" pitchFamily="18" charset="0"/>
                                </a:rPr>
                              </m:ctrlPr>
                            </m:mPr>
                            <m:mr>
                              <m:e>
                                <m:r>
                                  <a:rPr lang="en-US" b="0" i="1" smtClean="0">
                                    <a:latin typeface="Cambria Math" panose="02040503050406030204" pitchFamily="18" charset="0"/>
                                  </a:rPr>
                                  <m:t>𝐼𝐶</m:t>
                                </m:r>
                                <m:r>
                                  <a:rPr lang="en-US" b="0" i="1" smtClean="0">
                                    <a:latin typeface="Cambria Math" panose="02040503050406030204" pitchFamily="18" charset="0"/>
                                  </a:rPr>
                                  <m:t>&lt;</m:t>
                                </m:r>
                                <m:r>
                                  <a:rPr lang="en-US" b="0" i="1" smtClean="0">
                                    <a:latin typeface="Cambria Math" panose="02040503050406030204" pitchFamily="18" charset="0"/>
                                  </a:rPr>
                                  <m:t>𝜆</m:t>
                                </m:r>
                              </m:e>
                              <m:e>
                                <m:r>
                                  <a:rPr lang="en-US" b="0" i="1" smtClean="0">
                                    <a:latin typeface="Cambria Math" panose="02040503050406030204" pitchFamily="18" charset="0"/>
                                  </a:rPr>
                                  <m:t>𝑖𝑓</m:t>
                                </m:r>
                                <m:r>
                                  <a:rPr lang="en-US" b="0" i="1" smtClean="0">
                                    <a:latin typeface="Cambria Math" panose="02040503050406030204" pitchFamily="18" charset="0"/>
                                  </a:rPr>
                                  <m:t> </m:t>
                                </m:r>
                                <m:r>
                                  <m:rPr>
                                    <m:nor/>
                                  </m:rPr>
                                  <a:rPr lang="en-US" b="0" i="0" smtClean="0">
                                    <a:latin typeface="Cambria Math" panose="02040503050406030204" pitchFamily="18" charset="0"/>
                                  </a:rPr>
                                  <m:t>Generator</m:t>
                                </m:r>
                                <m:r>
                                  <m:rPr>
                                    <m:nor/>
                                  </m:rPr>
                                  <a:rPr lang="en-US" b="0" i="0" smtClean="0">
                                    <a:latin typeface="Cambria Math" panose="02040503050406030204" pitchFamily="18" charset="0"/>
                                  </a:rPr>
                                  <m:t> </m:t>
                                </m:r>
                                <m:r>
                                  <m:rPr>
                                    <m:nor/>
                                  </m:rPr>
                                  <a:rPr lang="en-US" b="0" i="0" smtClean="0">
                                    <a:latin typeface="Cambria Math" panose="02040503050406030204" pitchFamily="18" charset="0"/>
                                  </a:rPr>
                                  <m:t>at</m:t>
                                </m:r>
                                <m:r>
                                  <m:rPr>
                                    <m:nor/>
                                  </m:rPr>
                                  <a:rPr lang="en-US" b="0" i="0" smtClean="0">
                                    <a:latin typeface="Cambria Math" panose="02040503050406030204" pitchFamily="18" charset="0"/>
                                  </a:rPr>
                                  <m:t> </m:t>
                                </m:r>
                                <m:r>
                                  <m:rPr>
                                    <m:nor/>
                                  </m:rPr>
                                  <a:rPr lang="en-US" b="0" i="0" smtClean="0">
                                    <a:latin typeface="Cambria Math" panose="02040503050406030204" pitchFamily="18" charset="0"/>
                                  </a:rPr>
                                  <m:t>max</m:t>
                                </m:r>
                                <m:r>
                                  <m:rPr>
                                    <m:nor/>
                                  </m:rPr>
                                  <a:rPr lang="en-US" b="0" i="0" smtClean="0">
                                    <a:latin typeface="Cambria Math" panose="02040503050406030204" pitchFamily="18" charset="0"/>
                                  </a:rPr>
                                  <m:t> </m:t>
                                </m:r>
                                <m:r>
                                  <m:rPr>
                                    <m:nor/>
                                  </m:rPr>
                                  <a:rPr lang="en-US" b="0" i="0" smtClean="0">
                                    <a:latin typeface="Cambria Math" panose="02040503050406030204" pitchFamily="18" charset="0"/>
                                  </a:rPr>
                                  <m:t>limit</m:t>
                                </m:r>
                              </m:e>
                            </m:mr>
                            <m:mr>
                              <m:e>
                                <m:r>
                                  <a:rPr lang="en-US" b="0" i="1" smtClean="0">
                                    <a:latin typeface="Cambria Math" panose="02040503050406030204" pitchFamily="18" charset="0"/>
                                  </a:rPr>
                                  <m:t>𝐼𝐶</m:t>
                                </m:r>
                                <m:r>
                                  <a:rPr lang="en-US" b="0" i="1" smtClean="0">
                                    <a:latin typeface="Cambria Math" panose="02040503050406030204" pitchFamily="18" charset="0"/>
                                  </a:rPr>
                                  <m:t>=</m:t>
                                </m:r>
                                <m:r>
                                  <a:rPr lang="en-US" b="0" i="1" smtClean="0">
                                    <a:latin typeface="Cambria Math" panose="02040503050406030204" pitchFamily="18" charset="0"/>
                                  </a:rPr>
                                  <m:t>𝜆</m:t>
                                </m:r>
                              </m:e>
                              <m:e>
                                <m:r>
                                  <a:rPr lang="en-US" b="0" i="1" smtClean="0">
                                    <a:latin typeface="Cambria Math" panose="02040503050406030204" pitchFamily="18" charset="0"/>
                                  </a:rPr>
                                  <m:t>𝑖𝑓</m:t>
                                </m:r>
                                <m:r>
                                  <a:rPr lang="en-US" b="0" i="1" smtClean="0">
                                    <a:latin typeface="Cambria Math" panose="02040503050406030204" pitchFamily="18" charset="0"/>
                                  </a:rPr>
                                  <m:t> </m:t>
                                </m:r>
                                <m:r>
                                  <m:rPr>
                                    <m:nor/>
                                  </m:rPr>
                                  <a:rPr lang="en-US">
                                    <a:latin typeface="Cambria Math" panose="02040503050406030204" pitchFamily="18" charset="0"/>
                                  </a:rPr>
                                  <m:t>Generator</m:t>
                                </m:r>
                                <m:r>
                                  <m:rPr>
                                    <m:nor/>
                                  </m:rPr>
                                  <a:rPr lang="en-US">
                                    <a:latin typeface="Cambria Math" panose="02040503050406030204" pitchFamily="18" charset="0"/>
                                  </a:rPr>
                                  <m:t> </m:t>
                                </m:r>
                                <m:r>
                                  <m:rPr>
                                    <m:nor/>
                                  </m:rPr>
                                  <a:rPr lang="en-US" b="0" i="0" smtClean="0">
                                    <a:latin typeface="Cambria Math" panose="02040503050406030204" pitchFamily="18" charset="0"/>
                                  </a:rPr>
                                  <m:t>not</m:t>
                                </m:r>
                                <m:r>
                                  <m:rPr>
                                    <m:nor/>
                                  </m:rPr>
                                  <a:rPr lang="en-US" b="0" i="0" smtClean="0">
                                    <a:latin typeface="Cambria Math" panose="02040503050406030204" pitchFamily="18" charset="0"/>
                                  </a:rPr>
                                  <m:t> </m:t>
                                </m:r>
                                <m:r>
                                  <m:rPr>
                                    <m:nor/>
                                  </m:rPr>
                                  <a:rPr lang="en-US" b="0" i="0" smtClean="0">
                                    <a:latin typeface="Cambria Math" panose="02040503050406030204" pitchFamily="18" charset="0"/>
                                  </a:rPr>
                                  <m:t>at</m:t>
                                </m:r>
                                <m:r>
                                  <m:rPr>
                                    <m:nor/>
                                  </m:rPr>
                                  <a:rPr lang="en-US" b="0" i="0" smtClean="0">
                                    <a:latin typeface="Cambria Math" panose="02040503050406030204" pitchFamily="18" charset="0"/>
                                  </a:rPr>
                                  <m:t> </m:t>
                                </m:r>
                                <m:r>
                                  <m:rPr>
                                    <m:nor/>
                                  </m:rPr>
                                  <a:rPr lang="en-US">
                                    <a:latin typeface="Cambria Math" panose="02040503050406030204" pitchFamily="18" charset="0"/>
                                  </a:rPr>
                                  <m:t>limit</m:t>
                                </m:r>
                              </m:e>
                            </m:mr>
                            <m:mr>
                              <m:e>
                                <m:r>
                                  <a:rPr lang="en-US" b="0" i="1" smtClean="0">
                                    <a:latin typeface="Cambria Math" panose="02040503050406030204" pitchFamily="18" charset="0"/>
                                  </a:rPr>
                                  <m:t>𝐼𝐶</m:t>
                                </m:r>
                                <m:r>
                                  <a:rPr lang="en-US" b="0" i="1" smtClean="0">
                                    <a:latin typeface="Cambria Math" panose="02040503050406030204" pitchFamily="18" charset="0"/>
                                  </a:rPr>
                                  <m:t>&gt;</m:t>
                                </m:r>
                                <m:r>
                                  <a:rPr lang="en-US" b="0" i="1" smtClean="0">
                                    <a:latin typeface="Cambria Math" panose="02040503050406030204" pitchFamily="18" charset="0"/>
                                  </a:rPr>
                                  <m:t>𝜆</m:t>
                                </m:r>
                              </m:e>
                              <m:e>
                                <m:r>
                                  <a:rPr lang="en-US" b="0" i="1" smtClean="0">
                                    <a:latin typeface="Cambria Math" panose="02040503050406030204" pitchFamily="18" charset="0"/>
                                  </a:rPr>
                                  <m:t>𝑖𝑓</m:t>
                                </m:r>
                                <m:r>
                                  <a:rPr lang="en-US" b="0" i="1" smtClean="0">
                                    <a:latin typeface="Cambria Math" panose="02040503050406030204" pitchFamily="18" charset="0"/>
                                  </a:rPr>
                                  <m:t> </m:t>
                                </m:r>
                                <m:r>
                                  <m:rPr>
                                    <m:nor/>
                                  </m:rPr>
                                  <a:rPr lang="en-US">
                                    <a:latin typeface="Cambria Math" panose="02040503050406030204" pitchFamily="18" charset="0"/>
                                  </a:rPr>
                                  <m:t>Generator</m:t>
                                </m:r>
                                <m:r>
                                  <m:rPr>
                                    <m:nor/>
                                  </m:rPr>
                                  <a:rPr lang="en-US">
                                    <a:latin typeface="Cambria Math" panose="02040503050406030204" pitchFamily="18" charset="0"/>
                                  </a:rPr>
                                  <m:t> </m:t>
                                </m:r>
                                <m:r>
                                  <m:rPr>
                                    <m:nor/>
                                  </m:rPr>
                                  <a:rPr lang="en-US">
                                    <a:latin typeface="Cambria Math" panose="02040503050406030204" pitchFamily="18" charset="0"/>
                                  </a:rPr>
                                  <m:t>at</m:t>
                                </m:r>
                                <m:r>
                                  <m:rPr>
                                    <m:nor/>
                                  </m:rPr>
                                  <a:rPr lang="en-US">
                                    <a:latin typeface="Cambria Math" panose="02040503050406030204" pitchFamily="18" charset="0"/>
                                  </a:rPr>
                                  <m:t> </m:t>
                                </m:r>
                                <m:r>
                                  <m:rPr>
                                    <m:nor/>
                                  </m:rPr>
                                  <a:rPr lang="en-US" b="0" i="0" smtClean="0">
                                    <a:latin typeface="Cambria Math" panose="02040503050406030204" pitchFamily="18" charset="0"/>
                                  </a:rPr>
                                  <m:t>min</m:t>
                                </m:r>
                                <m:r>
                                  <m:rPr>
                                    <m:nor/>
                                  </m:rPr>
                                  <a:rPr lang="en-US">
                                    <a:latin typeface="Cambria Math" panose="02040503050406030204" pitchFamily="18" charset="0"/>
                                  </a:rPr>
                                  <m:t> </m:t>
                                </m:r>
                                <m:r>
                                  <m:rPr>
                                    <m:nor/>
                                  </m:rPr>
                                  <a:rPr lang="en-US">
                                    <a:latin typeface="Cambria Math" panose="02040503050406030204" pitchFamily="18" charset="0"/>
                                  </a:rPr>
                                  <m:t>limit</m:t>
                                </m:r>
                              </m:e>
                            </m:mr>
                          </m:m>
                        </m:e>
                      </m:d>
                    </m:oMath>
                  </m:oMathPara>
                </a14:m>
                <a:endParaRPr lang="en-US" dirty="0"/>
              </a:p>
            </p:txBody>
          </p:sp>
        </mc:Choice>
        <mc:Fallback>
          <p:sp>
            <p:nvSpPr>
              <p:cNvPr id="3" name="Text Placeholder 2">
                <a:extLst>
                  <a:ext uri="{FF2B5EF4-FFF2-40B4-BE49-F238E27FC236}">
                    <a16:creationId xmlns:a16="http://schemas.microsoft.com/office/drawing/2014/main" id="{FB529E05-7D17-41D6-AA2D-D28A8555856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783" t="-824" b="-7529"/>
                </a:stretch>
              </a:blipFill>
            </p:spPr>
            <p:txBody>
              <a:bodyPr/>
              <a:lstStyle/>
              <a:p>
                <a:r>
                  <a:rPr lang="en-US">
                    <a:noFill/>
                  </a:rPr>
                  <a:t> </a:t>
                </a:r>
              </a:p>
            </p:txBody>
          </p:sp>
        </mc:Fallback>
      </mc:AlternateContent>
    </p:spTree>
    <p:extLst>
      <p:ext uri="{BB962C8B-B14F-4D97-AF65-F5344CB8AC3E}">
        <p14:creationId xmlns:p14="http://schemas.microsoft.com/office/powerpoint/2010/main" val="2306020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E728-AB61-42ED-BEA1-70B8C72A0F32}"/>
              </a:ext>
            </a:extLst>
          </p:cNvPr>
          <p:cNvSpPr>
            <a:spLocks noGrp="1"/>
          </p:cNvSpPr>
          <p:nvPr>
            <p:ph type="title"/>
          </p:nvPr>
        </p:nvSpPr>
        <p:spPr/>
        <p:txBody>
          <a:bodyPr/>
          <a:lstStyle/>
          <a:p>
            <a:r>
              <a:rPr lang="en-US" dirty="0"/>
              <a:t>Homework</a:t>
            </a:r>
          </a:p>
        </p:txBody>
      </p:sp>
      <p:sp>
        <p:nvSpPr>
          <p:cNvPr id="3" name="Text Placeholder 2">
            <a:extLst>
              <a:ext uri="{FF2B5EF4-FFF2-40B4-BE49-F238E27FC236}">
                <a16:creationId xmlns:a16="http://schemas.microsoft.com/office/drawing/2014/main" id="{BB1A0FD2-9AF3-A672-6D6E-DE4F5F2AC85D}"/>
              </a:ext>
            </a:extLst>
          </p:cNvPr>
          <p:cNvSpPr>
            <a:spLocks noGrp="1"/>
          </p:cNvSpPr>
          <p:nvPr>
            <p:ph type="body" sz="quarter" idx="10"/>
          </p:nvPr>
        </p:nvSpPr>
        <p:spPr/>
        <p:txBody>
          <a:bodyPr/>
          <a:lstStyle/>
          <a:p>
            <a:r>
              <a:rPr lang="en-US" dirty="0"/>
              <a:t>For next class – review DC power flow again</a:t>
            </a:r>
          </a:p>
          <a:p>
            <a:r>
              <a:rPr lang="en-US" dirty="0"/>
              <a:t>Homework due 3/30/23: </a:t>
            </a:r>
          </a:p>
          <a:p>
            <a:pPr lvl="1"/>
            <a:r>
              <a:rPr lang="en-US" dirty="0"/>
              <a:t>6</a:t>
            </a:r>
            <a:r>
              <a:rPr lang="en-US" baseline="30000" dirty="0"/>
              <a:t>th</a:t>
            </a:r>
            <a:r>
              <a:rPr lang="en-US" dirty="0"/>
              <a:t> edition: Problems 6.62, 6.63, 6.65</a:t>
            </a:r>
          </a:p>
          <a:p>
            <a:pPr lvl="1"/>
            <a:r>
              <a:rPr lang="en-US" dirty="0"/>
              <a:t>7</a:t>
            </a:r>
            <a:r>
              <a:rPr lang="en-US" baseline="30000" dirty="0"/>
              <a:t>th</a:t>
            </a:r>
            <a:r>
              <a:rPr lang="en-US" dirty="0"/>
              <a:t> edition: Problems 7.1, 7.2, 7.4</a:t>
            </a:r>
          </a:p>
        </p:txBody>
      </p:sp>
    </p:spTree>
    <p:extLst>
      <p:ext uri="{BB962C8B-B14F-4D97-AF65-F5344CB8AC3E}">
        <p14:creationId xmlns:p14="http://schemas.microsoft.com/office/powerpoint/2010/main" val="10404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Multi-Area Operation</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20. Areas have an automatic generator control (AGC) system that sends signals to generators to change their MW outputs to help control the ACE and make sure load and generation balance with scheduled interchanges.</a:t>
            </a:r>
          </a:p>
          <a:p>
            <a:endParaRPr lang="en-US" altLang="en-US" dirty="0"/>
          </a:p>
          <a:p>
            <a:r>
              <a:rPr lang="en-US" altLang="en-US" dirty="0"/>
              <a:t>Most utilities use automatic generation control (AGC) to automatically change their generation to keep their ACE close to zero</a:t>
            </a:r>
          </a:p>
          <a:p>
            <a:r>
              <a:rPr lang="en-US" altLang="en-US" dirty="0"/>
              <a:t>Usually the utility control center calculates ACE based upon tie-line flows; then the AGC module sends control signals out to the generators every couple seconds.  </a:t>
            </a:r>
          </a:p>
          <a:p>
            <a:pPr marL="0" indent="0">
              <a:buNone/>
            </a:pPr>
            <a:endParaRPr lang="en-US" dirty="0"/>
          </a:p>
        </p:txBody>
      </p:sp>
    </p:spTree>
    <p:extLst>
      <p:ext uri="{BB962C8B-B14F-4D97-AF65-F5344CB8AC3E}">
        <p14:creationId xmlns:p14="http://schemas.microsoft.com/office/powerpoint/2010/main" val="152490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844061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5" name="Text Box 9"/>
          <p:cNvSpPr txBox="1">
            <a:spLocks noChangeArrowheads="1"/>
          </p:cNvSpPr>
          <p:nvPr/>
        </p:nvSpPr>
        <p:spPr bwMode="auto">
          <a:xfrm>
            <a:off x="685800" y="5105400"/>
            <a:ext cx="4275826" cy="1569660"/>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Generation is manually</a:t>
            </a:r>
          </a:p>
          <a:p>
            <a:pPr>
              <a:spcBef>
                <a:spcPct val="0"/>
              </a:spcBef>
              <a:buClrTx/>
              <a:buSzTx/>
              <a:buFontTx/>
              <a:buNone/>
            </a:pPr>
            <a:r>
              <a:rPr lang="en-US" altLang="en-US" sz="2400" dirty="0">
                <a:latin typeface="+mj-lt"/>
              </a:rPr>
              <a:t>changed to match</a:t>
            </a:r>
          </a:p>
          <a:p>
            <a:pPr>
              <a:spcBef>
                <a:spcPct val="0"/>
              </a:spcBef>
              <a:buClrTx/>
              <a:buSzTx/>
              <a:buFontTx/>
              <a:buNone/>
            </a:pPr>
            <a:r>
              <a:rPr lang="en-US" altLang="en-US" sz="2400" dirty="0">
                <a:latin typeface="+mj-lt"/>
              </a:rPr>
              <a:t>change in load, keep</a:t>
            </a:r>
            <a:br>
              <a:rPr lang="en-US" altLang="en-US" sz="2400" dirty="0">
                <a:latin typeface="+mj-lt"/>
              </a:rPr>
            </a:br>
            <a:r>
              <a:rPr lang="en-US" altLang="en-US" sz="2400" dirty="0">
                <a:latin typeface="+mj-lt"/>
              </a:rPr>
              <a:t>ACE close to zero</a:t>
            </a:r>
          </a:p>
        </p:txBody>
      </p:sp>
      <p:sp>
        <p:nvSpPr>
          <p:cNvPr id="29698" name="Rectangle 2"/>
          <p:cNvSpPr>
            <a:spLocks noGrp="1" noChangeArrowheads="1"/>
          </p:cNvSpPr>
          <p:nvPr>
            <p:ph type="title"/>
          </p:nvPr>
        </p:nvSpPr>
        <p:spPr/>
        <p:txBody>
          <a:bodyPr/>
          <a:lstStyle/>
          <a:p>
            <a:r>
              <a:rPr lang="en-US" altLang="en-US"/>
              <a:t>Three Bus Case with Manual ACE Control</a:t>
            </a:r>
            <a:endParaRPr lang="en-US" altLang="en-US" dirty="0"/>
          </a:p>
        </p:txBody>
      </p:sp>
      <p:sp>
        <p:nvSpPr>
          <p:cNvPr id="13" name="Line 5"/>
          <p:cNvSpPr>
            <a:spLocks noChangeShapeType="1"/>
          </p:cNvSpPr>
          <p:nvPr/>
        </p:nvSpPr>
        <p:spPr bwMode="auto">
          <a:xfrm flipV="1">
            <a:off x="2667000" y="3962400"/>
            <a:ext cx="228600" cy="1066800"/>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Line 5"/>
          <p:cNvSpPr>
            <a:spLocks noChangeShapeType="1"/>
          </p:cNvSpPr>
          <p:nvPr/>
        </p:nvSpPr>
        <p:spPr bwMode="auto">
          <a:xfrm flipV="1">
            <a:off x="4724400" y="5257800"/>
            <a:ext cx="457200" cy="211346"/>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8482380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Three Bus Case with AGC</a:t>
            </a:r>
            <a:endParaRPr lang="en-US" dirty="0"/>
          </a:p>
        </p:txBody>
      </p:sp>
      <p:pic>
        <p:nvPicPr>
          <p:cNvPr id="48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073" y="1307592"/>
            <a:ext cx="844061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9"/>
          <p:cNvSpPr txBox="1">
            <a:spLocks noChangeArrowheads="1"/>
          </p:cNvSpPr>
          <p:nvPr/>
        </p:nvSpPr>
        <p:spPr bwMode="auto">
          <a:xfrm>
            <a:off x="1848929" y="5410021"/>
            <a:ext cx="3485071" cy="1200329"/>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Generation real power is now being automatically controlled</a:t>
            </a:r>
          </a:p>
        </p:txBody>
      </p:sp>
      <p:sp>
        <p:nvSpPr>
          <p:cNvPr id="7" name="Text Box 9"/>
          <p:cNvSpPr txBox="1">
            <a:spLocks noChangeArrowheads="1"/>
          </p:cNvSpPr>
          <p:nvPr/>
        </p:nvSpPr>
        <p:spPr bwMode="auto">
          <a:xfrm>
            <a:off x="6781801" y="4953000"/>
            <a:ext cx="3886199" cy="1569660"/>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Ripple is due to the </a:t>
            </a:r>
            <a:r>
              <a:rPr lang="en-US" altLang="en-US" sz="2400" dirty="0" err="1">
                <a:latin typeface="+mj-lt"/>
              </a:rPr>
              <a:t>deadband</a:t>
            </a:r>
            <a:r>
              <a:rPr lang="en-US" altLang="en-US" sz="2400" dirty="0">
                <a:latin typeface="+mj-lt"/>
              </a:rPr>
              <a:t>, used to prevent excessive change in the generation</a:t>
            </a:r>
          </a:p>
        </p:txBody>
      </p:sp>
      <p:sp>
        <p:nvSpPr>
          <p:cNvPr id="8" name="Line 5"/>
          <p:cNvSpPr>
            <a:spLocks noChangeShapeType="1"/>
          </p:cNvSpPr>
          <p:nvPr/>
        </p:nvSpPr>
        <p:spPr bwMode="auto">
          <a:xfrm flipH="1" flipV="1">
            <a:off x="7620000" y="3505200"/>
            <a:ext cx="457200" cy="1447980"/>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301877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Multi-Area Operation</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21. Transactions within areas and between areas will not exclusively follow the direct paths and may sometimes create loop flows through non-participating areas.</a:t>
            </a:r>
            <a:endParaRPr lang="en-US" dirty="0"/>
          </a:p>
        </p:txBody>
      </p:sp>
      <p:pic>
        <p:nvPicPr>
          <p:cNvPr id="4" name="Picture 2">
            <a:extLst>
              <a:ext uri="{FF2B5EF4-FFF2-40B4-BE49-F238E27FC236}">
                <a16:creationId xmlns:a16="http://schemas.microsoft.com/office/drawing/2014/main" id="{729C26D8-5F86-032D-95EA-0E35270763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98" t="37077" r="27163" b="23330"/>
          <a:stretch/>
        </p:blipFill>
        <p:spPr bwMode="auto">
          <a:xfrm>
            <a:off x="990600" y="2667000"/>
            <a:ext cx="9248775" cy="4061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202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Seven Bus Case: One-line</a:t>
            </a:r>
          </a:p>
        </p:txBody>
      </p:sp>
      <p:pic>
        <p:nvPicPr>
          <p:cNvPr id="37891" name="Picture 3"/>
          <p:cNvPicPr>
            <a:picLocks noGrp="1" noChangeAspect="1" noChangeArrowheads="1"/>
          </p:cNvPicPr>
          <p:nvPr>
            <p:ph type="body" sz="quarter" idx="10"/>
          </p:nvPr>
        </p:nvPicPr>
        <p:blipFill>
          <a:blip r:embed="rId3" cstate="email">
            <a:extLst>
              <a:ext uri="{28A0092B-C50C-407E-A947-70E740481C1C}">
                <a14:useLocalDpi xmlns:a14="http://schemas.microsoft.com/office/drawing/2010/main"/>
              </a:ext>
            </a:extLst>
          </a:blip>
          <a:stretch>
            <a:fillRect/>
          </a:stretch>
        </p:blipFill>
        <p:spPr>
          <a:xfrm>
            <a:off x="2209800" y="1371600"/>
            <a:ext cx="6908800" cy="5181600"/>
          </a:xfrm>
        </p:spPr>
      </p:pic>
      <p:sp>
        <p:nvSpPr>
          <p:cNvPr id="37892" name="Text Box 4"/>
          <p:cNvSpPr txBox="1">
            <a:spLocks noChangeArrowheads="1"/>
          </p:cNvSpPr>
          <p:nvPr/>
        </p:nvSpPr>
        <p:spPr bwMode="auto">
          <a:xfrm>
            <a:off x="76200" y="1524000"/>
            <a:ext cx="2061783" cy="954107"/>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dirty="0">
                <a:latin typeface="+mj-lt"/>
              </a:rPr>
              <a:t>System has</a:t>
            </a:r>
          </a:p>
          <a:p>
            <a:pPr>
              <a:spcBef>
                <a:spcPct val="0"/>
              </a:spcBef>
              <a:buClrTx/>
              <a:buSzTx/>
              <a:buFontTx/>
              <a:buNone/>
            </a:pPr>
            <a:r>
              <a:rPr lang="en-US" altLang="en-US" dirty="0">
                <a:latin typeface="+mj-lt"/>
              </a:rPr>
              <a:t>three areas</a:t>
            </a:r>
          </a:p>
        </p:txBody>
      </p:sp>
      <p:sp>
        <p:nvSpPr>
          <p:cNvPr id="37893" name="Text Box 5"/>
          <p:cNvSpPr txBox="1">
            <a:spLocks noChangeArrowheads="1"/>
          </p:cNvSpPr>
          <p:nvPr/>
        </p:nvSpPr>
        <p:spPr bwMode="auto">
          <a:xfrm>
            <a:off x="2496344" y="5670550"/>
            <a:ext cx="3447256" cy="461665"/>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Area left has one bus</a:t>
            </a:r>
          </a:p>
        </p:txBody>
      </p:sp>
      <p:sp>
        <p:nvSpPr>
          <p:cNvPr id="37894" name="Text Box 6"/>
          <p:cNvSpPr txBox="1">
            <a:spLocks noChangeArrowheads="1"/>
          </p:cNvSpPr>
          <p:nvPr/>
        </p:nvSpPr>
        <p:spPr bwMode="auto">
          <a:xfrm>
            <a:off x="6553200" y="5670550"/>
            <a:ext cx="3135312" cy="830997"/>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Area right has one bus</a:t>
            </a:r>
          </a:p>
        </p:txBody>
      </p:sp>
      <p:sp>
        <p:nvSpPr>
          <p:cNvPr id="37895" name="Text Box 7"/>
          <p:cNvSpPr txBox="1">
            <a:spLocks noChangeArrowheads="1"/>
          </p:cNvSpPr>
          <p:nvPr/>
        </p:nvSpPr>
        <p:spPr bwMode="auto">
          <a:xfrm>
            <a:off x="9067800" y="1905000"/>
            <a:ext cx="1348446" cy="1200329"/>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Area top</a:t>
            </a:r>
          </a:p>
          <a:p>
            <a:pPr>
              <a:spcBef>
                <a:spcPct val="0"/>
              </a:spcBef>
              <a:buClrTx/>
              <a:buSzTx/>
              <a:buFontTx/>
              <a:buNone/>
            </a:pPr>
            <a:r>
              <a:rPr lang="en-US" altLang="en-US" sz="2400" dirty="0">
                <a:latin typeface="+mj-lt"/>
              </a:rPr>
              <a:t>has five</a:t>
            </a:r>
          </a:p>
          <a:p>
            <a:pPr>
              <a:spcBef>
                <a:spcPct val="0"/>
              </a:spcBef>
              <a:buClrTx/>
              <a:buSzTx/>
              <a:buFontTx/>
              <a:buNone/>
            </a:pPr>
            <a:r>
              <a:rPr lang="en-US" altLang="en-US" sz="2400" dirty="0">
                <a:latin typeface="+mj-lt"/>
              </a:rPr>
              <a:t>buses</a:t>
            </a:r>
          </a:p>
        </p:txBody>
      </p:sp>
    </p:spTree>
    <p:extLst>
      <p:ext uri="{BB962C8B-B14F-4D97-AF65-F5344CB8AC3E}">
        <p14:creationId xmlns:p14="http://schemas.microsoft.com/office/powerpoint/2010/main" val="3060420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Seven Bus Case: Area View </a:t>
            </a:r>
          </a:p>
        </p:txBody>
      </p:sp>
      <p:pic>
        <p:nvPicPr>
          <p:cNvPr id="38918" name="Picture 6"/>
          <p:cNvPicPr>
            <a:picLocks noGrp="1" noChangeAspect="1" noChangeArrowheads="1"/>
          </p:cNvPicPr>
          <p:nvPr>
            <p:ph type="body" sz="quarter" idx="10"/>
          </p:nvPr>
        </p:nvPicPr>
        <p:blipFill>
          <a:blip r:embed="rId3" cstate="email">
            <a:extLst>
              <a:ext uri="{28A0092B-C50C-407E-A947-70E740481C1C}">
                <a14:useLocalDpi xmlns:a14="http://schemas.microsoft.com/office/drawing/2010/main"/>
              </a:ext>
            </a:extLst>
          </a:blip>
          <a:stretch>
            <a:fillRect/>
          </a:stretch>
        </p:blipFill>
        <p:spPr>
          <a:xfrm>
            <a:off x="2819400" y="1295400"/>
            <a:ext cx="6908800" cy="5181600"/>
          </a:xfrm>
        </p:spPr>
      </p:pic>
      <p:sp>
        <p:nvSpPr>
          <p:cNvPr id="38915" name="Text Box 3"/>
          <p:cNvSpPr txBox="1">
            <a:spLocks noChangeArrowheads="1"/>
          </p:cNvSpPr>
          <p:nvPr/>
        </p:nvSpPr>
        <p:spPr bwMode="auto">
          <a:xfrm>
            <a:off x="1660526" y="3241676"/>
            <a:ext cx="1816523" cy="1200329"/>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System has</a:t>
            </a:r>
          </a:p>
          <a:p>
            <a:pPr>
              <a:spcBef>
                <a:spcPct val="0"/>
              </a:spcBef>
              <a:buClrTx/>
              <a:buSzTx/>
              <a:buFontTx/>
              <a:buNone/>
            </a:pPr>
            <a:r>
              <a:rPr lang="en-US" altLang="en-US" sz="2400" dirty="0">
                <a:latin typeface="+mj-lt"/>
              </a:rPr>
              <a:t>40 MW of</a:t>
            </a:r>
          </a:p>
          <a:p>
            <a:pPr>
              <a:spcBef>
                <a:spcPct val="0"/>
              </a:spcBef>
              <a:buClrTx/>
              <a:buSzTx/>
              <a:buFontTx/>
              <a:buNone/>
            </a:pPr>
            <a:r>
              <a:rPr lang="en-US" altLang="en-US" sz="2400" dirty="0">
                <a:latin typeface="+mj-lt"/>
              </a:rPr>
              <a:t>“Loop Flow”</a:t>
            </a:r>
          </a:p>
        </p:txBody>
      </p:sp>
      <p:sp>
        <p:nvSpPr>
          <p:cNvPr id="38916" name="Text Box 4"/>
          <p:cNvSpPr txBox="1">
            <a:spLocks noChangeArrowheads="1"/>
          </p:cNvSpPr>
          <p:nvPr/>
        </p:nvSpPr>
        <p:spPr bwMode="auto">
          <a:xfrm>
            <a:off x="9280526" y="2098675"/>
            <a:ext cx="1350050" cy="1569660"/>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a:latin typeface="+mj-lt"/>
              </a:rPr>
              <a:t>Actual</a:t>
            </a:r>
          </a:p>
          <a:p>
            <a:pPr>
              <a:spcBef>
                <a:spcPct val="0"/>
              </a:spcBef>
              <a:buClrTx/>
              <a:buSzTx/>
              <a:buFontTx/>
              <a:buNone/>
            </a:pPr>
            <a:r>
              <a:rPr lang="en-US" altLang="en-US" sz="2400">
                <a:latin typeface="+mj-lt"/>
              </a:rPr>
              <a:t>flow</a:t>
            </a:r>
          </a:p>
          <a:p>
            <a:pPr>
              <a:spcBef>
                <a:spcPct val="0"/>
              </a:spcBef>
              <a:buClrTx/>
              <a:buSzTx/>
              <a:buFontTx/>
              <a:buNone/>
            </a:pPr>
            <a:r>
              <a:rPr lang="en-US" altLang="en-US" sz="2400">
                <a:latin typeface="+mj-lt"/>
              </a:rPr>
              <a:t>between</a:t>
            </a:r>
          </a:p>
          <a:p>
            <a:pPr>
              <a:spcBef>
                <a:spcPct val="0"/>
              </a:spcBef>
              <a:buClrTx/>
              <a:buSzTx/>
              <a:buFontTx/>
              <a:buNone/>
            </a:pPr>
            <a:r>
              <a:rPr lang="en-US" altLang="en-US" sz="2400">
                <a:latin typeface="+mj-lt"/>
              </a:rPr>
              <a:t>areas</a:t>
            </a:r>
          </a:p>
        </p:txBody>
      </p:sp>
      <p:sp>
        <p:nvSpPr>
          <p:cNvPr id="38917" name="Text Box 5"/>
          <p:cNvSpPr txBox="1">
            <a:spLocks noChangeArrowheads="1"/>
          </p:cNvSpPr>
          <p:nvPr/>
        </p:nvSpPr>
        <p:spPr bwMode="auto">
          <a:xfrm>
            <a:off x="4419601" y="5715000"/>
            <a:ext cx="5150769" cy="461665"/>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Loop flow can result in higher losses</a:t>
            </a:r>
          </a:p>
        </p:txBody>
      </p:sp>
      <p:sp>
        <p:nvSpPr>
          <p:cNvPr id="38919" name="Line 7"/>
          <p:cNvSpPr>
            <a:spLocks noChangeShapeType="1"/>
          </p:cNvSpPr>
          <p:nvPr/>
        </p:nvSpPr>
        <p:spPr bwMode="auto">
          <a:xfrm flipV="1">
            <a:off x="3352800" y="2971800"/>
            <a:ext cx="1524000" cy="685800"/>
          </a:xfrm>
          <a:prstGeom prst="line">
            <a:avLst/>
          </a:prstGeom>
          <a:noFill/>
          <a:ln w="254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20" name="Line 8"/>
          <p:cNvSpPr>
            <a:spLocks noChangeShapeType="1"/>
          </p:cNvSpPr>
          <p:nvPr/>
        </p:nvSpPr>
        <p:spPr bwMode="auto">
          <a:xfrm flipH="1">
            <a:off x="8229600" y="2590800"/>
            <a:ext cx="1066800" cy="304800"/>
          </a:xfrm>
          <a:prstGeom prst="line">
            <a:avLst/>
          </a:prstGeom>
          <a:noFill/>
          <a:ln w="254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21" name="Text Box 9"/>
          <p:cNvSpPr txBox="1">
            <a:spLocks noChangeArrowheads="1"/>
          </p:cNvSpPr>
          <p:nvPr/>
        </p:nvSpPr>
        <p:spPr bwMode="auto">
          <a:xfrm>
            <a:off x="8991600" y="3810001"/>
            <a:ext cx="1641796" cy="830997"/>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a:latin typeface="+mj-lt"/>
              </a:rPr>
              <a:t>Scheduled</a:t>
            </a:r>
          </a:p>
          <a:p>
            <a:pPr>
              <a:spcBef>
                <a:spcPct val="0"/>
              </a:spcBef>
              <a:buClrTx/>
              <a:buSzTx/>
              <a:buFontTx/>
              <a:buNone/>
            </a:pPr>
            <a:r>
              <a:rPr lang="en-US" altLang="en-US" sz="2400">
                <a:latin typeface="+mj-lt"/>
              </a:rPr>
              <a:t>flow</a:t>
            </a:r>
          </a:p>
        </p:txBody>
      </p:sp>
      <p:sp>
        <p:nvSpPr>
          <p:cNvPr id="38922" name="Line 10"/>
          <p:cNvSpPr>
            <a:spLocks noChangeShapeType="1"/>
          </p:cNvSpPr>
          <p:nvPr/>
        </p:nvSpPr>
        <p:spPr bwMode="auto">
          <a:xfrm flipH="1" flipV="1">
            <a:off x="8153400" y="3429000"/>
            <a:ext cx="990600" cy="762000"/>
          </a:xfrm>
          <a:prstGeom prst="line">
            <a:avLst/>
          </a:prstGeom>
          <a:noFill/>
          <a:ln w="254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26064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Seven Bus - Loop Flow?</a:t>
            </a:r>
          </a:p>
        </p:txBody>
      </p:sp>
      <p:pic>
        <p:nvPicPr>
          <p:cNvPr id="39939" name="Picture 3"/>
          <p:cNvPicPr>
            <a:picLocks noGrp="1" noChangeAspect="1" noChangeArrowheads="1"/>
          </p:cNvPicPr>
          <p:nvPr>
            <p:ph type="body" sz="quarter" idx="10"/>
          </p:nvPr>
        </p:nvPicPr>
        <p:blipFill>
          <a:blip r:embed="rId3" cstate="email">
            <a:extLst>
              <a:ext uri="{28A0092B-C50C-407E-A947-70E740481C1C}">
                <a14:useLocalDpi xmlns:a14="http://schemas.microsoft.com/office/drawing/2010/main"/>
              </a:ext>
            </a:extLst>
          </a:blip>
          <a:stretch>
            <a:fillRect/>
          </a:stretch>
        </p:blipFill>
        <p:spPr>
          <a:xfrm>
            <a:off x="2222500" y="1295400"/>
            <a:ext cx="6908800" cy="5181600"/>
          </a:xfrm>
        </p:spPr>
      </p:pic>
      <p:sp>
        <p:nvSpPr>
          <p:cNvPr id="39940" name="Line 4"/>
          <p:cNvSpPr>
            <a:spLocks noChangeShapeType="1"/>
          </p:cNvSpPr>
          <p:nvPr/>
        </p:nvSpPr>
        <p:spPr bwMode="auto">
          <a:xfrm flipV="1">
            <a:off x="3668336" y="4751137"/>
            <a:ext cx="1295400" cy="762000"/>
          </a:xfrm>
          <a:prstGeom prst="line">
            <a:avLst/>
          </a:prstGeom>
          <a:noFill/>
          <a:ln w="254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41" name="Text Box 5"/>
          <p:cNvSpPr txBox="1">
            <a:spLocks noChangeArrowheads="1"/>
          </p:cNvSpPr>
          <p:nvPr/>
        </p:nvSpPr>
        <p:spPr bwMode="auto">
          <a:xfrm>
            <a:off x="1839537" y="5513138"/>
            <a:ext cx="3352200" cy="830997"/>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100 MW Transaction</a:t>
            </a:r>
          </a:p>
          <a:p>
            <a:pPr>
              <a:spcBef>
                <a:spcPct val="0"/>
              </a:spcBef>
              <a:buClrTx/>
              <a:buSzTx/>
              <a:buFontTx/>
              <a:buNone/>
            </a:pPr>
            <a:r>
              <a:rPr lang="en-US" altLang="en-US" sz="2400" dirty="0">
                <a:latin typeface="+mj-lt"/>
              </a:rPr>
              <a:t>between Left and Right</a:t>
            </a:r>
          </a:p>
        </p:txBody>
      </p:sp>
      <p:sp>
        <p:nvSpPr>
          <p:cNvPr id="39942" name="Line 6"/>
          <p:cNvSpPr>
            <a:spLocks noChangeShapeType="1"/>
          </p:cNvSpPr>
          <p:nvPr/>
        </p:nvSpPr>
        <p:spPr bwMode="auto">
          <a:xfrm flipH="1" flipV="1">
            <a:off x="7402136" y="2160337"/>
            <a:ext cx="609600" cy="685800"/>
          </a:xfrm>
          <a:prstGeom prst="line">
            <a:avLst/>
          </a:prstGeom>
          <a:noFill/>
          <a:ln w="254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43" name="Text Box 7"/>
          <p:cNvSpPr txBox="1">
            <a:spLocks noChangeArrowheads="1"/>
          </p:cNvSpPr>
          <p:nvPr/>
        </p:nvSpPr>
        <p:spPr bwMode="auto">
          <a:xfrm>
            <a:off x="6640136" y="5436938"/>
            <a:ext cx="3875464" cy="1200329"/>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Transaction has actually decreased</a:t>
            </a:r>
          </a:p>
          <a:p>
            <a:pPr>
              <a:spcBef>
                <a:spcPct val="0"/>
              </a:spcBef>
              <a:buClrTx/>
              <a:buSzTx/>
              <a:buFontTx/>
              <a:buNone/>
            </a:pPr>
            <a:r>
              <a:rPr lang="en-US" altLang="en-US" sz="2400" dirty="0">
                <a:latin typeface="+mj-lt"/>
              </a:rPr>
              <a:t>the loop flow</a:t>
            </a:r>
          </a:p>
        </p:txBody>
      </p:sp>
      <p:sp>
        <p:nvSpPr>
          <p:cNvPr id="39944" name="Line 8"/>
          <p:cNvSpPr>
            <a:spLocks noChangeShapeType="1"/>
          </p:cNvSpPr>
          <p:nvPr/>
        </p:nvSpPr>
        <p:spPr bwMode="auto">
          <a:xfrm flipH="1" flipV="1">
            <a:off x="4658936" y="3150937"/>
            <a:ext cx="1981200" cy="2667000"/>
          </a:xfrm>
          <a:prstGeom prst="line">
            <a:avLst/>
          </a:prstGeom>
          <a:noFill/>
          <a:ln w="254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45" name="Text Box 9"/>
          <p:cNvSpPr txBox="1">
            <a:spLocks noChangeArrowheads="1"/>
          </p:cNvSpPr>
          <p:nvPr/>
        </p:nvSpPr>
        <p:spPr bwMode="auto">
          <a:xfrm>
            <a:off x="8224461" y="2125412"/>
            <a:ext cx="1914307" cy="2677656"/>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a:latin typeface="+mj-lt"/>
              </a:rPr>
              <a:t>Note that</a:t>
            </a:r>
          </a:p>
          <a:p>
            <a:pPr>
              <a:spcBef>
                <a:spcPct val="0"/>
              </a:spcBef>
              <a:buClrTx/>
              <a:buSzTx/>
              <a:buFontTx/>
              <a:buNone/>
            </a:pPr>
            <a:r>
              <a:rPr lang="en-US" altLang="en-US" sz="2400">
                <a:latin typeface="+mj-lt"/>
              </a:rPr>
              <a:t>Top’s </a:t>
            </a:r>
          </a:p>
          <a:p>
            <a:pPr>
              <a:spcBef>
                <a:spcPct val="0"/>
              </a:spcBef>
              <a:buClrTx/>
              <a:buSzTx/>
              <a:buFontTx/>
              <a:buNone/>
            </a:pPr>
            <a:r>
              <a:rPr lang="en-US" altLang="en-US" sz="2400">
                <a:latin typeface="+mj-lt"/>
              </a:rPr>
              <a:t>Losses have</a:t>
            </a:r>
          </a:p>
          <a:p>
            <a:pPr>
              <a:spcBef>
                <a:spcPct val="0"/>
              </a:spcBef>
              <a:buClrTx/>
              <a:buSzTx/>
              <a:buFontTx/>
              <a:buNone/>
            </a:pPr>
            <a:r>
              <a:rPr lang="en-US" altLang="en-US" sz="2400">
                <a:latin typeface="+mj-lt"/>
              </a:rPr>
              <a:t>increased</a:t>
            </a:r>
          </a:p>
          <a:p>
            <a:pPr>
              <a:spcBef>
                <a:spcPct val="0"/>
              </a:spcBef>
              <a:buClrTx/>
              <a:buSzTx/>
              <a:buFontTx/>
              <a:buNone/>
            </a:pPr>
            <a:r>
              <a:rPr lang="en-US" altLang="en-US" sz="2400">
                <a:latin typeface="+mj-lt"/>
              </a:rPr>
              <a:t>from </a:t>
            </a:r>
          </a:p>
          <a:p>
            <a:pPr>
              <a:spcBef>
                <a:spcPct val="0"/>
              </a:spcBef>
              <a:buClrTx/>
              <a:buSzTx/>
              <a:buFontTx/>
              <a:buNone/>
            </a:pPr>
            <a:r>
              <a:rPr lang="en-US" altLang="en-US" sz="2400">
                <a:latin typeface="+mj-lt"/>
              </a:rPr>
              <a:t>7.09MW to</a:t>
            </a:r>
          </a:p>
          <a:p>
            <a:pPr>
              <a:spcBef>
                <a:spcPct val="0"/>
              </a:spcBef>
              <a:buClrTx/>
              <a:buSzTx/>
              <a:buFontTx/>
              <a:buNone/>
            </a:pPr>
            <a:r>
              <a:rPr lang="en-US" altLang="en-US" sz="2400">
                <a:latin typeface="+mj-lt"/>
              </a:rPr>
              <a:t>9.44 MW</a:t>
            </a:r>
          </a:p>
        </p:txBody>
      </p:sp>
    </p:spTree>
    <p:extLst>
      <p:ext uri="{BB962C8B-B14F-4D97-AF65-F5344CB8AC3E}">
        <p14:creationId xmlns:p14="http://schemas.microsoft.com/office/powerpoint/2010/main" val="1017283500"/>
      </p:ext>
    </p:extLst>
  </p:cSld>
  <p:clrMapOvr>
    <a:masterClrMapping/>
  </p:clrMapOvr>
  <p:transition/>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96</TotalTime>
  <Words>1335</Words>
  <Application>Microsoft Office PowerPoint</Application>
  <PresentationFormat>Widescreen</PresentationFormat>
  <Paragraphs>155</Paragraphs>
  <Slides>23</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Cambria Math</vt:lpstr>
      <vt:lpstr>Helvetica</vt:lpstr>
      <vt:lpstr>Times New Roman</vt:lpstr>
      <vt:lpstr>Wingdings</vt:lpstr>
      <vt:lpstr>Capsules</vt:lpstr>
      <vt:lpstr>Equation</vt:lpstr>
      <vt:lpstr>ECEN 460, Spring 2023 Power System Operation and Control</vt:lpstr>
      <vt:lpstr>MISO Real-Time ACE Example</vt:lpstr>
      <vt:lpstr>Multi-Area Operation</vt:lpstr>
      <vt:lpstr>Three Bus Case with Manual ACE Control</vt:lpstr>
      <vt:lpstr>Three Bus Case with AGC</vt:lpstr>
      <vt:lpstr>Multi-Area Operation</vt:lpstr>
      <vt:lpstr>Seven Bus Case: One-line</vt:lpstr>
      <vt:lpstr>Seven Bus Case: Area View </vt:lpstr>
      <vt:lpstr>Seven Bus - Loop Flow?</vt:lpstr>
      <vt:lpstr>Generator Dispatch and Electricity Pricing</vt:lpstr>
      <vt:lpstr>Security Constrained Economic Dispatch</vt:lpstr>
      <vt:lpstr>Generator Dispatch and Electricity Pricing</vt:lpstr>
      <vt:lpstr>Three Bus LMPs with Overload Ignored</vt:lpstr>
      <vt:lpstr>Now with the Line Limit Enforced</vt:lpstr>
      <vt:lpstr>ERCOT LMPs 9/9/17 at 12:47 PM</vt:lpstr>
      <vt:lpstr>MISO LMPs 9/13/17 at 8:10 AM</vt:lpstr>
      <vt:lpstr>Generator Dispatch and Electricity Pricing</vt:lpstr>
      <vt:lpstr>Line Outage Distribution Factors (LODFS)</vt:lpstr>
      <vt:lpstr>NERC Regional Reliability Councils</vt:lpstr>
      <vt:lpstr>Economic Dispatch Problem, Example 1</vt:lpstr>
      <vt:lpstr>Economic Dispatch Problem, Example 1</vt:lpstr>
      <vt:lpstr>Economic Dispatch Problem, Example 1</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Birchfield, Adam Barlow</cp:lastModifiedBy>
  <cp:revision>111</cp:revision>
  <cp:lastPrinted>2011-08-22T16:49:24Z</cp:lastPrinted>
  <dcterms:created xsi:type="dcterms:W3CDTF">2022-08-23T14:02:40Z</dcterms:created>
  <dcterms:modified xsi:type="dcterms:W3CDTF">2023-03-23T15:22:26Z</dcterms:modified>
</cp:coreProperties>
</file>