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6"/>
  </p:notesMasterIdLst>
  <p:handoutMasterIdLst>
    <p:handoutMasterId r:id="rId37"/>
  </p:handoutMasterIdLst>
  <p:sldIdLst>
    <p:sldId id="356" r:id="rId2"/>
    <p:sldId id="499" r:id="rId3"/>
    <p:sldId id="489" r:id="rId4"/>
    <p:sldId id="464" r:id="rId5"/>
    <p:sldId id="415" r:id="rId6"/>
    <p:sldId id="513" r:id="rId7"/>
    <p:sldId id="514" r:id="rId8"/>
    <p:sldId id="515" r:id="rId9"/>
    <p:sldId id="516" r:id="rId10"/>
    <p:sldId id="491" r:id="rId11"/>
    <p:sldId id="487" r:id="rId12"/>
    <p:sldId id="517" r:id="rId13"/>
    <p:sldId id="518" r:id="rId14"/>
    <p:sldId id="519" r:id="rId15"/>
    <p:sldId id="367" r:id="rId16"/>
    <p:sldId id="488" r:id="rId17"/>
    <p:sldId id="522" r:id="rId18"/>
    <p:sldId id="523" r:id="rId19"/>
    <p:sldId id="524" r:id="rId20"/>
    <p:sldId id="525" r:id="rId21"/>
    <p:sldId id="490" r:id="rId22"/>
    <p:sldId id="527" r:id="rId23"/>
    <p:sldId id="528" r:id="rId24"/>
    <p:sldId id="529" r:id="rId25"/>
    <p:sldId id="530" r:id="rId26"/>
    <p:sldId id="531" r:id="rId27"/>
    <p:sldId id="533" r:id="rId28"/>
    <p:sldId id="534" r:id="rId29"/>
    <p:sldId id="380" r:id="rId30"/>
    <p:sldId id="412" r:id="rId31"/>
    <p:sldId id="414" r:id="rId32"/>
    <p:sldId id="535" r:id="rId33"/>
    <p:sldId id="456" r:id="rId34"/>
    <p:sldId id="598" r:id="rId35"/>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varScale="1">
        <p:scale>
          <a:sx n="108" d="100"/>
          <a:sy n="108" d="100"/>
        </p:scale>
        <p:origin x="576" y="102"/>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3/3/2023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090EA5-D113-4F8D-811F-9530ADB0FFA8}" type="slidenum">
              <a:rPr lang="en-US" altLang="en-US" sz="1200" smtClean="0"/>
              <a:pPr eaLnBrk="1" hangingPunct="1"/>
              <a:t>14</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15</a:t>
            </a:fld>
            <a:endParaRPr lang="en-US" altLang="en-US" sz="1200"/>
          </a:p>
        </p:txBody>
      </p:sp>
    </p:spTree>
    <p:extLst>
      <p:ext uri="{BB962C8B-B14F-4D97-AF65-F5344CB8AC3E}">
        <p14:creationId xmlns:p14="http://schemas.microsoft.com/office/powerpoint/2010/main" val="314923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16</a:t>
            </a:fld>
            <a:endParaRPr lang="en-US" altLang="en-US" sz="1200"/>
          </a:p>
        </p:txBody>
      </p:sp>
    </p:spTree>
    <p:extLst>
      <p:ext uri="{BB962C8B-B14F-4D97-AF65-F5344CB8AC3E}">
        <p14:creationId xmlns:p14="http://schemas.microsoft.com/office/powerpoint/2010/main" val="152034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802CFB-46DA-4D8C-8F29-2A51CEB79B01}" type="slidenum">
              <a:rPr lang="en-US" altLang="en-US" sz="1200" smtClean="0"/>
              <a:pPr eaLnBrk="1" hangingPunct="1"/>
              <a:t>17</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BB986D-1B03-4C59-86AF-3A588FA698EF}" type="slidenum">
              <a:rPr lang="en-US" altLang="en-US" sz="1200" smtClean="0"/>
              <a:pPr eaLnBrk="1" hangingPunct="1"/>
              <a:t>18</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7FFC2E-6B72-4B80-BEA8-5A9AE006E726}" type="slidenum">
              <a:rPr lang="en-US" altLang="en-US" sz="1200" smtClean="0"/>
              <a:pPr eaLnBrk="1" hangingPunct="1"/>
              <a:t>19</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B1B070-0ED6-4B78-B768-84280064A148}" type="slidenum">
              <a:rPr lang="en-US" altLang="en-US" sz="1200" smtClean="0"/>
              <a:pPr eaLnBrk="1" hangingPunct="1"/>
              <a:t>20</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21</a:t>
            </a:fld>
            <a:endParaRPr lang="en-US" altLang="en-US" sz="1200"/>
          </a:p>
        </p:txBody>
      </p:sp>
    </p:spTree>
    <p:extLst>
      <p:ext uri="{BB962C8B-B14F-4D97-AF65-F5344CB8AC3E}">
        <p14:creationId xmlns:p14="http://schemas.microsoft.com/office/powerpoint/2010/main" val="292860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AEE7B3-71ED-4F8E-857E-FBC9F3FA83A1}" type="slidenum">
              <a:rPr lang="en-US" altLang="en-US" sz="1200" smtClean="0"/>
              <a:pPr eaLnBrk="1" hangingPunct="1"/>
              <a:t>22</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5B3F45-E60D-41CD-904D-18E0E6B4C22A}" type="slidenum">
              <a:rPr lang="en-US" altLang="en-US" sz="1200" smtClean="0"/>
              <a:pPr eaLnBrk="1" hangingPunct="1"/>
              <a:t>23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4</a:t>
            </a:fld>
            <a:endParaRPr lang="en-US"/>
          </a:p>
        </p:txBody>
      </p:sp>
    </p:spTree>
    <p:extLst>
      <p:ext uri="{BB962C8B-B14F-4D97-AF65-F5344CB8AC3E}">
        <p14:creationId xmlns:p14="http://schemas.microsoft.com/office/powerpoint/2010/main" val="2090213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58F73B-7150-48DB-AC8D-786A85BF7C49}" type="slidenum">
              <a:rPr lang="en-US" altLang="en-US" sz="1200" smtClean="0"/>
              <a:pPr eaLnBrk="1" hangingPunct="1"/>
              <a:t>24</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F784D2-DB61-4DCA-B0F6-0D499F59BE9D}" type="slidenum">
              <a:rPr lang="en-US" altLang="en-US" sz="1200" smtClean="0"/>
              <a:pPr eaLnBrk="1" hangingPunct="1"/>
              <a:t>25</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AD83E7-8627-4AA2-B19F-0F4F672D8823}" type="slidenum">
              <a:rPr lang="en-US" altLang="en-US" sz="1200" smtClean="0"/>
              <a:pPr eaLnBrk="1" hangingPunct="1"/>
              <a:t>26</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C4B9A3-2A5E-43A9-B81E-404B57561370}" type="slidenum">
              <a:rPr lang="en-US" altLang="en-US" sz="1200" smtClean="0"/>
              <a:pPr eaLnBrk="1" hangingPunct="1"/>
              <a:t>27</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946C74-BD23-491C-BE0C-175BA7F9C7FB}" type="slidenum">
              <a:rPr lang="en-US" altLang="en-US" sz="1200" smtClean="0"/>
              <a:pPr eaLnBrk="1" hangingPunct="1"/>
              <a:t>28</a:t>
            </a:fld>
            <a:endParaRPr lang="en-US" altLang="en-US" sz="1200"/>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4757"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0DDC059-6285-41FC-8BC4-B38A477EDA5C}" type="slidenum">
              <a:rPr lang="en-US" altLang="en-US" sz="1200"/>
              <a:pPr algn="r" eaLnBrk="1" hangingPunct="1"/>
              <a:t>28</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66D753-3F95-4ECB-AF07-7EF95F1DCD90}" type="slidenum">
              <a:rPr lang="en-US" altLang="en-US" sz="1200" smtClean="0"/>
              <a:pPr eaLnBrk="1" hangingPunct="1"/>
              <a:t>29</a:t>
            </a:fld>
            <a:endParaRPr lang="en-US" altLang="en-US" sz="1200"/>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5781"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B27E0050-294E-4F08-B3C2-E2161A6DD871}" type="slidenum">
              <a:rPr lang="en-US" altLang="en-US" sz="1200"/>
              <a:pPr algn="r" eaLnBrk="1" hangingPunct="1"/>
              <a:t>29</a:t>
            </a:fld>
            <a:endParaRPr lang="en-US" altLang="en-US" sz="1200"/>
          </a:p>
        </p:txBody>
      </p:sp>
    </p:spTree>
    <p:extLst>
      <p:ext uri="{BB962C8B-B14F-4D97-AF65-F5344CB8AC3E}">
        <p14:creationId xmlns:p14="http://schemas.microsoft.com/office/powerpoint/2010/main" val="142155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92B1B9-BB95-4ADF-924E-3CE88926F839}" type="slidenum">
              <a:rPr lang="en-US" altLang="en-US" sz="1200" smtClean="0"/>
              <a:pPr eaLnBrk="1" hangingPunct="1"/>
              <a:t>5</a:t>
            </a:fld>
            <a:endParaRPr lang="en-US" altLang="en-US" sz="1200"/>
          </a:p>
        </p:txBody>
      </p:sp>
    </p:spTree>
    <p:extLst>
      <p:ext uri="{BB962C8B-B14F-4D97-AF65-F5344CB8AC3E}">
        <p14:creationId xmlns:p14="http://schemas.microsoft.com/office/powerpoint/2010/main" val="145586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C86A64-D35A-4D3B-9357-C22C1377C47F}" type="slidenum">
              <a:rPr lang="en-US" altLang="en-US" sz="1200" smtClean="0"/>
              <a:pPr eaLnBrk="1" hangingPunct="1"/>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120AF0-6739-4CA9-B531-A79EB54F55FC}" type="slidenum">
              <a:rPr lang="en-US" altLang="en-US" sz="1200" smtClean="0"/>
              <a:pPr eaLnBrk="1" hangingPunct="1"/>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361633-5A5E-45B3-93A1-3629E5322C2D}" type="slidenum">
              <a:rPr lang="en-US" altLang="en-US" sz="1200" smtClean="0"/>
              <a:pPr eaLnBrk="1" hangingPunct="1"/>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3EAA40-F3E6-4C57-A3B8-1CD4FD4B4C36}" type="slidenum">
              <a:rPr lang="en-US" altLang="en-US" sz="1200" smtClean="0"/>
              <a:pPr eaLnBrk="1" hangingPunct="1"/>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60B969-A4F5-4C5D-ABF6-2535DB0FC4B5}" type="slidenum">
              <a:rPr lang="en-US" altLang="en-US" sz="1200" smtClean="0"/>
              <a:pPr eaLnBrk="1" hangingPunct="1"/>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6E2AAB-C4EB-48C1-86C1-1DC841BA3F96}" type="slidenum">
              <a:rPr lang="en-US" altLang="en-US" sz="1200" smtClean="0"/>
              <a:pPr eaLnBrk="1" hangingPunct="1"/>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5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p:nvPr>
        </p:nvSpPr>
        <p:spPr>
          <a:xfrm>
            <a:off x="228600" y="1280160"/>
            <a:ext cx="11734800" cy="519684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706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 id="2147483736"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2023</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14: Large Power System Analysis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74AE-5EA1-4B7C-A4CD-5E91ED27A4EA}"/>
              </a:ext>
            </a:extLst>
          </p:cNvPr>
          <p:cNvSpPr>
            <a:spLocks noGrp="1"/>
          </p:cNvSpPr>
          <p:nvPr>
            <p:ph type="title"/>
          </p:nvPr>
        </p:nvSpPr>
        <p:spPr/>
        <p:txBody>
          <a:bodyPr/>
          <a:lstStyle/>
          <a:p>
            <a:r>
              <a:rPr lang="en-US" dirty="0"/>
              <a:t>Speeding up the Power Flow</a:t>
            </a:r>
          </a:p>
        </p:txBody>
      </p:sp>
      <p:sp>
        <p:nvSpPr>
          <p:cNvPr id="3" name="Text Placeholder 2">
            <a:extLst>
              <a:ext uri="{FF2B5EF4-FFF2-40B4-BE49-F238E27FC236}">
                <a16:creationId xmlns:a16="http://schemas.microsoft.com/office/drawing/2014/main" id="{04A80303-0714-4CF0-A6B8-C47E93C6535A}"/>
              </a:ext>
            </a:extLst>
          </p:cNvPr>
          <p:cNvSpPr>
            <a:spLocks noGrp="1"/>
          </p:cNvSpPr>
          <p:nvPr>
            <p:ph type="body" sz="quarter" idx="10"/>
          </p:nvPr>
        </p:nvSpPr>
        <p:spPr/>
        <p:txBody>
          <a:bodyPr/>
          <a:lstStyle/>
          <a:p>
            <a:r>
              <a:rPr lang="en-US" dirty="0"/>
              <a:t>The most computationally complex part of power flow is building and inverting (or factorizing) the Jacobian, so most of the approximations are designed to speed it up by reducing that work</a:t>
            </a:r>
          </a:p>
        </p:txBody>
      </p:sp>
    </p:spTree>
    <p:extLst>
      <p:ext uri="{BB962C8B-B14F-4D97-AF65-F5344CB8AC3E}">
        <p14:creationId xmlns:p14="http://schemas.microsoft.com/office/powerpoint/2010/main" val="166121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E0ED-6C1D-4021-B571-514359DFB055}"/>
              </a:ext>
            </a:extLst>
          </p:cNvPr>
          <p:cNvSpPr>
            <a:spLocks noGrp="1"/>
          </p:cNvSpPr>
          <p:nvPr>
            <p:ph type="title"/>
          </p:nvPr>
        </p:nvSpPr>
        <p:spPr/>
        <p:txBody>
          <a:bodyPr/>
          <a:lstStyle/>
          <a:p>
            <a:r>
              <a:rPr lang="en-US"/>
              <a:t>Power Flow Approximations</a:t>
            </a:r>
            <a:endParaRPr lang="en-US" dirty="0"/>
          </a:p>
        </p:txBody>
      </p:sp>
      <p:sp>
        <p:nvSpPr>
          <p:cNvPr id="3" name="Content Placeholder 2">
            <a:extLst>
              <a:ext uri="{FF2B5EF4-FFF2-40B4-BE49-F238E27FC236}">
                <a16:creationId xmlns:a16="http://schemas.microsoft.com/office/drawing/2014/main" id="{046BB607-6599-4C37-83A1-55226EAA4C35}"/>
              </a:ext>
            </a:extLst>
          </p:cNvPr>
          <p:cNvSpPr>
            <a:spLocks noGrp="1"/>
          </p:cNvSpPr>
          <p:nvPr>
            <p:ph type="body" sz="quarter" idx="10"/>
          </p:nvPr>
        </p:nvSpPr>
        <p:spPr/>
        <p:txBody>
          <a:bodyPr/>
          <a:lstStyle/>
          <a:p>
            <a:r>
              <a:rPr lang="en-US"/>
              <a:t>Methods used to approximate the power flow and potentially speed it up:</a:t>
            </a:r>
          </a:p>
          <a:p>
            <a:pPr lvl="1"/>
            <a:r>
              <a:rPr lang="en-US" b="1"/>
              <a:t>Dishonest Newton-Raphson</a:t>
            </a:r>
            <a:r>
              <a:rPr lang="en-US"/>
              <a:t>: just keep the same Jacobian from the first iteration to use in all iterations. (Or only update occasionally.)</a:t>
            </a:r>
          </a:p>
          <a:p>
            <a:pPr lvl="1"/>
            <a:r>
              <a:rPr lang="en-US" b="1"/>
              <a:t>Decoupled Power Flow</a:t>
            </a:r>
            <a:r>
              <a:rPr lang="en-US"/>
              <a:t>: Assume the off-diagonal Jacobian matrices are zero (they are usually quite small)</a:t>
            </a:r>
          </a:p>
          <a:p>
            <a:pPr lvl="1"/>
            <a:r>
              <a:rPr lang="en-US" b="1"/>
              <a:t>Fast Decoupled Power Flow</a:t>
            </a:r>
            <a:r>
              <a:rPr lang="en-US"/>
              <a:t>: Same as decoupled but only build and invert the Jacobian once (like in the Dishonest Newton-Raphson method)</a:t>
            </a:r>
          </a:p>
          <a:p>
            <a:pPr lvl="1"/>
            <a:r>
              <a:rPr lang="en-US" b="1"/>
              <a:t>Linearized or "DC" power flow</a:t>
            </a:r>
            <a:r>
              <a:rPr lang="en-US"/>
              <a:t>: ignore reactive power completely and assume all bus voltages are 1.0 per-unit.</a:t>
            </a:r>
            <a:endParaRPr lang="en-US" dirty="0"/>
          </a:p>
        </p:txBody>
      </p:sp>
    </p:spTree>
    <p:extLst>
      <p:ext uri="{BB962C8B-B14F-4D97-AF65-F5344CB8AC3E}">
        <p14:creationId xmlns:p14="http://schemas.microsoft.com/office/powerpoint/2010/main" val="248157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a:t>Dishonest Newton-Raphson</a:t>
            </a:r>
          </a:p>
        </p:txBody>
      </p:sp>
      <p:sp>
        <p:nvSpPr>
          <p:cNvPr id="4100" name="Rectangle 3"/>
          <p:cNvSpPr>
            <a:spLocks noGrp="1" noChangeArrowheads="1"/>
          </p:cNvSpPr>
          <p:nvPr>
            <p:ph type="body" sz="quarter" idx="10"/>
          </p:nvPr>
        </p:nvSpPr>
        <p:spPr/>
        <p:txBody>
          <a:bodyPr/>
          <a:lstStyle/>
          <a:p>
            <a:r>
              <a:rPr lang="en-US" altLang="en-US"/>
              <a:t>Since most of the time in the Newton-Raphson iteration is spend calculating the inverse of the Jacobian, one way to speed up the iterations is to only calculate/inverse the Jacobian occasionally</a:t>
            </a:r>
          </a:p>
          <a:p>
            <a:pPr lvl="1"/>
            <a:r>
              <a:rPr lang="en-US" altLang="en-US"/>
              <a:t>known as the “Dishonest” Newton-Raphson</a:t>
            </a:r>
          </a:p>
          <a:p>
            <a:pPr lvl="1"/>
            <a:r>
              <a:rPr lang="en-US" altLang="en-US"/>
              <a:t>an extreme example is to only calculate the Jacobian for the first iteration</a:t>
            </a:r>
          </a:p>
          <a:p>
            <a:endParaRPr lang="en-US" altLang="en-US" dirty="0"/>
          </a:p>
        </p:txBody>
      </p:sp>
      <mc:AlternateContent xmlns:mc="http://schemas.openxmlformats.org/markup-compatibility/2006" xmlns:a14="http://schemas.microsoft.com/office/drawing/2010/main">
        <mc:Choice Requires="a14">
          <p:sp>
            <p:nvSpPr>
              <p:cNvPr id="4098" name="Object 4"/>
              <p:cNvSpPr txBox="1"/>
              <p:nvPr/>
            </p:nvSpPr>
            <p:spPr bwMode="auto">
              <a:xfrm>
                <a:off x="2514600" y="3695700"/>
                <a:ext cx="5943600" cy="1854200"/>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m:rPr>
                          <m:nor/>
                        </m:rPr>
                        <a:rPr lang="en-US" i="0" smtClean="0">
                          <a:solidFill>
                            <a:schemeClr val="tx1"/>
                          </a:solidFill>
                          <a:latin typeface="+mj-lt"/>
                        </a:rPr>
                        <m:t>Honest</m:t>
                      </m:r>
                      <m:r>
                        <m:rPr>
                          <m:nor/>
                        </m:rPr>
                        <a:rPr lang="en-US" i="0" smtClean="0">
                          <a:solidFill>
                            <a:schemeClr val="tx1"/>
                          </a:solidFill>
                          <a:latin typeface="+mj-lt"/>
                        </a:rPr>
                        <m:t>:</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br>
                  <a:rPr lang="en-US" i="1" dirty="0">
                    <a:solidFill>
                      <a:schemeClr val="tx1"/>
                    </a:solidFill>
                    <a:latin typeface="+mj-lt"/>
                  </a:rPr>
                </a:br>
                <a:endParaRPr lang="en-US" i="0" dirty="0">
                  <a:solidFill>
                    <a:schemeClr val="tx1"/>
                  </a:solidFill>
                  <a:latin typeface="+mj-lt"/>
                </a:endParaRPr>
              </a:p>
              <a:p>
                <a:endParaRPr lang="en-US" i="0" dirty="0">
                  <a:solidFill>
                    <a:schemeClr val="tx1"/>
                  </a:solidFill>
                  <a:latin typeface="+mj-lt"/>
                </a:endParaRPr>
              </a:p>
              <a:p>
                <a:pPr/>
                <a14:m>
                  <m:oMathPara xmlns:m="http://schemas.openxmlformats.org/officeDocument/2006/math">
                    <m:oMathParaPr>
                      <m:jc m:val="left"/>
                    </m:oMathParaPr>
                    <m:oMath xmlns:m="http://schemas.openxmlformats.org/officeDocument/2006/math">
                      <m:r>
                        <m:rPr>
                          <m:nor/>
                        </m:rPr>
                        <a:rPr lang="en-US" i="0">
                          <a:solidFill>
                            <a:schemeClr val="tx1"/>
                          </a:solidFill>
                          <a:latin typeface="+mj-lt"/>
                        </a:rPr>
                        <m:t>Dishonest</m:t>
                      </m:r>
                      <m:r>
                        <m:rPr>
                          <m:nor/>
                        </m:rPr>
                        <a:rPr lang="en-US" i="0">
                          <a:solidFill>
                            <a:schemeClr val="tx1"/>
                          </a:solidFill>
                          <a:latin typeface="+mj-lt"/>
                        </a:rPr>
                        <m:t>:</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br>
                  <a:rPr lang="en-US" i="1" dirty="0">
                    <a:solidFill>
                      <a:schemeClr val="tx1"/>
                    </a:solidFill>
                    <a:latin typeface="+mj-lt"/>
                  </a:rPr>
                </a:br>
                <a:endParaRPr lang="en-US" i="0" dirty="0">
                  <a:solidFill>
                    <a:schemeClr val="tx1"/>
                  </a:solidFill>
                  <a:latin typeface="+mj-lt"/>
                </a:endParaRPr>
              </a:p>
              <a:p>
                <a:endParaRPr lang="en-US" i="0" dirty="0">
                  <a:solidFill>
                    <a:schemeClr val="tx1"/>
                  </a:solidFill>
                  <a:latin typeface="+mj-lt"/>
                </a:endParaRPr>
              </a:p>
              <a:p>
                <a:pPr/>
                <a14:m>
                  <m:oMathPara xmlns:m="http://schemas.openxmlformats.org/officeDocument/2006/math">
                    <m:oMathParaPr>
                      <m:jc m:val="left"/>
                    </m:oMathParaPr>
                    <m:oMath xmlns:m="http://schemas.openxmlformats.org/officeDocument/2006/math">
                      <m:r>
                        <m:rPr>
                          <m:nor/>
                        </m:rPr>
                        <a:rPr lang="en-US" i="0">
                          <a:solidFill>
                            <a:schemeClr val="tx1"/>
                          </a:solidFill>
                          <a:latin typeface="+mj-lt"/>
                        </a:rPr>
                        <m:t>Both</m:t>
                      </m:r>
                      <m:r>
                        <m:rPr>
                          <m:nor/>
                        </m:rPr>
                        <a:rPr lang="en-US" i="0">
                          <a:solidFill>
                            <a:schemeClr val="tx1"/>
                          </a:solidFill>
                          <a:latin typeface="+mj-lt"/>
                        </a:rPr>
                        <m:t> </m:t>
                      </m:r>
                      <m:r>
                        <m:rPr>
                          <m:nor/>
                        </m:rPr>
                        <a:rPr lang="en-US" i="0">
                          <a:solidFill>
                            <a:schemeClr val="tx1"/>
                          </a:solidFill>
                          <a:latin typeface="+mj-lt"/>
                        </a:rPr>
                        <m:t>require</m:t>
                      </m:r>
                      <m:r>
                        <m:rPr>
                          <m:nor/>
                        </m:rPr>
                        <a:rPr lang="en-US" i="0">
                          <a:solidFill>
                            <a:schemeClr val="tx1"/>
                          </a:solidFill>
                          <a:latin typeface="+mj-lt"/>
                        </a:rPr>
                        <m:t> </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d>
                      <m:r>
                        <a:rPr lang="en-US" i="1">
                          <a:solidFill>
                            <a:schemeClr val="tx1"/>
                          </a:solidFill>
                          <a:latin typeface="Cambria Math" panose="02040503050406030204" pitchFamily="18" charset="0"/>
                        </a:rPr>
                        <m:t>&lt;</m:t>
                      </m:r>
                      <m:r>
                        <a:rPr lang="en-US" i="1">
                          <a:solidFill>
                            <a:schemeClr val="tx1"/>
                          </a:solidFill>
                          <a:latin typeface="Cambria Math" panose="02040503050406030204" pitchFamily="18" charset="0"/>
                        </a:rPr>
                        <m:t>𝜀</m:t>
                      </m:r>
                      <m:r>
                        <m:rPr>
                          <m:nor/>
                        </m:rPr>
                        <a:rPr lang="en-US" i="0">
                          <a:solidFill>
                            <a:schemeClr val="tx1"/>
                          </a:solidFill>
                          <a:latin typeface="+mj-lt"/>
                        </a:rPr>
                        <m:t> </m:t>
                      </m:r>
                      <m:r>
                        <m:rPr>
                          <m:nor/>
                        </m:rPr>
                        <a:rPr lang="en-US" i="0">
                          <a:solidFill>
                            <a:schemeClr val="tx1"/>
                          </a:solidFill>
                          <a:latin typeface="+mj-lt"/>
                        </a:rPr>
                        <m:t>for</m:t>
                      </m:r>
                      <m:r>
                        <m:rPr>
                          <m:nor/>
                        </m:rPr>
                        <a:rPr lang="en-US" i="0">
                          <a:solidFill>
                            <a:schemeClr val="tx1"/>
                          </a:solidFill>
                          <a:latin typeface="+mj-lt"/>
                        </a:rPr>
                        <m:t> </m:t>
                      </m:r>
                      <m:r>
                        <m:rPr>
                          <m:nor/>
                        </m:rPr>
                        <a:rPr lang="en-US" i="0">
                          <a:solidFill>
                            <a:schemeClr val="tx1"/>
                          </a:solidFill>
                          <a:latin typeface="+mj-lt"/>
                        </a:rPr>
                        <m:t>a</m:t>
                      </m:r>
                      <m:r>
                        <m:rPr>
                          <m:nor/>
                        </m:rPr>
                        <a:rPr lang="en-US" i="0">
                          <a:solidFill>
                            <a:schemeClr val="tx1"/>
                          </a:solidFill>
                          <a:latin typeface="+mj-lt"/>
                        </a:rPr>
                        <m:t> </m:t>
                      </m:r>
                      <m:r>
                        <m:rPr>
                          <m:nor/>
                        </m:rPr>
                        <a:rPr lang="en-US" i="0">
                          <a:solidFill>
                            <a:schemeClr val="tx1"/>
                          </a:solidFill>
                          <a:latin typeface="+mj-lt"/>
                        </a:rPr>
                        <m:t>solution</m:t>
                      </m:r>
                    </m:oMath>
                  </m:oMathPara>
                </a14:m>
                <a:endParaRPr lang="en-US" dirty="0">
                  <a:solidFill>
                    <a:schemeClr val="tx1"/>
                  </a:solidFill>
                  <a:latin typeface="+mj-lt"/>
                </a:endParaRPr>
              </a:p>
            </p:txBody>
          </p:sp>
        </mc:Choice>
        <mc:Fallback xmlns="">
          <p:sp>
            <p:nvSpPr>
              <p:cNvPr id="4098" name="Object 4"/>
              <p:cNvSpPr txBox="1">
                <a:spLocks noRot="1" noChangeAspect="1" noMove="1" noResize="1" noEditPoints="1" noAdjustHandles="1" noChangeArrowheads="1" noChangeShapeType="1" noTextEdit="1"/>
              </p:cNvSpPr>
              <p:nvPr/>
            </p:nvSpPr>
            <p:spPr bwMode="auto">
              <a:xfrm>
                <a:off x="2514600" y="3695700"/>
                <a:ext cx="5943600" cy="1854200"/>
              </a:xfrm>
              <a:prstGeom prst="rect">
                <a:avLst/>
              </a:prstGeom>
              <a:blipFill>
                <a:blip r:embed="rId3"/>
                <a:stretch>
                  <a:fillRect l="-205" b="-2303"/>
                </a:stretch>
              </a:blipFill>
              <a:ln>
                <a:noFill/>
              </a:ln>
              <a:effectLst/>
              <a:extLst/>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a:t>Dishonest Newton-Raphson Example</a:t>
            </a:r>
            <a:endParaRPr lang="en-US" alt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238AA3B-9FA2-4C64-AFBD-888510882ABE}"/>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latin typeface="Cambria Math" panose="02040503050406030204" pitchFamily="18" charset="0"/>
                      </a:rPr>
                      <m:t>Use</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the</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Dishonest</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Newton</m:t>
                    </m:r>
                    <m:r>
                      <m:rPr>
                        <m:nor/>
                      </m:rPr>
                      <a:rPr lang="en-US" smtClean="0">
                        <a:solidFill>
                          <a:schemeClr val="tx1"/>
                        </a:solidFill>
                        <a:latin typeface="Cambria Math" panose="02040503050406030204" pitchFamily="18" charset="0"/>
                      </a:rPr>
                      <m:t>−</m:t>
                    </m:r>
                    <m:r>
                      <m:rPr>
                        <m:nor/>
                      </m:rPr>
                      <a:rPr lang="en-US" smtClean="0">
                        <a:solidFill>
                          <a:schemeClr val="tx1"/>
                        </a:solidFill>
                        <a:latin typeface="Cambria Math" panose="02040503050406030204" pitchFamily="18" charset="0"/>
                      </a:rPr>
                      <m:t>Raphson</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to</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solve</m:t>
                    </m:r>
                    <m:r>
                      <m:rPr>
                        <m:nor/>
                      </m:rPr>
                      <a:rPr lang="en-US" smtClean="0">
                        <a:solidFill>
                          <a:schemeClr val="tx1"/>
                        </a:solidFill>
                        <a:latin typeface="Cambria Math" panose="02040503050406030204" pitchFamily="18" charset="0"/>
                      </a:rPr>
                      <m:t> </m:t>
                    </m:r>
                  </m:oMath>
                </a14:m>
                <a:endParaRPr lang="en-US" dirty="0">
                  <a:solidFill>
                    <a:schemeClr val="tx1"/>
                  </a:solidFill>
                  <a:latin typeface="Cambria Math" panose="02040503050406030204" pitchFamily="18" charset="0"/>
                </a:endParaRPr>
              </a:p>
              <a:p>
                <a:pPr marL="0" indent="0">
                  <a:buNone/>
                </a:pPr>
                <a:br>
                  <a:rPr lang="en-US" dirty="0">
                    <a:solidFill>
                      <a:schemeClr val="tx1"/>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−2=0</m:t>
                      </m:r>
                    </m:oMath>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𝑑𝑓</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m:t>
                                  </m:r>
                                </m:num>
                                <m:den>
                                  <m:r>
                                    <a:rPr lang="en-US" i="1">
                                      <a:solidFill>
                                        <a:schemeClr val="tx1"/>
                                      </a:solidFill>
                                      <a:latin typeface="Cambria Math" panose="02040503050406030204" pitchFamily="18" charset="0"/>
                                    </a:rPr>
                                    <m:t>𝑑𝑥</m:t>
                                  </m:r>
                                </m:den>
                              </m:f>
                            </m:e>
                          </m:d>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m:oMath xmlns:m="http://schemas.openxmlformats.org/officeDocument/2006/math">
                      <m:r>
                        <a:rPr lang="en-US" i="1">
                          <a:solidFill>
                            <a:srgbClr val="003366"/>
                          </a:solidFill>
                          <a:latin typeface="Cambria Math" panose="02040503050406030204" pitchFamily="18" charset="0"/>
                        </a:rPr>
                        <m:t>	</m:t>
                      </m:r>
                    </m:oMath>
                  </m:oMathPara>
                </a14:m>
                <a:endParaRPr lang="en-US" dirty="0"/>
              </a:p>
              <a:p>
                <a:endParaRPr lang="en-US" dirty="0"/>
              </a:p>
            </p:txBody>
          </p:sp>
        </mc:Choice>
        <mc:Fallback xmlns="">
          <p:sp>
            <p:nvSpPr>
              <p:cNvPr id="5" name="Text Placeholder 4">
                <a:extLst>
                  <a:ext uri="{FF2B5EF4-FFF2-40B4-BE49-F238E27FC236}">
                    <a16:creationId xmlns:a16="http://schemas.microsoft.com/office/drawing/2014/main" id="{E238AA3B-9FA2-4C64-AFBD-888510882ABE}"/>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Dishonest N-R Example, cont’d</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050250D-D472-4D76-8FBD-A39C4C3CCB47}"/>
                  </a:ext>
                </a:extLst>
              </p:cNvPr>
              <p:cNvSpPr>
                <a:spLocks noGrp="1"/>
              </p:cNvSpPr>
              <p:nvPr>
                <p:ph type="body" sz="quarter" idx="10"/>
              </p:nvPr>
            </p:nvSpPr>
            <p:spPr/>
            <p:txBody>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a14:m>
                <a:br>
                  <a:rPr lang="en-US" i="1" dirty="0">
                    <a:solidFill>
                      <a:schemeClr val="tx1"/>
                    </a:solidFill>
                  </a:rPr>
                </a:br>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nor/>
                        </m:rPr>
                        <a:rPr lang="en-US">
                          <a:solidFill>
                            <a:schemeClr val="tx1"/>
                          </a:solidFill>
                        </a:rPr>
                        <m:t>Guess</m:t>
                      </m:r>
                      <m:r>
                        <m:rPr>
                          <m:nor/>
                        </m:rPr>
                        <a:rPr lang="en-US">
                          <a:solidFill>
                            <a:schemeClr val="tx1"/>
                          </a:solidFill>
                        </a:rPr>
                        <m:t> </m:t>
                      </m:r>
                      <m:sSup>
                        <m:sSupPr>
                          <m:ctrlPr>
                            <a:rPr lang="en-US" i="1">
                              <a:solidFill>
                                <a:schemeClr val="tx1"/>
                              </a:solidFill>
                              <a:latin typeface="Cambria Math" panose="02040503050406030204" pitchFamily="18" charset="0"/>
                            </a:rPr>
                          </m:ctrlPr>
                        </m:sSupPr>
                        <m:e>
                          <m:r>
                            <m:rPr>
                              <m:nor/>
                            </m:rPr>
                            <a:rPr lang="en-US">
                              <a:solidFill>
                                <a:schemeClr val="tx1"/>
                              </a:solidFill>
                            </a:rPr>
                            <m:t>x</m:t>
                          </m:r>
                        </m:e>
                        <m:sup>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=1.</m:t>
                      </m:r>
                      <m:r>
                        <m:rPr>
                          <m:nor/>
                        </m:rPr>
                        <a:rPr lang="en-US">
                          <a:solidFill>
                            <a:schemeClr val="tx1"/>
                          </a:solidFill>
                        </a:rPr>
                        <m:t>  </m:t>
                      </m:r>
                      <m:r>
                        <m:rPr>
                          <m:nor/>
                        </m:rPr>
                        <a:rPr lang="en-US">
                          <a:solidFill>
                            <a:schemeClr val="tx1"/>
                          </a:solidFill>
                        </a:rPr>
                        <m:t>Iteratively</m:t>
                      </m:r>
                      <m:r>
                        <m:rPr>
                          <m:nor/>
                        </m:rPr>
                        <a:rPr lang="en-US">
                          <a:solidFill>
                            <a:schemeClr val="tx1"/>
                          </a:solidFill>
                        </a:rPr>
                        <m:t> </m:t>
                      </m:r>
                      <m:r>
                        <m:rPr>
                          <m:nor/>
                        </m:rPr>
                        <a:rPr lang="en-US">
                          <a:solidFill>
                            <a:schemeClr val="tx1"/>
                          </a:solidFill>
                        </a:rPr>
                        <m:t>solving</m:t>
                      </m:r>
                      <m:r>
                        <m:rPr>
                          <m:nor/>
                        </m:rPr>
                        <a:rPr lang="en-US">
                          <a:solidFill>
                            <a:schemeClr val="tx1"/>
                          </a:solidFill>
                        </a:rPr>
                        <m:t> </m:t>
                      </m:r>
                      <m:r>
                        <m:rPr>
                          <m:nor/>
                        </m:rPr>
                        <a:rPr lang="en-US">
                          <a:solidFill>
                            <a:schemeClr val="tx1"/>
                          </a:solidFill>
                        </a:rPr>
                        <m:t>we</m:t>
                      </m:r>
                      <m:r>
                        <m:rPr>
                          <m:nor/>
                        </m:rPr>
                        <a:rPr lang="en-US">
                          <a:solidFill>
                            <a:schemeClr val="tx1"/>
                          </a:solidFill>
                        </a:rPr>
                        <m:t> </m:t>
                      </m:r>
                      <m:r>
                        <m:rPr>
                          <m:nor/>
                        </m:rPr>
                        <a:rPr lang="en-US">
                          <a:solidFill>
                            <a:schemeClr val="tx1"/>
                          </a:solidFill>
                        </a:rPr>
                        <m:t>get</m:t>
                      </m:r>
                    </m:oMath>
                  </m:oMathPara>
                </a14:m>
                <a:endParaRPr lang="en-US" dirty="0">
                  <a:solidFill>
                    <a:schemeClr val="tx1"/>
                  </a:solidFill>
                </a:endParaRPr>
              </a:p>
            </p:txBody>
          </p:sp>
        </mc:Choice>
        <mc:Fallback xmlns="">
          <p:sp>
            <p:nvSpPr>
              <p:cNvPr id="4" name="Text Placeholder 3">
                <a:extLst>
                  <a:ext uri="{FF2B5EF4-FFF2-40B4-BE49-F238E27FC236}">
                    <a16:creationId xmlns:a16="http://schemas.microsoft.com/office/drawing/2014/main" id="{0050250D-D472-4D76-8FBD-A39C4C3CCB4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a:stretch>
              </a:blipFill>
            </p:spPr>
            <p:txBody>
              <a:bodyPr/>
              <a:lstStyle/>
              <a:p>
                <a:r>
                  <a:rPr lang="en-US">
                    <a:noFill/>
                  </a:rPr>
                  <a:t> </a:t>
                </a:r>
              </a:p>
            </p:txBody>
          </p:sp>
        </mc:Fallback>
      </mc:AlternateContent>
      <p:sp>
        <p:nvSpPr>
          <p:cNvPr id="6148" name="Text Box 4"/>
          <p:cNvSpPr txBox="1">
            <a:spLocks noChangeArrowheads="1"/>
          </p:cNvSpPr>
          <p:nvPr/>
        </p:nvSpPr>
        <p:spPr bwMode="auto">
          <a:xfrm>
            <a:off x="8496813" y="3434328"/>
            <a:ext cx="2704587" cy="2677656"/>
          </a:xfrm>
          <a:prstGeom prst="rect">
            <a:avLst/>
          </a:prstGeom>
          <a:solidFill>
            <a:srgbClr val="D6D2C4"/>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latin typeface="+mj-lt"/>
              </a:rPr>
              <a:t>We pay a price</a:t>
            </a:r>
          </a:p>
          <a:p>
            <a:pPr eaLnBrk="1" hangingPunct="1">
              <a:spcBef>
                <a:spcPts val="0"/>
              </a:spcBef>
            </a:pPr>
            <a:r>
              <a:rPr lang="en-US" altLang="en-US" sz="2800" dirty="0">
                <a:latin typeface="+mj-lt"/>
              </a:rPr>
              <a:t>in increased </a:t>
            </a:r>
          </a:p>
          <a:p>
            <a:pPr eaLnBrk="1" hangingPunct="1">
              <a:spcBef>
                <a:spcPts val="0"/>
              </a:spcBef>
            </a:pPr>
            <a:r>
              <a:rPr lang="en-US" altLang="en-US" sz="2800" dirty="0">
                <a:latin typeface="+mj-lt"/>
              </a:rPr>
              <a:t>iterations, but</a:t>
            </a:r>
          </a:p>
          <a:p>
            <a:pPr eaLnBrk="1" hangingPunct="1">
              <a:spcBef>
                <a:spcPts val="0"/>
              </a:spcBef>
            </a:pPr>
            <a:r>
              <a:rPr lang="en-US" altLang="en-US" sz="2800" dirty="0">
                <a:latin typeface="+mj-lt"/>
              </a:rPr>
              <a:t>with decreased </a:t>
            </a:r>
          </a:p>
          <a:p>
            <a:pPr eaLnBrk="1" hangingPunct="1">
              <a:spcBef>
                <a:spcPts val="0"/>
              </a:spcBef>
            </a:pPr>
            <a:r>
              <a:rPr lang="en-US" altLang="en-US" sz="2800" dirty="0">
                <a:latin typeface="+mj-lt"/>
              </a:rPr>
              <a:t>computation</a:t>
            </a:r>
          </a:p>
          <a:p>
            <a:pPr eaLnBrk="1" hangingPunct="1">
              <a:spcBef>
                <a:spcPts val="0"/>
              </a:spcBef>
            </a:pPr>
            <a:r>
              <a:rPr lang="en-US" altLang="en-US" sz="2800" dirty="0">
                <a:latin typeface="+mj-lt"/>
              </a:rPr>
              <a:t>per iteration</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7B5DED2-07D7-4E7F-9E0E-EECAFE08B2EE}"/>
                  </a:ext>
                </a:extLst>
              </p:cNvPr>
              <p:cNvGraphicFramePr>
                <a:graphicFrameLocks noGrp="1"/>
              </p:cNvGraphicFramePr>
              <p:nvPr>
                <p:extLst>
                  <p:ext uri="{D42A27DB-BD31-4B8C-83A1-F6EECF244321}">
                    <p14:modId xmlns:p14="http://schemas.microsoft.com/office/powerpoint/2010/main" val="1963853965"/>
                  </p:ext>
                </p:extLst>
              </p:nvPr>
            </p:nvGraphicFramePr>
            <p:xfrm>
              <a:off x="1371600" y="3200400"/>
              <a:ext cx="5105400" cy="2512695"/>
            </p:xfrm>
            <a:graphic>
              <a:graphicData uri="http://schemas.openxmlformats.org/drawingml/2006/table">
                <a:tbl>
                  <a:tblPr firstRow="1" bandRow="1">
                    <a:tableStyleId>{5940675A-B579-460E-94D1-54222C63F5DA}</a:tableStyleId>
                  </a:tblPr>
                  <a:tblGrid>
                    <a:gridCol w="1701800">
                      <a:extLst>
                        <a:ext uri="{9D8B030D-6E8A-4147-A177-3AD203B41FA5}">
                          <a16:colId xmlns:a16="http://schemas.microsoft.com/office/drawing/2014/main" val="3276787519"/>
                        </a:ext>
                      </a:extLst>
                    </a:gridCol>
                    <a:gridCol w="1701800">
                      <a:extLst>
                        <a:ext uri="{9D8B030D-6E8A-4147-A177-3AD203B41FA5}">
                          <a16:colId xmlns:a16="http://schemas.microsoft.com/office/drawing/2014/main" val="907024070"/>
                        </a:ext>
                      </a:extLst>
                    </a:gridCol>
                    <a:gridCol w="1701800">
                      <a:extLst>
                        <a:ext uri="{9D8B030D-6E8A-4147-A177-3AD203B41FA5}">
                          <a16:colId xmlns:a16="http://schemas.microsoft.com/office/drawing/2014/main" val="3093955365"/>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𝜈</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sup>
                                </m:sSup>
                              </m:oMath>
                            </m:oMathPara>
                          </a14:m>
                          <a:endParaRPr lang="en-US" dirty="0"/>
                        </a:p>
                        <a:p>
                          <a:pPr algn="ctr"/>
                          <a:r>
                            <a:rPr lang="en-US" dirty="0"/>
                            <a:t>Honest</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sup>
                                </m:sSup>
                              </m:oMath>
                            </m:oMathPara>
                          </a14:m>
                          <a:endParaRPr lang="en-US" dirty="0"/>
                        </a:p>
                        <a:p>
                          <a:pPr algn="ctr"/>
                          <a:r>
                            <a:rPr lang="en-US" dirty="0"/>
                            <a:t>Dishonest</a:t>
                          </a:r>
                        </a:p>
                      </a:txBody>
                      <a:tcPr anchor="ctr"/>
                    </a:tc>
                    <a:extLst>
                      <a:ext uri="{0D108BD9-81ED-4DB2-BD59-A6C34878D82A}">
                        <a16:rowId xmlns:a16="http://schemas.microsoft.com/office/drawing/2014/main" val="1616262528"/>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15315499"/>
                      </a:ext>
                    </a:extLst>
                  </a:tr>
                  <a:tr h="370840">
                    <a:tc>
                      <a:txBody>
                        <a:bodyPr/>
                        <a:lstStyle/>
                        <a:p>
                          <a:r>
                            <a:rPr lang="en-US" dirty="0"/>
                            <a:t>1</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3383449743"/>
                      </a:ext>
                    </a:extLst>
                  </a:tr>
                  <a:tr h="370840">
                    <a:tc>
                      <a:txBody>
                        <a:bodyPr/>
                        <a:lstStyle/>
                        <a:p>
                          <a:r>
                            <a:rPr lang="en-US" dirty="0"/>
                            <a:t>2</a:t>
                          </a:r>
                        </a:p>
                      </a:txBody>
                      <a:tcPr/>
                    </a:tc>
                    <a:tc>
                      <a:txBody>
                        <a:bodyPr/>
                        <a:lstStyle/>
                        <a:p>
                          <a:r>
                            <a:rPr lang="en-US" dirty="0"/>
                            <a:t>1.41667</a:t>
                          </a:r>
                        </a:p>
                      </a:txBody>
                      <a:tcPr/>
                    </a:tc>
                    <a:tc>
                      <a:txBody>
                        <a:bodyPr/>
                        <a:lstStyle/>
                        <a:p>
                          <a:r>
                            <a:rPr lang="en-US" dirty="0"/>
                            <a:t>1.375</a:t>
                          </a:r>
                        </a:p>
                      </a:txBody>
                      <a:tcPr/>
                    </a:tc>
                    <a:extLst>
                      <a:ext uri="{0D108BD9-81ED-4DB2-BD59-A6C34878D82A}">
                        <a16:rowId xmlns:a16="http://schemas.microsoft.com/office/drawing/2014/main" val="1471584352"/>
                      </a:ext>
                    </a:extLst>
                  </a:tr>
                  <a:tr h="370840">
                    <a:tc>
                      <a:txBody>
                        <a:bodyPr/>
                        <a:lstStyle/>
                        <a:p>
                          <a:r>
                            <a:rPr lang="en-US" dirty="0"/>
                            <a:t>3</a:t>
                          </a:r>
                        </a:p>
                      </a:txBody>
                      <a:tcPr/>
                    </a:tc>
                    <a:tc>
                      <a:txBody>
                        <a:bodyPr/>
                        <a:lstStyle/>
                        <a:p>
                          <a:r>
                            <a:rPr lang="en-US" dirty="0"/>
                            <a:t>1.41422</a:t>
                          </a:r>
                        </a:p>
                      </a:txBody>
                      <a:tcPr/>
                    </a:tc>
                    <a:tc>
                      <a:txBody>
                        <a:bodyPr/>
                        <a:lstStyle/>
                        <a:p>
                          <a:r>
                            <a:rPr lang="en-US" dirty="0"/>
                            <a:t>1.429</a:t>
                          </a:r>
                        </a:p>
                      </a:txBody>
                      <a:tcPr/>
                    </a:tc>
                    <a:extLst>
                      <a:ext uri="{0D108BD9-81ED-4DB2-BD59-A6C34878D82A}">
                        <a16:rowId xmlns:a16="http://schemas.microsoft.com/office/drawing/2014/main" val="3443938054"/>
                      </a:ext>
                    </a:extLst>
                  </a:tr>
                  <a:tr h="370840">
                    <a:tc>
                      <a:txBody>
                        <a:bodyPr/>
                        <a:lstStyle/>
                        <a:p>
                          <a:r>
                            <a:rPr lang="en-US" dirty="0"/>
                            <a:t>4</a:t>
                          </a:r>
                        </a:p>
                      </a:txBody>
                      <a:tcPr/>
                    </a:tc>
                    <a:tc>
                      <a:txBody>
                        <a:bodyPr/>
                        <a:lstStyle/>
                        <a:p>
                          <a:r>
                            <a:rPr lang="en-US" dirty="0"/>
                            <a:t>1.41422</a:t>
                          </a:r>
                        </a:p>
                      </a:txBody>
                      <a:tcPr/>
                    </a:tc>
                    <a:tc>
                      <a:txBody>
                        <a:bodyPr/>
                        <a:lstStyle/>
                        <a:p>
                          <a:r>
                            <a:rPr lang="en-US" dirty="0"/>
                            <a:t>1.408</a:t>
                          </a:r>
                        </a:p>
                      </a:txBody>
                      <a:tcPr/>
                    </a:tc>
                    <a:extLst>
                      <a:ext uri="{0D108BD9-81ED-4DB2-BD59-A6C34878D82A}">
                        <a16:rowId xmlns:a16="http://schemas.microsoft.com/office/drawing/2014/main" val="554634440"/>
                      </a:ext>
                    </a:extLst>
                  </a:tr>
                </a:tbl>
              </a:graphicData>
            </a:graphic>
          </p:graphicFrame>
        </mc:Choice>
        <mc:Fallback xmlns="">
          <p:graphicFrame>
            <p:nvGraphicFramePr>
              <p:cNvPr id="2" name="Table 1">
                <a:extLst>
                  <a:ext uri="{FF2B5EF4-FFF2-40B4-BE49-F238E27FC236}">
                    <a16:creationId xmlns:a16="http://schemas.microsoft.com/office/drawing/2014/main" id="{C7B5DED2-07D7-4E7F-9E0E-EECAFE08B2EE}"/>
                  </a:ext>
                </a:extLst>
              </p:cNvPr>
              <p:cNvGraphicFramePr>
                <a:graphicFrameLocks noGrp="1"/>
              </p:cNvGraphicFramePr>
              <p:nvPr>
                <p:extLst>
                  <p:ext uri="{D42A27DB-BD31-4B8C-83A1-F6EECF244321}">
                    <p14:modId xmlns:p14="http://schemas.microsoft.com/office/powerpoint/2010/main" val="1963853965"/>
                  </p:ext>
                </p:extLst>
              </p:nvPr>
            </p:nvGraphicFramePr>
            <p:xfrm>
              <a:off x="1371600" y="3200400"/>
              <a:ext cx="5105400" cy="2512695"/>
            </p:xfrm>
            <a:graphic>
              <a:graphicData uri="http://schemas.openxmlformats.org/drawingml/2006/table">
                <a:tbl>
                  <a:tblPr firstRow="1" bandRow="1">
                    <a:tableStyleId>{5940675A-B579-460E-94D1-54222C63F5DA}</a:tableStyleId>
                  </a:tblPr>
                  <a:tblGrid>
                    <a:gridCol w="1701800">
                      <a:extLst>
                        <a:ext uri="{9D8B030D-6E8A-4147-A177-3AD203B41FA5}">
                          <a16:colId xmlns:a16="http://schemas.microsoft.com/office/drawing/2014/main" val="3276787519"/>
                        </a:ext>
                      </a:extLst>
                    </a:gridCol>
                    <a:gridCol w="1701800">
                      <a:extLst>
                        <a:ext uri="{9D8B030D-6E8A-4147-A177-3AD203B41FA5}">
                          <a16:colId xmlns:a16="http://schemas.microsoft.com/office/drawing/2014/main" val="907024070"/>
                        </a:ext>
                      </a:extLst>
                    </a:gridCol>
                    <a:gridCol w="1701800">
                      <a:extLst>
                        <a:ext uri="{9D8B030D-6E8A-4147-A177-3AD203B41FA5}">
                          <a16:colId xmlns:a16="http://schemas.microsoft.com/office/drawing/2014/main" val="3093955365"/>
                        </a:ext>
                      </a:extLst>
                    </a:gridCol>
                  </a:tblGrid>
                  <a:tr h="658495">
                    <a:tc>
                      <a:txBody>
                        <a:bodyPr/>
                        <a:lstStyle/>
                        <a:p>
                          <a:endParaRPr lang="en-US"/>
                        </a:p>
                      </a:txBody>
                      <a:tcPr anchor="ctr">
                        <a:blipFill>
                          <a:blip r:embed="rId4"/>
                          <a:stretch>
                            <a:fillRect l="-717" t="-1852" r="-201075" b="-295370"/>
                          </a:stretch>
                        </a:blipFill>
                      </a:tcPr>
                    </a:tc>
                    <a:tc>
                      <a:txBody>
                        <a:bodyPr/>
                        <a:lstStyle/>
                        <a:p>
                          <a:endParaRPr lang="en-US"/>
                        </a:p>
                      </a:txBody>
                      <a:tcPr anchor="ctr">
                        <a:blipFill>
                          <a:blip r:embed="rId4"/>
                          <a:stretch>
                            <a:fillRect l="-100357" t="-1852" r="-100357" b="-295370"/>
                          </a:stretch>
                        </a:blipFill>
                      </a:tcPr>
                    </a:tc>
                    <a:tc>
                      <a:txBody>
                        <a:bodyPr/>
                        <a:lstStyle/>
                        <a:p>
                          <a:endParaRPr lang="en-US"/>
                        </a:p>
                      </a:txBody>
                      <a:tcPr anchor="ctr">
                        <a:blipFill>
                          <a:blip r:embed="rId4"/>
                          <a:stretch>
                            <a:fillRect l="-201075" t="-1852" r="-717" b="-295370"/>
                          </a:stretch>
                        </a:blipFill>
                      </a:tcPr>
                    </a:tc>
                    <a:extLst>
                      <a:ext uri="{0D108BD9-81ED-4DB2-BD59-A6C34878D82A}">
                        <a16:rowId xmlns:a16="http://schemas.microsoft.com/office/drawing/2014/main" val="1616262528"/>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15315499"/>
                      </a:ext>
                    </a:extLst>
                  </a:tr>
                  <a:tr h="370840">
                    <a:tc>
                      <a:txBody>
                        <a:bodyPr/>
                        <a:lstStyle/>
                        <a:p>
                          <a:r>
                            <a:rPr lang="en-US" dirty="0"/>
                            <a:t>1</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3383449743"/>
                      </a:ext>
                    </a:extLst>
                  </a:tr>
                  <a:tr h="370840">
                    <a:tc>
                      <a:txBody>
                        <a:bodyPr/>
                        <a:lstStyle/>
                        <a:p>
                          <a:r>
                            <a:rPr lang="en-US" dirty="0"/>
                            <a:t>2</a:t>
                          </a:r>
                        </a:p>
                      </a:txBody>
                      <a:tcPr/>
                    </a:tc>
                    <a:tc>
                      <a:txBody>
                        <a:bodyPr/>
                        <a:lstStyle/>
                        <a:p>
                          <a:r>
                            <a:rPr lang="en-US" dirty="0"/>
                            <a:t>1.41667</a:t>
                          </a:r>
                        </a:p>
                      </a:txBody>
                      <a:tcPr/>
                    </a:tc>
                    <a:tc>
                      <a:txBody>
                        <a:bodyPr/>
                        <a:lstStyle/>
                        <a:p>
                          <a:r>
                            <a:rPr lang="en-US" dirty="0"/>
                            <a:t>1.375</a:t>
                          </a:r>
                        </a:p>
                      </a:txBody>
                      <a:tcPr/>
                    </a:tc>
                    <a:extLst>
                      <a:ext uri="{0D108BD9-81ED-4DB2-BD59-A6C34878D82A}">
                        <a16:rowId xmlns:a16="http://schemas.microsoft.com/office/drawing/2014/main" val="1471584352"/>
                      </a:ext>
                    </a:extLst>
                  </a:tr>
                  <a:tr h="370840">
                    <a:tc>
                      <a:txBody>
                        <a:bodyPr/>
                        <a:lstStyle/>
                        <a:p>
                          <a:r>
                            <a:rPr lang="en-US" dirty="0"/>
                            <a:t>3</a:t>
                          </a:r>
                        </a:p>
                      </a:txBody>
                      <a:tcPr/>
                    </a:tc>
                    <a:tc>
                      <a:txBody>
                        <a:bodyPr/>
                        <a:lstStyle/>
                        <a:p>
                          <a:r>
                            <a:rPr lang="en-US" dirty="0"/>
                            <a:t>1.41422</a:t>
                          </a:r>
                        </a:p>
                      </a:txBody>
                      <a:tcPr/>
                    </a:tc>
                    <a:tc>
                      <a:txBody>
                        <a:bodyPr/>
                        <a:lstStyle/>
                        <a:p>
                          <a:r>
                            <a:rPr lang="en-US" dirty="0"/>
                            <a:t>1.429</a:t>
                          </a:r>
                        </a:p>
                      </a:txBody>
                      <a:tcPr/>
                    </a:tc>
                    <a:extLst>
                      <a:ext uri="{0D108BD9-81ED-4DB2-BD59-A6C34878D82A}">
                        <a16:rowId xmlns:a16="http://schemas.microsoft.com/office/drawing/2014/main" val="3443938054"/>
                      </a:ext>
                    </a:extLst>
                  </a:tr>
                  <a:tr h="370840">
                    <a:tc>
                      <a:txBody>
                        <a:bodyPr/>
                        <a:lstStyle/>
                        <a:p>
                          <a:r>
                            <a:rPr lang="en-US" dirty="0"/>
                            <a:t>4</a:t>
                          </a:r>
                        </a:p>
                      </a:txBody>
                      <a:tcPr/>
                    </a:tc>
                    <a:tc>
                      <a:txBody>
                        <a:bodyPr/>
                        <a:lstStyle/>
                        <a:p>
                          <a:r>
                            <a:rPr lang="en-US" dirty="0"/>
                            <a:t>1.41422</a:t>
                          </a:r>
                        </a:p>
                      </a:txBody>
                      <a:tcPr/>
                    </a:tc>
                    <a:tc>
                      <a:txBody>
                        <a:bodyPr/>
                        <a:lstStyle/>
                        <a:p>
                          <a:r>
                            <a:rPr lang="en-US" dirty="0"/>
                            <a:t>1.408</a:t>
                          </a:r>
                        </a:p>
                      </a:txBody>
                      <a:tcPr/>
                    </a:tc>
                    <a:extLst>
                      <a:ext uri="{0D108BD9-81ED-4DB2-BD59-A6C34878D82A}">
                        <a16:rowId xmlns:a16="http://schemas.microsoft.com/office/drawing/2014/main" val="554634440"/>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Regular Newton-Raphson Region of Convergence</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72356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spTree>
    <p:extLst>
      <p:ext uri="{BB962C8B-B14F-4D97-AF65-F5344CB8AC3E}">
        <p14:creationId xmlns:p14="http://schemas.microsoft.com/office/powerpoint/2010/main" val="87484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Dishonest Newton-Raphson Region of Convergence</a:t>
            </a:r>
          </a:p>
        </p:txBody>
      </p:sp>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pic>
        <p:nvPicPr>
          <p:cNvPr id="7" name="Picture 5">
            <a:extLst>
              <a:ext uri="{FF2B5EF4-FFF2-40B4-BE49-F238E27FC236}">
                <a16:creationId xmlns:a16="http://schemas.microsoft.com/office/drawing/2014/main" id="{7668DE7D-5926-459B-9554-A1367242F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7467600" cy="542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00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Decoupled Power Flow</a:t>
            </a:r>
          </a:p>
        </p:txBody>
      </p:sp>
      <p:sp>
        <p:nvSpPr>
          <p:cNvPr id="28675" name="Rectangle 3"/>
          <p:cNvSpPr>
            <a:spLocks noGrp="1" noChangeArrowheads="1"/>
          </p:cNvSpPr>
          <p:nvPr>
            <p:ph type="body" sz="quarter" idx="10"/>
          </p:nvPr>
        </p:nvSpPr>
        <p:spPr/>
        <p:txBody>
          <a:bodyPr/>
          <a:lstStyle/>
          <a:p>
            <a:r>
              <a:rPr lang="en-US" altLang="en-US"/>
              <a:t>The completely Dishonest Newton-Raphson is not used for power flow analysis.  However several approximations of the Jacobian matrix are used.  </a:t>
            </a:r>
          </a:p>
          <a:p>
            <a:r>
              <a:rPr lang="en-US" altLang="en-US"/>
              <a:t>One common method is the decoupled power flow.  In this approach approximations are used to decouple the real and reactive power equations. </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Decoupled Power Flow Formulation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3C5B1A2-150D-46D6-B8D4-032624D0CB1B}"/>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General</m:t>
                    </m:r>
                    <m:r>
                      <m:rPr>
                        <m:nor/>
                      </m:rPr>
                      <a:rPr lang="en-US" smtClean="0">
                        <a:solidFill>
                          <a:schemeClr val="tx1"/>
                        </a:solidFill>
                      </a:rPr>
                      <m:t> </m:t>
                    </m:r>
                    <m:r>
                      <m:rPr>
                        <m:nor/>
                      </m:rPr>
                      <a:rPr lang="en-US" smtClean="0">
                        <a:solidFill>
                          <a:schemeClr val="tx1"/>
                        </a:solidFill>
                      </a:rPr>
                      <m:t>form</m:t>
                    </m:r>
                    <m:r>
                      <m:rPr>
                        <m:nor/>
                      </m:rPr>
                      <a:rPr lang="en-US" smtClean="0">
                        <a:solidFill>
                          <a:schemeClr val="tx1"/>
                        </a:solidFill>
                      </a:rPr>
                      <m:t> </m:t>
                    </m:r>
                    <m:r>
                      <m:rPr>
                        <m:nor/>
                      </m:rPr>
                      <a:rPr lang="en-US" smtClean="0">
                        <a:solidFill>
                          <a:schemeClr val="tx1"/>
                        </a:solidFill>
                      </a:rPr>
                      <m:t>of</m:t>
                    </m:r>
                    <m:r>
                      <m:rPr>
                        <m:nor/>
                      </m:rPr>
                      <a:rPr lang="en-US" smtClean="0">
                        <a:solidFill>
                          <a:schemeClr val="tx1"/>
                        </a:solidFill>
                      </a:rPr>
                      <m:t> </m:t>
                    </m:r>
                    <m:r>
                      <m:rPr>
                        <m:nor/>
                      </m:rPr>
                      <a:rPr lang="en-US" smtClean="0">
                        <a:solidFill>
                          <a:schemeClr val="tx1"/>
                        </a:solidFill>
                      </a:rPr>
                      <m:t>the</m:t>
                    </m:r>
                    <m:r>
                      <m:rPr>
                        <m:nor/>
                      </m:rPr>
                      <a:rPr lang="en-US" smtClean="0">
                        <a:solidFill>
                          <a:schemeClr val="tx1"/>
                        </a:solidFill>
                      </a:rPr>
                      <m:t> </m:t>
                    </m:r>
                    <m:r>
                      <m:rPr>
                        <m:nor/>
                      </m:rPr>
                      <a:rPr lang="en-US" smtClean="0">
                        <a:solidFill>
                          <a:schemeClr val="tx1"/>
                        </a:solidFill>
                      </a:rPr>
                      <m:t>power</m:t>
                    </m:r>
                    <m:r>
                      <m:rPr>
                        <m:nor/>
                      </m:rPr>
                      <a:rPr lang="en-US" smtClean="0">
                        <a:solidFill>
                          <a:schemeClr val="tx1"/>
                        </a:solidFill>
                      </a:rPr>
                      <m:t> </m:t>
                    </m:r>
                    <m:r>
                      <m:rPr>
                        <m:nor/>
                      </m:rPr>
                      <a:rPr lang="en-US" smtClean="0">
                        <a:solidFill>
                          <a:schemeClr val="tx1"/>
                        </a:solidFill>
                      </a:rPr>
                      <m:t>flow</m:t>
                    </m:r>
                    <m:r>
                      <m:rPr>
                        <m:nor/>
                      </m:rPr>
                      <a:rPr lang="en-US" smtClean="0">
                        <a:solidFill>
                          <a:schemeClr val="tx1"/>
                        </a:solidFill>
                      </a:rPr>
                      <m:t> </m:t>
                    </m:r>
                    <m:r>
                      <m:rPr>
                        <m:nor/>
                      </m:rPr>
                      <a:rPr lang="en-US" smtClean="0">
                        <a:solidFill>
                          <a:schemeClr val="tx1"/>
                        </a:solidFill>
                      </a:rPr>
                      <m:t>problem</m:t>
                    </m:r>
                  </m:oMath>
                </a14:m>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i="1" dirty="0">
                  <a:solidFill>
                    <a:schemeClr val="tx1"/>
                  </a:solidFill>
                </a:endParaRPr>
              </a:p>
              <a:p>
                <a14:m>
                  <m:oMath xmlns:m="http://schemas.openxmlformats.org/officeDocument/2006/math">
                    <m:r>
                      <m:rPr>
                        <m:nor/>
                      </m:rPr>
                      <a:rPr lang="en-US">
                        <a:solidFill>
                          <a:schemeClr val="tx1"/>
                        </a:solidFill>
                      </a:rPr>
                      <m:t>where</m:t>
                    </m:r>
                  </m:oMath>
                </a14:m>
                <a:br>
                  <a:rPr lang="en-US" dirty="0">
                    <a:solidFill>
                      <a:schemeClr val="tx1"/>
                    </a:solidFill>
                  </a:rPr>
                </a:br>
                <a14:m>
                  <m:oMath xmlns:m="http://schemas.openxmlformats.org/officeDocument/2006/math">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2</m:t>
                                  </m:r>
                                </m:sub>
                              </m:sSub>
                            </m:e>
                          </m:mr>
                          <m:mr>
                            <m:e>
                              <m:r>
                                <a:rPr lang="en-US" i="1">
                                  <a:solidFill>
                                    <a:schemeClr val="tx1"/>
                                  </a:solidFill>
                                  <a:latin typeface="Cambria Math" panose="02040503050406030204" pitchFamily="18" charset="0"/>
                                </a:rPr>
                                <m:t>⋮</m:t>
                              </m:r>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𝐷𝑛</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𝐺𝑛</m:t>
                                  </m:r>
                                </m:sub>
                              </m:sSub>
                            </m:e>
                          </m:mr>
                        </m:m>
                      </m:e>
                    </m:d>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D3C5B1A2-150D-46D6-B8D4-032624D0CB1B}"/>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a:t>Decoupling Approximation</a:t>
            </a:r>
            <a:endParaRPr lang="en-US" alt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4904E9B-5DC0-4862-9D7C-2372500831CD}"/>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Usually</m:t>
                    </m:r>
                    <m:r>
                      <m:rPr>
                        <m:nor/>
                      </m:rPr>
                      <a:rPr lang="en-US" smtClean="0">
                        <a:solidFill>
                          <a:schemeClr val="tx1"/>
                        </a:solidFill>
                      </a:rPr>
                      <m:t> </m:t>
                    </m:r>
                    <m:r>
                      <m:rPr>
                        <m:nor/>
                      </m:rPr>
                      <a:rPr lang="en-US" smtClean="0">
                        <a:solidFill>
                          <a:schemeClr val="tx1"/>
                        </a:solidFill>
                      </a:rPr>
                      <m:t>the</m:t>
                    </m:r>
                    <m:r>
                      <m:rPr>
                        <m:nor/>
                      </m:rPr>
                      <a:rPr lang="en-US" smtClean="0">
                        <a:solidFill>
                          <a:schemeClr val="tx1"/>
                        </a:solidFill>
                      </a:rPr>
                      <m:t> </m:t>
                    </m:r>
                    <m:r>
                      <m:rPr>
                        <m:nor/>
                      </m:rPr>
                      <a:rPr lang="en-US" smtClean="0">
                        <a:solidFill>
                          <a:schemeClr val="tx1"/>
                        </a:solidFill>
                      </a:rPr>
                      <m:t>off</m:t>
                    </m:r>
                    <m:r>
                      <m:rPr>
                        <m:nor/>
                      </m:rPr>
                      <a:rPr lang="en-US" smtClean="0">
                        <a:solidFill>
                          <a:schemeClr val="tx1"/>
                        </a:solidFill>
                      </a:rPr>
                      <m:t>−</m:t>
                    </m:r>
                    <m:r>
                      <m:rPr>
                        <m:nor/>
                      </m:rPr>
                      <a:rPr lang="en-US" smtClean="0">
                        <a:solidFill>
                          <a:schemeClr val="tx1"/>
                        </a:solidFill>
                      </a:rPr>
                      <m:t>diagonal</m:t>
                    </m:r>
                    <m:r>
                      <m:rPr>
                        <m:nor/>
                      </m:rPr>
                      <a:rPr lang="en-US" smtClean="0">
                        <a:solidFill>
                          <a:schemeClr val="tx1"/>
                        </a:solidFill>
                      </a:rPr>
                      <m:t> </m:t>
                    </m:r>
                    <m:r>
                      <m:rPr>
                        <m:nor/>
                      </m:rPr>
                      <a:rPr lang="en-US" smtClean="0">
                        <a:solidFill>
                          <a:schemeClr val="tx1"/>
                        </a:solidFill>
                      </a:rPr>
                      <m:t>matrices</m:t>
                    </m:r>
                    <m:r>
                      <m:rPr>
                        <m:nor/>
                      </m:rPr>
                      <a:rPr lang="en-US" smtClean="0">
                        <a:solidFill>
                          <a:schemeClr val="tx1"/>
                        </a:solidFill>
                      </a:rPr>
                      <m:t>, </m:t>
                    </m:r>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m:rPr>
                        <m:nor/>
                      </m:rPr>
                      <a:rPr lang="en-US">
                        <a:solidFill>
                          <a:schemeClr val="tx1"/>
                        </a:solidFill>
                      </a:rPr>
                      <m:t>and</m:t>
                    </m:r>
                    <m:r>
                      <m:rPr>
                        <m:nor/>
                      </m:rPr>
                      <a:rPr lang="en-US">
                        <a:solidFill>
                          <a:schemeClr val="tx1"/>
                        </a:solidFill>
                      </a:rPr>
                      <m:t> </m:t>
                    </m:r>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m:rPr>
                        <m:nor/>
                      </m:rPr>
                      <a:rPr lang="en-US">
                        <a:solidFill>
                          <a:schemeClr val="tx1"/>
                        </a:solidFill>
                      </a:rPr>
                      <m:t>are</m:t>
                    </m:r>
                    <m:r>
                      <m:rPr>
                        <m:nor/>
                      </m:rPr>
                      <a:rPr lang="en-US">
                        <a:solidFill>
                          <a:schemeClr val="tx1"/>
                        </a:solidFill>
                      </a:rPr>
                      <m:t> </m:t>
                    </m:r>
                    <m:r>
                      <m:rPr>
                        <m:nor/>
                      </m:rPr>
                      <a:rPr lang="en-US">
                        <a:solidFill>
                          <a:schemeClr val="tx1"/>
                        </a:solidFill>
                      </a:rPr>
                      <m:t>small</m:t>
                    </m:r>
                    <m:r>
                      <m:rPr>
                        <m:nor/>
                      </m:rPr>
                      <a:rPr lang="en-US">
                        <a:solidFill>
                          <a:schemeClr val="tx1"/>
                        </a:solidFill>
                      </a:rPr>
                      <m:t>.  </m:t>
                    </m:r>
                    <m:r>
                      <m:rPr>
                        <m:nor/>
                      </m:rPr>
                      <a:rPr lang="en-US">
                        <a:solidFill>
                          <a:schemeClr val="tx1"/>
                        </a:solidFill>
                      </a:rPr>
                      <m:t>Therefore</m:t>
                    </m:r>
                    <m:r>
                      <m:rPr>
                        <m:nor/>
                      </m:rPr>
                      <a:rPr lang="en-US">
                        <a:solidFill>
                          <a:schemeClr val="tx1"/>
                        </a:solidFill>
                      </a:rPr>
                      <m:t> </m:t>
                    </m:r>
                    <m:r>
                      <m:rPr>
                        <m:nor/>
                      </m:rPr>
                      <a:rPr lang="en-US">
                        <a:solidFill>
                          <a:schemeClr val="tx1"/>
                        </a:solidFill>
                      </a:rPr>
                      <m:t>we</m:t>
                    </m:r>
                    <m:r>
                      <m:rPr>
                        <m:nor/>
                      </m:rPr>
                      <a:rPr lang="en-US">
                        <a:solidFill>
                          <a:schemeClr val="tx1"/>
                        </a:solidFill>
                      </a:rPr>
                      <m:t> </m:t>
                    </m:r>
                    <m:r>
                      <m:rPr>
                        <m:nor/>
                      </m:rPr>
                      <a:rPr lang="en-US">
                        <a:solidFill>
                          <a:schemeClr val="tx1"/>
                        </a:solidFill>
                      </a:rPr>
                      <m:t>approximate</m:t>
                    </m:r>
                    <m:r>
                      <m:rPr>
                        <m:nor/>
                      </m:rPr>
                      <a:rPr lang="en-US">
                        <a:solidFill>
                          <a:schemeClr val="tx1"/>
                        </a:solidFill>
                      </a:rPr>
                      <m:t> </m:t>
                    </m:r>
                    <m:r>
                      <m:rPr>
                        <m:nor/>
                      </m:rPr>
                      <a:rPr lang="en-US">
                        <a:solidFill>
                          <a:schemeClr val="tx1"/>
                        </a:solidFill>
                      </a:rPr>
                      <m:t>them</m:t>
                    </m:r>
                    <m:r>
                      <m:rPr>
                        <m:nor/>
                      </m:rPr>
                      <a:rPr lang="en-US">
                        <a:solidFill>
                          <a:schemeClr val="tx1"/>
                        </a:solidFill>
                      </a:rPr>
                      <m:t> </m:t>
                    </m:r>
                    <m:r>
                      <m:rPr>
                        <m:nor/>
                      </m:rPr>
                      <a:rPr lang="en-US">
                        <a:solidFill>
                          <a:schemeClr val="tx1"/>
                        </a:solidFill>
                      </a:rPr>
                      <m:t>as</m:t>
                    </m:r>
                    <m:r>
                      <m:rPr>
                        <m:nor/>
                      </m:rPr>
                      <a:rPr lang="en-US">
                        <a:solidFill>
                          <a:schemeClr val="tx1"/>
                        </a:solidFill>
                      </a:rPr>
                      <m:t> </m:t>
                    </m:r>
                    <m:r>
                      <m:rPr>
                        <m:nor/>
                      </m:rPr>
                      <a:rPr lang="en-US">
                        <a:solidFill>
                          <a:schemeClr val="tx1"/>
                        </a:solidFill>
                      </a:rPr>
                      <m:t>zero</m:t>
                    </m:r>
                    <m:r>
                      <m:rPr>
                        <m:nor/>
                      </m:rPr>
                      <a:rPr lang="en-US">
                        <a:solidFill>
                          <a:schemeClr val="tx1"/>
                        </a:solidFill>
                      </a:rPr>
                      <m:t>:</m:t>
                    </m:r>
                  </m:oMath>
                </a14:m>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r>
                                <a:rPr lang="en-US" i="1">
                                  <a:solidFill>
                                    <a:schemeClr val="tx1"/>
                                  </a:solidFill>
                                  <a:latin typeface="Cambria Math" panose="02040503050406030204" pitchFamily="18" charset="0"/>
                                </a:rPr>
                                <m:t>𝟎</m:t>
                              </m:r>
                            </m:e>
                          </m:mr>
                          <m:mr>
                            <m:e>
                              <m:r>
                                <a:rPr lang="en-US" i="1">
                                  <a:solidFill>
                                    <a:schemeClr val="tx1"/>
                                  </a:solidFill>
                                  <a:latin typeface="Cambria Math" panose="02040503050406030204" pitchFamily="18" charset="0"/>
                                </a:rPr>
                                <m:t>𝟎</m:t>
                              </m:r>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i="1" dirty="0">
                  <a:solidFill>
                    <a:schemeClr val="tx1"/>
                  </a:solidFill>
                </a:endParaRPr>
              </a:p>
              <a:p>
                <a14:m>
                  <m:oMath xmlns:m="http://schemas.openxmlformats.org/officeDocument/2006/math">
                    <m:r>
                      <m:rPr>
                        <m:nor/>
                      </m:rPr>
                      <a:rPr lang="en-US">
                        <a:solidFill>
                          <a:schemeClr val="tx1"/>
                        </a:solidFill>
                      </a:rPr>
                      <m:t>Then</m:t>
                    </m:r>
                    <m:r>
                      <m:rPr>
                        <m:nor/>
                      </m:rPr>
                      <a:rPr lang="en-US">
                        <a:solidFill>
                          <a:schemeClr val="tx1"/>
                        </a:solidFill>
                      </a:rPr>
                      <m:t> </m:t>
                    </m:r>
                    <m:r>
                      <m:rPr>
                        <m:nor/>
                      </m:rPr>
                      <a:rPr lang="en-US">
                        <a:solidFill>
                          <a:schemeClr val="tx1"/>
                        </a:solidFill>
                      </a:rPr>
                      <m:t>the</m:t>
                    </m:r>
                    <m:r>
                      <m:rPr>
                        <m:nor/>
                      </m:rPr>
                      <a:rPr lang="en-US">
                        <a:solidFill>
                          <a:schemeClr val="tx1"/>
                        </a:solidFill>
                      </a:rPr>
                      <m:t> </m:t>
                    </m:r>
                    <m:r>
                      <m:rPr>
                        <m:nor/>
                      </m:rPr>
                      <a:rPr lang="en-US">
                        <a:solidFill>
                          <a:schemeClr val="tx1"/>
                        </a:solidFill>
                      </a:rPr>
                      <m:t>problem</m:t>
                    </m:r>
                    <m:r>
                      <m:rPr>
                        <m:nor/>
                      </m:rPr>
                      <a:rPr lang="en-US">
                        <a:solidFill>
                          <a:schemeClr val="tx1"/>
                        </a:solidFill>
                      </a:rPr>
                      <m:t> </m:t>
                    </m:r>
                    <m:r>
                      <m:rPr>
                        <m:nor/>
                      </m:rPr>
                      <a:rPr lang="en-US">
                        <a:solidFill>
                          <a:schemeClr val="tx1"/>
                        </a:solidFill>
                      </a:rPr>
                      <m:t>can</m:t>
                    </m:r>
                    <m:r>
                      <m:rPr>
                        <m:nor/>
                      </m:rPr>
                      <a:rPr lang="en-US">
                        <a:solidFill>
                          <a:schemeClr val="tx1"/>
                        </a:solidFill>
                      </a:rPr>
                      <m:t> </m:t>
                    </m:r>
                    <m:r>
                      <m:rPr>
                        <m:nor/>
                      </m:rPr>
                      <a:rPr lang="en-US">
                        <a:solidFill>
                          <a:schemeClr val="tx1"/>
                        </a:solidFill>
                      </a:rPr>
                      <m:t>be</m:t>
                    </m:r>
                    <m:r>
                      <m:rPr>
                        <m:nor/>
                      </m:rPr>
                      <a:rPr lang="en-US">
                        <a:solidFill>
                          <a:schemeClr val="tx1"/>
                        </a:solidFill>
                      </a:rPr>
                      <m:t> </m:t>
                    </m:r>
                    <m:r>
                      <m:rPr>
                        <m:nor/>
                      </m:rPr>
                      <a:rPr lang="en-US">
                        <a:solidFill>
                          <a:schemeClr val="tx1"/>
                        </a:solidFill>
                      </a:rPr>
                      <m:t>decoupled</m:t>
                    </m:r>
                    <m:r>
                      <a:rPr lang="en-US" i="1">
                        <a:solidFill>
                          <a:schemeClr val="tx1"/>
                        </a:solidFill>
                        <a:latin typeface="Cambria Math" panose="02040503050406030204" pitchFamily="18" charset="0"/>
                      </a:rPr>
                      <m:t>	</m:t>
                    </m:r>
                  </m:oMath>
                </a14:m>
                <a:endParaRPr lang="en-US" i="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p>
                              </m:sSup>
                            </m:e>
                          </m:d>
                        </m:e>
                        <m:sup>
                          <m:r>
                            <a:rPr lang="en-US" i="1">
                              <a:solidFill>
                                <a:schemeClr val="tx1"/>
                              </a:solidFill>
                              <a:latin typeface="Cambria Math" panose="02040503050406030204" pitchFamily="18" charset="0"/>
                            </a:rPr>
                            <m:t>−1</m:t>
                          </m:r>
                        </m:sup>
                      </m:sSup>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p>
                          </m:sSup>
                        </m:e>
                      </m:d>
                      <m:r>
                        <a:rPr lang="en-US" i="1">
                          <a:solidFill>
                            <a:schemeClr val="tx1"/>
                          </a:solidFill>
                          <a:latin typeface="Cambria Math" panose="02040503050406030204" pitchFamily="18" charset="0"/>
                        </a:rPr>
                        <m:t>	</m:t>
                      </m:r>
                    </m:oMath>
                  </m:oMathPara>
                </a14:m>
                <a:endParaRPr lang="en-US" i="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d>
                        </m:e>
                        <m:sup>
                          <m:r>
                            <a:rPr lang="en-US" i="1">
                              <a:solidFill>
                                <a:schemeClr val="tx1"/>
                              </a:solidFill>
                              <a:latin typeface="Cambria Math" panose="02040503050406030204" pitchFamily="18" charset="0"/>
                            </a:rPr>
                            <m:t>−1</m:t>
                          </m:r>
                        </m:sup>
                      </m:sSup>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B4904E9B-5DC0-4862-9D7C-2372500831CD}"/>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73AA8-BC51-4669-8E9A-ED940198A433}"/>
              </a:ext>
            </a:extLst>
          </p:cNvPr>
          <p:cNvSpPr>
            <a:spLocks noGrp="1"/>
          </p:cNvSpPr>
          <p:nvPr>
            <p:ph type="title"/>
          </p:nvPr>
        </p:nvSpPr>
        <p:spPr/>
        <p:txBody>
          <a:bodyPr/>
          <a:lstStyle/>
          <a:p>
            <a:r>
              <a:rPr lang="en-US" dirty="0"/>
              <a:t>Mid-Term Survey</a:t>
            </a:r>
          </a:p>
        </p:txBody>
      </p:sp>
      <p:sp>
        <p:nvSpPr>
          <p:cNvPr id="3" name="Content Placeholder 2">
            <a:extLst>
              <a:ext uri="{FF2B5EF4-FFF2-40B4-BE49-F238E27FC236}">
                <a16:creationId xmlns:a16="http://schemas.microsoft.com/office/drawing/2014/main" id="{2536A317-C2D4-468E-B394-DF106ACB41C3}"/>
              </a:ext>
            </a:extLst>
          </p:cNvPr>
          <p:cNvSpPr>
            <a:spLocks noGrp="1"/>
          </p:cNvSpPr>
          <p:nvPr>
            <p:ph type="body" sz="quarter" idx="10"/>
          </p:nvPr>
        </p:nvSpPr>
        <p:spPr>
          <a:xfrm>
            <a:off x="228600" y="1295400"/>
            <a:ext cx="8229600" cy="5181600"/>
          </a:xfrm>
        </p:spPr>
        <p:txBody>
          <a:bodyPr/>
          <a:lstStyle/>
          <a:p>
            <a:r>
              <a:rPr lang="en-US" sz="2400" dirty="0"/>
              <a:t>Today instead of a quiz we have a mid-term survey to get student feedback on this course</a:t>
            </a:r>
          </a:p>
          <a:p>
            <a:r>
              <a:rPr lang="en-US" sz="2400" dirty="0"/>
              <a:t>Your instructor and TAs greatly value your feedback for improving the course this semester and in the future. </a:t>
            </a:r>
          </a:p>
          <a:p>
            <a:r>
              <a:rPr lang="en-US" sz="2400" dirty="0"/>
              <a:t>There is no grade associated with this mid-term survey. </a:t>
            </a:r>
          </a:p>
          <a:p>
            <a:r>
              <a:rPr lang="en-US" sz="2400" dirty="0"/>
              <a:t>For each statement, give a numerical rating 1-5 based on how much you agree with it, where 1 is </a:t>
            </a:r>
            <a:r>
              <a:rPr lang="en-US" sz="2400" i="1" dirty="0"/>
              <a:t>strongly disagree </a:t>
            </a:r>
            <a:r>
              <a:rPr lang="en-US" sz="2400" dirty="0"/>
              <a:t>and 5 is </a:t>
            </a:r>
            <a:r>
              <a:rPr lang="en-US" sz="2400" i="1" dirty="0"/>
              <a:t>strongly agree</a:t>
            </a:r>
            <a:r>
              <a:rPr lang="en-US" sz="2400" dirty="0"/>
              <a:t>. </a:t>
            </a:r>
          </a:p>
          <a:p>
            <a:r>
              <a:rPr lang="en-US" sz="2400" dirty="0"/>
              <a:t>Then add any comments, including specific things that are good about the class or can be improved.</a:t>
            </a:r>
          </a:p>
          <a:p>
            <a:endParaRPr lang="en-US" sz="2400" dirty="0"/>
          </a:p>
        </p:txBody>
      </p:sp>
      <p:pic>
        <p:nvPicPr>
          <p:cNvPr id="6" name="Picture 5">
            <a:extLst>
              <a:ext uri="{FF2B5EF4-FFF2-40B4-BE49-F238E27FC236}">
                <a16:creationId xmlns:a16="http://schemas.microsoft.com/office/drawing/2014/main" id="{7FC0FFB7-2AF6-4BAF-B4FB-BB59A31EDF11}"/>
              </a:ext>
            </a:extLst>
          </p:cNvPr>
          <p:cNvPicPr>
            <a:picLocks noChangeAspect="1"/>
          </p:cNvPicPr>
          <p:nvPr/>
        </p:nvPicPr>
        <p:blipFill>
          <a:blip r:embed="rId2"/>
          <a:stretch>
            <a:fillRect/>
          </a:stretch>
        </p:blipFill>
        <p:spPr>
          <a:xfrm>
            <a:off x="8534400" y="1447800"/>
            <a:ext cx="3086145" cy="4774915"/>
          </a:xfrm>
          <a:prstGeom prst="rect">
            <a:avLst/>
          </a:prstGeom>
        </p:spPr>
      </p:pic>
    </p:spTree>
    <p:extLst>
      <p:ext uri="{BB962C8B-B14F-4D97-AF65-F5344CB8AC3E}">
        <p14:creationId xmlns:p14="http://schemas.microsoft.com/office/powerpoint/2010/main" val="63083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a:t>Off-diagonal Jacobian Terms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7121CB6-93A1-4468-B871-3934F3047D79}"/>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Justification</m:t>
                    </m:r>
                    <m:r>
                      <m:rPr>
                        <m:nor/>
                      </m:rPr>
                      <a:rPr lang="en-US" smtClean="0">
                        <a:solidFill>
                          <a:schemeClr val="tx1"/>
                        </a:solidFill>
                      </a:rPr>
                      <m:t> </m:t>
                    </m:r>
                    <m:r>
                      <m:rPr>
                        <m:nor/>
                      </m:rPr>
                      <a:rPr lang="en-US" smtClean="0">
                        <a:solidFill>
                          <a:schemeClr val="tx1"/>
                        </a:solidFill>
                      </a:rPr>
                      <m:t>for</m:t>
                    </m:r>
                    <m:r>
                      <m:rPr>
                        <m:nor/>
                      </m:rPr>
                      <a:rPr lang="en-US" smtClean="0">
                        <a:solidFill>
                          <a:schemeClr val="tx1"/>
                        </a:solidFill>
                      </a:rPr>
                      <m:t> </m:t>
                    </m:r>
                    <m:r>
                      <m:rPr>
                        <m:nor/>
                      </m:rPr>
                      <a:rPr lang="en-US" smtClean="0">
                        <a:solidFill>
                          <a:schemeClr val="tx1"/>
                        </a:solidFill>
                      </a:rPr>
                      <m:t>Jacobian</m:t>
                    </m:r>
                    <m:r>
                      <m:rPr>
                        <m:nor/>
                      </m:rPr>
                      <a:rPr lang="en-US" smtClean="0">
                        <a:solidFill>
                          <a:schemeClr val="tx1"/>
                        </a:solidFill>
                      </a:rPr>
                      <m:t> </m:t>
                    </m:r>
                    <m:r>
                      <m:rPr>
                        <m:nor/>
                      </m:rPr>
                      <a:rPr lang="en-US" smtClean="0">
                        <a:solidFill>
                          <a:schemeClr val="tx1"/>
                        </a:solidFill>
                      </a:rPr>
                      <m:t>approximations</m:t>
                    </m:r>
                    <m:r>
                      <m:rPr>
                        <m:nor/>
                      </m:rPr>
                      <a:rPr lang="en-US" smtClean="0">
                        <a:solidFill>
                          <a:schemeClr val="tx1"/>
                        </a:solidFill>
                      </a:rPr>
                      <m:t>:</m:t>
                    </m:r>
                  </m:oMath>
                </a14:m>
                <a:endParaRPr lang="en-US" dirty="0">
                  <a:solidFill>
                    <a:schemeClr val="tx1"/>
                  </a:solidFill>
                </a:endParaRPr>
              </a:p>
              <a:p>
                <a:pPr>
                  <a:buFont typeface="+mj-lt"/>
                  <a:buAutoNum type="arabicPeriod"/>
                </a:pPr>
                <a14:m>
                  <m:oMath xmlns:m="http://schemas.openxmlformats.org/officeDocument/2006/math">
                    <m:r>
                      <a:rPr lang="en-US" i="0">
                        <a:solidFill>
                          <a:schemeClr val="tx1"/>
                        </a:solidFill>
                        <a:latin typeface="Cambria Math" panose="02040503050406030204" pitchFamily="18" charset="0"/>
                      </a:rPr>
                      <m:t>	</m:t>
                    </m:r>
                    <m:r>
                      <m:rPr>
                        <m:nor/>
                      </m:rPr>
                      <a:rPr lang="en-US">
                        <a:solidFill>
                          <a:schemeClr val="tx1"/>
                        </a:solidFill>
                      </a:rPr>
                      <m:t>Usually</m:t>
                    </m:r>
                    <m:r>
                      <m:rPr>
                        <m:nor/>
                      </m:rPr>
                      <a:rPr lang="en-US">
                        <a:solidFill>
                          <a:schemeClr val="tx1"/>
                        </a:solidFill>
                      </a:rPr>
                      <m:t> </m:t>
                    </m:r>
                    <m:r>
                      <m:rPr>
                        <m:nor/>
                      </m:rPr>
                      <a:rPr lang="en-US">
                        <a:solidFill>
                          <a:schemeClr val="tx1"/>
                        </a:solidFill>
                      </a:rPr>
                      <m:t>r</m:t>
                    </m:r>
                    <m:r>
                      <m:rPr>
                        <m:nor/>
                      </m:rPr>
                      <a:rPr lang="en-US">
                        <a:solidFill>
                          <a:schemeClr val="tx1"/>
                        </a:solidFill>
                      </a:rPr>
                      <m:t> </m:t>
                    </m:r>
                    <m:r>
                      <a:rPr lang="en-US" i="0">
                        <a:solidFill>
                          <a:schemeClr val="tx1"/>
                        </a:solidFill>
                        <a:latin typeface="Cambria Math" panose="02040503050406030204" pitchFamily="18" charset="0"/>
                      </a:rPr>
                      <m:t>≪</m:t>
                    </m:r>
                    <m:r>
                      <m:rPr>
                        <m:nor/>
                      </m:rPr>
                      <a:rPr lang="en-US">
                        <a:solidFill>
                          <a:schemeClr val="tx1"/>
                        </a:solidFill>
                      </a:rPr>
                      <m:t>x</m:t>
                    </m:r>
                    <m:r>
                      <m:rPr>
                        <m:nor/>
                      </m:rPr>
                      <a:rPr lang="en-US">
                        <a:solidFill>
                          <a:schemeClr val="tx1"/>
                        </a:solidFill>
                      </a:rPr>
                      <m:t>, </m:t>
                    </m:r>
                    <m:r>
                      <m:rPr>
                        <m:nor/>
                      </m:rPr>
                      <a:rPr lang="en-US">
                        <a:solidFill>
                          <a:schemeClr val="tx1"/>
                        </a:solidFill>
                      </a:rPr>
                      <m:t>therefore</m:t>
                    </m:r>
                    <m:r>
                      <m:rPr>
                        <m:nor/>
                      </m:rPr>
                      <a:rPr lang="en-US">
                        <a:solidFill>
                          <a:schemeClr val="tx1"/>
                        </a:solidFill>
                      </a:rPr>
                      <m:t>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G</m:t>
                            </m:r>
                          </m:e>
                          <m:sub>
                            <m:r>
                              <m:rPr>
                                <m:sty m:val="p"/>
                              </m:rPr>
                              <a:rPr lang="en-US" i="0">
                                <a:solidFill>
                                  <a:schemeClr val="tx1"/>
                                </a:solidFill>
                                <a:latin typeface="Cambria Math" panose="02040503050406030204" pitchFamily="18" charset="0"/>
                              </a:rPr>
                              <m:t>ij</m:t>
                            </m:r>
                          </m:sub>
                        </m:sSub>
                      </m:e>
                    </m:d>
                    <m:r>
                      <a:rPr lang="en-US" i="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B</m:t>
                            </m:r>
                          </m:e>
                          <m:sub>
                            <m:r>
                              <m:rPr>
                                <m:sty m:val="p"/>
                              </m:rPr>
                              <a:rPr lang="en-US" i="0">
                                <a:solidFill>
                                  <a:schemeClr val="tx1"/>
                                </a:solidFill>
                                <a:latin typeface="Cambria Math" panose="02040503050406030204" pitchFamily="18" charset="0"/>
                              </a:rPr>
                              <m:t>ij</m:t>
                            </m:r>
                          </m:sub>
                        </m:sSub>
                      </m:e>
                    </m:d>
                  </m:oMath>
                </a14:m>
                <a:endParaRPr lang="en-US" dirty="0">
                  <a:solidFill>
                    <a:schemeClr val="tx1"/>
                  </a:solidFill>
                </a:endParaRPr>
              </a:p>
              <a:p>
                <a:pPr>
                  <a:buFont typeface="+mj-lt"/>
                  <a:buAutoNum type="arabicPeriod"/>
                </a:pPr>
                <a14:m>
                  <m:oMath xmlns:m="http://schemas.openxmlformats.org/officeDocument/2006/math">
                    <m:r>
                      <a:rPr lang="en-US" i="1">
                        <a:solidFill>
                          <a:schemeClr val="tx1"/>
                        </a:solidFill>
                        <a:latin typeface="Cambria Math" panose="02040503050406030204" pitchFamily="18" charset="0"/>
                      </a:rPr>
                      <m:t>	</m:t>
                    </m:r>
                    <m:r>
                      <m:rPr>
                        <m:nor/>
                      </m:rPr>
                      <a:rPr lang="en-US">
                        <a:solidFill>
                          <a:schemeClr val="tx1"/>
                        </a:solidFill>
                      </a:rPr>
                      <m:t>Usually</m:t>
                    </m:r>
                    <m:r>
                      <m:rPr>
                        <m:nor/>
                      </m:rPr>
                      <a:rPr lang="en-US">
                        <a:solidFill>
                          <a:schemeClr val="tx1"/>
                        </a:solidFill>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r>
                      <m:rPr>
                        <m:nor/>
                      </m:rPr>
                      <a:rPr lang="en-US">
                        <a:solidFill>
                          <a:schemeClr val="tx1"/>
                        </a:solidFill>
                      </a:rPr>
                      <m:t> </m:t>
                    </m:r>
                    <m:r>
                      <m:rPr>
                        <m:nor/>
                      </m:rPr>
                      <a:rPr lang="en-US">
                        <a:solidFill>
                          <a:schemeClr val="tx1"/>
                        </a:solidFill>
                      </a:rPr>
                      <m:t>is</m:t>
                    </m:r>
                    <m:r>
                      <m:rPr>
                        <m:nor/>
                      </m:rPr>
                      <a:rPr lang="en-US">
                        <a:solidFill>
                          <a:schemeClr val="tx1"/>
                        </a:solidFill>
                      </a:rPr>
                      <m:t> </m:t>
                    </m:r>
                    <m:r>
                      <m:rPr>
                        <m:nor/>
                      </m:rPr>
                      <a:rPr lang="en-US">
                        <a:solidFill>
                          <a:schemeClr val="tx1"/>
                        </a:solidFill>
                      </a:rPr>
                      <m:t>small</m:t>
                    </m:r>
                    <m:r>
                      <m:rPr>
                        <m:nor/>
                      </m:rPr>
                      <a:rPr lang="en-US">
                        <a:solidFill>
                          <a:schemeClr val="tx1"/>
                        </a:solidFill>
                      </a:rPr>
                      <m:t> </m:t>
                    </m:r>
                    <m:r>
                      <m:rPr>
                        <m:nor/>
                      </m:rPr>
                      <a:rPr lang="en-US">
                        <a:solidFill>
                          <a:schemeClr val="tx1"/>
                        </a:solidFill>
                      </a:rPr>
                      <m:t>so</m:t>
                    </m:r>
                    <m:r>
                      <m:rPr>
                        <m:nor/>
                      </m:rPr>
                      <a:rPr lang="en-US">
                        <a:solidFill>
                          <a:schemeClr val="tx1"/>
                        </a:solidFill>
                      </a:rPr>
                      <m:t> </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0</m:t>
                    </m:r>
                  </m:oMath>
                </a14:m>
                <a:endParaRPr lang="en-US" i="1" dirty="0">
                  <a:solidFill>
                    <a:schemeClr val="tx1"/>
                  </a:solidFill>
                </a:endParaRPr>
              </a:p>
              <a:p>
                <a:pPr marL="0" indent="0">
                  <a:buNone/>
                </a:pPr>
                <a:endParaRPr lang="en-US" i="1" dirty="0"/>
              </a:p>
              <a:p>
                <a14:m>
                  <m:oMath xmlns:m="http://schemas.openxmlformats.org/officeDocument/2006/math">
                    <m:r>
                      <m:rPr>
                        <m:nor/>
                      </m:rPr>
                      <a:rPr lang="en-US">
                        <a:solidFill>
                          <a:schemeClr val="tx1"/>
                        </a:solidFill>
                      </a:rPr>
                      <m:t>Therefore</m:t>
                    </m:r>
                  </m:oMath>
                </a14:m>
                <a:endParaRPr lang="en-US" dirty="0">
                  <a:solidFill>
                    <a:schemeClr val="tx1"/>
                  </a:solidFill>
                </a:endParaRPr>
              </a:p>
              <a:p>
                <a:pPr marL="0" indent="0">
                  <a:buNone/>
                </a:pPr>
                <a:br>
                  <a:rPr lang="en-US" dirty="0">
                    <a:solidFill>
                      <a:schemeClr val="tx1"/>
                    </a:solidFill>
                  </a:rPr>
                </a:b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𝐏</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𝐕</m:t>
                                  </m:r>
                                </m:e>
                                <m:sub>
                                  <m:r>
                                    <a:rPr lang="en-US" i="1">
                                      <a:solidFill>
                                        <a:schemeClr val="tx1"/>
                                      </a:solidFill>
                                      <a:latin typeface="Cambria Math" panose="02040503050406030204" pitchFamily="18" charset="0"/>
                                    </a:rPr>
                                    <m:t>𝑗</m:t>
                                  </m:r>
                                </m:sub>
                              </m:sSub>
                            </m:e>
                          </m:d>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m:oMathPara>
                </a14:m>
                <a:endParaRPr lang="en-US" i="1" dirty="0">
                  <a:solidFill>
                    <a:schemeClr val="tx1"/>
                  </a:solidFill>
                </a:endParaRPr>
              </a:p>
              <a:p>
                <a:pPr marL="0" indent="0">
                  <a:buNone/>
                </a:pPr>
                <a:br>
                  <a:rPr lang="en-US" i="1" dirty="0">
                    <a:solidFill>
                      <a:schemeClr val="tx1"/>
                    </a:solidFill>
                  </a:rPr>
                </a:b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𝐐</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𝛉</m:t>
                              </m:r>
                            </m:e>
                            <m:sub>
                              <m:r>
                                <a:rPr lang="en-US" i="1">
                                  <a:solidFill>
                                    <a:schemeClr val="tx1"/>
                                  </a:solidFill>
                                  <a:latin typeface="Cambria Math" panose="02040503050406030204" pitchFamily="18" charset="0"/>
                                </a:rPr>
                                <m:t>𝑗</m:t>
                              </m:r>
                            </m:sub>
                          </m:sSub>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𝑗</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37121CB6-93A1-4468-B871-3934F3047D7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Decoupled Power Flow Region of Convergence</a:t>
            </a:r>
          </a:p>
        </p:txBody>
      </p:sp>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pic>
        <p:nvPicPr>
          <p:cNvPr id="8" name="Picture 3">
            <a:extLst>
              <a:ext uri="{FF2B5EF4-FFF2-40B4-BE49-F238E27FC236}">
                <a16:creationId xmlns:a16="http://schemas.microsoft.com/office/drawing/2014/main" id="{E24E56AE-9FF9-460F-9C72-10A7D7014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219200"/>
            <a:ext cx="7341619"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200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Fast Decoupled Power Flow</a:t>
            </a:r>
          </a:p>
        </p:txBody>
      </p:sp>
      <p:sp>
        <p:nvSpPr>
          <p:cNvPr id="30723" name="Rectangle 3"/>
          <p:cNvSpPr>
            <a:spLocks noGrp="1" noChangeArrowheads="1"/>
          </p:cNvSpPr>
          <p:nvPr>
            <p:ph type="body" sz="quarter" idx="10"/>
          </p:nvPr>
        </p:nvSpPr>
        <p:spPr/>
        <p:txBody>
          <a:bodyPr/>
          <a:lstStyle/>
          <a:p>
            <a:r>
              <a:rPr lang="en-US" altLang="en-US"/>
              <a:t>By continuing with our Jacobian approximations we can actually obtain a reasonable approximation that is independent of the voltage magnitudes/angles.</a:t>
            </a:r>
          </a:p>
          <a:p>
            <a:r>
              <a:rPr lang="en-US" altLang="en-US"/>
              <a:t>The Jacobian need only be built/inverted once.</a:t>
            </a:r>
          </a:p>
          <a:p>
            <a:r>
              <a:rPr lang="en-US" altLang="en-US"/>
              <a:t>This approach is known as the fast decoupled power flow (FDPF)</a:t>
            </a:r>
          </a:p>
          <a:p>
            <a:r>
              <a:rPr lang="en-US" altLang="en-US"/>
              <a:t>FDPF uses the same mismatch equations as standard power flow so it should have same solution</a:t>
            </a:r>
          </a:p>
          <a:p>
            <a:r>
              <a:rPr lang="en-US" altLang="en-US"/>
              <a:t>The FDPF is widely used, particularly when we only need an approximate solution such as in contingency analysis </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a:t>FDPF Approximations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FAF4F05-2EE7-4997-A7D4-FE4FB1A84B96}"/>
                  </a:ext>
                </a:extLst>
              </p:cNvPr>
              <p:cNvSpPr>
                <a:spLocks noGrp="1"/>
              </p:cNvSpPr>
              <p:nvPr>
                <p:ph type="body" sz="quarter" idx="10"/>
              </p:nvPr>
            </p:nvSpPr>
            <p:spPr/>
            <p:txBody>
              <a:bodyPr/>
              <a:lstStyle/>
              <a:p>
                <a14:m>
                  <m:oMath xmlns:m="http://schemas.openxmlformats.org/officeDocument/2006/math">
                    <m:r>
                      <m:rPr>
                        <m:nor/>
                      </m:rPr>
                      <a:rPr lang="en-US" smtClean="0"/>
                      <m:t>The</m:t>
                    </m:r>
                    <m:r>
                      <m:rPr>
                        <m:nor/>
                      </m:rPr>
                      <a:rPr lang="en-US" smtClean="0"/>
                      <m:t> </m:t>
                    </m:r>
                    <m:r>
                      <m:rPr>
                        <m:nor/>
                      </m:rPr>
                      <a:rPr lang="en-US" smtClean="0"/>
                      <m:t>FDPF</m:t>
                    </m:r>
                    <m:r>
                      <a:rPr lang="en-US">
                        <a:latin typeface="Cambria Math" panose="02040503050406030204" pitchFamily="18" charset="0"/>
                      </a:rPr>
                      <m:t>​</m:t>
                    </m:r>
                    <m:r>
                      <m:rPr>
                        <m:nor/>
                      </m:rPr>
                      <a:rPr lang="en-US"/>
                      <m:t> </m:t>
                    </m:r>
                    <m:r>
                      <m:rPr>
                        <m:nor/>
                      </m:rPr>
                      <a:rPr lang="en-US"/>
                      <m:t>makes</m:t>
                    </m:r>
                    <m:r>
                      <m:rPr>
                        <m:nor/>
                      </m:rPr>
                      <a:rPr lang="en-US"/>
                      <m:t> </m:t>
                    </m:r>
                    <m:r>
                      <m:rPr>
                        <m:nor/>
                      </m:rPr>
                      <a:rPr lang="en-US"/>
                      <m:t>the</m:t>
                    </m:r>
                    <m:r>
                      <m:rPr>
                        <m:nor/>
                      </m:rPr>
                      <a:rPr lang="en-US"/>
                      <m:t> </m:t>
                    </m:r>
                    <m:r>
                      <m:rPr>
                        <m:nor/>
                      </m:rPr>
                      <a:rPr lang="en-US"/>
                      <m:t>following</m:t>
                    </m:r>
                    <m:r>
                      <m:rPr>
                        <m:nor/>
                      </m:rPr>
                      <a:rPr lang="en-US"/>
                      <m:t> </m:t>
                    </m:r>
                    <m:r>
                      <m:rPr>
                        <m:nor/>
                      </m:rPr>
                      <a:rPr lang="en-US"/>
                      <m:t>approximations</m:t>
                    </m:r>
                    <m:r>
                      <m:rPr>
                        <m:nor/>
                      </m:rPr>
                      <a:rPr lang="en-US"/>
                      <m:t>:</m:t>
                    </m:r>
                  </m:oMath>
                </a14:m>
                <a:endParaRPr lang="en-US" dirty="0"/>
              </a:p>
              <a:p>
                <a:pPr marL="2286000">
                  <a:buFont typeface="+mj-lt"/>
                  <a:buAutoNum type="arabicPeriod"/>
                </a:pPr>
                <a14:m>
                  <m:oMath xmlns:m="http://schemas.openxmlformats.org/officeDocument/2006/math">
                    <m:r>
                      <a:rPr lang="en-US">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G</m:t>
                            </m:r>
                          </m:e>
                          <m:sub>
                            <m:r>
                              <m:rPr>
                                <m:nor/>
                              </m:rPr>
                              <a:rPr lang="en-US"/>
                              <m:t>ij</m:t>
                            </m:r>
                          </m:sub>
                        </m:sSub>
                      </m:e>
                    </m:d>
                    <m:r>
                      <a:rPr lang="en-US">
                        <a:latin typeface="Cambria Math" panose="02040503050406030204" pitchFamily="18" charset="0"/>
                      </a:rPr>
                      <m:t>=0</m:t>
                    </m:r>
                  </m:oMath>
                </a14:m>
                <a:endParaRPr lang="en-US" dirty="0"/>
              </a:p>
              <a:p>
                <a:pPr marL="2286000">
                  <a:buFont typeface="+mj-lt"/>
                  <a:buAutoNum type="arabicPeriod"/>
                </a:pPr>
                <a14:m>
                  <m:oMath xmlns:m="http://schemas.openxmlformats.org/officeDocument/2006/math">
                    <m:r>
                      <a:rPr lang="en-US">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𝑖</m:t>
                            </m:r>
                          </m:sub>
                        </m:sSub>
                      </m:e>
                    </m:d>
                    <m:r>
                      <a:rPr lang="en-US">
                        <a:latin typeface="Cambria Math" panose="02040503050406030204" pitchFamily="18" charset="0"/>
                      </a:rPr>
                      <m:t>		=	1</m:t>
                    </m:r>
                  </m:oMath>
                </a14:m>
                <a:endParaRPr lang="en-US" dirty="0"/>
              </a:p>
              <a:p>
                <a:pPr marL="2286000">
                  <a:buFont typeface="+mj-lt"/>
                  <a:buAutoNum type="arabicPeriod"/>
                </a:pPr>
                <a14:m>
                  <m:oMath xmlns:m="http://schemas.openxmlformats.org/officeDocument/2006/math">
                    <m:r>
                      <a:rPr lang="en-US">
                        <a:latin typeface="Cambria Math" panose="02040503050406030204" pitchFamily="18" charset="0"/>
                      </a:rPr>
                      <m:t>	</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a:latin typeface="Cambria Math" panose="02040503050406030204" pitchFamily="18" charset="0"/>
                              </a:rPr>
                              <m:t>𝜃</m:t>
                            </m:r>
                          </m:e>
                          <m:sub>
                            <m:r>
                              <a:rPr lang="en-US">
                                <a:latin typeface="Cambria Math" panose="02040503050406030204" pitchFamily="18" charset="0"/>
                              </a:rPr>
                              <m:t>𝑖𝑗</m:t>
                            </m:r>
                          </m:sub>
                        </m:sSub>
                      </m:fName>
                      <m:e>
                        <m:r>
                          <a:rPr lang="en-US">
                            <a:latin typeface="Cambria Math" panose="02040503050406030204" pitchFamily="18" charset="0"/>
                          </a:rPr>
                          <m:t>=</m:t>
                        </m:r>
                      </m:e>
                    </m:func>
                    <m:r>
                      <a:rPr lang="en-US">
                        <a:latin typeface="Cambria Math" panose="02040503050406030204" pitchFamily="18" charset="0"/>
                      </a:rPr>
                      <m:t>0		</m:t>
                    </m:r>
                    <m:r>
                      <a:rPr lang="en-US" b="0" i="0" smtClean="0">
                        <a:latin typeface="Cambria Math" panose="02040503050406030204" pitchFamily="18" charset="0"/>
                      </a:rPr>
                      <m:t>, </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cos</m:t>
                            </m:r>
                            <m:r>
                              <a:rPr lang="en-US">
                                <a:latin typeface="Cambria Math" panose="02040503050406030204" pitchFamily="18" charset="0"/>
                              </a:rPr>
                              <m:t>𝜃</m:t>
                            </m:r>
                          </m:e>
                          <m:sub>
                            <m:r>
                              <a:rPr lang="en-US">
                                <a:latin typeface="Cambria Math" panose="02040503050406030204" pitchFamily="18" charset="0"/>
                              </a:rPr>
                              <m:t>𝑖𝑗</m:t>
                            </m:r>
                          </m:sub>
                        </m:sSub>
                      </m:fName>
                      <m:e>
                        <m:r>
                          <a:rPr lang="en-US">
                            <a:latin typeface="Cambria Math" panose="02040503050406030204" pitchFamily="18" charset="0"/>
                          </a:rPr>
                          <m:t>=</m:t>
                        </m:r>
                      </m:e>
                    </m:func>
                    <m:r>
                      <a:rPr lang="en-US">
                        <a:latin typeface="Cambria Math" panose="02040503050406030204" pitchFamily="18" charset="0"/>
                      </a:rPr>
                      <m:t>1</m:t>
                    </m:r>
                  </m:oMath>
                </a14:m>
                <a:endParaRPr lang="en-US" dirty="0"/>
              </a:p>
              <a:p>
                <a14:m>
                  <m:oMath xmlns:m="http://schemas.openxmlformats.org/officeDocument/2006/math">
                    <m:r>
                      <m:rPr>
                        <m:nor/>
                      </m:rPr>
                      <a:rPr lang="en-US"/>
                      <m:t>Then</m:t>
                    </m:r>
                  </m:oMath>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a:latin typeface="Cambria Math" panose="02040503050406030204" pitchFamily="18" charset="0"/>
                            </a:rPr>
                            <m:t>𝛉</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𝐁</m:t>
                          </m:r>
                        </m:e>
                        <m:sup>
                          <m:r>
                            <a:rPr lang="en-US">
                              <a:latin typeface="Cambria Math" panose="02040503050406030204" pitchFamily="18" charset="0"/>
                            </a:rPr>
                            <m:t>−1</m:t>
                          </m:r>
                        </m:sup>
                      </m:sSup>
                      <m:f>
                        <m:fPr>
                          <m:ctrlPr>
                            <a:rPr lang="en-US" i="1">
                              <a:latin typeface="Cambria Math" panose="02040503050406030204" pitchFamily="18" charset="0"/>
                            </a:rPr>
                          </m:ctrlPr>
                        </m:fPr>
                        <m:num>
                          <m:r>
                            <m:rPr>
                              <m:sty m:val="p"/>
                            </m:rPr>
                            <a:rPr lang="en-US">
                              <a:latin typeface="Cambria Math" panose="02040503050406030204" pitchFamily="18" charset="0"/>
                            </a:rPr>
                            <m:t>Δ</m:t>
                          </m:r>
                          <m:r>
                            <a:rPr lang="en-US">
                              <a:latin typeface="Cambria Math" panose="02040503050406030204" pitchFamily="18" charset="0"/>
                            </a:rPr>
                            <m:t>𝐏</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𝐱</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r>
                            <a:rPr lang="en-US">
                              <a:latin typeface="Cambria Math" panose="02040503050406030204" pitchFamily="18" charset="0"/>
                            </a:rPr>
                            <m:t>)</m:t>
                          </m:r>
                        </m:num>
                        <m:den>
                          <m:sSup>
                            <m:sSupPr>
                              <m:ctrlPr>
                                <a:rPr lang="en-US" i="1">
                                  <a:latin typeface="Cambria Math" panose="02040503050406030204" pitchFamily="18" charset="0"/>
                                </a:rPr>
                              </m:ctrlPr>
                            </m:sSupPr>
                            <m:e>
                              <m:r>
                                <a:rPr lang="en-US">
                                  <a:latin typeface="Cambria Math" panose="02040503050406030204" pitchFamily="18" charset="0"/>
                                </a:rPr>
                                <m:t>𝐕</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den>
                      </m:f>
                      <m:r>
                        <a:rPr lang="en-US">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Δ</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a:latin typeface="Cambria Math" panose="02040503050406030204" pitchFamily="18" charset="0"/>
                                </a:rPr>
                                <m:t>𝐕</m:t>
                              </m:r>
                            </m:e>
                          </m:d>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𝐁</m:t>
                          </m:r>
                        </m:e>
                        <m:sup>
                          <m:r>
                            <a:rPr lang="en-US">
                              <a:latin typeface="Cambria Math" panose="02040503050406030204" pitchFamily="18" charset="0"/>
                            </a:rPr>
                            <m:t>−1</m:t>
                          </m:r>
                        </m:sup>
                      </m:sSup>
                      <m:f>
                        <m:fPr>
                          <m:ctrlPr>
                            <a:rPr lang="en-US" i="1">
                              <a:latin typeface="Cambria Math" panose="02040503050406030204" pitchFamily="18" charset="0"/>
                            </a:rPr>
                          </m:ctrlPr>
                        </m:fPr>
                        <m:num>
                          <m:r>
                            <m:rPr>
                              <m:sty m:val="p"/>
                            </m:rPr>
                            <a:rPr lang="en-US">
                              <a:latin typeface="Cambria Math" panose="02040503050406030204" pitchFamily="18" charset="0"/>
                            </a:rPr>
                            <m:t>Δ</m:t>
                          </m:r>
                          <m:r>
                            <a:rPr lang="en-US">
                              <a:latin typeface="Cambria Math" panose="02040503050406030204" pitchFamily="18" charset="0"/>
                            </a:rPr>
                            <m:t>𝐐</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𝐱</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r>
                            <a:rPr lang="en-US">
                              <a:latin typeface="Cambria Math" panose="02040503050406030204" pitchFamily="18" charset="0"/>
                            </a:rPr>
                            <m:t>)</m:t>
                          </m:r>
                        </m:num>
                        <m:den>
                          <m:sSup>
                            <m:sSupPr>
                              <m:ctrlPr>
                                <a:rPr lang="en-US" i="1">
                                  <a:latin typeface="Cambria Math" panose="02040503050406030204" pitchFamily="18" charset="0"/>
                                </a:rPr>
                              </m:ctrlPr>
                            </m:sSupPr>
                            <m:e>
                              <m:r>
                                <a:rPr lang="en-US">
                                  <a:latin typeface="Cambria Math" panose="02040503050406030204" pitchFamily="18" charset="0"/>
                                </a:rPr>
                                <m:t>𝐕</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den>
                      </m:f>
                    </m:oMath>
                  </m:oMathPara>
                </a14:m>
                <a:endParaRPr lang="en-US" dirty="0"/>
              </a:p>
              <a:p>
                <a14:m>
                  <m:oMath xmlns:m="http://schemas.openxmlformats.org/officeDocument/2006/math">
                    <m:r>
                      <m:rPr>
                        <m:nor/>
                      </m:rPr>
                      <a:rPr lang="en-US"/>
                      <m:t>Where</m:t>
                    </m:r>
                    <m:r>
                      <m:rPr>
                        <m:nor/>
                      </m:rPr>
                      <a:rPr lang="en-US"/>
                      <m:t> </m:t>
                    </m:r>
                    <m:r>
                      <a:rPr lang="en-US">
                        <a:latin typeface="Cambria Math" panose="02040503050406030204" pitchFamily="18" charset="0"/>
                      </a:rPr>
                      <m:t>𝐁</m:t>
                    </m:r>
                    <m:r>
                      <m:rPr>
                        <m:nor/>
                      </m:rPr>
                      <a:rPr lang="en-US"/>
                      <m:t> </m:t>
                    </m:r>
                    <m:r>
                      <m:rPr>
                        <m:nor/>
                      </m:rPr>
                      <a:rPr lang="en-US"/>
                      <m:t>is</m:t>
                    </m:r>
                    <m:r>
                      <m:rPr>
                        <m:nor/>
                      </m:rPr>
                      <a:rPr lang="en-US"/>
                      <m:t> </m:t>
                    </m:r>
                    <m:r>
                      <m:rPr>
                        <m:nor/>
                      </m:rPr>
                      <a:rPr lang="en-US"/>
                      <m:t>just</m:t>
                    </m:r>
                    <m:r>
                      <m:rPr>
                        <m:nor/>
                      </m:rPr>
                      <a:rPr lang="en-US"/>
                      <m:t> </m:t>
                    </m:r>
                    <m:r>
                      <m:rPr>
                        <m:nor/>
                      </m:rPr>
                      <a:rPr lang="en-US"/>
                      <m:t>the</m:t>
                    </m:r>
                    <m:r>
                      <m:rPr>
                        <m:nor/>
                      </m:rPr>
                      <a:rPr lang="en-US"/>
                      <m:t> </m:t>
                    </m:r>
                    <m:r>
                      <m:rPr>
                        <m:nor/>
                      </m:rPr>
                      <a:rPr lang="en-US"/>
                      <m:t>imaginary</m:t>
                    </m:r>
                    <m:r>
                      <m:rPr>
                        <m:nor/>
                      </m:rPr>
                      <a:rPr lang="en-US"/>
                      <m:t> </m:t>
                    </m:r>
                    <m:r>
                      <m:rPr>
                        <m:nor/>
                      </m:rPr>
                      <a:rPr lang="en-US"/>
                      <m:t>part</m:t>
                    </m:r>
                    <m:r>
                      <m:rPr>
                        <m:nor/>
                      </m:rPr>
                      <a:rPr lang="en-US"/>
                      <m:t> </m:t>
                    </m:r>
                    <m:r>
                      <m:rPr>
                        <m:nor/>
                      </m:rPr>
                      <a:rPr lang="en-US"/>
                      <m:t>of</m:t>
                    </m:r>
                    <m:r>
                      <m:rPr>
                        <m:nor/>
                      </m:rPr>
                      <a:rPr lang="en-US"/>
                      <m:t> </m:t>
                    </m:r>
                    <m:r>
                      <m:rPr>
                        <m:nor/>
                      </m:rPr>
                      <a:rPr lang="en-US"/>
                      <m:t>the</m:t>
                    </m:r>
                    <m:r>
                      <m:rPr>
                        <m:nor/>
                      </m:rPr>
                      <a:rPr lang="en-US"/>
                      <m:t> </m:t>
                    </m:r>
                    <m:sSub>
                      <m:sSubPr>
                        <m:ctrlPr>
                          <a:rPr lang="en-US" i="1">
                            <a:latin typeface="Cambria Math" panose="02040503050406030204" pitchFamily="18" charset="0"/>
                          </a:rPr>
                        </m:ctrlPr>
                      </m:sSubPr>
                      <m:e>
                        <m:r>
                          <a:rPr lang="en-US">
                            <a:latin typeface="Cambria Math" panose="02040503050406030204" pitchFamily="18" charset="0"/>
                          </a:rPr>
                          <m:t>𝐘</m:t>
                        </m:r>
                      </m:e>
                      <m:sub>
                        <m:r>
                          <m:rPr>
                            <m:nor/>
                          </m:rPr>
                          <a:rPr lang="en-US"/>
                          <m:t>bus</m:t>
                        </m:r>
                      </m:sub>
                    </m:sSub>
                    <m:r>
                      <a:rPr lang="en-US">
                        <a:latin typeface="Cambria Math" panose="02040503050406030204" pitchFamily="18" charset="0"/>
                      </a:rPr>
                      <m:t>=</m:t>
                    </m:r>
                    <m:r>
                      <a:rPr lang="en-US">
                        <a:latin typeface="Cambria Math" panose="02040503050406030204" pitchFamily="18" charset="0"/>
                      </a:rPr>
                      <m:t>𝐆</m:t>
                    </m:r>
                    <m:r>
                      <a:rPr lang="en-US">
                        <a:latin typeface="Cambria Math" panose="02040503050406030204" pitchFamily="18" charset="0"/>
                      </a:rPr>
                      <m:t>+</m:t>
                    </m:r>
                    <m:r>
                      <a:rPr lang="en-US">
                        <a:latin typeface="Cambria Math" panose="02040503050406030204" pitchFamily="18" charset="0"/>
                      </a:rPr>
                      <m:t>𝑗</m:t>
                    </m:r>
                    <m:r>
                      <a:rPr lang="en-US">
                        <a:latin typeface="Cambria Math" panose="02040503050406030204" pitchFamily="18" charset="0"/>
                      </a:rPr>
                      <m:t>𝐁</m:t>
                    </m:r>
                    <m:r>
                      <a:rPr lang="en-US">
                        <a:latin typeface="Cambria Math" panose="02040503050406030204" pitchFamily="18" charset="0"/>
                      </a:rPr>
                      <m:t>,</m:t>
                    </m:r>
                    <m:r>
                      <m:rPr>
                        <m:nor/>
                      </m:rPr>
                      <a:rPr lang="en-US"/>
                      <m:t>except</m:t>
                    </m:r>
                    <m:r>
                      <m:rPr>
                        <m:nor/>
                      </m:rPr>
                      <a:rPr lang="en-US"/>
                      <m:t> </m:t>
                    </m:r>
                    <m:r>
                      <m:rPr>
                        <m:nor/>
                      </m:rPr>
                      <a:rPr lang="en-US"/>
                      <m:t>the</m:t>
                    </m:r>
                    <m:r>
                      <m:rPr>
                        <m:nor/>
                      </m:rPr>
                      <a:rPr lang="en-US"/>
                      <m:t> </m:t>
                    </m:r>
                    <m:r>
                      <m:rPr>
                        <m:nor/>
                      </m:rPr>
                      <a:rPr lang="en-US"/>
                      <m:t>slack</m:t>
                    </m:r>
                    <m:r>
                      <m:rPr>
                        <m:nor/>
                      </m:rPr>
                      <a:rPr lang="en-US"/>
                      <m:t> </m:t>
                    </m:r>
                    <m:r>
                      <m:rPr>
                        <m:nor/>
                      </m:rPr>
                      <a:rPr lang="en-US"/>
                      <m:t>bus</m:t>
                    </m:r>
                    <m:r>
                      <m:rPr>
                        <m:nor/>
                      </m:rPr>
                      <a:rPr lang="en-US"/>
                      <m:t> </m:t>
                    </m:r>
                    <m:r>
                      <m:rPr>
                        <m:nor/>
                      </m:rPr>
                      <a:rPr lang="en-US"/>
                      <m:t>row</m:t>
                    </m:r>
                    <m:r>
                      <m:rPr>
                        <m:nor/>
                      </m:rPr>
                      <a:rPr lang="en-US"/>
                      <m:t>/</m:t>
                    </m:r>
                    <m:r>
                      <m:rPr>
                        <m:nor/>
                      </m:rPr>
                      <a:rPr lang="en-US"/>
                      <m:t>column</m:t>
                    </m:r>
                    <m:r>
                      <m:rPr>
                        <m:nor/>
                      </m:rPr>
                      <a:rPr lang="en-US"/>
                      <m:t> </m:t>
                    </m:r>
                    <m:r>
                      <m:rPr>
                        <m:nor/>
                      </m:rPr>
                      <a:rPr lang="en-US"/>
                      <m:t>are</m:t>
                    </m:r>
                    <m:r>
                      <m:rPr>
                        <m:nor/>
                      </m:rPr>
                      <a:rPr lang="en-US"/>
                      <m:t> </m:t>
                    </m:r>
                    <m:r>
                      <m:rPr>
                        <m:nor/>
                      </m:rPr>
                      <a:rPr lang="en-US"/>
                      <m:t>omitted</m:t>
                    </m:r>
                    <m:r>
                      <a:rPr lang="en-US">
                        <a:latin typeface="Cambria Math" panose="02040503050406030204" pitchFamily="18" charset="0"/>
                      </a:rPr>
                      <m:t> </m:t>
                    </m:r>
                  </m:oMath>
                </a14:m>
                <a:br>
                  <a:rPr lang="en-US" dirty="0"/>
                </a:br>
                <a14:m>
                  <m:oMath xmlns:m="http://schemas.openxmlformats.org/officeDocument/2006/math">
                    <m:r>
                      <a:rPr lang="en-US">
                        <a:latin typeface="Cambria Math" panose="02040503050406030204" pitchFamily="18" charset="0"/>
                      </a:rPr>
                      <m:t>	</m:t>
                    </m:r>
                  </m:oMath>
                </a14:m>
                <a:endParaRPr lang="en-US" dirty="0"/>
              </a:p>
              <a:p>
                <a:endParaRPr lang="en-US" dirty="0"/>
              </a:p>
            </p:txBody>
          </p:sp>
        </mc:Choice>
        <mc:Fallback xmlns="">
          <p:sp>
            <p:nvSpPr>
              <p:cNvPr id="5" name="Text Placeholder 4">
                <a:extLst>
                  <a:ext uri="{FF2B5EF4-FFF2-40B4-BE49-F238E27FC236}">
                    <a16:creationId xmlns:a16="http://schemas.microsoft.com/office/drawing/2014/main" id="{FFAF4F05-2EE7-4997-A7D4-FE4FB1A84B96}"/>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a:t>FDPF Three Bus Example</a:t>
            </a:r>
          </a:p>
        </p:txBody>
      </p:sp>
      <p:sp>
        <p:nvSpPr>
          <p:cNvPr id="4" name="Text Placeholder 3">
            <a:extLst>
              <a:ext uri="{FF2B5EF4-FFF2-40B4-BE49-F238E27FC236}">
                <a16:creationId xmlns:a16="http://schemas.microsoft.com/office/drawing/2014/main" id="{582D9A8D-E2EE-4B08-95D8-3520A8291AB7}"/>
              </a:ext>
            </a:extLst>
          </p:cNvPr>
          <p:cNvSpPr>
            <a:spLocks noGrp="1"/>
          </p:cNvSpPr>
          <p:nvPr>
            <p:ph type="body" sz="quarter" idx="10"/>
          </p:nvPr>
        </p:nvSpPr>
        <p:spPr/>
        <p:txBody>
          <a:bodyPr/>
          <a:lstStyle/>
          <a:p>
            <a:r>
              <a:rPr lang="en-US" altLang="en-US" dirty="0"/>
              <a:t>Use the FDPF to solve the following three bus system</a:t>
            </a:r>
          </a:p>
          <a:p>
            <a:endParaRPr lang="en-US" dirty="0"/>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r="27499" b="40446"/>
          <a:stretch>
            <a:fillRect/>
          </a:stretch>
        </p:blipFill>
        <p:spPr bwMode="auto">
          <a:xfrm>
            <a:off x="381000" y="2030412"/>
            <a:ext cx="7315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266" name="Object 5"/>
              <p:cNvSpPr txBox="1"/>
              <p:nvPr/>
            </p:nvSpPr>
            <p:spPr bwMode="auto">
              <a:xfrm>
                <a:off x="7632700" y="4251325"/>
                <a:ext cx="3722688" cy="1298575"/>
              </a:xfrm>
              <a:prstGeom prst="rect">
                <a:avLst/>
              </a:prstGeom>
              <a:noFill/>
              <a:ln>
                <a:noFill/>
              </a:ln>
              <a:effec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𝐘</m:t>
                          </m:r>
                        </m:e>
                        <m:sub>
                          <m:r>
                            <a:rPr lang="en-US" i="1">
                              <a:solidFill>
                                <a:schemeClr val="tx1"/>
                              </a:solidFill>
                              <a:latin typeface="Cambria Math" panose="02040503050406030204" pitchFamily="18" charset="0"/>
                            </a:rPr>
                            <m:t>𝑏𝑢𝑠</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d>
                        <m:dPr>
                          <m:begChr m:val="["/>
                          <m:endChr m:val="]"/>
                          <m:ctrlPr>
                            <a:rPr lang="en-US" i="1">
                              <a:solidFill>
                                <a:schemeClr val="tx1"/>
                              </a:solidFill>
                              <a:latin typeface="Cambria Math" panose="02040503050406030204" pitchFamily="18" charset="0"/>
                            </a:rPr>
                          </m:ctrlPr>
                        </m:dPr>
                        <m:e>
                          <m:m>
                            <m:mPr>
                              <m:plcHide m:val="on"/>
                              <m:mcs>
                                <m:mc>
                                  <m:mcPr>
                                    <m:count m:val="3"/>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−34.3</m:t>
                                </m:r>
                              </m:e>
                              <m:e>
                                <m:r>
                                  <a:rPr lang="en-US" i="1">
                                    <a:solidFill>
                                      <a:schemeClr val="tx1"/>
                                    </a:solidFill>
                                    <a:latin typeface="Cambria Math" panose="02040503050406030204" pitchFamily="18" charset="0"/>
                                  </a:rPr>
                                  <m:t>14.3</m:t>
                                </m:r>
                              </m:e>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14.3</m:t>
                                </m:r>
                              </m:e>
                              <m:e>
                                <m:r>
                                  <a:rPr lang="en-US" i="1">
                                    <a:solidFill>
                                      <a:schemeClr val="tx1"/>
                                    </a:solidFill>
                                    <a:latin typeface="Cambria Math" panose="02040503050406030204" pitchFamily="18" charset="0"/>
                                  </a:rPr>
                                  <m:t>−24.3</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20</m:t>
                                </m:r>
                              </m:e>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−30</m:t>
                                </m:r>
                              </m:e>
                            </m:mr>
                          </m:m>
                        </m:e>
                      </m:d>
                    </m:oMath>
                  </m:oMathPara>
                </a14:m>
                <a:endParaRPr lang="en-US">
                  <a:solidFill>
                    <a:schemeClr val="tx1"/>
                  </a:solidFill>
                </a:endParaRPr>
              </a:p>
            </p:txBody>
          </p:sp>
        </mc:Choice>
        <mc:Fallback xmlns="">
          <p:sp>
            <p:nvSpPr>
              <p:cNvPr id="11266" name="Object 5"/>
              <p:cNvSpPr txBox="1">
                <a:spLocks noRot="1" noChangeAspect="1" noMove="1" noResize="1" noEditPoints="1" noAdjustHandles="1" noChangeArrowheads="1" noChangeShapeType="1" noTextEdit="1"/>
              </p:cNvSpPr>
              <p:nvPr/>
            </p:nvSpPr>
            <p:spPr bwMode="auto">
              <a:xfrm>
                <a:off x="7632700" y="4251325"/>
                <a:ext cx="3722688" cy="1298575"/>
              </a:xfrm>
              <a:prstGeom prst="rect">
                <a:avLst/>
              </a:prstGeom>
              <a:blipFill>
                <a:blip r:embed="rId4"/>
                <a:stretch>
                  <a:fillRect/>
                </a:stretch>
              </a:blipFill>
              <a:ln>
                <a:noFill/>
              </a:ln>
              <a:effectLst/>
              <a:extLst/>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a:t>FDPF Three Bus Example, cont’d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B597DEB-7FC2-4FC5-82AE-039D33C5BE63}"/>
                  </a:ext>
                </a:extLst>
              </p:cNvPr>
              <p:cNvSpPr>
                <a:spLocks noGrp="1"/>
              </p:cNvSpPr>
              <p:nvPr>
                <p:ph type="body" sz="quarter" idx="10"/>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𝐘</m:t>
                          </m:r>
                        </m:e>
                        <m:sub>
                          <m:r>
                            <a:rPr lang="en-US" i="1">
                              <a:solidFill>
                                <a:schemeClr val="tx1"/>
                              </a:solidFill>
                              <a:latin typeface="Cambria Math" panose="02040503050406030204" pitchFamily="18" charset="0"/>
                            </a:rPr>
                            <m:t>𝑏𝑢𝑠</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d>
                        <m:dPr>
                          <m:begChr m:val="["/>
                          <m:endChr m:val="]"/>
                          <m:ctrlPr>
                            <a:rPr lang="en-US" i="1">
                              <a:solidFill>
                                <a:schemeClr val="tx1"/>
                              </a:solidFill>
                              <a:latin typeface="Cambria Math" panose="02040503050406030204" pitchFamily="18" charset="0"/>
                            </a:rPr>
                          </m:ctrlPr>
                        </m:dPr>
                        <m:e>
                          <m:m>
                            <m:mPr>
                              <m:plcHide m:val="on"/>
                              <m:mcs>
                                <m:mc>
                                  <m:mcPr>
                                    <m:count m:val="3"/>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−34.3</m:t>
                                </m:r>
                              </m:e>
                              <m:e>
                                <m:r>
                                  <a:rPr lang="en-US" i="1">
                                    <a:solidFill>
                                      <a:schemeClr val="tx1"/>
                                    </a:solidFill>
                                    <a:latin typeface="Cambria Math" panose="02040503050406030204" pitchFamily="18" charset="0"/>
                                  </a:rPr>
                                  <m:t>14.3</m:t>
                                </m:r>
                              </m:e>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14.3</m:t>
                                </m:r>
                              </m:e>
                              <m:e>
                                <m:r>
                                  <a:rPr lang="en-US" i="1">
                                    <a:solidFill>
                                      <a:schemeClr val="tx1"/>
                                    </a:solidFill>
                                    <a:latin typeface="Cambria Math" panose="02040503050406030204" pitchFamily="18" charset="0"/>
                                  </a:rPr>
                                  <m:t>−24.3</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20</m:t>
                                </m:r>
                              </m:e>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−30</m:t>
                                </m:r>
                              </m:e>
                            </m:mr>
                          </m:m>
                        </m:e>
                      </m:d>
                      <m:r>
                        <a:rPr lang="en-US" i="1">
                          <a:solidFill>
                            <a:schemeClr val="tx1"/>
                          </a:solidFill>
                          <a:latin typeface="Cambria Math" panose="02040503050406030204" pitchFamily="18" charset="0"/>
                        </a:rPr>
                        <m:t>	→	</m:t>
                      </m:r>
                      <m:r>
                        <a:rPr lang="en-US" i="1">
                          <a:solidFill>
                            <a:schemeClr val="tx1"/>
                          </a:solidFill>
                          <a:latin typeface="Cambria Math" panose="02040503050406030204" pitchFamily="18" charset="0"/>
                        </a:rPr>
                        <m:t>𝐁</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−24.3</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−30</m:t>
                                </m:r>
                              </m:e>
                            </m:mr>
                          </m:m>
                        </m:e>
                      </m:d>
                    </m:oMath>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𝐁</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−0.0477</m:t>
                                </m:r>
                              </m:e>
                              <m:e>
                                <m:r>
                                  <a:rPr lang="en-US" i="1">
                                    <a:solidFill>
                                      <a:schemeClr val="tx1"/>
                                    </a:solidFill>
                                    <a:latin typeface="Cambria Math" panose="02040503050406030204" pitchFamily="18" charset="0"/>
                                  </a:rPr>
                                  <m:t>−0.0159</m:t>
                                </m:r>
                              </m:e>
                            </m:mr>
                            <m:mr>
                              <m:e>
                                <m:r>
                                  <a:rPr lang="en-US" i="1">
                                    <a:solidFill>
                                      <a:schemeClr val="tx1"/>
                                    </a:solidFill>
                                    <a:latin typeface="Cambria Math" panose="02040503050406030204" pitchFamily="18" charset="0"/>
                                  </a:rPr>
                                  <m:t>−0.0159</m:t>
                                </m:r>
                              </m:e>
                              <m:e>
                                <m:r>
                                  <a:rPr lang="en-US" i="1">
                                    <a:solidFill>
                                      <a:schemeClr val="tx1"/>
                                    </a:solidFill>
                                    <a:latin typeface="Cambria Math" panose="02040503050406030204" pitchFamily="18" charset="0"/>
                                  </a:rPr>
                                  <m:t>−0.0389</m:t>
                                </m:r>
                              </m:e>
                            </m:mr>
                          </m:m>
                        </m:e>
                      </m:d>
                    </m:oMath>
                    <m:oMath xmlns:m="http://schemas.openxmlformats.org/officeDocument/2006/math">
                      <m:r>
                        <m:rPr>
                          <m:nor/>
                        </m:rPr>
                        <a:rPr lang="en-US">
                          <a:solidFill>
                            <a:schemeClr val="tx1"/>
                          </a:solidFill>
                        </a:rPr>
                        <m:t>Iteratively</m:t>
                      </m:r>
                      <m:r>
                        <m:rPr>
                          <m:nor/>
                        </m:rPr>
                        <a:rPr lang="en-US">
                          <a:solidFill>
                            <a:schemeClr val="tx1"/>
                          </a:solidFill>
                        </a:rPr>
                        <m:t> </m:t>
                      </m:r>
                      <m:r>
                        <m:rPr>
                          <m:nor/>
                        </m:rPr>
                        <a:rPr lang="en-US">
                          <a:solidFill>
                            <a:schemeClr val="tx1"/>
                          </a:solidFill>
                        </a:rPr>
                        <m:t>solve</m:t>
                      </m:r>
                      <m:r>
                        <m:rPr>
                          <m:nor/>
                        </m:rPr>
                        <a:rPr lang="en-US">
                          <a:solidFill>
                            <a:schemeClr val="tx1"/>
                          </a:solidFill>
                        </a:rPr>
                        <m:t>, </m:t>
                      </m:r>
                      <m:r>
                        <m:rPr>
                          <m:nor/>
                        </m:rPr>
                        <a:rPr lang="en-US">
                          <a:solidFill>
                            <a:schemeClr val="tx1"/>
                          </a:solidFill>
                        </a:rPr>
                        <m:t>starting</m:t>
                      </m:r>
                      <m:r>
                        <m:rPr>
                          <m:nor/>
                        </m:rPr>
                        <a:rPr lang="en-US">
                          <a:solidFill>
                            <a:schemeClr val="tx1"/>
                          </a:solidFill>
                        </a:rPr>
                        <m:t> </m:t>
                      </m:r>
                      <m:r>
                        <m:rPr>
                          <m:nor/>
                        </m:rPr>
                        <a:rPr lang="en-US">
                          <a:solidFill>
                            <a:schemeClr val="tx1"/>
                          </a:solidFill>
                        </a:rPr>
                        <m:t>with</m:t>
                      </m:r>
                      <m:r>
                        <m:rPr>
                          <m:nor/>
                        </m:rPr>
                        <a:rPr lang="en-US">
                          <a:solidFill>
                            <a:schemeClr val="tx1"/>
                          </a:solidFill>
                        </a:rPr>
                        <m:t> </m:t>
                      </m:r>
                      <m:r>
                        <m:rPr>
                          <m:nor/>
                        </m:rPr>
                        <a:rPr lang="en-US">
                          <a:solidFill>
                            <a:schemeClr val="tx1"/>
                          </a:solidFill>
                        </a:rPr>
                        <m:t>an</m:t>
                      </m:r>
                      <m:r>
                        <m:rPr>
                          <m:nor/>
                        </m:rPr>
                        <a:rPr lang="en-US">
                          <a:solidFill>
                            <a:schemeClr val="tx1"/>
                          </a:solidFill>
                        </a:rPr>
                        <m:t> </m:t>
                      </m:r>
                      <m:r>
                        <m:rPr>
                          <m:nor/>
                        </m:rPr>
                        <a:rPr lang="en-US">
                          <a:solidFill>
                            <a:schemeClr val="tx1"/>
                          </a:solidFill>
                        </a:rPr>
                        <m:t>initial</m:t>
                      </m:r>
                      <m:r>
                        <m:rPr>
                          <m:nor/>
                        </m:rPr>
                        <a:rPr lang="en-US">
                          <a:solidFill>
                            <a:schemeClr val="tx1"/>
                          </a:solidFill>
                        </a:rPr>
                        <m:t> </m:t>
                      </m:r>
                      <m:r>
                        <m:rPr>
                          <m:nor/>
                        </m:rPr>
                        <a:rPr lang="en-US">
                          <a:solidFill>
                            <a:schemeClr val="tx1"/>
                          </a:solidFill>
                        </a:rPr>
                        <m:t>voltage</m:t>
                      </m:r>
                      <m:r>
                        <m:rPr>
                          <m:nor/>
                        </m:rPr>
                        <a:rPr lang="en-US">
                          <a:solidFill>
                            <a:schemeClr val="tx1"/>
                          </a:solidFill>
                        </a:rPr>
                        <m:t> </m:t>
                      </m:r>
                      <m:r>
                        <m:rPr>
                          <m:nor/>
                        </m:rPr>
                        <a:rPr lang="en-US">
                          <a:solidFill>
                            <a:schemeClr val="tx1"/>
                          </a:solidFill>
                        </a:rPr>
                        <m:t>guess</m:t>
                      </m:r>
                    </m:oMath>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0</m:t>
                                </m:r>
                              </m:e>
                            </m:mr>
                          </m:m>
                        </m:e>
                      </m:d>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m:t>
                                </m:r>
                              </m:e>
                            </m:mr>
                            <m:mr>
                              <m:e>
                                <m:r>
                                  <a:rPr lang="en-US" i="1">
                                    <a:solidFill>
                                      <a:schemeClr val="tx1"/>
                                    </a:solidFill>
                                    <a:latin typeface="Cambria Math" panose="02040503050406030204" pitchFamily="18" charset="0"/>
                                  </a:rPr>
                                  <m:t>1</m:t>
                                </m:r>
                              </m:e>
                            </m:mr>
                          </m:m>
                        </m:e>
                      </m:d>
                    </m:oMath>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0</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−0.0477</m:t>
                                </m:r>
                              </m:e>
                              <m:e>
                                <m:r>
                                  <a:rPr lang="en-US" i="1">
                                    <a:solidFill>
                                      <a:schemeClr val="tx1"/>
                                    </a:solidFill>
                                    <a:latin typeface="Cambria Math" panose="02040503050406030204" pitchFamily="18" charset="0"/>
                                  </a:rPr>
                                  <m:t>−0.0159</m:t>
                                </m:r>
                              </m:e>
                            </m:mr>
                            <m:mr>
                              <m:e>
                                <m:r>
                                  <a:rPr lang="en-US" i="1">
                                    <a:solidFill>
                                      <a:schemeClr val="tx1"/>
                                    </a:solidFill>
                                    <a:latin typeface="Cambria Math" panose="02040503050406030204" pitchFamily="18" charset="0"/>
                                  </a:rPr>
                                  <m:t>−0.0159</m:t>
                                </m:r>
                              </m:e>
                              <m:e>
                                <m:r>
                                  <a:rPr lang="en-US" i="1">
                                    <a:solidFill>
                                      <a:schemeClr val="tx1"/>
                                    </a:solidFill>
                                    <a:latin typeface="Cambria Math" panose="02040503050406030204" pitchFamily="18" charset="0"/>
                                  </a:rPr>
                                  <m:t>−0.0389</m:t>
                                </m:r>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m:t>
                                </m:r>
                              </m:e>
                            </m:mr>
                            <m:mr>
                              <m:e>
                                <m:r>
                                  <a:rPr lang="en-US" i="1">
                                    <a:solidFill>
                                      <a:schemeClr val="tx1"/>
                                    </a:solidFill>
                                    <a:latin typeface="Cambria Math" panose="02040503050406030204" pitchFamily="18" charset="0"/>
                                  </a:rPr>
                                  <m:t>2</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−0.1272</m:t>
                                </m:r>
                              </m:e>
                            </m:mr>
                            <m:mr>
                              <m:e>
                                <m:r>
                                  <a:rPr lang="en-US" i="1">
                                    <a:solidFill>
                                      <a:schemeClr val="tx1"/>
                                    </a:solidFill>
                                    <a:latin typeface="Cambria Math" panose="02040503050406030204" pitchFamily="18" charset="0"/>
                                  </a:rPr>
                                  <m:t>−0.1091</m:t>
                                </m:r>
                              </m:e>
                            </m:mr>
                          </m:m>
                        </m:e>
                      </m:d>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5B597DEB-7FC2-4FC5-82AE-039D33C5BE63}"/>
                  </a:ext>
                </a:extLst>
              </p:cNvPr>
              <p:cNvSpPr>
                <a:spLocks noGrp="1" noRot="1" noChangeAspect="1" noMove="1" noResize="1" noEditPoints="1" noAdjustHandles="1" noChangeArrowheads="1" noChangeShapeType="1" noTextEdit="1"/>
              </p:cNvSpPr>
              <p:nvPr>
                <p:ph type="body" sz="quarter" idx="10"/>
              </p:nvPr>
            </p:nvSpPr>
            <p:spPr>
              <a:blipFill>
                <a:blip r:embed="rId3"/>
                <a:stretch>
                  <a:fillRect/>
                </a:stretch>
              </a:blipFill>
            </p:spPr>
            <p:txBody>
              <a:bodyPr/>
              <a:lstStyle/>
              <a:p>
                <a:r>
                  <a:rPr lang="en-US">
                    <a:noFill/>
                  </a:rPr>
                  <a:t> </a:t>
                </a:r>
              </a:p>
            </p:txBody>
          </p:sp>
        </mc:Fallback>
      </mc:AlternateContent>
      <p:sp>
        <p:nvSpPr>
          <p:cNvPr id="12290" name="Object 3"/>
          <p:cNvSpPr txBox="1"/>
          <p:nvPr/>
        </p:nvSpPr>
        <p:spPr bwMode="auto">
          <a:xfrm>
            <a:off x="1981200" y="1279525"/>
            <a:ext cx="6829425" cy="4773613"/>
          </a:xfrm>
          <a:prstGeom prst="rect">
            <a:avLst/>
          </a:prstGeom>
          <a:noFill/>
          <a:ln>
            <a:noFill/>
          </a:ln>
          <a:effectLst/>
        </p:spPr>
        <p:txBody>
          <a:bodyPr>
            <a:normAutofit/>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a:t>FDPF Three Bus Example, cont’d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604A2E8-EE3E-4235-AB66-5C070348A12F}"/>
                  </a:ext>
                </a:extLst>
              </p:cNvPr>
              <p:cNvSpPr>
                <a:spLocks noGrp="1"/>
              </p:cNvSpPr>
              <p:nvPr>
                <p:ph type="body" sz="quarter" idx="10"/>
              </p:nvPr>
            </p:nvSpPr>
            <p:spPr/>
            <p:txBody>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m:t>
                              </m:r>
                            </m:e>
                          </m:mr>
                          <m:mr>
                            <m:e>
                              <m:r>
                                <a:rPr lang="en-US" i="1">
                                  <a:solidFill>
                                    <a:schemeClr val="tx1"/>
                                  </a:solidFill>
                                  <a:latin typeface="Cambria Math" panose="02040503050406030204" pitchFamily="18" charset="0"/>
                                </a:rPr>
                                <m:t>1</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−0.0477</m:t>
                              </m:r>
                            </m:e>
                            <m:e>
                              <m:r>
                                <a:rPr lang="en-US" i="1">
                                  <a:solidFill>
                                    <a:schemeClr val="tx1"/>
                                  </a:solidFill>
                                  <a:latin typeface="Cambria Math" panose="02040503050406030204" pitchFamily="18" charset="0"/>
                                </a:rPr>
                                <m:t>−0.0159</m:t>
                              </m:r>
                            </m:e>
                          </m:mr>
                          <m:mr>
                            <m:e>
                              <m:r>
                                <a:rPr lang="en-US" i="1">
                                  <a:solidFill>
                                    <a:schemeClr val="tx1"/>
                                  </a:solidFill>
                                  <a:latin typeface="Cambria Math" panose="02040503050406030204" pitchFamily="18" charset="0"/>
                                </a:rPr>
                                <m:t>−0.0159</m:t>
                              </m:r>
                            </m:e>
                            <m:e>
                              <m:r>
                                <a:rPr lang="en-US" i="1">
                                  <a:solidFill>
                                    <a:schemeClr val="tx1"/>
                                  </a:solidFill>
                                  <a:latin typeface="Cambria Math" panose="02040503050406030204" pitchFamily="18" charset="0"/>
                                </a:rPr>
                                <m:t>−0.0389</m:t>
                              </m:r>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m:t>
                              </m:r>
                            </m:e>
                          </m:mr>
                          <m:mr>
                            <m:e>
                              <m:r>
                                <a:rPr lang="en-US" i="1">
                                  <a:solidFill>
                                    <a:schemeClr val="tx1"/>
                                  </a:solidFill>
                                  <a:latin typeface="Cambria Math" panose="02040503050406030204" pitchFamily="18" charset="0"/>
                                </a:rPr>
                                <m:t>1</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0.9364</m:t>
                              </m:r>
                            </m:e>
                          </m:mr>
                          <m:mr>
                            <m:e>
                              <m:r>
                                <a:rPr lang="en-US" i="1">
                                  <a:solidFill>
                                    <a:schemeClr val="tx1"/>
                                  </a:solidFill>
                                  <a:latin typeface="Cambria Math" panose="02040503050406030204" pitchFamily="18" charset="0"/>
                                </a:rPr>
                                <m:t>0.9455</m:t>
                              </m:r>
                            </m:e>
                          </m:mr>
                        </m:m>
                      </m:e>
                    </m:d>
                  </m:oMath>
                </a14:m>
                <a:br>
                  <a:rPr lang="en-US" i="1" dirty="0">
                    <a:solidFill>
                      <a:schemeClr val="tx1"/>
                    </a:solidFill>
                  </a:rPr>
                </a:br>
                <a14:m>
                  <m:oMath xmlns:m="http://schemas.openxmlformats.org/officeDocument/2006/math">
                    <m:f>
                      <m:fPr>
                        <m:ctrlPr>
                          <a:rPr lang="en-US" i="1">
                            <a:solidFill>
                              <a:schemeClr val="tx1"/>
                            </a:solidFill>
                            <a:latin typeface="Cambria Math" panose="02040503050406030204" pitchFamily="18" charset="0"/>
                          </a:rPr>
                        </m:ctrlPr>
                      </m:fPr>
                      <m:num>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m:t>
                            </m:r>
                          </m:e>
                          <m:sub>
                            <m:r>
                              <m:rPr>
                                <m:sty m:val="p"/>
                              </m:rPr>
                              <a:rPr lang="en-US">
                                <a:solidFill>
                                  <a:schemeClr val="tx1"/>
                                </a:solidFill>
                                <a:latin typeface="Cambria Math" panose="02040503050406030204" pitchFamily="18" charset="0"/>
                              </a:rPr>
                              <m:t>i</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b="0" i="1" smtClean="0">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m:t>
                        </m:r>
                      </m:num>
                      <m:den>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V</m:t>
                                </m:r>
                              </m:e>
                              <m:sub>
                                <m:r>
                                  <m:rPr>
                                    <m:sty m:val="p"/>
                                  </m:rPr>
                                  <a:rPr lang="en-US">
                                    <a:solidFill>
                                      <a:schemeClr val="tx1"/>
                                    </a:solidFill>
                                    <a:latin typeface="Cambria Math" panose="02040503050406030204" pitchFamily="18" charset="0"/>
                                  </a:rPr>
                                  <m:t>i</m:t>
                                </m:r>
                              </m:sub>
                            </m:sSub>
                          </m:e>
                        </m:d>
                      </m:den>
                    </m:f>
                    <m:r>
                      <a:rPr lang="en-US" i="1">
                        <a:solidFill>
                          <a:schemeClr val="tx1"/>
                        </a:solidFill>
                        <a:latin typeface="Cambria Math" panose="02040503050406030204" pitchFamily="18" charset="0"/>
                      </a:rPr>
                      <m:t>=</m:t>
                    </m:r>
                    <m:nary>
                      <m:naryPr>
                        <m:chr m:val="∑"/>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𝑘</m:t>
                                </m:r>
                              </m:sub>
                            </m:sSub>
                          </m:e>
                        </m:d>
                      </m:e>
                    </m:nary>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𝐺𝑖</m:t>
                            </m:r>
                          </m:sub>
                        </m:sSub>
                      </m:num>
                      <m:den>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V</m:t>
                                </m:r>
                              </m:e>
                              <m:sub>
                                <m:r>
                                  <m:rPr>
                                    <m:sty m:val="p"/>
                                  </m:rPr>
                                  <a:rPr lang="en-US">
                                    <a:solidFill>
                                      <a:schemeClr val="tx1"/>
                                    </a:solidFill>
                                    <a:latin typeface="Cambria Math" panose="02040503050406030204" pitchFamily="18" charset="0"/>
                                  </a:rPr>
                                  <m:t>i</m:t>
                                </m:r>
                              </m:sub>
                            </m:sSub>
                          </m:e>
                        </m:d>
                      </m:den>
                    </m:f>
                  </m:oMath>
                </a14:m>
                <a:br>
                  <a:rPr lang="en-US" dirty="0">
                    <a:solidFill>
                      <a:schemeClr val="tx1"/>
                    </a:solidFill>
                  </a:rPr>
                </a:b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−0.1272</m:t>
                              </m:r>
                            </m:e>
                          </m:mr>
                          <m:mr>
                            <m:e>
                              <m:r>
                                <a:rPr lang="en-US" i="1">
                                  <a:solidFill>
                                    <a:schemeClr val="tx1"/>
                                  </a:solidFill>
                                  <a:latin typeface="Cambria Math" panose="02040503050406030204" pitchFamily="18" charset="0"/>
                                </a:rPr>
                                <m:t>−0.1091</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−0.0477</m:t>
                              </m:r>
                            </m:e>
                            <m:e>
                              <m:r>
                                <a:rPr lang="en-US" i="1">
                                  <a:solidFill>
                                    <a:schemeClr val="tx1"/>
                                  </a:solidFill>
                                  <a:latin typeface="Cambria Math" panose="02040503050406030204" pitchFamily="18" charset="0"/>
                                </a:rPr>
                                <m:t>−0.0159</m:t>
                              </m:r>
                            </m:e>
                          </m:mr>
                          <m:mr>
                            <m:e>
                              <m:r>
                                <a:rPr lang="en-US" i="1">
                                  <a:solidFill>
                                    <a:schemeClr val="tx1"/>
                                  </a:solidFill>
                                  <a:latin typeface="Cambria Math" panose="02040503050406030204" pitchFamily="18" charset="0"/>
                                </a:rPr>
                                <m:t>−0.0159</m:t>
                              </m:r>
                            </m:e>
                            <m:e>
                              <m:r>
                                <a:rPr lang="en-US" i="1">
                                  <a:solidFill>
                                    <a:schemeClr val="tx1"/>
                                  </a:solidFill>
                                  <a:latin typeface="Cambria Math" panose="02040503050406030204" pitchFamily="18" charset="0"/>
                                </a:rPr>
                                <m:t>−0.0389</m:t>
                              </m:r>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0.151</m:t>
                              </m:r>
                            </m:e>
                          </m:mr>
                          <m:mr>
                            <m:e>
                              <m:r>
                                <a:rPr lang="en-US" i="1">
                                  <a:solidFill>
                                    <a:schemeClr val="tx1"/>
                                  </a:solidFill>
                                  <a:latin typeface="Cambria Math" panose="02040503050406030204" pitchFamily="18" charset="0"/>
                                </a:rPr>
                                <m:t>0.107</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−0.1361</m:t>
                              </m:r>
                            </m:e>
                          </m:mr>
                          <m:mr>
                            <m:e>
                              <m:r>
                                <a:rPr lang="en-US" i="1">
                                  <a:solidFill>
                                    <a:schemeClr val="tx1"/>
                                  </a:solidFill>
                                  <a:latin typeface="Cambria Math" panose="02040503050406030204" pitchFamily="18" charset="0"/>
                                </a:rPr>
                                <m:t>−0.1156</m:t>
                              </m:r>
                            </m:e>
                          </m:mr>
                        </m:m>
                      </m:e>
                    </m:d>
                  </m:oMath>
                </a14:m>
                <a:br>
                  <a:rPr lang="en-US" i="1" dirty="0">
                    <a:solidFill>
                      <a:schemeClr val="tx1"/>
                    </a:solidFill>
                  </a:rPr>
                </a:b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0.924</m:t>
                              </m:r>
                            </m:e>
                          </m:mr>
                          <m:mr>
                            <m:e>
                              <m:r>
                                <a:rPr lang="en-US" i="1">
                                  <a:solidFill>
                                    <a:schemeClr val="tx1"/>
                                  </a:solidFill>
                                  <a:latin typeface="Cambria Math" panose="02040503050406030204" pitchFamily="18" charset="0"/>
                                </a:rPr>
                                <m:t>0.936</m:t>
                              </m:r>
                            </m:e>
                          </m:mr>
                        </m:m>
                      </m:e>
                    </m:d>
                  </m:oMath>
                </a14:m>
                <a:br>
                  <a:rPr lang="en-US" i="1" dirty="0">
                    <a:solidFill>
                      <a:schemeClr val="tx1"/>
                    </a:solidFill>
                  </a:rPr>
                </a:br>
                <a14:m>
                  <m:oMath xmlns:m="http://schemas.openxmlformats.org/officeDocument/2006/math">
                    <m:r>
                      <m:rPr>
                        <m:nor/>
                      </m:rPr>
                      <a:rPr lang="en-US">
                        <a:solidFill>
                          <a:schemeClr val="tx1"/>
                        </a:solidFill>
                      </a:rPr>
                      <m:t>Actual</m:t>
                    </m:r>
                    <m:r>
                      <m:rPr>
                        <m:nor/>
                      </m:rPr>
                      <a:rPr lang="en-US">
                        <a:solidFill>
                          <a:schemeClr val="tx1"/>
                        </a:solidFill>
                      </a:rPr>
                      <m:t> </m:t>
                    </m:r>
                    <m:r>
                      <m:rPr>
                        <m:nor/>
                      </m:rPr>
                      <a:rPr lang="en-US">
                        <a:solidFill>
                          <a:schemeClr val="tx1"/>
                        </a:solidFill>
                      </a:rPr>
                      <m:t>solution</m:t>
                    </m:r>
                    <m:r>
                      <m:rPr>
                        <m:nor/>
                      </m:rPr>
                      <a:rPr lang="en-US">
                        <a:solidFill>
                          <a:schemeClr val="tx1"/>
                        </a:solidFill>
                      </a:rPr>
                      <m:t>: </m:t>
                    </m:r>
                    <m:r>
                      <a:rPr lang="en-US" i="1">
                        <a:solidFill>
                          <a:schemeClr val="tx1"/>
                        </a:solidFill>
                        <a:latin typeface="Cambria Math" panose="02040503050406030204" pitchFamily="18" charset="0"/>
                      </a:rPr>
                      <m:t>𝛉</m:t>
                    </m:r>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−0.1384</m:t>
                              </m:r>
                            </m:e>
                          </m:mr>
                          <m:mr>
                            <m:e>
                              <m:r>
                                <a:rPr lang="en-US" i="1">
                                  <a:solidFill>
                                    <a:schemeClr val="tx1"/>
                                  </a:solidFill>
                                  <a:latin typeface="Cambria Math" panose="02040503050406030204" pitchFamily="18" charset="0"/>
                                </a:rPr>
                                <m:t>−0.1171</m:t>
                              </m:r>
                            </m:e>
                          </m:mr>
                        </m:m>
                      </m:e>
                    </m:d>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𝐕</m:t>
                    </m:r>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0.9224</m:t>
                              </m:r>
                            </m:e>
                          </m:mr>
                          <m:mr>
                            <m:e>
                              <m:r>
                                <a:rPr lang="en-US" i="1">
                                  <a:solidFill>
                                    <a:schemeClr val="tx1"/>
                                  </a:solidFill>
                                  <a:latin typeface="Cambria Math" panose="02040503050406030204" pitchFamily="18" charset="0"/>
                                </a:rPr>
                                <m:t>0.9338</m:t>
                              </m:r>
                            </m:e>
                          </m:mr>
                        </m:m>
                      </m:e>
                    </m:d>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D604A2E8-EE3E-4235-AB66-5C070348A12F}"/>
                  </a:ext>
                </a:extLst>
              </p:cNvPr>
              <p:cNvSpPr>
                <a:spLocks noGrp="1" noRot="1" noChangeAspect="1" noMove="1" noResize="1" noEditPoints="1" noAdjustHandles="1" noChangeArrowheads="1" noChangeShapeType="1" noTextEdit="1"/>
              </p:cNvSpPr>
              <p:nvPr>
                <p:ph type="body" sz="quarter" idx="10"/>
              </p:nvPr>
            </p:nvSpPr>
            <p:spPr>
              <a:blipFill>
                <a:blip r:embed="rId3"/>
                <a:stretch>
                  <a:fillRect/>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a:t>“DC” Power Flow</a:t>
            </a:r>
          </a:p>
        </p:txBody>
      </p:sp>
      <p:sp>
        <p:nvSpPr>
          <p:cNvPr id="14340" name="Rectangle 3"/>
          <p:cNvSpPr>
            <a:spLocks noGrp="1" noChangeArrowheads="1"/>
          </p:cNvSpPr>
          <p:nvPr>
            <p:ph type="body" sz="quarter" idx="10"/>
          </p:nvPr>
        </p:nvSpPr>
        <p:spPr/>
        <p:txBody>
          <a:bodyPr/>
          <a:lstStyle/>
          <a:p>
            <a:r>
              <a:rPr lang="en-US" altLang="en-US" dirty="0"/>
              <a:t>The “DC” power flow makes the most severe approximations:</a:t>
            </a:r>
          </a:p>
          <a:p>
            <a:pPr lvl="1"/>
            <a:r>
              <a:rPr lang="en-US" altLang="en-US" dirty="0"/>
              <a:t>completely ignore reactive power, assume all the voltages are always 1.0 per unit, ignore line conductance</a:t>
            </a:r>
          </a:p>
          <a:p>
            <a:r>
              <a:rPr lang="en-US" altLang="en-US" dirty="0"/>
              <a:t>This makes the power flow a linear set of equations, which can be solved directly</a:t>
            </a:r>
          </a:p>
          <a:p>
            <a:endParaRPr lang="en-US" altLang="en-US" dirty="0"/>
          </a:p>
          <a:p>
            <a:endParaRPr lang="en-US" altLang="en-US" dirty="0"/>
          </a:p>
          <a:p>
            <a:r>
              <a:rPr lang="en-US" altLang="en-US" dirty="0"/>
              <a:t>The advantage is it is fast, and it has a guaranteed solution.  The disadvantage is the degree of approximation.  However, it is used sometimes.  </a:t>
            </a:r>
          </a:p>
          <a:p>
            <a:r>
              <a:rPr lang="en-US" altLang="en-US" dirty="0"/>
              <a:t>Note that even though it is called “DC” we are still solving an AC system. This is different from including HVDC lines in the power flow.</a:t>
            </a:r>
            <a:br>
              <a:rPr lang="en-US" altLang="en-US" dirty="0"/>
            </a:br>
            <a:br>
              <a:rPr lang="en-US" altLang="en-US" dirty="0"/>
            </a:br>
            <a:endParaRPr lang="en-US" altLang="en-US" dirty="0"/>
          </a:p>
          <a:p>
            <a:endParaRPr lang="en-US" altLang="en-US" dirty="0"/>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14338" name="Object 4"/>
              <p:cNvSpPr txBox="1"/>
              <p:nvPr/>
            </p:nvSpPr>
            <p:spPr bwMode="auto">
              <a:xfrm>
                <a:off x="4552950" y="3403600"/>
                <a:ext cx="2247900" cy="965200"/>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rPr>
                        <m:t>𝛉</m:t>
                      </m:r>
                      <m:r>
                        <a:rPr lang="en-US" sz="3200" i="1" smtClean="0">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𝐁</m:t>
                          </m:r>
                        </m:e>
                        <m:sup>
                          <m:r>
                            <a:rPr lang="en-US" sz="3200" i="1">
                              <a:solidFill>
                                <a:schemeClr val="tx1"/>
                              </a:solidFill>
                              <a:latin typeface="Cambria Math" panose="02040503050406030204" pitchFamily="18" charset="0"/>
                            </a:rPr>
                            <m:t>−1</m:t>
                          </m:r>
                        </m:sup>
                      </m:sSup>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𝐏</m:t>
                      </m:r>
                    </m:oMath>
                    <m:oMath xmlns:m="http://schemas.openxmlformats.org/officeDocument/2006/math">
                      <m:r>
                        <a:rPr lang="en-US" sz="3200" i="1">
                          <a:solidFill>
                            <a:schemeClr val="tx1"/>
                          </a:solidFill>
                          <a:latin typeface="Cambria Math" panose="02040503050406030204" pitchFamily="18" charset="0"/>
                        </a:rPr>
                        <m:t>	</m:t>
                      </m:r>
                    </m:oMath>
                  </m:oMathPara>
                </a14:m>
                <a:endParaRPr lang="en-US" sz="3200">
                  <a:solidFill>
                    <a:schemeClr val="tx1"/>
                  </a:solidFill>
                  <a:latin typeface="+mj-lt"/>
                </a:endParaRPr>
              </a:p>
            </p:txBody>
          </p:sp>
        </mc:Choice>
        <mc:Fallback xmlns="">
          <p:sp>
            <p:nvSpPr>
              <p:cNvPr id="14338" name="Object 4"/>
              <p:cNvSpPr txBox="1">
                <a:spLocks noRot="1" noChangeAspect="1" noMove="1" noResize="1" noEditPoints="1" noAdjustHandles="1" noChangeArrowheads="1" noChangeShapeType="1" noTextEdit="1"/>
              </p:cNvSpPr>
              <p:nvPr/>
            </p:nvSpPr>
            <p:spPr bwMode="auto">
              <a:xfrm>
                <a:off x="4552950" y="3403600"/>
                <a:ext cx="2247900" cy="965200"/>
              </a:xfrm>
              <a:prstGeom prst="rect">
                <a:avLst/>
              </a:prstGeom>
              <a:blipFill>
                <a:blip r:embed="rId3"/>
                <a:stretch>
                  <a:fillRect/>
                </a:stretch>
              </a:blipFill>
              <a:ln>
                <a:noFill/>
              </a:ln>
              <a:effectLst/>
              <a:extLst/>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DC Power Flow Example</a:t>
            </a:r>
            <a:endParaRPr lang="en-US" altLang="en-US" dirty="0"/>
          </a:p>
        </p:txBody>
      </p:sp>
      <p:sp>
        <p:nvSpPr>
          <p:cNvPr id="5" name="Text Placeholder 4">
            <a:extLst>
              <a:ext uri="{FF2B5EF4-FFF2-40B4-BE49-F238E27FC236}">
                <a16:creationId xmlns:a16="http://schemas.microsoft.com/office/drawing/2014/main" id="{5331D0E0-E9E9-4F18-B16B-50B0E9DF37FB}"/>
              </a:ext>
            </a:extLst>
          </p:cNvPr>
          <p:cNvSpPr>
            <a:spLocks noGrp="1"/>
          </p:cNvSpPr>
          <p:nvPr>
            <p:ph type="body" sz="quarter" idx="10"/>
          </p:nvPr>
        </p:nvSpPr>
        <p:spPr/>
        <p:txBody>
          <a:bodyPr/>
          <a:lstStyle/>
          <a:p>
            <a:endParaRPr lang="en-US"/>
          </a:p>
        </p:txBody>
      </p:sp>
      <p:pic>
        <p:nvPicPr>
          <p:cNvPr id="3379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7477" t="29063" r="11963" b="27188"/>
          <a:stretch>
            <a:fillRect/>
          </a:stretch>
        </p:blipFill>
        <p:spPr>
          <a:xfrm>
            <a:off x="228600" y="1295400"/>
            <a:ext cx="10555255" cy="45720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a:t>DC Power Flow 5 Bus Example</a:t>
            </a:r>
          </a:p>
        </p:txBody>
      </p:sp>
      <p:pic>
        <p:nvPicPr>
          <p:cNvPr id="348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378"/>
          <a:stretch/>
        </p:blipFill>
        <p:spPr bwMode="auto">
          <a:xfrm>
            <a:off x="228600" y="1600200"/>
            <a:ext cx="8991600" cy="449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5"/>
          <p:cNvSpPr txBox="1">
            <a:spLocks noChangeArrowheads="1"/>
          </p:cNvSpPr>
          <p:nvPr/>
        </p:nvSpPr>
        <p:spPr bwMode="auto">
          <a:xfrm>
            <a:off x="9372600" y="2667000"/>
            <a:ext cx="2689754" cy="2677656"/>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Notice with the dc power flow all of the voltage magnitudes are 1 per unit.  </a:t>
            </a:r>
          </a:p>
        </p:txBody>
      </p:sp>
    </p:spTree>
    <p:extLst>
      <p:ext uri="{BB962C8B-B14F-4D97-AF65-F5344CB8AC3E}">
        <p14:creationId xmlns:p14="http://schemas.microsoft.com/office/powerpoint/2010/main" val="399267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887A-FE66-4BD2-A04E-89CCFE240C71}"/>
              </a:ext>
            </a:extLst>
          </p:cNvPr>
          <p:cNvSpPr>
            <a:spLocks noGrp="1"/>
          </p:cNvSpPr>
          <p:nvPr>
            <p:ph type="title"/>
          </p:nvPr>
        </p:nvSpPr>
        <p:spPr/>
        <p:txBody>
          <a:bodyPr/>
          <a:lstStyle/>
          <a:p>
            <a:r>
              <a:rPr lang="en-US" dirty="0"/>
              <a:t>Announcements</a:t>
            </a:r>
          </a:p>
        </p:txBody>
      </p:sp>
      <p:sp>
        <p:nvSpPr>
          <p:cNvPr id="3" name="Text Placeholder 2">
            <a:extLst>
              <a:ext uri="{FF2B5EF4-FFF2-40B4-BE49-F238E27FC236}">
                <a16:creationId xmlns:a16="http://schemas.microsoft.com/office/drawing/2014/main" id="{1E5B5AB2-C003-4818-BC94-EB3AE39C71DB}"/>
              </a:ext>
            </a:extLst>
          </p:cNvPr>
          <p:cNvSpPr>
            <a:spLocks noGrp="1"/>
          </p:cNvSpPr>
          <p:nvPr>
            <p:ph type="body" sz="quarter" idx="10"/>
          </p:nvPr>
        </p:nvSpPr>
        <p:spPr/>
        <p:txBody>
          <a:bodyPr/>
          <a:lstStyle/>
          <a:p>
            <a:r>
              <a:rPr lang="en-US" dirty="0"/>
              <a:t>Sign up for power plant tour March 24</a:t>
            </a:r>
            <a:r>
              <a:rPr lang="en-US" baseline="30000" dirty="0"/>
              <a:t>th</a:t>
            </a:r>
          </a:p>
          <a:p>
            <a:r>
              <a:rPr lang="en-US" dirty="0"/>
              <a:t>Be working on your generator paper due April 4</a:t>
            </a:r>
            <a:r>
              <a:rPr lang="en-US" baseline="30000" dirty="0"/>
              <a:t>th</a:t>
            </a:r>
            <a:endParaRPr lang="en-US" dirty="0"/>
          </a:p>
          <a:p>
            <a:endParaRPr lang="en-US" dirty="0"/>
          </a:p>
        </p:txBody>
      </p:sp>
    </p:spTree>
    <p:extLst>
      <p:ext uri="{BB962C8B-B14F-4D97-AF65-F5344CB8AC3E}">
        <p14:creationId xmlns:p14="http://schemas.microsoft.com/office/powerpoint/2010/main" val="184221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14, 2003 Day-Ahead Power Flow Low Voltage Solution Contour</a:t>
            </a:r>
          </a:p>
        </p:txBody>
      </p:sp>
      <p:pic>
        <p:nvPicPr>
          <p:cNvPr id="5" name="Picture 8"/>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25637" y="1295400"/>
            <a:ext cx="8051800" cy="5197475"/>
          </a:xfrm>
          <a:noFill/>
          <a:ln w="12700" cap="flat">
            <a:solidFill>
              <a:schemeClr val="tx1"/>
            </a:solidFill>
            <a:miter lim="800000"/>
            <a:headEnd type="none" w="sm" len="sm"/>
            <a:tailEnd type="none" w="sm" len="sm"/>
          </a:ln>
        </p:spPr>
      </p:pic>
      <p:sp>
        <p:nvSpPr>
          <p:cNvPr id="4" name="Text Box 5"/>
          <p:cNvSpPr txBox="1">
            <a:spLocks noChangeArrowheads="1"/>
          </p:cNvSpPr>
          <p:nvPr/>
        </p:nvSpPr>
        <p:spPr bwMode="auto">
          <a:xfrm>
            <a:off x="8382000" y="2209800"/>
            <a:ext cx="368069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000" dirty="0"/>
              <a:t>The day ahead model had 65 </a:t>
            </a:r>
            <a:br>
              <a:rPr lang="en-US" altLang="en-US" sz="2000" dirty="0"/>
            </a:br>
            <a:r>
              <a:rPr lang="en-US" altLang="en-US" sz="2000" dirty="0"/>
              <a:t>energized 15,138, or 230 kV buses with voltages below 0.90 </a:t>
            </a:r>
            <a:r>
              <a:rPr lang="en-US" altLang="en-US" sz="2000" dirty="0" err="1"/>
              <a:t>pu</a:t>
            </a:r>
            <a:r>
              <a:rPr lang="en-US" altLang="en-US" sz="2000" dirty="0"/>
              <a:t>  </a:t>
            </a:r>
            <a:br>
              <a:rPr lang="en-US" altLang="en-US" dirty="0"/>
            </a:br>
            <a:br>
              <a:rPr lang="en-US" altLang="en-US" dirty="0"/>
            </a:br>
            <a:endParaRPr lang="en-US" altLang="en-US" dirty="0"/>
          </a:p>
        </p:txBody>
      </p:sp>
      <p:sp>
        <p:nvSpPr>
          <p:cNvPr id="6" name="TextBox 11"/>
          <p:cNvSpPr txBox="1">
            <a:spLocks noChangeArrowheads="1"/>
          </p:cNvSpPr>
          <p:nvPr/>
        </p:nvSpPr>
        <p:spPr bwMode="auto">
          <a:xfrm>
            <a:off x="8499764" y="4648200"/>
            <a:ext cx="3657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000" dirty="0"/>
              <a:t>The lowest 138 kV voltage was 0.836 </a:t>
            </a:r>
            <a:r>
              <a:rPr lang="en-US" altLang="en-US" sz="2000" dirty="0" err="1"/>
              <a:t>pu</a:t>
            </a:r>
            <a:r>
              <a:rPr lang="en-US" altLang="en-US" sz="2000" dirty="0"/>
              <a:t>; lowest 34.5 kV was 0.621 </a:t>
            </a:r>
            <a:r>
              <a:rPr lang="en-US" altLang="en-US" sz="2000" dirty="0" err="1"/>
              <a:t>pu</a:t>
            </a:r>
            <a:r>
              <a:rPr lang="en-US" altLang="en-US" sz="2000" dirty="0"/>
              <a:t>; case contained 42,766 buses; case had been used daily all summer</a:t>
            </a:r>
          </a:p>
        </p:txBody>
      </p:sp>
    </p:spTree>
    <p:extLst>
      <p:ext uri="{BB962C8B-B14F-4D97-AF65-F5344CB8AC3E}">
        <p14:creationId xmlns:p14="http://schemas.microsoft.com/office/powerpoint/2010/main" val="1840917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Coverage of Sparse Matrices</a:t>
            </a:r>
          </a:p>
        </p:txBody>
      </p:sp>
      <p:sp>
        <p:nvSpPr>
          <p:cNvPr id="3" name="Content Placeholder 2"/>
          <p:cNvSpPr>
            <a:spLocks noGrp="1"/>
          </p:cNvSpPr>
          <p:nvPr>
            <p:ph type="body" sz="quarter" idx="10"/>
          </p:nvPr>
        </p:nvSpPr>
        <p:spPr/>
        <p:txBody>
          <a:bodyPr/>
          <a:lstStyle/>
          <a:p>
            <a:r>
              <a:rPr lang="en-US" dirty="0"/>
              <a:t>A problem that occurs in many is fields is the solution of linear systems </a:t>
            </a:r>
          </a:p>
          <a:p>
            <a:pPr marL="0" indent="0">
              <a:buNone/>
            </a:pPr>
            <a:r>
              <a:rPr lang="en-US" dirty="0"/>
              <a:t>	Ax = b </a:t>
            </a:r>
          </a:p>
          <a:p>
            <a:pPr marL="0" indent="0">
              <a:buNone/>
            </a:pPr>
            <a:r>
              <a:rPr lang="en-US" dirty="0"/>
              <a:t>	where </a:t>
            </a:r>
          </a:p>
          <a:p>
            <a:pPr marL="0" indent="0">
              <a:buNone/>
            </a:pPr>
            <a:r>
              <a:rPr lang="en-US" dirty="0"/>
              <a:t>	A is an n by n matrix with elements </a:t>
            </a:r>
            <a:r>
              <a:rPr lang="en-US" dirty="0" err="1"/>
              <a:t>a</a:t>
            </a:r>
            <a:r>
              <a:rPr lang="en-US" baseline="-25000" dirty="0" err="1"/>
              <a:t>ij</a:t>
            </a:r>
            <a:r>
              <a:rPr lang="en-US" dirty="0"/>
              <a:t>, </a:t>
            </a:r>
          </a:p>
          <a:p>
            <a:pPr marL="0" indent="0">
              <a:buNone/>
            </a:pPr>
            <a:r>
              <a:rPr lang="en-US" dirty="0"/>
              <a:t>	and x and b are n-vectors with elements x</a:t>
            </a:r>
            <a:r>
              <a:rPr lang="en-US" baseline="-25000" dirty="0"/>
              <a:t>i</a:t>
            </a:r>
            <a:r>
              <a:rPr lang="en-US" dirty="0"/>
              <a:t> and b</a:t>
            </a:r>
            <a:r>
              <a:rPr lang="en-US" baseline="-25000" dirty="0"/>
              <a:t>i</a:t>
            </a:r>
            <a:r>
              <a:rPr lang="en-US" dirty="0"/>
              <a:t> respectively</a:t>
            </a:r>
          </a:p>
          <a:p>
            <a:r>
              <a:rPr lang="en-US" dirty="0"/>
              <a:t>In power systems we are particularly interested in systems when n is relatively large and A is sparse</a:t>
            </a:r>
          </a:p>
          <a:p>
            <a:pPr lvl="1"/>
            <a:r>
              <a:rPr lang="en-US" dirty="0"/>
              <a:t>How large is large is changing </a:t>
            </a:r>
          </a:p>
          <a:p>
            <a:r>
              <a:rPr lang="en-US" dirty="0"/>
              <a:t>A matrix is sparse if a large percentage of its elements have zero values</a:t>
            </a:r>
          </a:p>
          <a:p>
            <a:r>
              <a:rPr lang="en-US" dirty="0"/>
              <a:t>Goal is to be aware of the computational issues (including complexity) associated with the solution of these systems </a:t>
            </a:r>
          </a:p>
          <a:p>
            <a:endParaRPr lang="en-US" dirty="0"/>
          </a:p>
        </p:txBody>
      </p:sp>
    </p:spTree>
    <p:extLst>
      <p:ext uri="{BB962C8B-B14F-4D97-AF65-F5344CB8AC3E}">
        <p14:creationId xmlns:p14="http://schemas.microsoft.com/office/powerpoint/2010/main" val="80815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Coverage of Sparse Matrices</a:t>
            </a:r>
          </a:p>
        </p:txBody>
      </p:sp>
      <p:sp>
        <p:nvSpPr>
          <p:cNvPr id="3" name="Content Placeholder 2"/>
          <p:cNvSpPr>
            <a:spLocks noGrp="1"/>
          </p:cNvSpPr>
          <p:nvPr>
            <p:ph type="body" sz="quarter" idx="10"/>
          </p:nvPr>
        </p:nvSpPr>
        <p:spPr>
          <a:xfrm>
            <a:off x="228600" y="1295400"/>
            <a:ext cx="6858000" cy="5181600"/>
          </a:xfrm>
        </p:spPr>
        <p:txBody>
          <a:bodyPr/>
          <a:lstStyle/>
          <a:p>
            <a:r>
              <a:rPr lang="en-US" dirty="0"/>
              <a:t>Sparse matrices arise in many areas, and can have domain specific structures</a:t>
            </a:r>
          </a:p>
          <a:p>
            <a:r>
              <a:rPr lang="en-US" dirty="0"/>
              <a:t>Much of the early sparse matrix work was done in power!</a:t>
            </a:r>
          </a:p>
          <a:p>
            <a:r>
              <a:rPr lang="en-US" dirty="0"/>
              <a:t>Great book on modern methods for solving sparse matrices is by Texas A&amp;M professor Tim Davis</a:t>
            </a:r>
          </a:p>
          <a:p>
            <a:endParaRPr lang="en-US" dirty="0"/>
          </a:p>
        </p:txBody>
      </p:sp>
      <p:pic>
        <p:nvPicPr>
          <p:cNvPr id="4" name="Picture 3">
            <a:extLst>
              <a:ext uri="{FF2B5EF4-FFF2-40B4-BE49-F238E27FC236}">
                <a16:creationId xmlns:a16="http://schemas.microsoft.com/office/drawing/2014/main" id="{FA7322CC-E95F-4507-82D5-5171BCC4C526}"/>
              </a:ext>
            </a:extLst>
          </p:cNvPr>
          <p:cNvPicPr>
            <a:picLocks noChangeAspect="1"/>
          </p:cNvPicPr>
          <p:nvPr/>
        </p:nvPicPr>
        <p:blipFill>
          <a:blip r:embed="rId2"/>
          <a:stretch>
            <a:fillRect/>
          </a:stretch>
        </p:blipFill>
        <p:spPr>
          <a:xfrm>
            <a:off x="7315200" y="1402080"/>
            <a:ext cx="3523652" cy="4953000"/>
          </a:xfrm>
          <a:prstGeom prst="rect">
            <a:avLst/>
          </a:prstGeom>
        </p:spPr>
      </p:pic>
    </p:spTree>
    <p:extLst>
      <p:ext uri="{BB962C8B-B14F-4D97-AF65-F5344CB8AC3E}">
        <p14:creationId xmlns:p14="http://schemas.microsoft.com/office/powerpoint/2010/main" val="3071491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Inverse of a Sparse Matrix</a:t>
            </a:r>
            <a:endParaRPr lang="en-US" dirty="0"/>
          </a:p>
        </p:txBody>
      </p:sp>
      <p:sp>
        <p:nvSpPr>
          <p:cNvPr id="3" name="Content Placeholder 2"/>
          <p:cNvSpPr>
            <a:spLocks noGrp="1"/>
          </p:cNvSpPr>
          <p:nvPr>
            <p:ph type="body" sz="quarter" idx="10"/>
          </p:nvPr>
        </p:nvSpPr>
        <p:spPr/>
        <p:txBody>
          <a:bodyPr/>
          <a:lstStyle/>
          <a:p>
            <a:r>
              <a:rPr lang="en-US" dirty="0"/>
              <a:t>The inverse of a sparse matrix is NOT in general a sparse matrix</a:t>
            </a:r>
          </a:p>
          <a:p>
            <a:r>
              <a:rPr lang="en-US" dirty="0"/>
              <a:t>We never (or at least very, very, very seldom) explicitly invert a sparse matrix</a:t>
            </a:r>
          </a:p>
          <a:p>
            <a:pPr lvl="1"/>
            <a:r>
              <a:rPr lang="en-US" dirty="0"/>
              <a:t>Individual columns of the inverse of a sparse matrix can be obtained by solving x = A</a:t>
            </a:r>
            <a:r>
              <a:rPr lang="en-US" baseline="30000" dirty="0"/>
              <a:t>-1</a:t>
            </a:r>
            <a:r>
              <a:rPr lang="en-US" dirty="0"/>
              <a:t>b with b set to all zeros except for a single nonzero in the position of the desired column</a:t>
            </a:r>
          </a:p>
          <a:p>
            <a:pPr lvl="1"/>
            <a:r>
              <a:rPr lang="en-US" dirty="0"/>
              <a:t>If a few desired elements of A</a:t>
            </a:r>
            <a:r>
              <a:rPr lang="en-US" baseline="30000" dirty="0"/>
              <a:t>-1</a:t>
            </a:r>
            <a:r>
              <a:rPr lang="en-US" dirty="0"/>
              <a:t> are desired (such as the diagonal values) they can usually be computed quite efficiently using sparse vector methods</a:t>
            </a:r>
          </a:p>
          <a:p>
            <a:r>
              <a:rPr lang="en-US" dirty="0"/>
              <a:t>We can’t invert a singular matrix (with sparse or not)</a:t>
            </a:r>
          </a:p>
        </p:txBody>
      </p:sp>
    </p:spTree>
    <p:extLst>
      <p:ext uri="{BB962C8B-B14F-4D97-AF65-F5344CB8AC3E}">
        <p14:creationId xmlns:p14="http://schemas.microsoft.com/office/powerpoint/2010/main" val="1820421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B1F6-82A8-416D-983D-E16D5BE5F8F9}"/>
              </a:ext>
            </a:extLst>
          </p:cNvPr>
          <p:cNvSpPr>
            <a:spLocks noGrp="1"/>
          </p:cNvSpPr>
          <p:nvPr>
            <p:ph type="title"/>
          </p:nvPr>
        </p:nvSpPr>
        <p:spPr/>
        <p:txBody>
          <a:bodyPr/>
          <a:lstStyle/>
          <a:p>
            <a:r>
              <a:rPr lang="en-US" dirty="0"/>
              <a:t>Example Algorithm: Left-looking LU Factorization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5058D4-551B-4FBC-8AAF-A55E92764313}"/>
                  </a:ext>
                </a:extLst>
              </p:cNvPr>
              <p:cNvSpPr>
                <a:spLocks noGrp="1"/>
              </p:cNvSpPr>
              <p:nvPr>
                <p:ph idx="1"/>
              </p:nvPr>
            </p:nvSpPr>
            <p:spPr/>
            <p:txBody>
              <a:bodyPr/>
              <a:lstStyle/>
              <a:p>
                <a:r>
                  <a:rPr lang="en-US" dirty="0"/>
                  <a:t>Computing L and U one column at a time. In below matrix, middle column and row are row k that is currently being computed:</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11</m:t>
                                    </m:r>
                                  </m:sub>
                                </m:sSub>
                              </m:e>
                              <m:e/>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21</m:t>
                                    </m:r>
                                  </m:sub>
                                </m:sSub>
                              </m:e>
                              <m:e>
                                <m:r>
                                  <a:rPr lang="en-US" b="0" i="1" smtClean="0">
                                    <a:latin typeface="Cambria Math" panose="02040503050406030204" pitchFamily="18" charset="0"/>
                                  </a:rPr>
                                  <m:t>1</m:t>
                                </m:r>
                              </m:e>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33</m:t>
                                    </m:r>
                                  </m:sub>
                                </m:sSub>
                              </m:e>
                            </m:mr>
                          </m:m>
                        </m:e>
                      </m:d>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13</m:t>
                                    </m:r>
                                  </m:sub>
                                </m:sSub>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23</m:t>
                                    </m:r>
                                  </m:sub>
                                </m:sSub>
                              </m:e>
                            </m:mr>
                            <m:mr>
                              <m:e/>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33</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13</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23</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33</m:t>
                                    </m:r>
                                  </m:sub>
                                </m:sSub>
                              </m:e>
                            </m:mr>
                          </m:m>
                        </m:e>
                      </m:d>
                    </m:oMath>
                  </m:oMathPara>
                </a14:m>
                <a:endParaRPr lang="en-US" b="0" dirty="0"/>
              </a:p>
              <a:p>
                <a:r>
                  <a:rPr lang="en-US" dirty="0"/>
                  <a:t>Assume all of A is known, and we have already computed left columns of LU</a:t>
                </a:r>
              </a:p>
              <a:p>
                <a:r>
                  <a:rPr lang="en-US" dirty="0"/>
                  <a:t>Then we can solve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oMath>
                </a14:m>
                <a:endParaRPr lang="en-US" dirty="0"/>
              </a:p>
              <a:p>
                <a:r>
                  <a:rPr lang="en-US" dirty="0"/>
                  <a:t>Or equivalently, solve the sparse triangular system:</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11</m:t>
                                    </m:r>
                                  </m:sub>
                                </m:sSub>
                              </m:e>
                              <m:e/>
                              <m:e/>
                            </m:mr>
                            <m:mr>
                              <m:e>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21</m:t>
                                    </m:r>
                                  </m:sub>
                                </m:sSub>
                              </m:e>
                              <m:e>
                                <m:r>
                                  <a:rPr lang="en-US" i="1">
                                    <a:latin typeface="Cambria Math" panose="02040503050406030204" pitchFamily="18" charset="0"/>
                                  </a:rPr>
                                  <m:t>1</m:t>
                                </m:r>
                              </m:e>
                              <m:e/>
                            </m:mr>
                            <m:m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31</m:t>
                                    </m:r>
                                  </m:sub>
                                </m:sSub>
                              </m:e>
                              <m:e>
                                <m:r>
                                  <a:rPr lang="en-US" b="0" i="1" smtClean="0">
                                    <a:latin typeface="Cambria Math" panose="02040503050406030204" pitchFamily="18" charset="0"/>
                                  </a:rPr>
                                  <m:t>0</m:t>
                                </m:r>
                              </m:e>
                              <m:e>
                                <m:r>
                                  <a:rPr lang="en-US" b="0" i="1" smtClean="0">
                                    <a:latin typeface="Cambria Math" panose="02040503050406030204" pitchFamily="18" charset="0"/>
                                  </a:rPr>
                                  <m:t>𝐼</m:t>
                                </m:r>
                              </m:e>
                            </m:mr>
                          </m:m>
                        </m:e>
                      </m:d>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e>
                            </m:mr>
                          </m:m>
                        </m:e>
                      </m:d>
                    </m:oMath>
                  </m:oMathPara>
                </a14:m>
                <a:endParaRPr lang="en-US" dirty="0"/>
              </a:p>
              <a:p>
                <a:r>
                  <a:rPr lang="en-US" dirty="0"/>
                  <a:t>Then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oMath>
                </a14:m>
                <a:endParaRPr lang="en-US" dirty="0"/>
              </a:p>
            </p:txBody>
          </p:sp>
        </mc:Choice>
        <mc:Fallback xmlns="">
          <p:sp>
            <p:nvSpPr>
              <p:cNvPr id="3" name="Content Placeholder 2">
                <a:extLst>
                  <a:ext uri="{FF2B5EF4-FFF2-40B4-BE49-F238E27FC236}">
                    <a16:creationId xmlns:a16="http://schemas.microsoft.com/office/drawing/2014/main" id="{935058D4-551B-4FBC-8AAF-A55E92764313}"/>
                  </a:ext>
                </a:extLst>
              </p:cNvPr>
              <p:cNvSpPr>
                <a:spLocks noGrp="1" noRot="1" noChangeAspect="1" noMove="1" noResize="1" noEditPoints="1" noAdjustHandles="1" noChangeArrowheads="1" noChangeShapeType="1" noTextEdit="1"/>
              </p:cNvSpPr>
              <p:nvPr>
                <p:ph idx="1"/>
              </p:nvPr>
            </p:nvSpPr>
            <p:spPr>
              <a:blipFill>
                <a:blip r:embed="rId2"/>
                <a:stretch>
                  <a:fillRect l="-727" t="-821" r="-519" b="-4103"/>
                </a:stretch>
              </a:blipFill>
            </p:spPr>
            <p:txBody>
              <a:bodyPr/>
              <a:lstStyle/>
              <a:p>
                <a:r>
                  <a:rPr lang="en-US">
                    <a:noFill/>
                  </a:rPr>
                  <a:t> </a:t>
                </a:r>
              </a:p>
            </p:txBody>
          </p:sp>
        </mc:Fallback>
      </mc:AlternateContent>
    </p:spTree>
    <p:extLst>
      <p:ext uri="{BB962C8B-B14F-4D97-AF65-F5344CB8AC3E}">
        <p14:creationId xmlns:p14="http://schemas.microsoft.com/office/powerpoint/2010/main" val="85098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ADAB-3983-40B1-9EB8-758305A86FE8}"/>
              </a:ext>
            </a:extLst>
          </p:cNvPr>
          <p:cNvSpPr>
            <a:spLocks noGrp="1"/>
          </p:cNvSpPr>
          <p:nvPr>
            <p:ph type="title"/>
          </p:nvPr>
        </p:nvSpPr>
        <p:spPr/>
        <p:txBody>
          <a:bodyPr/>
          <a:lstStyle/>
          <a:p>
            <a:r>
              <a:rPr lang="en-US" dirty="0"/>
              <a:t>Power Flow Bus Types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3CC51-7C1D-4AB5-A17D-7847ADB79D79}"/>
                  </a:ext>
                </a:extLst>
              </p:cNvPr>
              <p:cNvSpPr>
                <a:spLocks noGrp="1"/>
              </p:cNvSpPr>
              <p:nvPr>
                <p:ph type="body" sz="quarter" idx="10"/>
              </p:nvPr>
            </p:nvSpPr>
            <p:spPr/>
            <p:txBody>
              <a:bodyPr/>
              <a:lstStyle/>
              <a:p>
                <a:pPr marL="0" lvl="1" indent="0">
                  <a:buNone/>
                </a:pPr>
                <a:r>
                  <a:rPr lang="en-US" sz="2400" dirty="0"/>
                  <a:t>Each bus has one of three basic types, and for each one there are two known variables and two unknown variables:</a:t>
                </a:r>
                <a:endParaRPr lang="en-US" sz="2000" dirty="0"/>
              </a:p>
              <a:p>
                <a:r>
                  <a:rPr lang="en-US" sz="2400" dirty="0"/>
                  <a:t>Load (PQ) bus</a:t>
                </a:r>
              </a:p>
              <a:p>
                <a:pPr lvl="1"/>
                <a:r>
                  <a:rPr lang="en-US" sz="2000" dirty="0"/>
                  <a:t>Assume P/Q are fixed at most buses in the system</a:t>
                </a:r>
              </a:p>
              <a:p>
                <a:pPr lvl="1"/>
                <a:r>
                  <a:rPr lang="en-US" sz="2000" dirty="0"/>
                  <a:t>Known:</a:t>
                </a:r>
                <a14:m>
                  <m:oMath xmlns:m="http://schemas.openxmlformats.org/officeDocument/2006/math">
                    <m:r>
                      <a:rPr lang="en-US" sz="2000">
                        <a:latin typeface="Cambria Math" panose="02040503050406030204" pitchFamily="18" charset="0"/>
                      </a:rPr>
                      <m:t> </m:t>
                    </m:r>
                    <m:r>
                      <a:rPr lang="en-US" sz="2000" i="1">
                        <a:latin typeface="Cambria Math" panose="02040503050406030204" pitchFamily="18" charset="0"/>
                      </a:rPr>
                      <m:t>𝑃</m:t>
                    </m:r>
                  </m:oMath>
                </a14:m>
                <a:r>
                  <a:rPr lang="en-US" sz="2000" dirty="0"/>
                  <a:t> and </a:t>
                </a:r>
                <a14:m>
                  <m:oMath xmlns:m="http://schemas.openxmlformats.org/officeDocument/2006/math">
                    <m:r>
                      <a:rPr lang="en-US" sz="2000" i="1">
                        <a:latin typeface="Cambria Math" panose="02040503050406030204" pitchFamily="18" charset="0"/>
                      </a:rPr>
                      <m:t>𝑄</m:t>
                    </m:r>
                  </m:oMath>
                </a14:m>
                <a:r>
                  <a:rPr lang="en-US" sz="2000" dirty="0"/>
                  <a:t>, Unknown: </a:t>
                </a:r>
                <a14:m>
                  <m:oMath xmlns:m="http://schemas.openxmlformats.org/officeDocument/2006/math">
                    <m:r>
                      <a:rPr lang="en-US" sz="2000" i="1">
                        <a:latin typeface="Cambria Math" panose="02040503050406030204" pitchFamily="18" charset="0"/>
                      </a:rPr>
                      <m:t>𝑉</m:t>
                    </m:r>
                  </m:oMath>
                </a14:m>
                <a:r>
                  <a:rPr lang="en-US" sz="2000" dirty="0"/>
                  <a:t> and </a:t>
                </a:r>
                <a14:m>
                  <m:oMath xmlns:m="http://schemas.openxmlformats.org/officeDocument/2006/math">
                    <m:r>
                      <a:rPr lang="en-US" sz="2000" i="1">
                        <a:latin typeface="Cambria Math" panose="02040503050406030204" pitchFamily="18" charset="0"/>
                      </a:rPr>
                      <m:t>𝜃</m:t>
                    </m:r>
                  </m:oMath>
                </a14:m>
                <a:endParaRPr lang="en-US" sz="2400" dirty="0"/>
              </a:p>
              <a:p>
                <a:r>
                  <a:rPr lang="en-US" sz="2400" dirty="0"/>
                  <a:t>Slack bus</a:t>
                </a:r>
              </a:p>
              <a:p>
                <a:pPr lvl="1"/>
                <a:r>
                  <a:rPr lang="en-US" sz="2000" dirty="0"/>
                  <a:t>Only one in the whole system </a:t>
                </a:r>
              </a:p>
              <a:p>
                <a:pPr lvl="1"/>
                <a:r>
                  <a:rPr lang="en-US" sz="2000" dirty="0"/>
                  <a:t>Usually assigned to a large generator bus</a:t>
                </a:r>
              </a:p>
              <a:p>
                <a:pPr lvl="1"/>
                <a:r>
                  <a:rPr lang="en-US" sz="2000" dirty="0"/>
                  <a:t>Known: </a:t>
                </a:r>
                <a14:m>
                  <m:oMath xmlns:m="http://schemas.openxmlformats.org/officeDocument/2006/math">
                    <m:r>
                      <a:rPr lang="en-US" sz="2000" b="0" i="1" smtClean="0">
                        <a:latin typeface="Cambria Math" panose="02040503050406030204" pitchFamily="18" charset="0"/>
                      </a:rPr>
                      <m:t>𝑉</m:t>
                    </m:r>
                  </m:oMath>
                </a14:m>
                <a:r>
                  <a:rPr lang="en-US" sz="2000" dirty="0"/>
                  <a:t> and </a:t>
                </a:r>
                <a14:m>
                  <m:oMath xmlns:m="http://schemas.openxmlformats.org/officeDocument/2006/math">
                    <m:r>
                      <a:rPr lang="en-US" sz="2000" b="0" i="1" smtClean="0">
                        <a:latin typeface="Cambria Math" panose="02040503050406030204" pitchFamily="18" charset="0"/>
                      </a:rPr>
                      <m:t>𝜃</m:t>
                    </m:r>
                  </m:oMath>
                </a14:m>
                <a:r>
                  <a:rPr lang="en-US" sz="2000" dirty="0"/>
                  <a:t>, Unknown: </a:t>
                </a:r>
                <a14:m>
                  <m:oMath xmlns:m="http://schemas.openxmlformats.org/officeDocument/2006/math">
                    <m:r>
                      <a:rPr lang="en-US" sz="2000" b="0" i="1" smtClean="0">
                        <a:latin typeface="Cambria Math" panose="02040503050406030204" pitchFamily="18" charset="0"/>
                      </a:rPr>
                      <m:t>𝑃</m:t>
                    </m:r>
                  </m:oMath>
                </a14:m>
                <a:r>
                  <a:rPr lang="en-US" sz="2000" dirty="0"/>
                  <a:t> and </a:t>
                </a:r>
                <a14:m>
                  <m:oMath xmlns:m="http://schemas.openxmlformats.org/officeDocument/2006/math">
                    <m:r>
                      <a:rPr lang="en-US" sz="2000" b="0" i="1" smtClean="0">
                        <a:latin typeface="Cambria Math" panose="02040503050406030204" pitchFamily="18" charset="0"/>
                      </a:rPr>
                      <m:t>𝑄</m:t>
                    </m:r>
                  </m:oMath>
                </a14:m>
                <a:endParaRPr lang="en-US" sz="2000" dirty="0"/>
              </a:p>
              <a:p>
                <a:pPr lvl="1"/>
                <a:r>
                  <a:rPr lang="en-US" sz="2000" dirty="0"/>
                  <a:t>Provides angle reference (</a:t>
                </a:r>
                <a14:m>
                  <m:oMath xmlns:m="http://schemas.openxmlformats.org/officeDocument/2006/math">
                    <m:r>
                      <a:rPr lang="en-US" sz="2000" b="0" i="1" smtClean="0">
                        <a:latin typeface="Cambria Math" panose="02040503050406030204" pitchFamily="18" charset="0"/>
                      </a:rPr>
                      <m:t>𝜃</m:t>
                    </m:r>
                    <m:r>
                      <a:rPr lang="en-US" sz="2000" b="0" i="1" smtClean="0">
                        <a:latin typeface="Cambria Math" panose="02040503050406030204" pitchFamily="18" charset="0"/>
                      </a:rPr>
                      <m:t>=0</m:t>
                    </m:r>
                  </m:oMath>
                </a14:m>
                <a:r>
                  <a:rPr lang="en-US" sz="2000" dirty="0"/>
                  <a:t>) and picks up the slack P</a:t>
                </a:r>
              </a:p>
              <a:p>
                <a:r>
                  <a:rPr lang="en-US" sz="2400" dirty="0"/>
                  <a:t>Generator (PV) bus</a:t>
                </a:r>
              </a:p>
              <a:p>
                <a:pPr lvl="1"/>
                <a:r>
                  <a:rPr lang="en-US" sz="2000" dirty="0"/>
                  <a:t>Other generators (5-10% of buses in a large system)</a:t>
                </a:r>
              </a:p>
              <a:p>
                <a:pPr lvl="1"/>
                <a:r>
                  <a:rPr lang="en-US" sz="2000" dirty="0"/>
                  <a:t>Assume generator is controlling power output and voltage</a:t>
                </a:r>
              </a:p>
              <a:p>
                <a:pPr lvl="1"/>
                <a:r>
                  <a:rPr lang="en-US" sz="2000" dirty="0"/>
                  <a:t>Known: </a:t>
                </a:r>
                <a14:m>
                  <m:oMath xmlns:m="http://schemas.openxmlformats.org/officeDocument/2006/math">
                    <m:r>
                      <a:rPr lang="en-US" sz="2000" b="0" i="1" smtClean="0">
                        <a:latin typeface="Cambria Math" panose="02040503050406030204" pitchFamily="18" charset="0"/>
                      </a:rPr>
                      <m:t>𝑉</m:t>
                    </m:r>
                  </m:oMath>
                </a14:m>
                <a:r>
                  <a:rPr lang="en-US" sz="2000" dirty="0"/>
                  <a:t> and </a:t>
                </a:r>
                <a14:m>
                  <m:oMath xmlns:m="http://schemas.openxmlformats.org/officeDocument/2006/math">
                    <m:r>
                      <a:rPr lang="en-US" sz="2000" b="0" i="1" smtClean="0">
                        <a:latin typeface="Cambria Math" panose="02040503050406030204" pitchFamily="18" charset="0"/>
                      </a:rPr>
                      <m:t>𝑃</m:t>
                    </m:r>
                  </m:oMath>
                </a14:m>
                <a:r>
                  <a:rPr lang="en-US" sz="2000" dirty="0"/>
                  <a:t>, Unknown: </a:t>
                </a:r>
                <a14:m>
                  <m:oMath xmlns:m="http://schemas.openxmlformats.org/officeDocument/2006/math">
                    <m:r>
                      <a:rPr lang="en-US" sz="2000" b="0" i="1" smtClean="0">
                        <a:latin typeface="Cambria Math" panose="02040503050406030204" pitchFamily="18" charset="0"/>
                      </a:rPr>
                      <m:t>𝜃</m:t>
                    </m:r>
                  </m:oMath>
                </a14:m>
                <a:r>
                  <a:rPr lang="en-US" sz="2000" dirty="0"/>
                  <a:t> and </a:t>
                </a:r>
                <a14:m>
                  <m:oMath xmlns:m="http://schemas.openxmlformats.org/officeDocument/2006/math">
                    <m:r>
                      <a:rPr lang="en-US" sz="2000" b="0" i="1" smtClean="0">
                        <a:latin typeface="Cambria Math" panose="02040503050406030204" pitchFamily="18" charset="0"/>
                      </a:rPr>
                      <m:t>𝑄</m:t>
                    </m:r>
                  </m:oMath>
                </a14:m>
                <a:endParaRPr lang="en-US" sz="2000" dirty="0"/>
              </a:p>
            </p:txBody>
          </p:sp>
        </mc:Choice>
        <mc:Fallback xmlns="">
          <p:sp>
            <p:nvSpPr>
              <p:cNvPr id="3" name="Content Placeholder 2">
                <a:extLst>
                  <a:ext uri="{FF2B5EF4-FFF2-40B4-BE49-F238E27FC236}">
                    <a16:creationId xmlns:a16="http://schemas.microsoft.com/office/drawing/2014/main" id="{76B3CC51-7C1D-4AB5-A17D-7847ADB79D79}"/>
                  </a:ext>
                </a:extLst>
              </p:cNvPr>
              <p:cNvSpPr>
                <a:spLocks noGrp="1" noRot="1" noChangeAspect="1" noMove="1" noResize="1" noEditPoints="1" noAdjustHandles="1" noChangeArrowheads="1" noChangeShapeType="1" noTextEdit="1"/>
              </p:cNvSpPr>
              <p:nvPr>
                <p:ph idx="1"/>
              </p:nvPr>
            </p:nvSpPr>
            <p:spPr>
              <a:blipFill>
                <a:blip r:embed="rId3"/>
                <a:stretch>
                  <a:fillRect l="-831" t="-821" b="-668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580CE9-0062-492E-9B35-770A3CE9E4CB}"/>
              </a:ext>
            </a:extLst>
          </p:cNvPr>
          <p:cNvSpPr txBox="1"/>
          <p:nvPr/>
        </p:nvSpPr>
        <p:spPr>
          <a:xfrm>
            <a:off x="8153400" y="2133600"/>
            <a:ext cx="3505200" cy="3908762"/>
          </a:xfrm>
          <a:prstGeom prst="rect">
            <a:avLst/>
          </a:prstGeom>
          <a:solidFill>
            <a:srgbClr val="D6D2C4"/>
          </a:solidFill>
        </p:spPr>
        <p:txBody>
          <a:bodyPr wrap="square" rtlCol="0">
            <a:spAutoFit/>
          </a:bodyPr>
          <a:lstStyle/>
          <a:p>
            <a:r>
              <a:rPr lang="en-US" sz="2000" dirty="0">
                <a:latin typeface="+mj-lt"/>
              </a:rPr>
              <a:t>For slack bus: no power balance equations (P, Q pick up the slack)</a:t>
            </a:r>
          </a:p>
          <a:p>
            <a:r>
              <a:rPr lang="en-US" sz="2000" dirty="0">
                <a:latin typeface="+mj-lt"/>
              </a:rPr>
              <a:t>For Load (PQ) buses: 2 power balance equations (P, Q must balance)</a:t>
            </a:r>
          </a:p>
          <a:p>
            <a:r>
              <a:rPr lang="en-US" sz="2000" dirty="0">
                <a:latin typeface="+mj-lt"/>
              </a:rPr>
              <a:t>For Generator (PV) buses: only need 1 power balance equation (P must balance, V magnitude remains fixed by controlling generator reactive power) </a:t>
            </a:r>
          </a:p>
        </p:txBody>
      </p:sp>
    </p:spTree>
    <p:extLst>
      <p:ext uri="{BB962C8B-B14F-4D97-AF65-F5344CB8AC3E}">
        <p14:creationId xmlns:p14="http://schemas.microsoft.com/office/powerpoint/2010/main" val="98376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Generator Reactive Power Limits</a:t>
            </a:r>
            <a:endParaRPr lang="en-US" altLang="en-US" dirty="0"/>
          </a:p>
        </p:txBody>
      </p:sp>
      <p:sp>
        <p:nvSpPr>
          <p:cNvPr id="38915" name="Rectangle 3"/>
          <p:cNvSpPr>
            <a:spLocks noGrp="1" noChangeArrowheads="1"/>
          </p:cNvSpPr>
          <p:nvPr>
            <p:ph type="body" sz="quarter" idx="10"/>
          </p:nvPr>
        </p:nvSpPr>
        <p:spPr/>
        <p:txBody>
          <a:bodyPr/>
          <a:lstStyle/>
          <a:p>
            <a:r>
              <a:rPr lang="en-US" altLang="en-US" dirty="0"/>
              <a:t>The reactive power output of generators varies to maintain the terminal voltage; on a real generator this is done by the exciter</a:t>
            </a:r>
          </a:p>
          <a:p>
            <a:r>
              <a:rPr lang="en-US" altLang="en-US" dirty="0"/>
              <a:t>To maintain higher voltages requires more reactive power</a:t>
            </a:r>
          </a:p>
          <a:p>
            <a:r>
              <a:rPr lang="en-US" altLang="en-US" dirty="0"/>
              <a:t>Generators have </a:t>
            </a:r>
            <a:r>
              <a:rPr lang="en-US" altLang="en-US" b="1" dirty="0"/>
              <a:t>reactive power limits</a:t>
            </a:r>
            <a:r>
              <a:rPr lang="en-US" altLang="en-US" dirty="0"/>
              <a:t>, which are dependent upon the generator's MW output</a:t>
            </a:r>
          </a:p>
          <a:p>
            <a:r>
              <a:rPr lang="en-US" altLang="en-US" dirty="0"/>
              <a:t>These limits must be considered during the power flow solution</a:t>
            </a:r>
          </a:p>
          <a:p>
            <a:pPr lvl="1"/>
            <a:r>
              <a:rPr lang="en-US" altLang="en-US" dirty="0"/>
              <a:t>During power flow, once a solution is obtained, check to make generator reactive power output is within its limits</a:t>
            </a:r>
          </a:p>
          <a:p>
            <a:pPr lvl="1"/>
            <a:r>
              <a:rPr lang="en-US" altLang="en-US" dirty="0"/>
              <a:t>If the reactive power is outside of the limits, fix Q at the max or min value, and resolve treating the generator as a PQ bus</a:t>
            </a:r>
          </a:p>
          <a:p>
            <a:pPr lvl="2"/>
            <a:r>
              <a:rPr lang="en-US" altLang="en-US" dirty="0"/>
              <a:t>this is know as "type-switching"</a:t>
            </a:r>
          </a:p>
          <a:p>
            <a:pPr lvl="2"/>
            <a:r>
              <a:rPr lang="en-US" altLang="en-US" dirty="0"/>
              <a:t>also need to check if a PQ generator can again regulate</a:t>
            </a:r>
          </a:p>
          <a:p>
            <a:r>
              <a:rPr lang="en-US" altLang="en-US" dirty="0"/>
              <a:t>Rule of thumb: to raise system voltage we need to supply more vars</a:t>
            </a:r>
          </a:p>
          <a:p>
            <a:endParaRPr lang="en-US" altLang="en-US" dirty="0"/>
          </a:p>
          <a:p>
            <a:endParaRPr lang="en-US" altLang="en-US" dirty="0"/>
          </a:p>
        </p:txBody>
      </p:sp>
    </p:spTree>
    <p:extLst>
      <p:ext uri="{BB962C8B-B14F-4D97-AF65-F5344CB8AC3E}">
        <p14:creationId xmlns:p14="http://schemas.microsoft.com/office/powerpoint/2010/main" val="342100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t>Modeling Voltage Dependent Load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2F29292-8B9B-445E-9C57-FFE0C8F08322}"/>
                  </a:ext>
                </a:extLst>
              </p:cNvPr>
              <p:cNvSpPr>
                <a:spLocks noGrp="1"/>
              </p:cNvSpPr>
              <p:nvPr>
                <p:ph type="body" sz="quarter" idx="10"/>
              </p:nvPr>
            </p:nvSpPr>
            <p:spPr/>
            <p:txBody>
              <a:bodyPr/>
              <a:lstStyle/>
              <a:p>
                <a:r>
                  <a:rPr lang="en-US" i="0" dirty="0">
                    <a:solidFill>
                      <a:schemeClr val="tx1"/>
                    </a:solidFill>
                    <a:latin typeface="+mj-lt"/>
                  </a:rPr>
                  <a:t>So far we′ve assumed that the load is independent of the bus voltage (i.e., constant power).  However, the power flow can be easily extended to include voltage dependence with both the real and reactive load.  </a:t>
                </a:r>
              </a:p>
              <a:p>
                <a:r>
                  <a:rPr lang="en-US" i="0" dirty="0">
                    <a:solidFill>
                      <a:schemeClr val="tx1"/>
                    </a:solidFill>
                    <a:latin typeface="+mj-lt"/>
                  </a:rPr>
                  <a:t>This is done by making </a:t>
                </a:r>
                <a14:m>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𝑃</m:t>
                        </m:r>
                      </m:e>
                      <m:sub>
                        <m:r>
                          <a:rPr lang="en-US" b="0" i="1" dirty="0" smtClean="0">
                            <a:solidFill>
                              <a:schemeClr val="tx1"/>
                            </a:solidFill>
                            <a:latin typeface="Cambria Math" panose="02040503050406030204" pitchFamily="18" charset="0"/>
                          </a:rPr>
                          <m:t>𝐷𝑖</m:t>
                        </m:r>
                      </m:sub>
                    </m:sSub>
                  </m:oMath>
                </a14:m>
                <a:r>
                  <a:rPr lang="en-US" i="0" dirty="0">
                    <a:solidFill>
                      <a:schemeClr val="tx1"/>
                    </a:solidFill>
                    <a:latin typeface="+mj-lt"/>
                  </a:rPr>
                  <a:t> and </a:t>
                </a:r>
                <a14:m>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𝑄</m:t>
                        </m:r>
                      </m:e>
                      <m:sub>
                        <m:r>
                          <a:rPr lang="en-US" b="0" i="1" dirty="0" smtClean="0">
                            <a:solidFill>
                              <a:schemeClr val="tx1"/>
                            </a:solidFill>
                            <a:latin typeface="Cambria Math" panose="02040503050406030204" pitchFamily="18" charset="0"/>
                          </a:rPr>
                          <m:t>𝐷𝑖</m:t>
                        </m:r>
                      </m:sub>
                    </m:sSub>
                  </m:oMath>
                </a14:m>
                <a:r>
                  <a:rPr lang="en-US" i="0" dirty="0">
                    <a:solidFill>
                      <a:schemeClr val="tx1"/>
                    </a:solidFill>
                    <a:latin typeface="+mj-lt"/>
                  </a:rPr>
                  <a:t> a function of </a:t>
                </a:r>
                <a14:m>
                  <m:oMath xmlns:m="http://schemas.openxmlformats.org/officeDocument/2006/math">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oMath>
                </a14:m>
                <a:r>
                  <a:rPr lang="en-US" i="0" dirty="0">
                    <a:solidFill>
                      <a:schemeClr val="tx1"/>
                    </a:solidFill>
                    <a:latin typeface="+mj-lt"/>
                  </a:rPr>
                  <a:t>⁡</a:t>
                </a:r>
                <a:br>
                  <a:rPr lang="en-US" dirty="0">
                    <a:solidFill>
                      <a:schemeClr val="tx1"/>
                    </a:solidFill>
                    <a:latin typeface="Cambria Math" panose="02040503050406030204" pitchFamily="18" charset="0"/>
                  </a:rPr>
                </a:br>
                <a14:m>
                  <m:oMath xmlns:m="http://schemas.openxmlformats.org/officeDocument/2006/math">
                    <m:nary>
                      <m:naryPr>
                        <m:chr m:val="∑"/>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𝑘</m:t>
                                </m:r>
                              </m:sub>
                            </m:sSub>
                          </m:e>
                        </m:d>
                      </m:e>
                    </m:nary>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𝐷𝑖</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r>
                      <a:rPr lang="en-US" i="1">
                        <a:solidFill>
                          <a:schemeClr val="tx1"/>
                        </a:solidFill>
                        <a:latin typeface="Cambria Math" panose="02040503050406030204" pitchFamily="18" charset="0"/>
                      </a:rPr>
                      <m:t>)=0</m:t>
                    </m:r>
                  </m:oMath>
                </a14:m>
                <a:br>
                  <a:rPr lang="en-US" i="1" dirty="0">
                    <a:solidFill>
                      <a:schemeClr val="tx1"/>
                    </a:solidFill>
                    <a:latin typeface="Cambria Math" panose="02040503050406030204" pitchFamily="18" charset="0"/>
                  </a:rPr>
                </a:br>
                <a14:m>
                  <m:oMath xmlns:m="http://schemas.openxmlformats.org/officeDocument/2006/math">
                    <m:nary>
                      <m:naryPr>
                        <m:chr m:val="∑"/>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𝑘</m:t>
                                </m:r>
                              </m:sub>
                            </m:sSub>
                          </m:e>
                        </m:d>
                      </m:e>
                    </m:nary>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𝐺𝑖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𝐷𝑖</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r>
                      <a:rPr lang="en-US" i="1">
                        <a:solidFill>
                          <a:schemeClr val="tx1"/>
                        </a:solidFill>
                        <a:latin typeface="Cambria Math" panose="02040503050406030204" pitchFamily="18" charset="0"/>
                      </a:rPr>
                      <m:t>)=0</m:t>
                    </m:r>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32F29292-8B9B-445E-9C57-FFE0C8F08322}"/>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824"/>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a:t>Voltage Dependent Load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7A8C535-35D1-40D4-8159-9A34A0B298C7}"/>
                  </a:ext>
                </a:extLst>
              </p:cNvPr>
              <p:cNvSpPr>
                <a:spLocks noGrp="1"/>
              </p:cNvSpPr>
              <p:nvPr>
                <p:ph type="body" sz="quarter" idx="10"/>
              </p:nvPr>
            </p:nvSpPr>
            <p:spPr/>
            <p:txBody>
              <a:bodyPr/>
              <a:lstStyle/>
              <a:p>
                <a:r>
                  <a:rPr lang="en-US" dirty="0">
                    <a:solidFill>
                      <a:schemeClr val="tx1"/>
                    </a:solidFill>
                  </a:rPr>
                  <a:t>In the two-bus example assume the load is constant impedance, so that</a:t>
                </a:r>
              </a:p>
              <a:p>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m:t>
                          </m:r>
                        </m:e>
                        <m:sub>
                          <m:r>
                            <a:rPr lang="en-US">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	0</m:t>
                      </m:r>
                    </m:oMath>
                    <m:oMath xmlns:m="http://schemas.openxmlformats.org/officeDocument/2006/math">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(10)+1.0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=0</m:t>
                      </m:r>
                    </m:oMath>
                  </m:oMathPara>
                </a14:m>
                <a:br>
                  <a:rPr lang="en-US" i="1" dirty="0">
                    <a:solidFill>
                      <a:schemeClr val="tx1"/>
                    </a:solidFill>
                    <a:latin typeface="Cambria Math" panose="02040503050406030204" pitchFamily="18" charset="0"/>
                  </a:rPr>
                </a:br>
                <a:endParaRPr lang="en-US" i="1" dirty="0">
                  <a:solidFill>
                    <a:schemeClr val="tx1"/>
                  </a:solidFill>
                  <a:latin typeface="Cambria Math" panose="02040503050406030204" pitchFamily="18" charset="0"/>
                </a:endParaRPr>
              </a:p>
              <a:p>
                <a:pPr marL="0" indent="0">
                  <a:buNone/>
                </a:pPr>
                <a:endParaRPr lang="en-US" i="1" dirty="0">
                  <a:latin typeface="Cambria Math" panose="02040503050406030204" pitchFamily="18" charset="0"/>
                </a:endParaRPr>
              </a:p>
              <a:p>
                <a14:m>
                  <m:oMath xmlns:m="http://schemas.openxmlformats.org/officeDocument/2006/math">
                    <m:r>
                      <m:rPr>
                        <m:nor/>
                      </m:rPr>
                      <a:rPr lang="en-US" dirty="0"/>
                      <m:t>Now</m:t>
                    </m:r>
                    <m:r>
                      <m:rPr>
                        <m:nor/>
                      </m:rPr>
                      <a:rPr lang="en-US" dirty="0"/>
                      <m:t> </m:t>
                    </m:r>
                    <m:r>
                      <m:rPr>
                        <m:nor/>
                      </m:rPr>
                      <a:rPr lang="en-US" dirty="0"/>
                      <m:t>calculate</m:t>
                    </m:r>
                    <m:r>
                      <m:rPr>
                        <m:nor/>
                      </m:rPr>
                      <a:rPr lang="en-US" dirty="0"/>
                      <m:t> </m:t>
                    </m:r>
                    <m:r>
                      <m:rPr>
                        <m:nor/>
                      </m:rPr>
                      <a:rPr lang="en-US" dirty="0"/>
                      <m:t>the</m:t>
                    </m:r>
                    <m:r>
                      <m:rPr>
                        <m:nor/>
                      </m:rPr>
                      <a:rPr lang="en-US" dirty="0"/>
                      <m:t> </m:t>
                    </m:r>
                    <m:r>
                      <m:rPr>
                        <m:nor/>
                      </m:rPr>
                      <a:rPr lang="en-US" dirty="0"/>
                      <m:t>power</m:t>
                    </m:r>
                    <m:r>
                      <m:rPr>
                        <m:nor/>
                      </m:rPr>
                      <a:rPr lang="en-US" dirty="0"/>
                      <m:t> </m:t>
                    </m:r>
                    <m:r>
                      <m:rPr>
                        <m:nor/>
                      </m:rPr>
                      <a:rPr lang="en-US" dirty="0"/>
                      <m:t>flow</m:t>
                    </m:r>
                    <m:r>
                      <m:rPr>
                        <m:nor/>
                      </m:rPr>
                      <a:rPr lang="en-US" dirty="0"/>
                      <m:t> </m:t>
                    </m:r>
                    <m:r>
                      <m:rPr>
                        <m:nor/>
                      </m:rPr>
                      <a:rPr lang="en-US" dirty="0"/>
                      <m:t>Jacobian</m:t>
                    </m:r>
                  </m:oMath>
                </a14:m>
                <a:endParaRPr lang="en-US" dirty="0"/>
              </a:p>
              <a:p>
                <a:endParaRPr lang="en-US" dirty="0"/>
              </a:p>
              <a:p>
                <a:pPr marL="0" indent="0">
                  <a:buNone/>
                </a:pPr>
                <a14:m>
                  <m:oMathPara xmlns:m="http://schemas.openxmlformats.org/officeDocument/2006/math">
                    <m:oMathParaPr>
                      <m:jc m:val="center"/>
                    </m:oMathParaPr>
                    <m:oMath xmlns:m="http://schemas.openxmlformats.org/officeDocument/2006/math">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𝐽</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cos</m:t>
                                    </m:r>
                                    <m:r>
                                      <a:rPr lang="en-US" i="1">
                                        <a:latin typeface="Cambria Math" panose="02040503050406030204" pitchFamily="18" charset="0"/>
                                      </a:rPr>
                                      <m:t>𝜃</m:t>
                                    </m:r>
                                  </m:e>
                                  <m:sub>
                                    <m:r>
                                      <a:rPr lang="en-US" i="1">
                                        <a:latin typeface="Cambria Math" panose="02040503050406030204" pitchFamily="18" charset="0"/>
                                      </a:rPr>
                                      <m:t>2</m:t>
                                    </m:r>
                                  </m:sub>
                                </m:sSub>
                              </m:e>
                              <m:e>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4.0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mr>
                            <m:mr>
                              <m:e>
                                <m:r>
                                  <a:rPr lang="en-US" i="1">
                                    <a:solidFill>
                                      <a:schemeClr val="tx1"/>
                                    </a:solidFill>
                                    <a:latin typeface="Cambria Math" panose="02040503050406030204" pitchFamily="18" charset="0"/>
                                  </a:rPr>
                                  <m:t>10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2</m:t>
                                    </m:r>
                                  </m:sub>
                                </m:sSub>
                              </m:e>
                              <m:e>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+2.0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mr>
                          </m:m>
                        </m:e>
                      </m:d>
                    </m:oMath>
                  </m:oMathPara>
                </a14:m>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57A8C535-35D1-40D4-8159-9A34A0B298C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82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a:t>Voltage Dependent Load, cont'd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BBF6C70-4931-47DC-AD1C-B8B3D82630BA}"/>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Again</m:t>
                    </m:r>
                    <m:r>
                      <m:rPr>
                        <m:nor/>
                      </m:rPr>
                      <a:rPr lang="en-US" smtClean="0">
                        <a:solidFill>
                          <a:schemeClr val="tx1"/>
                        </a:solidFill>
                      </a:rPr>
                      <m:t> </m:t>
                    </m:r>
                    <m:r>
                      <m:rPr>
                        <m:nor/>
                      </m:rPr>
                      <a:rPr lang="en-US" smtClean="0">
                        <a:solidFill>
                          <a:schemeClr val="tx1"/>
                        </a:solidFill>
                      </a:rPr>
                      <m:t>set</m:t>
                    </m:r>
                    <m:r>
                      <m:rPr>
                        <m:nor/>
                      </m:rPr>
                      <a:rPr lang="en-US" smtClean="0">
                        <a:solidFill>
                          <a:schemeClr val="tx1"/>
                        </a:solidFill>
                      </a:rPr>
                      <m:t> </m:t>
                    </m:r>
                    <m:r>
                      <a:rPr lang="en-US" i="1">
                        <a:solidFill>
                          <a:schemeClr val="tx1"/>
                        </a:solidFill>
                        <a:latin typeface="Cambria Math" panose="02040503050406030204" pitchFamily="18" charset="0"/>
                      </a:rPr>
                      <m:t>𝑣</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0</m:t>
                    </m:r>
                    <m:r>
                      <m:rPr>
                        <m:nor/>
                      </m:rPr>
                      <a:rPr lang="en-US">
                        <a:solidFill>
                          <a:schemeClr val="tx1"/>
                        </a:solidFill>
                      </a:rPr>
                      <m:t>, </m:t>
                    </m:r>
                    <m:r>
                      <m:rPr>
                        <m:nor/>
                      </m:rPr>
                      <a:rPr lang="en-US">
                        <a:solidFill>
                          <a:schemeClr val="tx1"/>
                        </a:solidFill>
                      </a:rPr>
                      <m:t>guess</m:t>
                    </m:r>
                    <m:r>
                      <m:rPr>
                        <m:nor/>
                      </m:rPr>
                      <a:rPr lang="en-US">
                        <a:solidFill>
                          <a:schemeClr val="tx1"/>
                        </a:solidFill>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1</m:t>
                              </m:r>
                            </m:e>
                          </m:mr>
                        </m:m>
                      </m:e>
                    </m:d>
                  </m:oMath>
                </a14:m>
                <a:endParaRPr lang="en-US" i="1" dirty="0">
                  <a:solidFill>
                    <a:schemeClr val="tx1"/>
                  </a:solidFill>
                </a:endParaRPr>
              </a:p>
              <a:p>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nor/>
                        </m:rPr>
                        <a:rPr lang="en-US">
                          <a:solidFill>
                            <a:schemeClr val="tx1"/>
                          </a:solidFill>
                        </a:rPr>
                        <m:t>Calculate</m:t>
                      </m:r>
                    </m:oMath>
                  </m:oMathPara>
                </a14:m>
                <a:endParaRPr lang="en-US"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sty m:val="p"/>
                        </m:rPr>
                        <a:rPr lang="en-US">
                          <a:solidFill>
                            <a:schemeClr val="tx1"/>
                          </a:solidFill>
                          <a:latin typeface="Cambria Math" panose="02040503050406030204" pitchFamily="18" charset="0"/>
                        </a:rPr>
                        <m:t>f</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m:t>
                                  </m:r>
                                </m:e>
                              </m:d>
                            </m:sup>
                          </m:sSup>
                        </m:e>
                      </m:d>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e>
                            </m:mr>
                            <m:m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(10)+1.0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1.0</m:t>
                                </m:r>
                              </m:e>
                            </m:mr>
                          </m:m>
                        </m:e>
                      </m:d>
                    </m:oMath>
                  </m:oMathPara>
                </a14:m>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4</m:t>
                                </m:r>
                              </m:e>
                            </m:mr>
                            <m:mr>
                              <m:e>
                                <m:r>
                                  <a:rPr lang="en-US" i="1">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12</m:t>
                                </m:r>
                              </m:e>
                            </m:mr>
                          </m:m>
                        </m:e>
                      </m:d>
                    </m:oMath>
                  </m:oMathPara>
                </a14:m>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nor/>
                        </m:rPr>
                        <a:rPr lang="en-US">
                          <a:solidFill>
                            <a:schemeClr val="tx1"/>
                          </a:solidFill>
                        </a:rPr>
                        <m:t>Solve</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1</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1</m:t>
                                </m:r>
                              </m:e>
                            </m:mr>
                          </m:m>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4</m:t>
                                    </m:r>
                                  </m:e>
                                </m:mr>
                                <m:mr>
                                  <m:e>
                                    <m:r>
                                      <a:rPr lang="en-US" i="1">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12</m:t>
                                    </m:r>
                                  </m:e>
                                </m:mr>
                              </m:m>
                            </m:e>
                          </m:d>
                        </m:e>
                        <m:sup>
                          <m:r>
                            <a:rPr lang="en-US" i="1">
                              <a:solidFill>
                                <a:schemeClr val="tx1"/>
                              </a:solidFill>
                              <a:latin typeface="Cambria Math" panose="02040503050406030204" pitchFamily="18" charset="0"/>
                            </a:rPr>
                            <m:t>−1</m:t>
                          </m:r>
                        </m:sup>
                      </m:sSup>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1.0</m:t>
                                </m:r>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−0.1667</m:t>
                                </m:r>
                              </m:e>
                            </m:mr>
                            <m:mr>
                              <m:e>
                                <m:r>
                                  <a:rPr lang="en-US" i="1">
                                    <a:solidFill>
                                      <a:schemeClr val="tx1"/>
                                    </a:solidFill>
                                    <a:latin typeface="Cambria Math" panose="02040503050406030204" pitchFamily="18" charset="0"/>
                                  </a:rPr>
                                  <m:t>0.9167</m:t>
                                </m:r>
                              </m:e>
                            </m:mr>
                          </m:m>
                        </m:e>
                      </m:d>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7BBF6C70-4931-47DC-AD1C-B8B3D82630BA}"/>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280"/>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Voltage Dependent Load, cont'd</a:t>
            </a:r>
          </a:p>
        </p:txBody>
      </p:sp>
      <p:sp>
        <p:nvSpPr>
          <p:cNvPr id="4" name="Text Placeholder 3">
            <a:extLst>
              <a:ext uri="{FF2B5EF4-FFF2-40B4-BE49-F238E27FC236}">
                <a16:creationId xmlns:a16="http://schemas.microsoft.com/office/drawing/2014/main" id="{832FDF41-4B33-4D1D-86B3-E0908297A9CF}"/>
              </a:ext>
            </a:extLst>
          </p:cNvPr>
          <p:cNvSpPr>
            <a:spLocks noGrp="1"/>
          </p:cNvSpPr>
          <p:nvPr>
            <p:ph type="body" sz="quarter" idx="10"/>
          </p:nvPr>
        </p:nvSpPr>
        <p:spPr/>
        <p:txBody>
          <a:bodyPr/>
          <a:lstStyle/>
          <a:p>
            <a:r>
              <a:rPr lang="en-US" altLang="en-US" dirty="0"/>
              <a:t>With constant impedance load the MW/</a:t>
            </a:r>
            <a:r>
              <a:rPr lang="en-US" altLang="en-US" dirty="0" err="1"/>
              <a:t>Mvar</a:t>
            </a:r>
            <a:r>
              <a:rPr lang="en-US" altLang="en-US" dirty="0"/>
              <a:t> load at bus 2 varies with the square of the bus 2 voltage magnitude.  This if the voltage level is less than 1.0, the load is lower than 200/100 MW/</a:t>
            </a:r>
            <a:r>
              <a:rPr lang="en-US" altLang="en-US" dirty="0" err="1"/>
              <a:t>Mvar</a:t>
            </a:r>
            <a:endParaRPr lang="en-US" altLang="en-US" dirty="0"/>
          </a:p>
          <a:p>
            <a:endParaRPr 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l="3999" t="3883" r="31200" b="63419"/>
          <a:stretch>
            <a:fillRect/>
          </a:stretch>
        </p:blipFill>
        <p:spPr bwMode="auto">
          <a:xfrm>
            <a:off x="1752600" y="3124200"/>
            <a:ext cx="82296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0</TotalTime>
  <Words>2344</Words>
  <Application>Microsoft Office PowerPoint</Application>
  <PresentationFormat>Widescreen</PresentationFormat>
  <Paragraphs>235</Paragraphs>
  <Slides>34</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Cambria Math</vt:lpstr>
      <vt:lpstr>Helvetica</vt:lpstr>
      <vt:lpstr>Times New Roman</vt:lpstr>
      <vt:lpstr>Wingdings</vt:lpstr>
      <vt:lpstr>Capsules</vt:lpstr>
      <vt:lpstr>ECEN 460, Spring 2023 Power System Operation and Control</vt:lpstr>
      <vt:lpstr>Mid-Term Survey</vt:lpstr>
      <vt:lpstr>Announcements</vt:lpstr>
      <vt:lpstr>Power Flow Bus Types</vt:lpstr>
      <vt:lpstr>Generator Reactive Power Limits</vt:lpstr>
      <vt:lpstr>Modeling Voltage Dependent Load</vt:lpstr>
      <vt:lpstr>Voltage Dependent Load Example</vt:lpstr>
      <vt:lpstr>Voltage Dependent Load, cont'd</vt:lpstr>
      <vt:lpstr>Voltage Dependent Load, cont'd</vt:lpstr>
      <vt:lpstr>Speeding up the Power Flow</vt:lpstr>
      <vt:lpstr>Power Flow Approximations</vt:lpstr>
      <vt:lpstr>Dishonest Newton-Raphson</vt:lpstr>
      <vt:lpstr>Dishonest Newton-Raphson Example</vt:lpstr>
      <vt:lpstr>Dishonest N-R Example, cont’d</vt:lpstr>
      <vt:lpstr>Regular Newton-Raphson Region of Convergence</vt:lpstr>
      <vt:lpstr>Dishonest Newton-Raphson Region of Convergence</vt:lpstr>
      <vt:lpstr>Decoupled Power Flow</vt:lpstr>
      <vt:lpstr>Decoupled Power Flow Formulation</vt:lpstr>
      <vt:lpstr>Decoupling Approximation</vt:lpstr>
      <vt:lpstr>Off-diagonal Jacobian Terms</vt:lpstr>
      <vt:lpstr>Decoupled Power Flow Region of Convergence</vt:lpstr>
      <vt:lpstr>Fast Decoupled Power Flow</vt:lpstr>
      <vt:lpstr>FDPF Approximations</vt:lpstr>
      <vt:lpstr>FDPF Three Bus Example</vt:lpstr>
      <vt:lpstr>FDPF Three Bus Example, cont’d</vt:lpstr>
      <vt:lpstr>FDPF Three Bus Example, cont’d</vt:lpstr>
      <vt:lpstr>“DC” Power Flow</vt:lpstr>
      <vt:lpstr>DC Power Flow Example</vt:lpstr>
      <vt:lpstr>DC Power Flow 5 Bus Example</vt:lpstr>
      <vt:lpstr>August 14, 2003 Day-Ahead Power Flow Low Voltage Solution Contour</vt:lpstr>
      <vt:lpstr>Brief Coverage of Sparse Matrices</vt:lpstr>
      <vt:lpstr>Brief Coverage of Sparse Matrices</vt:lpstr>
      <vt:lpstr>Inverse of a Sparse Matrix</vt:lpstr>
      <vt:lpstr>Example Algorithm: Left-looking LU Factorization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Adam Birchfield</cp:lastModifiedBy>
  <cp:revision>90</cp:revision>
  <cp:lastPrinted>2011-08-22T16:49:24Z</cp:lastPrinted>
  <dcterms:created xsi:type="dcterms:W3CDTF">2022-08-23T14:02:40Z</dcterms:created>
  <dcterms:modified xsi:type="dcterms:W3CDTF">2023-03-03T16:42:25Z</dcterms:modified>
</cp:coreProperties>
</file>