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6"/>
  </p:notesMasterIdLst>
  <p:handoutMasterIdLst>
    <p:handoutMasterId r:id="rId17"/>
  </p:handoutMasterIdLst>
  <p:sldIdLst>
    <p:sldId id="356" r:id="rId2"/>
    <p:sldId id="489" r:id="rId3"/>
    <p:sldId id="490" r:id="rId4"/>
    <p:sldId id="491" r:id="rId5"/>
    <p:sldId id="469" r:id="rId6"/>
    <p:sldId id="470" r:id="rId7"/>
    <p:sldId id="471" r:id="rId8"/>
    <p:sldId id="472" r:id="rId9"/>
    <p:sldId id="473" r:id="rId10"/>
    <p:sldId id="429" r:id="rId11"/>
    <p:sldId id="427" r:id="rId12"/>
    <p:sldId id="313" r:id="rId13"/>
    <p:sldId id="314" r:id="rId14"/>
    <p:sldId id="315" r:id="rId15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FF3300"/>
    <a:srgbClr val="D065F1"/>
    <a:srgbClr val="500000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 varScale="1">
        <p:scale>
          <a:sx n="87" d="100"/>
          <a:sy n="87" d="100"/>
        </p:scale>
        <p:origin x="120" y="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30036B-246D-438D-BAF4-76150FB7C7E5}" type="slidenum">
              <a:rPr lang="en-US" altLang="en-US" sz="1200" smtClean="0"/>
              <a:pPr eaLnBrk="1" hangingPunct="1"/>
              <a:t>10</a:t>
            </a:fld>
            <a:endParaRPr lang="en-US" altLang="en-US" sz="1200"/>
          </a:p>
        </p:txBody>
      </p:sp>
      <p:sp>
        <p:nvSpPr>
          <p:cNvPr id="880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8069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329EB92-EB04-47ED-A77A-73A3E2D41558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4801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59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17348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034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  <p:sldLayoutId id="2147483736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electricity/data/eia860/" TargetMode="External"/><Relationship Id="rId2" Type="http://schemas.openxmlformats.org/officeDocument/2006/relationships/hyperlink" Target="https://www.eia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rcot.com/gridinf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2023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13: Introduction to Power System Economics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Contingency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CAC8EF-6CB7-45A0-A414-D122938F59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6" r="15003"/>
          <a:stretch/>
        </p:blipFill>
        <p:spPr>
          <a:xfrm>
            <a:off x="533400" y="1371600"/>
            <a:ext cx="7239000" cy="5393642"/>
          </a:xfrm>
          <a:prstGeom prst="rect">
            <a:avLst/>
          </a:prstGeom>
        </p:spPr>
      </p:pic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8305800" y="2057400"/>
            <a:ext cx="2908048" cy="4154984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Contingency analysis provides an automatic way of looking at all the statistically likely contingencies.  In this example the contingency set is all the single line and transformer outages</a:t>
            </a:r>
          </a:p>
        </p:txBody>
      </p:sp>
    </p:spTree>
    <p:extLst>
      <p:ext uri="{BB962C8B-B14F-4D97-AF65-F5344CB8AC3E}">
        <p14:creationId xmlns:p14="http://schemas.microsoft.com/office/powerpoint/2010/main" val="41998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Application - PJM Control Center</a:t>
            </a:r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6172200" cy="542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6" name="Picture 4" descr="Image result for pjm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351762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0" y="4343400"/>
            <a:ext cx="2708812" cy="1815882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dirty="0">
                <a:solidFill>
                  <a:schemeClr val="tx1"/>
                </a:solidFill>
              </a:rPr>
              <a:t>Their generation capacity is about 177 GW</a:t>
            </a:r>
          </a:p>
        </p:txBody>
      </p:sp>
    </p:spTree>
    <p:extLst>
      <p:ext uri="{BB962C8B-B14F-4D97-AF65-F5344CB8AC3E}">
        <p14:creationId xmlns:p14="http://schemas.microsoft.com/office/powerpoint/2010/main" val="66056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6 Introduction: 37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4495800" cy="5181600"/>
          </a:xfrm>
        </p:spPr>
        <p:txBody>
          <a:bodyPr/>
          <a:lstStyle/>
          <a:p>
            <a:r>
              <a:rPr lang="en-US" sz="2000" dirty="0"/>
              <a:t>Lab 6 considers the system economic dispatch under varying load conditions, using a uniform load scalar</a:t>
            </a:r>
          </a:p>
          <a:p>
            <a:r>
              <a:rPr lang="en-US" sz="2000" dirty="0"/>
              <a:t>In first part of lab you’ll observe how values change without consideration of losses</a:t>
            </a:r>
          </a:p>
          <a:p>
            <a:r>
              <a:rPr lang="en-US" sz="2000" dirty="0"/>
              <a:t>Second part is a repeat considering the impact of marginal losses</a:t>
            </a:r>
          </a:p>
          <a:p>
            <a:r>
              <a:rPr lang="en-US" sz="2000" dirty="0"/>
              <a:t>Third part looks at contingency analysis, with the goal to fix voltage and flow violations</a:t>
            </a:r>
          </a:p>
          <a:p>
            <a:r>
              <a:rPr lang="en-US" sz="2000" dirty="0"/>
              <a:t>Last part looks at loss minimization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D2DC4A0-49D9-43CC-AE24-CA8EAF92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7153400" cy="43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60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Analysis and the Reference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Contingency analysis works by first storing a reference case, then sequentially applying each contingency to the reference case, reloading the reference case between contingencies</a:t>
            </a:r>
          </a:p>
          <a:p>
            <a:r>
              <a:rPr lang="en-US" sz="2400" dirty="0"/>
              <a:t>In PowerWorld the reference case can be changed by either closing and reopening the contingency analysis form, or using an option on the form</a:t>
            </a:r>
          </a:p>
          <a:p>
            <a:r>
              <a:rPr lang="en-US" sz="2400" dirty="0"/>
              <a:t>This allows you to easily look at of individual contingency cases</a:t>
            </a:r>
          </a:p>
          <a:p>
            <a:pPr lvl="1"/>
            <a:r>
              <a:rPr lang="en-US" sz="2000" dirty="0"/>
              <a:t>Right click on the contingencies and select Contingency Records, Solve Selected Contingency</a:t>
            </a:r>
          </a:p>
        </p:txBody>
      </p:sp>
    </p:spTree>
    <p:extLst>
      <p:ext uri="{BB962C8B-B14F-4D97-AF65-F5344CB8AC3E}">
        <p14:creationId xmlns:p14="http://schemas.microsoft.com/office/powerpoint/2010/main" val="124468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6 Introduction: 2000 Bus Case, Operating North Central Texas</a:t>
            </a:r>
          </a:p>
        </p:txBody>
      </p:sp>
      <p:pic>
        <p:nvPicPr>
          <p:cNvPr id="2775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 r="30377"/>
          <a:stretch/>
        </p:blipFill>
        <p:spPr bwMode="auto">
          <a:xfrm>
            <a:off x="457200" y="1371600"/>
            <a:ext cx="658368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0" y="1752600"/>
            <a:ext cx="1906804" cy="144655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j-lt"/>
              </a:rPr>
              <a:t>The North 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Central Texas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Area has 483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Buses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3886200"/>
            <a:ext cx="2068195" cy="144655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j-lt"/>
              </a:rPr>
              <a:t>Case for lab is 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setup with just 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77 500 kV line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contingencies</a:t>
            </a:r>
          </a:p>
        </p:txBody>
      </p:sp>
    </p:spTree>
    <p:extLst>
      <p:ext uri="{BB962C8B-B14F-4D97-AF65-F5344CB8AC3E}">
        <p14:creationId xmlns:p14="http://schemas.microsoft.com/office/powerpoint/2010/main" val="343613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887A-FE66-4BD2-A04E-89CCFE24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B5AB2-C003-4818-BC94-EB3AE39C71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 1 average was 82.7</a:t>
            </a:r>
          </a:p>
          <a:p>
            <a:r>
              <a:rPr lang="en-US" dirty="0"/>
              <a:t>Lab 6 next week</a:t>
            </a:r>
          </a:p>
          <a:p>
            <a:r>
              <a:rPr lang="en-US" dirty="0"/>
              <a:t>Look for email tomorrow about power plant tour signup for March 24</a:t>
            </a:r>
            <a:r>
              <a:rPr lang="en-US" baseline="30000" dirty="0"/>
              <a:t>th</a:t>
            </a:r>
            <a:r>
              <a:rPr lang="en-US" dirty="0"/>
              <a:t>. There will be limited space, first-come, first-served.</a:t>
            </a:r>
          </a:p>
          <a:p>
            <a:r>
              <a:rPr lang="en-US" dirty="0"/>
              <a:t>Projects due April 4</a:t>
            </a:r>
            <a:r>
              <a:rPr lang="en-US" baseline="30000" dirty="0"/>
              <a:t>th</a:t>
            </a:r>
            <a:r>
              <a:rPr lang="en-US" dirty="0"/>
              <a:t> – Generator paper (discussed on next slide) – counts as two quiz grades</a:t>
            </a:r>
          </a:p>
        </p:txBody>
      </p:sp>
    </p:spTree>
    <p:extLst>
      <p:ext uri="{BB962C8B-B14F-4D97-AF65-F5344CB8AC3E}">
        <p14:creationId xmlns:p14="http://schemas.microsoft.com/office/powerpoint/2010/main" val="18422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90CC-6D00-4657-9796-1FF4FECA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– Generator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82E6D-5ECC-484C-82AA-38FBD33EDB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Pick a real electric generator project and write a one-page technical description of the project. You can add a small picture but it should still be about 1 page of text. </a:t>
            </a:r>
          </a:p>
          <a:p>
            <a:r>
              <a:rPr lang="en-US" dirty="0"/>
              <a:t>Any generator &gt; 1 MW that is connected to the grid, past present or future </a:t>
            </a:r>
          </a:p>
          <a:p>
            <a:r>
              <a:rPr lang="en-US" dirty="0"/>
              <a:t>Potential topics for your description (just ideas, not a checklist)</a:t>
            </a:r>
          </a:p>
          <a:p>
            <a:pPr lvl="1"/>
            <a:r>
              <a:rPr lang="en-US" dirty="0"/>
              <a:t>The plant’s story: when was it constructed, by whom, who owns it now, where is it located, any retirement plans</a:t>
            </a:r>
          </a:p>
          <a:p>
            <a:pPr lvl="1"/>
            <a:r>
              <a:rPr lang="en-US" dirty="0"/>
              <a:t>Facts: how many units, how much power it can generate, something unique</a:t>
            </a:r>
          </a:p>
          <a:p>
            <a:pPr lvl="1"/>
            <a:r>
              <a:rPr lang="en-US" dirty="0"/>
              <a:t>About the technology in general: how it works, efficiency, typical controls, environmental considerations, economic considerations</a:t>
            </a:r>
          </a:p>
          <a:p>
            <a:r>
              <a:rPr lang="en-US" dirty="0"/>
              <a:t>If you go on the power plant tour, instead you can just write ¼ page about a technical question you asked on the tour and the answer.</a:t>
            </a:r>
          </a:p>
          <a:p>
            <a:r>
              <a:rPr lang="en-US" dirty="0"/>
              <a:t>Due April 4</a:t>
            </a:r>
            <a:r>
              <a:rPr lang="en-US" baseline="30000" dirty="0"/>
              <a:t>th</a:t>
            </a:r>
            <a:r>
              <a:rPr lang="en-US" dirty="0"/>
              <a:t>. Two quiz grades. 80% Completion and following directions 10% Technical excellence and creativity 10% Quality and clarity of writing</a:t>
            </a:r>
          </a:p>
        </p:txBody>
      </p:sp>
    </p:spTree>
    <p:extLst>
      <p:ext uri="{BB962C8B-B14F-4D97-AF65-F5344CB8AC3E}">
        <p14:creationId xmlns:p14="http://schemas.microsoft.com/office/powerpoint/2010/main" val="216435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8AB5-9F31-4CCB-8B7B-4B30F487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the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3311E-D36F-49C5-9990-B1F3AB259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 Energy Information Administration</a:t>
            </a:r>
          </a:p>
          <a:p>
            <a:pPr lvl="1"/>
            <a:r>
              <a:rPr lang="en-US" dirty="0">
                <a:hlinkClick r:id="rId2"/>
              </a:rPr>
              <a:t>https://www.eia.gov/</a:t>
            </a:r>
            <a:endParaRPr lang="en-US" dirty="0"/>
          </a:p>
          <a:p>
            <a:pPr lvl="1"/>
            <a:r>
              <a:rPr lang="en-US" dirty="0"/>
              <a:t>Form 860 has power plant registration data every year for every plant in the US </a:t>
            </a:r>
            <a:r>
              <a:rPr lang="en-US" dirty="0">
                <a:hlinkClick r:id="rId3"/>
              </a:rPr>
              <a:t>https://www.eia.gov/electricity/data/eia860/</a:t>
            </a:r>
            <a:endParaRPr lang="en-US" dirty="0"/>
          </a:p>
          <a:p>
            <a:r>
              <a:rPr lang="en-US" dirty="0"/>
              <a:t>ERCOT data (and similar for other parts of the country)</a:t>
            </a:r>
          </a:p>
          <a:p>
            <a:pPr lvl="1"/>
            <a:r>
              <a:rPr lang="en-US" dirty="0">
                <a:hlinkClick r:id="rId4"/>
              </a:rPr>
              <a:t>https://www.ercot.com/gridinfo</a:t>
            </a:r>
            <a:r>
              <a:rPr lang="en-US" dirty="0"/>
              <a:t> </a:t>
            </a:r>
          </a:p>
          <a:p>
            <a:r>
              <a:rPr lang="en-US" dirty="0"/>
              <a:t>News articles on new construction or retirements</a:t>
            </a:r>
          </a:p>
          <a:p>
            <a:r>
              <a:rPr lang="en-US" dirty="0"/>
              <a:t>Many plants have a profile page on either the manufacturer or utility website, or both. </a:t>
            </a:r>
          </a:p>
          <a:p>
            <a:r>
              <a:rPr lang="en-US" dirty="0"/>
              <a:t>Be creative and learn something interesting!</a:t>
            </a:r>
          </a:p>
        </p:txBody>
      </p:sp>
    </p:spTree>
    <p:extLst>
      <p:ext uri="{BB962C8B-B14F-4D97-AF65-F5344CB8AC3E}">
        <p14:creationId xmlns:p14="http://schemas.microsoft.com/office/powerpoint/2010/main" val="323362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ADB9-0C82-4A5F-9BEC-2C986FA8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Power System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47686-BB2A-491C-A6AC-79B698A54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858000" cy="5181600"/>
          </a:xfrm>
        </p:spPr>
        <p:txBody>
          <a:bodyPr/>
          <a:lstStyle/>
          <a:p>
            <a:r>
              <a:rPr lang="en-US" dirty="0"/>
              <a:t>Today fir</a:t>
            </a:r>
            <a:r>
              <a:rPr lang="en-US" sz="2400" dirty="0"/>
              <a:t>st, we're going to have an initial discussion of power system economics as a background for Labs </a:t>
            </a:r>
            <a:r>
              <a:rPr lang="en-US" dirty="0"/>
              <a:t>6-7</a:t>
            </a:r>
            <a:endParaRPr lang="en-US" sz="2400" dirty="0"/>
          </a:p>
          <a:p>
            <a:r>
              <a:rPr lang="en-US" sz="2400" dirty="0"/>
              <a:t>The key challenge is the economic dispatch (ED) problem, which asks how we can</a:t>
            </a:r>
          </a:p>
          <a:p>
            <a:pPr lvl="1"/>
            <a:r>
              <a:rPr lang="en-US" sz="2000" dirty="0"/>
              <a:t>Serve all of the load</a:t>
            </a:r>
          </a:p>
          <a:p>
            <a:pPr lvl="1"/>
            <a:r>
              <a:rPr lang="en-US" sz="2000" dirty="0"/>
              <a:t>Using the cheapest dispatch of generators</a:t>
            </a:r>
          </a:p>
          <a:p>
            <a:pPr lvl="1"/>
            <a:r>
              <a:rPr lang="en-US" sz="2000" dirty="0"/>
              <a:t>Subject to other reliability and efficiency constraints</a:t>
            </a:r>
          </a:p>
          <a:p>
            <a:r>
              <a:rPr lang="en-US" sz="2400" dirty="0"/>
              <a:t>The Optimal Power Flow problem (OPF), which we'll discuss in a few weeks, combines ED with the Power Flow.</a:t>
            </a:r>
          </a:p>
        </p:txBody>
      </p:sp>
      <p:pic>
        <p:nvPicPr>
          <p:cNvPr id="4" name="Picture 2" descr="http://images.pennnet.com/articles/pe/cap/cap_gephoto.jpg">
            <a:extLst>
              <a:ext uri="{FF2B5EF4-FFF2-40B4-BE49-F238E27FC236}">
                <a16:creationId xmlns:a16="http://schemas.microsoft.com/office/drawing/2014/main" id="{72D72843-E590-4195-9DA4-866D71223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4648200" cy="302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513EB8-8D84-45FA-8E6A-EF18D1FFE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334000"/>
            <a:ext cx="403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Source: http://images.pennnet.com/articles/pe/cap/cap_gephoto.jpg</a:t>
            </a:r>
          </a:p>
        </p:txBody>
      </p:sp>
    </p:spTree>
    <p:extLst>
      <p:ext uri="{BB962C8B-B14F-4D97-AF65-F5344CB8AC3E}">
        <p14:creationId xmlns:p14="http://schemas.microsoft.com/office/powerpoint/2010/main" val="410492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116">
            <a:extLst>
              <a:ext uri="{FF2B5EF4-FFF2-40B4-BE49-F238E27FC236}">
                <a16:creationId xmlns:a16="http://schemas.microsoft.com/office/drawing/2014/main" id="{ADE117B9-A55B-413B-84CB-1156524B0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3452" r="7732" b="55235"/>
          <a:stretch/>
        </p:blipFill>
        <p:spPr bwMode="auto">
          <a:xfrm>
            <a:off x="6477000" y="1752600"/>
            <a:ext cx="556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8CD80D-07FC-4DE5-B477-16E6FF7F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Generator Costs and 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30544-40AE-48C2-B411-401EFDF11A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1125200" cy="5181600"/>
          </a:xfrm>
        </p:spPr>
        <p:txBody>
          <a:bodyPr/>
          <a:lstStyle/>
          <a:p>
            <a:r>
              <a:rPr lang="en-US" dirty="0"/>
              <a:t>Generator costs depend on the fuel type, unit design, </a:t>
            </a:r>
            <a:br>
              <a:rPr lang="en-US" dirty="0"/>
            </a:br>
            <a:r>
              <a:rPr lang="en-US" dirty="0"/>
              <a:t>and system conditions</a:t>
            </a:r>
          </a:p>
          <a:p>
            <a:r>
              <a:rPr lang="en-US" dirty="0"/>
              <a:t>Traditionally there are three broad categories</a:t>
            </a:r>
          </a:p>
          <a:p>
            <a:pPr lvl="1"/>
            <a:r>
              <a:rPr lang="en-US" dirty="0"/>
              <a:t>Baseload: large coal and nuclear, </a:t>
            </a:r>
            <a:br>
              <a:rPr lang="en-US" dirty="0"/>
            </a:br>
            <a:r>
              <a:rPr lang="en-US" dirty="0"/>
              <a:t>operated 24/7 at maximum</a:t>
            </a:r>
          </a:p>
          <a:p>
            <a:pPr lvl="1"/>
            <a:r>
              <a:rPr lang="en-US" dirty="0"/>
              <a:t>Cycling or </a:t>
            </a:r>
            <a:r>
              <a:rPr lang="en-US" dirty="0" err="1"/>
              <a:t>Midload</a:t>
            </a:r>
            <a:r>
              <a:rPr lang="en-US" dirty="0"/>
              <a:t>: coal and gas plants</a:t>
            </a:r>
            <a:br>
              <a:rPr lang="en-US" dirty="0"/>
            </a:br>
            <a:r>
              <a:rPr lang="en-US" dirty="0"/>
              <a:t> that cycle on and off daily</a:t>
            </a:r>
          </a:p>
          <a:p>
            <a:pPr lvl="1"/>
            <a:r>
              <a:rPr lang="en-US" dirty="0" err="1"/>
              <a:t>Peakers</a:t>
            </a:r>
            <a:r>
              <a:rPr lang="en-US" dirty="0"/>
              <a:t>: smaller gas, petroleum, hydro units that are </a:t>
            </a:r>
            <a:br>
              <a:rPr lang="en-US" dirty="0"/>
            </a:br>
            <a:r>
              <a:rPr lang="en-US" dirty="0"/>
              <a:t>mainly used during periods of high demand</a:t>
            </a:r>
          </a:p>
          <a:p>
            <a:r>
              <a:rPr lang="en-US" dirty="0"/>
              <a:t>Non-dispatchable sources such as wind and solar can be quite variable, but have a low incremental cost. Usually they are operated at the maximum available power.</a:t>
            </a:r>
          </a:p>
          <a:p>
            <a:r>
              <a:rPr lang="en-US" dirty="0"/>
              <a:t>For hydro the fuel (water) is free but there may be many constraints on operation: total water availability, reservoir level coordination, downstream flow for wildlife</a:t>
            </a:r>
          </a:p>
        </p:txBody>
      </p:sp>
    </p:spTree>
    <p:extLst>
      <p:ext uri="{BB962C8B-B14F-4D97-AF65-F5344CB8AC3E}">
        <p14:creationId xmlns:p14="http://schemas.microsoft.com/office/powerpoint/2010/main" val="116987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41C8-E334-44E2-ABF0-AB039461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Dispatch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CE8FB8-97AF-4B2B-A4AB-B3C29EE2BBF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400800" cy="5181600"/>
              </a:xfrm>
            </p:spPr>
            <p:txBody>
              <a:bodyPr/>
              <a:lstStyle/>
              <a:p>
                <a:r>
                  <a:rPr lang="en-US" altLang="en-US" sz="2400" dirty="0"/>
                  <a:t>The goal of economic dispatch is to determine the generation dispatch that minimizes the instantaneous operating cost, subject to the constraint that total generation = total load + losses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Minimize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uch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𝐿𝑜𝑠𝑠𝑒𝑠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CE8FB8-97AF-4B2B-A4AB-B3C29EE2BB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400800" cy="5181600"/>
              </a:xfrm>
              <a:blipFill>
                <a:blip r:embed="rId2"/>
                <a:stretch>
                  <a:fillRect l="-133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C27A08-0CD1-4DA4-927E-3F40D909509E}"/>
                  </a:ext>
                </a:extLst>
              </p:cNvPr>
              <p:cNvSpPr txBox="1"/>
              <p:nvPr/>
            </p:nvSpPr>
            <p:spPr>
              <a:xfrm>
                <a:off x="6629400" y="3352007"/>
                <a:ext cx="4953000" cy="2086725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j-lt"/>
                  </a:rPr>
                  <a:t> System total cost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j-lt"/>
                  </a:rPr>
                  <a:t> Cost for generator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+mj-lt"/>
                  </a:rPr>
                  <a:t> as a function of the generator's real power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j-lt"/>
                  </a:rPr>
                  <a:t> Total system power demand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C27A08-0CD1-4DA4-927E-3F40D909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352007"/>
                <a:ext cx="4953000" cy="2086725"/>
              </a:xfrm>
              <a:prstGeom prst="rect">
                <a:avLst/>
              </a:prstGeom>
              <a:blipFill>
                <a:blip r:embed="rId3"/>
                <a:stretch>
                  <a:fillRect l="-1970" t="-2047" r="-493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A49531D-0D2A-4BBB-8ED3-80DD69415077}"/>
              </a:ext>
            </a:extLst>
          </p:cNvPr>
          <p:cNvSpPr txBox="1"/>
          <p:nvPr/>
        </p:nvSpPr>
        <p:spPr>
          <a:xfrm>
            <a:off x="609600" y="6019007"/>
            <a:ext cx="10668000" cy="461665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Techniques for solving these problems will be discussed in coming weeks.</a:t>
            </a:r>
          </a:p>
        </p:txBody>
      </p:sp>
    </p:spTree>
    <p:extLst>
      <p:ext uri="{BB962C8B-B14F-4D97-AF65-F5344CB8AC3E}">
        <p14:creationId xmlns:p14="http://schemas.microsoft.com/office/powerpoint/2010/main" val="154050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B5A37-9418-49E1-A893-A109B6E0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Lambda and Generator Limits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142AFC-6918-44B3-B190-6B5B521F470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When the ED problem is solved, part of the solution is the incremental cost </a:t>
                </a:r>
                <a14:m>
                  <m:oMath xmlns:m="http://schemas.openxmlformats.org/officeDocument/2006/math">
                    <m:r>
                      <a:rPr lang="en-US" altLang="en-US" smtClean="0"/>
                      <m:t>𝜆</m:t>
                    </m:r>
                  </m:oMath>
                </a14:m>
                <a:r>
                  <a:rPr lang="en-US" altLang="en-US" dirty="0"/>
                  <a:t> in $/MWh. This would be the cost to serve one more MW of power. Higher </a:t>
                </a:r>
                <a14:m>
                  <m:oMath xmlns:m="http://schemas.openxmlformats.org/officeDocument/2006/math">
                    <m:r>
                      <a:rPr lang="en-US" altLang="en-US" smtClean="0"/>
                      <m:t>𝜆</m:t>
                    </m:r>
                  </m:oMath>
                </a14:m>
                <a:r>
                  <a:rPr lang="en-US" altLang="en-US" dirty="0"/>
                  <a:t> is typical for a more constrained or higher-load situation.</a:t>
                </a:r>
              </a:p>
              <a:p>
                <a:r>
                  <a:rPr lang="en-US" altLang="en-US" dirty="0"/>
                  <a:t>Generators have limits on the minimum and maximum amount of power they can produce</a:t>
                </a:r>
              </a:p>
              <a:p>
                <a:pPr lvl="1"/>
                <a:r>
                  <a:rPr lang="en-US" altLang="en-US" dirty="0"/>
                  <a:t>Often times the minimum limit is not zero.  This represents a limit on the generator’s operation with the desired fuel type</a:t>
                </a:r>
              </a:p>
              <a:p>
                <a:pPr lvl="1"/>
                <a:r>
                  <a:rPr lang="en-US" altLang="en-US" dirty="0"/>
                  <a:t>Because of varying system economics usually many generators in a system are operated at their maximum MW limits.  </a:t>
                </a:r>
              </a:p>
              <a:p>
                <a:r>
                  <a:rPr lang="en-US" altLang="en-US" dirty="0"/>
                  <a:t>Each generator has an incremental cost</a:t>
                </a:r>
              </a:p>
              <a:p>
                <a:pPr lvl="1"/>
                <a:r>
                  <a:rPr lang="en-US" altLang="en-US" dirty="0"/>
                  <a:t>If the generator's incremental cost is &lt; </a:t>
                </a:r>
                <a14:m>
                  <m:oMath xmlns:m="http://schemas.openxmlformats.org/officeDocument/2006/math">
                    <m:r>
                      <a:rPr lang="en-US" altLang="en-US" smtClean="0"/>
                      <m:t>𝜆</m:t>
                    </m:r>
                  </m:oMath>
                </a14:m>
                <a:r>
                  <a:rPr lang="en-US" altLang="en-US" dirty="0"/>
                  <a:t>, the generator should be operated at its maximum. </a:t>
                </a:r>
              </a:p>
              <a:p>
                <a:pPr lvl="1"/>
                <a:r>
                  <a:rPr lang="en-US" altLang="en-US" dirty="0"/>
                  <a:t>If the generator's incremental cost is &gt; </a:t>
                </a:r>
                <a14:m>
                  <m:oMath xmlns:m="http://schemas.openxmlformats.org/officeDocument/2006/math">
                    <m:r>
                      <a:rPr lang="en-US" altLang="en-US" smtClean="0"/>
                      <m:t>𝜆</m:t>
                    </m:r>
                  </m:oMath>
                </a14:m>
                <a:r>
                  <a:rPr lang="en-US" altLang="en-US" dirty="0"/>
                  <a:t>, it should be operated at its minimum. </a:t>
                </a:r>
              </a:p>
              <a:p>
                <a:pPr lvl="1"/>
                <a:r>
                  <a:rPr lang="en-US" altLang="en-US" dirty="0"/>
                  <a:t>Some generators may have their incremental cost = </a:t>
                </a:r>
                <a14:m>
                  <m:oMath xmlns:m="http://schemas.openxmlformats.org/officeDocument/2006/math">
                    <m:r>
                      <a:rPr lang="en-US" altLang="en-US" smtClean="0"/>
                      <m:t>𝜆</m:t>
                    </m:r>
                  </m:oMath>
                </a14:m>
                <a:r>
                  <a:rPr lang="en-US" altLang="en-US" dirty="0"/>
                  <a:t>, these are the marginal units operated somewhere between minimum and maximum.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142AFC-6918-44B3-B190-6B5B521F4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8077200" cy="5196840"/>
              </a:xfrm>
              <a:blipFill>
                <a:blip r:embed="rId2"/>
                <a:stretch>
                  <a:fillRect l="-679" t="-469" r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98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DDE6-6CFB-4D29-B48C-52B9C522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Penalty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760DE-DFDE-49A8-B646-0BC3B1664F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The losses on the transmission system are a function of the generation dispatch.  In general, using generators closer to the load results in lower losses</a:t>
            </a:r>
          </a:p>
          <a:p>
            <a:pPr eaLnBrk="1" hangingPunct="1"/>
            <a:r>
              <a:rPr lang="en-US" altLang="en-US" sz="2400" dirty="0"/>
              <a:t>This impact on losses should be included when doing the economic dispatch, and can be done by using what are known as penalty factors</a:t>
            </a:r>
            <a:endParaRPr lang="en-US" sz="2400" dirty="0"/>
          </a:p>
          <a:p>
            <a:r>
              <a:rPr lang="en-US" sz="2400" dirty="0"/>
              <a:t>A penalty factor is multiplied by the generator cost to represent the effect of losses: i.e. a generator that increases the losses by operating has a penalty factor &gt; 1.0</a:t>
            </a:r>
          </a:p>
          <a:p>
            <a:r>
              <a:rPr lang="en-US" sz="2400" dirty="0"/>
              <a:t>For Lab 6 we will look at the effect of penalty factors</a:t>
            </a:r>
          </a:p>
        </p:txBody>
      </p:sp>
    </p:spTree>
    <p:extLst>
      <p:ext uri="{BB962C8B-B14F-4D97-AF65-F5344CB8AC3E}">
        <p14:creationId xmlns:p14="http://schemas.microsoft.com/office/powerpoint/2010/main" val="3504503599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227</TotalTime>
  <Words>1195</Words>
  <Application>Microsoft Office PowerPoint</Application>
  <PresentationFormat>Widescreen</PresentationFormat>
  <Paragraphs>89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ECEN 460, Spring 2023 Power System Operation and Control</vt:lpstr>
      <vt:lpstr>Announcements</vt:lpstr>
      <vt:lpstr>Project – Generator Paper</vt:lpstr>
      <vt:lpstr>Resources for the Project</vt:lpstr>
      <vt:lpstr>Introduction to Power System Economics</vt:lpstr>
      <vt:lpstr>Generator Costs and Types</vt:lpstr>
      <vt:lpstr>Economic Dispatch Problem</vt:lpstr>
      <vt:lpstr>System Lambda and Generator Limits</vt:lpstr>
      <vt:lpstr>Penalty Factors</vt:lpstr>
      <vt:lpstr>Contingency Analysis</vt:lpstr>
      <vt:lpstr>Power Flow Application - PJM Control Center</vt:lpstr>
      <vt:lpstr>Lab 6 Introduction: 37 Bus</vt:lpstr>
      <vt:lpstr>Contingency Analysis and the Reference Case</vt:lpstr>
      <vt:lpstr>Lab 6 Introduction: 2000 Bus Case, Operating North Central Texas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79</cp:revision>
  <cp:lastPrinted>2011-08-22T16:49:24Z</cp:lastPrinted>
  <dcterms:created xsi:type="dcterms:W3CDTF">2022-08-23T14:02:40Z</dcterms:created>
  <dcterms:modified xsi:type="dcterms:W3CDTF">2023-03-02T18:22:36Z</dcterms:modified>
</cp:coreProperties>
</file>