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32"/>
  </p:notesMasterIdLst>
  <p:handoutMasterIdLst>
    <p:handoutMasterId r:id="rId33"/>
  </p:handoutMasterIdLst>
  <p:sldIdLst>
    <p:sldId id="356" r:id="rId2"/>
    <p:sldId id="357" r:id="rId3"/>
    <p:sldId id="464" r:id="rId4"/>
    <p:sldId id="466" r:id="rId5"/>
    <p:sldId id="474" r:id="rId6"/>
    <p:sldId id="477" r:id="rId7"/>
    <p:sldId id="475" r:id="rId8"/>
    <p:sldId id="476" r:id="rId9"/>
    <p:sldId id="408" r:id="rId10"/>
    <p:sldId id="479" r:id="rId11"/>
    <p:sldId id="415" r:id="rId12"/>
    <p:sldId id="481" r:id="rId13"/>
    <p:sldId id="482" r:id="rId14"/>
    <p:sldId id="483" r:id="rId15"/>
    <p:sldId id="486" r:id="rId16"/>
    <p:sldId id="487" r:id="rId17"/>
    <p:sldId id="484" r:id="rId18"/>
    <p:sldId id="485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9" r:id="rId30"/>
    <p:sldId id="427" r:id="rId31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FF3300"/>
    <a:srgbClr val="D065F1"/>
    <a:srgbClr val="500000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>
        <p:scale>
          <a:sx n="75" d="100"/>
          <a:sy n="75" d="100"/>
        </p:scale>
        <p:origin x="1812" y="8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12E8E6-E811-46AC-9C10-6B29F1F5A801}" type="slidenum">
              <a:rPr lang="en-US" altLang="en-US" sz="1200" smtClean="0"/>
              <a:pPr eaLnBrk="1" hangingPunct="1"/>
              <a:t>24</a:t>
            </a:fld>
            <a:endParaRPr lang="en-US" altLang="en-US" sz="1200"/>
          </a:p>
        </p:txBody>
      </p:sp>
      <p:sp>
        <p:nvSpPr>
          <p:cNvPr id="808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0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0901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F91E87B-4065-4CB4-9679-7FDB9FDD2078}" type="slidenum">
              <a:rPr lang="en-US" altLang="en-US" sz="1200"/>
              <a:pPr algn="r"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69765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71A182-B1D5-49F4-AAAB-56DDB07A5136}" type="slidenum">
              <a:rPr lang="en-US" altLang="en-US" sz="1200" smtClean="0"/>
              <a:pPr eaLnBrk="1" hangingPunct="1"/>
              <a:t>25</a:t>
            </a:fld>
            <a:endParaRPr lang="en-US" altLang="en-US" sz="1200"/>
          </a:p>
        </p:txBody>
      </p:sp>
      <p:sp>
        <p:nvSpPr>
          <p:cNvPr id="819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25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9FF539C-47F3-4896-B8B3-D1C10DE3FB30}" type="slidenum">
              <a:rPr lang="en-US" altLang="en-US" sz="1200"/>
              <a:pPr algn="r"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9103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63560A-7F23-438F-B6D0-66EF8B4EA043}" type="slidenum">
              <a:rPr lang="en-US" altLang="en-US" sz="1200" smtClean="0"/>
              <a:pPr eaLnBrk="1" hangingPunct="1"/>
              <a:t>26</a:t>
            </a:fld>
            <a:endParaRPr lang="en-US" altLang="en-US" sz="1200"/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2949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ED5A198-18E1-4960-8719-7E09B97B2715}" type="slidenum">
              <a:rPr lang="en-US" altLang="en-US" sz="1200"/>
              <a:pPr algn="r"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55068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79BFCF-CC04-4C0B-9D9F-0F258428D207}" type="slidenum">
              <a:rPr lang="en-US" altLang="en-US" sz="1200" smtClean="0"/>
              <a:pPr eaLnBrk="1" hangingPunct="1"/>
              <a:t>27</a:t>
            </a:fld>
            <a:endParaRPr lang="en-US" altLang="en-US" sz="1200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21902CB-68CF-42B6-BB27-8B07771B0992}" type="slidenum">
              <a:rPr lang="en-US" altLang="en-US" sz="1200"/>
              <a:pPr algn="r" eaLnBrk="1" hangingPunct="1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88760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30036B-246D-438D-BAF4-76150FB7C7E5}" type="slidenum">
              <a:rPr lang="en-US" altLang="en-US" sz="1200" smtClean="0"/>
              <a:pPr eaLnBrk="1" hangingPunct="1"/>
              <a:t>29</a:t>
            </a:fld>
            <a:endParaRPr lang="en-US" altLang="en-US" sz="1200"/>
          </a:p>
        </p:txBody>
      </p:sp>
      <p:sp>
        <p:nvSpPr>
          <p:cNvPr id="880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8069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329EB92-EB04-47ED-A77A-73A3E2D41558}" type="slidenum">
              <a:rPr lang="en-US" altLang="en-US" sz="1200"/>
              <a:pPr algn="r" eaLnBrk="1" hangingPunct="1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4801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1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33D87A-8EC9-487D-B04F-253111E82540}" type="slidenum">
              <a:rPr lang="en-US" altLang="en-US" sz="1200" smtClean="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6899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92B1B9-BB95-4ADF-924E-3CE88926F839}" type="slidenum">
              <a:rPr lang="en-US" altLang="en-US" sz="1200" smtClean="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55861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4C8492-A971-4717-B87B-D5FA714C9B3B}" type="slidenum">
              <a:rPr lang="en-US" altLang="en-US" sz="1200" smtClean="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08254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42DA6A-82A4-4CAE-9191-6606B5569850}" type="slidenum">
              <a:rPr lang="en-US" altLang="en-US" sz="1200" smtClean="0"/>
              <a:pPr eaLnBrk="1" hangingPunct="1"/>
              <a:t>20</a:t>
            </a:fld>
            <a:endParaRPr lang="en-US" altLang="en-US" sz="1200"/>
          </a:p>
        </p:txBody>
      </p:sp>
      <p:sp>
        <p:nvSpPr>
          <p:cNvPr id="768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6805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822ECD3-242E-40FE-83EE-DB1AA9D04732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83003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2D7C2C-22D4-4BF1-816B-E8DF7D643EF2}" type="slidenum">
              <a:rPr lang="en-US" altLang="en-US" sz="1200" smtClean="0"/>
              <a:pPr eaLnBrk="1" hangingPunct="1"/>
              <a:t>21</a:t>
            </a:fld>
            <a:endParaRPr lang="en-US" altLang="en-US" sz="1200"/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1EA5A40-61AE-418A-AEAF-11E30B6C8B42}" type="slidenum">
              <a:rPr lang="en-US" altLang="en-US" sz="1200"/>
              <a:pPr algn="r"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745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7589BC-0F95-4C44-9325-C9A60A28AF0C}" type="slidenum">
              <a:rPr lang="en-US" altLang="en-US" sz="1200" smtClean="0"/>
              <a:pPr eaLnBrk="1" hangingPunct="1"/>
              <a:t>22</a:t>
            </a:fld>
            <a:endParaRPr lang="en-US" altLang="en-US" sz="1200"/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8853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85371AB-86A2-4C67-8FB0-275BFAD41382}" type="slidenum">
              <a:rPr lang="en-US" altLang="en-US" sz="1200"/>
              <a:pPr algn="r"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13226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93F1D7-B9AC-4F47-827B-756AA88EAA61}" type="slidenum">
              <a:rPr lang="en-US" altLang="en-US" sz="1200" smtClean="0"/>
              <a:pPr eaLnBrk="1" hangingPunct="1"/>
              <a:t>23</a:t>
            </a:fld>
            <a:endParaRPr lang="en-US" altLang="en-US" sz="1200"/>
          </a:p>
        </p:txBody>
      </p:sp>
      <p:sp>
        <p:nvSpPr>
          <p:cNvPr id="798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9877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73817DE-3698-4254-B652-22E3ABF0B5BE}" type="slidenum">
              <a:rPr lang="en-US" altLang="en-US" sz="1200"/>
              <a:pPr algn="r"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8494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59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14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36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1.wmf"/><Relationship Id="rId22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2023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11: Power Flow Examples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C896-02AF-41D7-9DD7-DD034A12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Voltage Solution!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E91695C0-0084-472F-A19C-BC8D465F48C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715000" cy="5181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This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case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actually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has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two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solutions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!  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The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second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 "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low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voltage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"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​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is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found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by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using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a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low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initial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guess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.</m:t>
                    </m:r>
                  </m:oMath>
                </a14:m>
                <a:br>
                  <a:rPr lang="en-US" sz="240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Set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,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guess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latin typeface="+mj-lt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E91695C0-0084-472F-A19C-BC8D465F48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715000" cy="5181600"/>
              </a:xfrm>
              <a:blipFill>
                <a:blip r:embed="rId2"/>
                <a:stretch>
                  <a:fillRect l="-1494" t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AB6619E-0748-4248-90C3-64C0D1E23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5177" r="27200" b="64714"/>
          <a:stretch>
            <a:fillRect/>
          </a:stretch>
        </p:blipFill>
        <p:spPr bwMode="auto">
          <a:xfrm>
            <a:off x="228600" y="3886200"/>
            <a:ext cx="5410200" cy="15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A6EB799-C485-4CBD-9E8E-34289CE7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/>
          <a:stretch>
            <a:fillRect/>
          </a:stretch>
        </p:blipFill>
        <p:spPr bwMode="auto">
          <a:xfrm>
            <a:off x="6019800" y="1905000"/>
            <a:ext cx="5791200" cy="404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33B169DA-27D2-480C-B9AA-709E8DE0C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295400"/>
            <a:ext cx="655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+mj-lt"/>
              </a:rPr>
              <a:t>This shows the region of convergence for different initial guesses of bus 2 angle (x-axis) and magnitude (y-axis)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479801F-069B-4E4F-BF42-643771E1D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019800"/>
            <a:ext cx="6934200" cy="707886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altLang="en-US" sz="2000" dirty="0">
                <a:solidFill>
                  <a:schemeClr val="tx1"/>
                </a:solidFill>
              </a:rPr>
              <a:t>Red region converges to the high voltage solution, while the yellow region converges to the low voltage solution</a:t>
            </a:r>
          </a:p>
        </p:txBody>
      </p:sp>
    </p:spTree>
    <p:extLst>
      <p:ext uri="{BB962C8B-B14F-4D97-AF65-F5344CB8AC3E}">
        <p14:creationId xmlns:p14="http://schemas.microsoft.com/office/powerpoint/2010/main" val="3654252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Reactive Power Limits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The reactive power output of generators varies to maintain the terminal voltage; on a real generator this is done by the exciter</a:t>
            </a:r>
          </a:p>
          <a:p>
            <a:r>
              <a:rPr lang="en-US" altLang="en-US" dirty="0"/>
              <a:t>To maintain higher voltages requires more reactive power</a:t>
            </a:r>
          </a:p>
          <a:p>
            <a:r>
              <a:rPr lang="en-US" altLang="en-US" dirty="0"/>
              <a:t>Generators have reactive power limits, which are dependent upon the generator's MW output</a:t>
            </a:r>
          </a:p>
          <a:p>
            <a:r>
              <a:rPr lang="en-US" altLang="en-US" dirty="0"/>
              <a:t>These limits must be considered during the power flow solution</a:t>
            </a:r>
          </a:p>
          <a:p>
            <a:pPr lvl="1"/>
            <a:r>
              <a:rPr lang="en-US" altLang="en-US" dirty="0"/>
              <a:t>During power flow, once a solution is obtained, check to make generator reactive power output is within its limits</a:t>
            </a:r>
          </a:p>
          <a:p>
            <a:pPr lvl="1"/>
            <a:r>
              <a:rPr lang="en-US" altLang="en-US" dirty="0"/>
              <a:t>If the reactive power is outside of the limits, fix Q at the max or min value, and resolve treating the generator as a PQ bus</a:t>
            </a:r>
          </a:p>
          <a:p>
            <a:pPr lvl="2"/>
            <a:r>
              <a:rPr lang="en-US" altLang="en-US" dirty="0"/>
              <a:t>this is know as "type-switching"</a:t>
            </a:r>
          </a:p>
          <a:p>
            <a:pPr lvl="2"/>
            <a:r>
              <a:rPr lang="en-US" altLang="en-US" dirty="0"/>
              <a:t>also need to check if a PQ generator can again regulate</a:t>
            </a:r>
          </a:p>
          <a:p>
            <a:r>
              <a:rPr lang="en-US" altLang="en-US" dirty="0"/>
              <a:t>Rule of thumb: to raise system voltage we need to supply more vars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1007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733C2B-1197-45E6-BD0E-D0CE48F5D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" r="36000" b="41417"/>
          <a:stretch>
            <a:fillRect/>
          </a:stretch>
        </p:blipFill>
        <p:spPr bwMode="auto">
          <a:xfrm>
            <a:off x="2057400" y="3276600"/>
            <a:ext cx="670560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605804-49AC-414D-AFBF-C75AB0CB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Example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17FFD-70C2-498F-90D9-D38256F148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Bus 1 contains a large generating unit operating at V=1.0 </a:t>
            </a:r>
            <a:r>
              <a:rPr lang="en-US" dirty="0" err="1"/>
              <a:t>pu</a:t>
            </a:r>
            <a:endParaRPr lang="en-US" dirty="0"/>
          </a:p>
          <a:p>
            <a:r>
              <a:rPr lang="en-US" dirty="0"/>
              <a:t>Bus 2 has a load consuming 200 MW and 100 MVR</a:t>
            </a:r>
          </a:p>
          <a:p>
            <a:r>
              <a:rPr lang="en-US" dirty="0"/>
              <a:t>Bus 3 has a generator that is set to produce 30 MW and control its terminal voltage to 1.0 </a:t>
            </a:r>
            <a:r>
              <a:rPr lang="en-US" dirty="0" err="1"/>
              <a:t>pu</a:t>
            </a:r>
            <a:r>
              <a:rPr lang="en-US" dirty="0"/>
              <a:t> </a:t>
            </a:r>
          </a:p>
          <a:p>
            <a:r>
              <a:rPr lang="en-US" dirty="0"/>
              <a:t>Want to solve for all bus voltages and line flows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383D6F-EF13-42E8-965F-72F259D328C1}"/>
              </a:ext>
            </a:extLst>
          </p:cNvPr>
          <p:cNvSpPr/>
          <p:nvPr/>
        </p:nvSpPr>
        <p:spPr bwMode="auto">
          <a:xfrm>
            <a:off x="2057400" y="4495800"/>
            <a:ext cx="9144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3F92F1-3652-4787-ACA5-07907DF0BA1F}"/>
              </a:ext>
            </a:extLst>
          </p:cNvPr>
          <p:cNvSpPr/>
          <p:nvPr/>
        </p:nvSpPr>
        <p:spPr bwMode="auto">
          <a:xfrm>
            <a:off x="7620000" y="3886200"/>
            <a:ext cx="9144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CFAD10-D6DA-3EE9-BC9F-D5629ABB2009}"/>
              </a:ext>
            </a:extLst>
          </p:cNvPr>
          <p:cNvSpPr/>
          <p:nvPr/>
        </p:nvSpPr>
        <p:spPr bwMode="auto">
          <a:xfrm>
            <a:off x="5791200" y="6235700"/>
            <a:ext cx="9144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6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1FCB1B-4210-4C89-BBDD-42E25B1D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Example #2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013BB1-744B-452B-BBF6-2EC178CD4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3581400" cy="2308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D0515A-48E3-401C-88DB-6820655EB178}"/>
                  </a:ext>
                </a:extLst>
              </p:cNvPr>
              <p:cNvSpPr txBox="1"/>
              <p:nvPr/>
            </p:nvSpPr>
            <p:spPr>
              <a:xfrm>
                <a:off x="304800" y="3733800"/>
                <a:ext cx="5334000" cy="126868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D0515A-48E3-401C-88DB-6820655EB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733800"/>
                <a:ext cx="5334000" cy="1268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8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1FCB1B-4210-4C89-BBDD-42E25B1D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Example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2D0F4C-9D2F-4543-9CDB-70BA38BB61FC}"/>
                  </a:ext>
                </a:extLst>
              </p:cNvPr>
              <p:cNvSpPr txBox="1"/>
              <p:nvPr/>
            </p:nvSpPr>
            <p:spPr>
              <a:xfrm>
                <a:off x="228600" y="1295400"/>
                <a:ext cx="6276108" cy="160467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2D0F4C-9D2F-4543-9CDB-70BA38BB6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95400"/>
                <a:ext cx="6276108" cy="16046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202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717F5-DF59-4958-B721-E8531FBE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Example #2</a:t>
            </a:r>
          </a:p>
        </p:txBody>
      </p:sp>
    </p:spTree>
    <p:extLst>
      <p:ext uri="{BB962C8B-B14F-4D97-AF65-F5344CB8AC3E}">
        <p14:creationId xmlns:p14="http://schemas.microsoft.com/office/powerpoint/2010/main" val="3238103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BDDA-260B-4A1B-9DB2-6748A15E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Example #2,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DA1DCC-FF3D-420C-9659-1E35A1482E6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867400" cy="5181600"/>
              </a:xfrm>
            </p:spPr>
            <p:txBody>
              <a:bodyPr/>
              <a:lstStyle/>
              <a:p>
                <a:r>
                  <a:rPr lang="en-US" dirty="0"/>
                  <a:t>First, figure out bus types, knowns, and unknowns</a:t>
                </a:r>
              </a:p>
              <a:p>
                <a:r>
                  <a:rPr lang="en-US" dirty="0"/>
                  <a:t>Build Y-bus</a:t>
                </a:r>
              </a:p>
              <a:p>
                <a:r>
                  <a:rPr lang="en-US" dirty="0"/>
                  <a:t>Identify variables and equations (unknown </a:t>
                </a:r>
                <a14:m>
                  <m:oMath xmlns:m="http://schemas.openxmlformats.org/officeDocument/2006/math">
                    <m:r>
                      <a:rPr lang="en-US" smtClean="0"/>
                      <m:t>𝜃</m:t>
                    </m:r>
                  </m:oMath>
                </a14:m>
                <a:r>
                  <a:rPr lang="en-US" dirty="0"/>
                  <a:t>, V and known P, Q)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DA1DCC-FF3D-420C-9659-1E35A1482E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867400" cy="5181600"/>
              </a:xfrm>
              <a:blipFill>
                <a:blip r:embed="rId2"/>
                <a:stretch>
                  <a:fillRect l="-145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DF028-0992-4996-B29F-9685771CD72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629400" y="1447800"/>
              <a:ext cx="46482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2050">
                      <a:extLst>
                        <a:ext uri="{9D8B030D-6E8A-4147-A177-3AD203B41FA5}">
                          <a16:colId xmlns:a16="http://schemas.microsoft.com/office/drawing/2014/main" val="839853674"/>
                        </a:ext>
                      </a:extLst>
                    </a:gridCol>
                    <a:gridCol w="1162050">
                      <a:extLst>
                        <a:ext uri="{9D8B030D-6E8A-4147-A177-3AD203B41FA5}">
                          <a16:colId xmlns:a16="http://schemas.microsoft.com/office/drawing/2014/main" val="1557670606"/>
                        </a:ext>
                      </a:extLst>
                    </a:gridCol>
                    <a:gridCol w="1162050">
                      <a:extLst>
                        <a:ext uri="{9D8B030D-6E8A-4147-A177-3AD203B41FA5}">
                          <a16:colId xmlns:a16="http://schemas.microsoft.com/office/drawing/2014/main" val="2121340612"/>
                        </a:ext>
                      </a:extLst>
                    </a:gridCol>
                    <a:gridCol w="1162050">
                      <a:extLst>
                        <a:ext uri="{9D8B030D-6E8A-4147-A177-3AD203B41FA5}">
                          <a16:colId xmlns:a16="http://schemas.microsoft.com/office/drawing/2014/main" val="25203081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Bus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Known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Unknown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9245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Slack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600" dirty="0">
                              <a:latin typeface="+mj-lt"/>
                            </a:rPr>
                            <a:t>,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P, 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3262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PQ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P, 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600" dirty="0">
                              <a:latin typeface="+mj-lt"/>
                            </a:rPr>
                            <a:t>,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8560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PV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P,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600" dirty="0">
                              <a:latin typeface="+mj-lt"/>
                            </a:rPr>
                            <a:t>, 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41995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DF028-0992-4996-B29F-9685771CD7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8385138"/>
                  </p:ext>
                </p:extLst>
              </p:nvPr>
            </p:nvGraphicFramePr>
            <p:xfrm>
              <a:off x="6629400" y="1447800"/>
              <a:ext cx="46482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2050">
                      <a:extLst>
                        <a:ext uri="{9D8B030D-6E8A-4147-A177-3AD203B41FA5}">
                          <a16:colId xmlns:a16="http://schemas.microsoft.com/office/drawing/2014/main" val="839853674"/>
                        </a:ext>
                      </a:extLst>
                    </a:gridCol>
                    <a:gridCol w="1162050">
                      <a:extLst>
                        <a:ext uri="{9D8B030D-6E8A-4147-A177-3AD203B41FA5}">
                          <a16:colId xmlns:a16="http://schemas.microsoft.com/office/drawing/2014/main" val="1557670606"/>
                        </a:ext>
                      </a:extLst>
                    </a:gridCol>
                    <a:gridCol w="1162050">
                      <a:extLst>
                        <a:ext uri="{9D8B030D-6E8A-4147-A177-3AD203B41FA5}">
                          <a16:colId xmlns:a16="http://schemas.microsoft.com/office/drawing/2014/main" val="2121340612"/>
                        </a:ext>
                      </a:extLst>
                    </a:gridCol>
                    <a:gridCol w="1162050">
                      <a:extLst>
                        <a:ext uri="{9D8B030D-6E8A-4147-A177-3AD203B41FA5}">
                          <a16:colId xmlns:a16="http://schemas.microsoft.com/office/drawing/2014/main" val="25203081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Bus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Known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Unknown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9245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Slack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579" t="-103279" r="-103158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P, 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3262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PQ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P, 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03279" r="-2618" b="-1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88560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PV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P,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03279" r="-2618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19952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EB3DE44-89BE-4D60-83F1-15C960B94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86200"/>
            <a:ext cx="4019981" cy="2590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6CF562-FCBB-4FB0-9703-81EA2833697F}"/>
                  </a:ext>
                </a:extLst>
              </p:cNvPr>
              <p:cNvSpPr txBox="1"/>
              <p:nvPr/>
            </p:nvSpPr>
            <p:spPr>
              <a:xfrm>
                <a:off x="7010400" y="3429000"/>
                <a:ext cx="4062202" cy="2883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Y-bus=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6CF562-FCBB-4FB0-9703-81EA28336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429000"/>
                <a:ext cx="4062202" cy="2883225"/>
              </a:xfrm>
              <a:prstGeom prst="rect">
                <a:avLst/>
              </a:prstGeom>
              <a:blipFill>
                <a:blip r:embed="rId5"/>
                <a:stretch>
                  <a:fillRect l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064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1B7C-E166-4A38-9FEF-F69FDE29D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Example #2,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0CD458-5457-4006-A6A1-76DDEA0767E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029200" y="1295400"/>
                <a:ext cx="60960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400" dirty="0"/>
                  <a:t>Write out power balance equations to get f(x):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𝑃</m:t>
                        </m:r>
                      </m:e>
                      <m:sub>
                        <m:r>
                          <a:rPr lang="en-US" sz="1400" smtClean="0"/>
                          <m:t>2</m:t>
                        </m:r>
                      </m:sub>
                    </m:sSub>
                    <m:d>
                      <m:dPr>
                        <m:ctrlPr>
                          <a:rPr lang="en-US" sz="1400" smtClean="0"/>
                        </m:ctrlPr>
                      </m:dPr>
                      <m:e>
                        <m:r>
                          <a:rPr lang="en-US" sz="1400" smtClean="0"/>
                          <m:t>𝑥</m:t>
                        </m:r>
                      </m:e>
                    </m:d>
                    <m:r>
                      <a:rPr lang="en-US" sz="1400" smtClean="0"/>
                      <m:t>=</m:t>
                    </m:r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𝑉</m:t>
                        </m:r>
                      </m:e>
                      <m:sub>
                        <m:r>
                          <a:rPr lang="en-US" sz="1400" smtClean="0"/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𝑉</m:t>
                        </m:r>
                      </m:e>
                      <m:sub>
                        <m:r>
                          <a:rPr lang="en-US" sz="1400" smtClean="0"/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𝑏</m:t>
                        </m:r>
                      </m:e>
                      <m:sub>
                        <m:r>
                          <a:rPr lang="en-US" sz="1400" smtClean="0"/>
                          <m:t>12</m:t>
                        </m:r>
                      </m:sub>
                    </m:sSub>
                    <m:func>
                      <m:funcPr>
                        <m:ctrlPr>
                          <a:rPr lang="en-US" sz="1400" smtClean="0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smtClean="0"/>
                          <m:t>sin</m:t>
                        </m:r>
                      </m:fName>
                      <m:e>
                        <m:r>
                          <a:rPr lang="en-US" sz="1400" smtClean="0"/>
                          <m:t>(</m:t>
                        </m:r>
                        <m:sSub>
                          <m:sSubPr>
                            <m:ctrlPr>
                              <a:rPr lang="en-US" sz="1400" smtClean="0"/>
                            </m:ctrlPr>
                          </m:sSubPr>
                          <m:e>
                            <m:r>
                              <a:rPr lang="en-US" sz="1400" smtClean="0"/>
                              <m:t>𝜃</m:t>
                            </m:r>
                          </m:e>
                          <m:sub>
                            <m:r>
                              <a:rPr lang="en-US" sz="1400" smtClean="0"/>
                              <m:t>2</m:t>
                            </m:r>
                          </m:sub>
                        </m:sSub>
                        <m:r>
                          <a:rPr lang="en-US" sz="1400" smtClean="0"/>
                          <m:t>−</m:t>
                        </m:r>
                        <m:sSub>
                          <m:sSubPr>
                            <m:ctrlPr>
                              <a:rPr lang="en-US" sz="1400" smtClean="0"/>
                            </m:ctrlPr>
                          </m:sSubPr>
                          <m:e>
                            <m:r>
                              <a:rPr lang="en-US" sz="1400" smtClean="0"/>
                              <m:t>𝜃</m:t>
                            </m:r>
                          </m:e>
                          <m:sub>
                            <m:r>
                              <a:rPr lang="en-US" sz="1400" smtClean="0"/>
                              <m:t>1</m:t>
                            </m:r>
                          </m:sub>
                        </m:sSub>
                        <m:r>
                          <a:rPr lang="en-US" sz="1400" smtClean="0"/>
                          <m:t>)</m:t>
                        </m:r>
                      </m:e>
                    </m:func>
                    <m:r>
                      <a:rPr lang="en-US" sz="1400" smtClean="0"/>
                      <m:t>+</m:t>
                    </m:r>
                    <m:sSubSup>
                      <m:sSubSupPr>
                        <m:ctrlPr>
                          <a:rPr lang="en-US" sz="1400" smtClean="0"/>
                        </m:ctrlPr>
                      </m:sSubSupPr>
                      <m:e>
                        <m:r>
                          <a:rPr lang="en-US" sz="1400" smtClean="0"/>
                          <m:t>𝑉</m:t>
                        </m:r>
                      </m:e>
                      <m:sub>
                        <m:r>
                          <a:rPr lang="en-US" sz="1400" smtClean="0"/>
                          <m:t>2</m:t>
                        </m:r>
                      </m:sub>
                      <m:sup>
                        <m:r>
                          <a:rPr lang="en-US" sz="1400" smtClean="0"/>
                          <m:t>2</m:t>
                        </m:r>
                      </m:sup>
                    </m:sSubSup>
                    <m:d>
                      <m:dPr>
                        <m:ctrlPr>
                          <a:rPr lang="en-US" sz="1400" smtClean="0"/>
                        </m:ctrlPr>
                      </m:dPr>
                      <m:e>
                        <m:sSub>
                          <m:sSubPr>
                            <m:ctrlPr>
                              <a:rPr lang="en-US" sz="1400" smtClean="0"/>
                            </m:ctrlPr>
                          </m:sSubPr>
                          <m:e>
                            <m:r>
                              <a:rPr lang="en-US" sz="1400" smtClean="0"/>
                              <m:t>𝑏</m:t>
                            </m:r>
                          </m:e>
                          <m:sub>
                            <m:r>
                              <a:rPr lang="en-US" sz="1400" smtClean="0"/>
                              <m:t>22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smtClean="0"/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smtClean="0"/>
                              <m:t>sin</m:t>
                            </m:r>
                          </m:fName>
                          <m:e>
                            <m:r>
                              <a:rPr lang="en-US" sz="1400" smtClean="0"/>
                              <m:t>0</m:t>
                            </m:r>
                          </m:e>
                        </m:func>
                      </m:e>
                    </m:d>
                    <m:r>
                      <a:rPr lang="en-US" sz="1400" smtClean="0"/>
                      <m:t>+</m:t>
                    </m:r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𝑉</m:t>
                        </m:r>
                      </m:e>
                      <m:sub>
                        <m:r>
                          <a:rPr lang="en-US" sz="1400" smtClean="0"/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𝑉</m:t>
                        </m:r>
                      </m:e>
                      <m:sub>
                        <m:r>
                          <a:rPr lang="en-US" sz="1400" smtClean="0"/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𝑏</m:t>
                        </m:r>
                      </m:e>
                      <m:sub>
                        <m:r>
                          <a:rPr lang="en-US" sz="1400" smtClean="0"/>
                          <m:t>23</m:t>
                        </m:r>
                      </m:sub>
                    </m:sSub>
                    <m:func>
                      <m:funcPr>
                        <m:ctrlPr>
                          <a:rPr lang="en-US" sz="1400" smtClean="0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smtClean="0"/>
                          <m:t>sin</m:t>
                        </m:r>
                      </m:fName>
                      <m:e>
                        <m:r>
                          <a:rPr lang="en-US" sz="1400" smtClean="0"/>
                          <m:t>(</m:t>
                        </m:r>
                        <m:sSub>
                          <m:sSubPr>
                            <m:ctrlPr>
                              <a:rPr lang="en-US" sz="1400" smtClean="0"/>
                            </m:ctrlPr>
                          </m:sSubPr>
                          <m:e>
                            <m:r>
                              <a:rPr lang="en-US" sz="1400" smtClean="0"/>
                              <m:t>𝜃</m:t>
                            </m:r>
                          </m:e>
                          <m:sub>
                            <m:r>
                              <a:rPr lang="en-US" sz="1400" smtClean="0"/>
                              <m:t>2</m:t>
                            </m:r>
                          </m:sub>
                        </m:sSub>
                        <m:r>
                          <a:rPr lang="en-US" sz="1400" smtClean="0"/>
                          <m:t>−</m:t>
                        </m:r>
                        <m:sSub>
                          <m:sSubPr>
                            <m:ctrlPr>
                              <a:rPr lang="en-US" sz="1400" smtClean="0"/>
                            </m:ctrlPr>
                          </m:sSubPr>
                          <m:e>
                            <m:r>
                              <a:rPr lang="en-US" sz="1400" smtClean="0"/>
                              <m:t>𝜃</m:t>
                            </m:r>
                          </m:e>
                          <m:sub>
                            <m:r>
                              <a:rPr lang="en-US" sz="1400" smtClean="0"/>
                              <m:t>3</m:t>
                            </m:r>
                          </m:sub>
                        </m:sSub>
                        <m:r>
                          <a:rPr lang="en-US" sz="1400" smtClean="0"/>
                          <m:t>)</m:t>
                        </m:r>
                      </m:e>
                    </m:func>
                    <m:r>
                      <a:rPr lang="en-US" sz="1400" smtClean="0"/>
                      <m:t>=10</m:t>
                    </m:r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𝑉</m:t>
                        </m:r>
                      </m:e>
                      <m:sub>
                        <m:r>
                          <a:rPr lang="en-US" sz="1400" smtClean="0"/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1400" smtClean="0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smtClean="0"/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1400" smtClean="0"/>
                            </m:ctrlPr>
                          </m:sSubPr>
                          <m:e>
                            <m:r>
                              <a:rPr lang="en-US" sz="1400" smtClean="0"/>
                              <m:t>𝜃</m:t>
                            </m:r>
                          </m:e>
                          <m:sub>
                            <m:r>
                              <a:rPr lang="en-US" sz="1400" smtClean="0"/>
                              <m:t>2</m:t>
                            </m:r>
                          </m:sub>
                        </m:sSub>
                      </m:e>
                    </m:func>
                    <m:r>
                      <a:rPr lang="en-US" sz="1400" smtClean="0"/>
                      <m:t>+10</m:t>
                    </m:r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𝑉</m:t>
                        </m:r>
                      </m:e>
                      <m:sub>
                        <m:r>
                          <a:rPr lang="en-US" sz="1400" smtClean="0"/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1400" smtClean="0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smtClean="0"/>
                          <m:t>sin</m:t>
                        </m:r>
                      </m:fName>
                      <m:e>
                        <m:r>
                          <a:rPr lang="en-US" sz="1400" smtClean="0"/>
                          <m:t>(</m:t>
                        </m:r>
                        <m:sSub>
                          <m:sSubPr>
                            <m:ctrlPr>
                              <a:rPr lang="en-US" sz="1400" smtClean="0"/>
                            </m:ctrlPr>
                          </m:sSubPr>
                          <m:e>
                            <m:r>
                              <a:rPr lang="en-US" sz="1400" smtClean="0"/>
                              <m:t>𝜃</m:t>
                            </m:r>
                          </m:e>
                          <m:sub>
                            <m:r>
                              <a:rPr lang="en-US" sz="1400" smtClean="0"/>
                              <m:t>2</m:t>
                            </m:r>
                          </m:sub>
                        </m:sSub>
                        <m:r>
                          <a:rPr lang="en-US" sz="1400" smtClean="0"/>
                          <m:t>−</m:t>
                        </m:r>
                        <m:sSub>
                          <m:sSubPr>
                            <m:ctrlPr>
                              <a:rPr lang="en-US" sz="1400" smtClean="0"/>
                            </m:ctrlPr>
                          </m:sSubPr>
                          <m:e>
                            <m:r>
                              <a:rPr lang="en-US" sz="1400" smtClean="0"/>
                              <m:t>𝜃</m:t>
                            </m:r>
                          </m:e>
                          <m:sub>
                            <m:r>
                              <a:rPr lang="en-US" sz="1400" smtClean="0"/>
                              <m:t>3</m:t>
                            </m:r>
                          </m:sub>
                        </m:sSub>
                        <m:r>
                          <a:rPr lang="en-US" sz="1400" smtClean="0"/>
                          <m:t>)</m:t>
                        </m:r>
                      </m:e>
                    </m:func>
                  </m:oMath>
                </a14:m>
                <a:r>
                  <a:rPr lang="en-US" sz="14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𝑃</m:t>
                        </m:r>
                      </m:e>
                      <m:sub>
                        <m:r>
                          <a:rPr lang="en-US" sz="1400" smtClean="0"/>
                          <m:t>3</m:t>
                        </m:r>
                      </m:sub>
                    </m:sSub>
                    <m:d>
                      <m:dPr>
                        <m:ctrlPr>
                          <a:rPr lang="en-US" sz="1400" smtClean="0"/>
                        </m:ctrlPr>
                      </m:dPr>
                      <m:e>
                        <m:r>
                          <a:rPr lang="en-US" sz="1400" smtClean="0"/>
                          <m:t>𝑥</m:t>
                        </m:r>
                      </m:e>
                    </m:d>
                    <m:r>
                      <a:rPr lang="en-US" sz="1400" smtClean="0"/>
                      <m:t>=</m:t>
                    </m:r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𝑉</m:t>
                        </m:r>
                      </m:e>
                      <m:sub>
                        <m:r>
                          <a:rPr lang="en-US" sz="1400" smtClean="0"/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𝑉</m:t>
                        </m:r>
                      </m:e>
                      <m:sub>
                        <m:r>
                          <a:rPr lang="en-US" sz="1400" smtClean="0"/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𝑏</m:t>
                        </m:r>
                      </m:e>
                      <m:sub>
                        <m:r>
                          <a:rPr lang="en-US" sz="1400" smtClean="0"/>
                          <m:t>12</m:t>
                        </m:r>
                      </m:sub>
                    </m:sSub>
                    <m:func>
                      <m:funcPr>
                        <m:ctrlPr>
                          <a:rPr lang="en-US" sz="1400" smtClean="0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smtClean="0"/>
                          <m:t>sin</m:t>
                        </m:r>
                      </m:fName>
                      <m:e>
                        <m:r>
                          <a:rPr lang="en-US" sz="1400" smtClean="0"/>
                          <m:t>(</m:t>
                        </m:r>
                        <m:sSub>
                          <m:sSubPr>
                            <m:ctrlPr>
                              <a:rPr lang="en-US" sz="1400" smtClean="0"/>
                            </m:ctrlPr>
                          </m:sSubPr>
                          <m:e>
                            <m:r>
                              <a:rPr lang="en-US" sz="1400" smtClean="0"/>
                              <m:t>𝜃</m:t>
                            </m:r>
                          </m:e>
                          <m:sub>
                            <m:r>
                              <a:rPr lang="en-US" sz="1400" smtClean="0"/>
                              <m:t>3</m:t>
                            </m:r>
                          </m:sub>
                        </m:sSub>
                        <m:r>
                          <a:rPr lang="en-US" sz="1400" smtClean="0"/>
                          <m:t>−</m:t>
                        </m:r>
                        <m:sSub>
                          <m:sSubPr>
                            <m:ctrlPr>
                              <a:rPr lang="en-US" sz="1400" smtClean="0"/>
                            </m:ctrlPr>
                          </m:sSubPr>
                          <m:e>
                            <m:r>
                              <a:rPr lang="en-US" sz="1400" smtClean="0"/>
                              <m:t>𝜃</m:t>
                            </m:r>
                          </m:e>
                          <m:sub>
                            <m:r>
                              <a:rPr lang="en-US" sz="1400" smtClean="0"/>
                              <m:t>1</m:t>
                            </m:r>
                          </m:sub>
                        </m:sSub>
                        <m:r>
                          <a:rPr lang="en-US" sz="1400" smtClean="0"/>
                          <m:t>)</m:t>
                        </m:r>
                      </m:e>
                    </m:func>
                    <m:r>
                      <a:rPr lang="en-US" sz="1400" smtClean="0"/>
                      <m:t>+</m:t>
                    </m:r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𝑉</m:t>
                        </m:r>
                      </m:e>
                      <m:sub>
                        <m:r>
                          <a:rPr lang="en-US" sz="1400" smtClean="0"/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𝑉</m:t>
                        </m:r>
                      </m:e>
                      <m:sub>
                        <m:r>
                          <a:rPr lang="en-US" sz="1400" smtClean="0"/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𝑏</m:t>
                        </m:r>
                      </m:e>
                      <m:sub>
                        <m:r>
                          <a:rPr lang="en-US" sz="1400" smtClean="0"/>
                          <m:t>23</m:t>
                        </m:r>
                      </m:sub>
                    </m:sSub>
                    <m:func>
                      <m:funcPr>
                        <m:ctrlPr>
                          <a:rPr lang="en-US" sz="1400" smtClean="0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smtClean="0"/>
                          <m:t>sin</m:t>
                        </m:r>
                      </m:fName>
                      <m:e>
                        <m:r>
                          <a:rPr lang="en-US" sz="1400" smtClean="0"/>
                          <m:t>(</m:t>
                        </m:r>
                        <m:sSub>
                          <m:sSubPr>
                            <m:ctrlPr>
                              <a:rPr lang="en-US" sz="1400" smtClean="0"/>
                            </m:ctrlPr>
                          </m:sSubPr>
                          <m:e>
                            <m:r>
                              <a:rPr lang="en-US" sz="1400" smtClean="0"/>
                              <m:t>𝜃</m:t>
                            </m:r>
                          </m:e>
                          <m:sub>
                            <m:r>
                              <a:rPr lang="en-US" sz="1400" smtClean="0"/>
                              <m:t>3</m:t>
                            </m:r>
                          </m:sub>
                        </m:sSub>
                        <m:r>
                          <a:rPr lang="en-US" sz="1400" smtClean="0"/>
                          <m:t>−</m:t>
                        </m:r>
                        <m:sSub>
                          <m:sSubPr>
                            <m:ctrlPr>
                              <a:rPr lang="en-US" sz="1400" smtClean="0"/>
                            </m:ctrlPr>
                          </m:sSubPr>
                          <m:e>
                            <m:r>
                              <a:rPr lang="en-US" sz="1400" smtClean="0"/>
                              <m:t>𝜃</m:t>
                            </m:r>
                          </m:e>
                          <m:sub>
                            <m:r>
                              <a:rPr lang="en-US" sz="1400" smtClean="0"/>
                              <m:t>2</m:t>
                            </m:r>
                          </m:sub>
                        </m:sSub>
                        <m:r>
                          <a:rPr lang="en-US" sz="1400" smtClean="0"/>
                          <m:t>)</m:t>
                        </m:r>
                      </m:e>
                    </m:func>
                    <m:r>
                      <a:rPr lang="en-US" sz="1400"/>
                      <m:t>+</m:t>
                    </m:r>
                    <m:sSubSup>
                      <m:sSubSupPr>
                        <m:ctrlPr>
                          <a:rPr lang="en-US" sz="1400"/>
                        </m:ctrlPr>
                      </m:sSubSupPr>
                      <m:e>
                        <m:r>
                          <a:rPr lang="en-US" sz="1400"/>
                          <m:t>𝑉</m:t>
                        </m:r>
                      </m:e>
                      <m:sub>
                        <m:r>
                          <a:rPr lang="en-US" sz="1400" smtClean="0"/>
                          <m:t>3</m:t>
                        </m:r>
                      </m:sub>
                      <m:sup>
                        <m:r>
                          <a:rPr lang="en-US" sz="1400"/>
                          <m:t>2</m:t>
                        </m:r>
                      </m:sup>
                    </m:sSubSup>
                    <m:d>
                      <m:dPr>
                        <m:ctrlPr>
                          <a:rPr lang="en-US" sz="1400"/>
                        </m:ctrlPr>
                      </m:dPr>
                      <m:e>
                        <m:sSub>
                          <m:sSubPr>
                            <m:ctrlPr>
                              <a:rPr lang="en-US" sz="1400"/>
                            </m:ctrlPr>
                          </m:sSubPr>
                          <m:e>
                            <m:r>
                              <a:rPr lang="en-US" sz="1400"/>
                              <m:t>𝑏</m:t>
                            </m:r>
                          </m:e>
                          <m:sub>
                            <m:r>
                              <a:rPr lang="en-US" sz="1400" smtClean="0"/>
                              <m:t>33</m:t>
                            </m:r>
                          </m:sub>
                        </m:sSub>
                        <m:func>
                          <m:funcPr>
                            <m:ctrlPr>
                              <a:rPr lang="en-US" sz="1400"/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/>
                              <m:t>sin</m:t>
                            </m:r>
                          </m:fName>
                          <m:e>
                            <m:r>
                              <a:rPr lang="en-US" sz="1400"/>
                              <m:t>0</m:t>
                            </m:r>
                          </m:e>
                        </m:func>
                      </m:e>
                    </m:d>
                    <m:r>
                      <a:rPr lang="en-US" sz="1400" smtClean="0"/>
                      <m:t>=10</m:t>
                    </m:r>
                    <m:func>
                      <m:funcPr>
                        <m:ctrlPr>
                          <a:rPr lang="en-US" sz="1400" smtClean="0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smtClean="0"/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1400" smtClean="0"/>
                            </m:ctrlPr>
                          </m:sSubPr>
                          <m:e>
                            <m:r>
                              <a:rPr lang="en-US" sz="1400" smtClean="0"/>
                              <m:t>𝜃</m:t>
                            </m:r>
                          </m:e>
                          <m:sub>
                            <m:r>
                              <a:rPr lang="en-US" sz="1400" smtClean="0"/>
                              <m:t>3</m:t>
                            </m:r>
                          </m:sub>
                        </m:sSub>
                      </m:e>
                    </m:func>
                    <m:r>
                      <a:rPr lang="en-US" sz="1400" smtClean="0"/>
                      <m:t>+10</m:t>
                    </m:r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𝑉</m:t>
                        </m:r>
                      </m:e>
                      <m:sub>
                        <m:r>
                          <a:rPr lang="en-US" sz="1400" smtClean="0"/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1400" smtClean="0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smtClean="0"/>
                          <m:t>sin</m:t>
                        </m:r>
                      </m:fName>
                      <m:e>
                        <m:r>
                          <a:rPr lang="en-US" sz="1400" smtClean="0"/>
                          <m:t>(</m:t>
                        </m:r>
                        <m:sSub>
                          <m:sSubPr>
                            <m:ctrlPr>
                              <a:rPr lang="en-US" sz="1400" smtClean="0"/>
                            </m:ctrlPr>
                          </m:sSubPr>
                          <m:e>
                            <m:r>
                              <a:rPr lang="en-US" sz="1400" smtClean="0"/>
                              <m:t>𝜃</m:t>
                            </m:r>
                          </m:e>
                          <m:sub>
                            <m:r>
                              <a:rPr lang="en-US" sz="1400" smtClean="0"/>
                              <m:t>3</m:t>
                            </m:r>
                          </m:sub>
                        </m:sSub>
                        <m:r>
                          <a:rPr lang="en-US" sz="1400" smtClean="0"/>
                          <m:t>−</m:t>
                        </m:r>
                        <m:sSub>
                          <m:sSubPr>
                            <m:ctrlPr>
                              <a:rPr lang="en-US" sz="1400" smtClean="0"/>
                            </m:ctrlPr>
                          </m:sSubPr>
                          <m:e>
                            <m:r>
                              <a:rPr lang="en-US" sz="1400" smtClean="0"/>
                              <m:t>𝜃</m:t>
                            </m:r>
                          </m:e>
                          <m:sub>
                            <m:r>
                              <a:rPr lang="en-US" sz="1400" smtClean="0"/>
                              <m:t>2</m:t>
                            </m:r>
                          </m:sub>
                        </m:sSub>
                        <m:r>
                          <a:rPr lang="en-US" sz="1400" smtClean="0"/>
                          <m:t>)</m:t>
                        </m:r>
                      </m:e>
                    </m:func>
                  </m:oMath>
                </a14:m>
                <a:r>
                  <a:rPr lang="en-US" sz="14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𝑄</m:t>
                        </m:r>
                      </m:e>
                      <m:sub>
                        <m:r>
                          <a:rPr lang="en-US" sz="1400" smtClean="0"/>
                          <m:t>2</m:t>
                        </m:r>
                      </m:sub>
                    </m:sSub>
                    <m:d>
                      <m:dPr>
                        <m:ctrlPr>
                          <a:rPr lang="en-US" sz="1400" smtClean="0"/>
                        </m:ctrlPr>
                      </m:dPr>
                      <m:e>
                        <m:r>
                          <a:rPr lang="en-US" sz="1400" smtClean="0"/>
                          <m:t>𝑥</m:t>
                        </m:r>
                      </m:e>
                    </m:d>
                    <m:r>
                      <a:rPr lang="en-US" sz="1400" smtClean="0"/>
                      <m:t>=</m:t>
                    </m:r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𝑉</m:t>
                        </m:r>
                      </m:e>
                      <m:sub>
                        <m:r>
                          <a:rPr lang="en-US" sz="1400" smtClean="0"/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𝑉</m:t>
                        </m:r>
                      </m:e>
                      <m:sub>
                        <m:r>
                          <a:rPr lang="en-US" sz="1400" smtClean="0"/>
                          <m:t>1</m:t>
                        </m:r>
                      </m:sub>
                    </m:sSub>
                    <m:d>
                      <m:dPr>
                        <m:ctrlPr>
                          <a:rPr lang="en-US" sz="1400" smtClean="0"/>
                        </m:ctrlPr>
                      </m:dPr>
                      <m:e>
                        <m:r>
                          <a:rPr lang="en-US" sz="1400" smtClean="0"/>
                          <m:t>−</m:t>
                        </m:r>
                        <m:sSub>
                          <m:sSubPr>
                            <m:ctrlPr>
                              <a:rPr lang="en-US" sz="1400" smtClean="0"/>
                            </m:ctrlPr>
                          </m:sSubPr>
                          <m:e>
                            <m:r>
                              <a:rPr lang="en-US" sz="1400" smtClean="0"/>
                              <m:t>𝑏</m:t>
                            </m:r>
                          </m:e>
                          <m:sub>
                            <m:r>
                              <a:rPr lang="en-US" sz="1400" smtClean="0"/>
                              <m:t>21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smtClean="0"/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smtClean="0"/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400" smtClean="0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smtClean="0"/>
                                    </m:ctrlPr>
                                  </m:sSubPr>
                                  <m:e>
                                    <m:r>
                                      <a:rPr lang="en-US" sz="1400" smtClean="0"/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400" smtClean="0"/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smtClean="0"/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smtClean="0"/>
                                    </m:ctrlPr>
                                  </m:sSubPr>
                                  <m:e>
                                    <m:r>
                                      <a:rPr lang="en-US" sz="1400" smtClean="0"/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400" smtClean="0"/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sz="1400" smtClean="0"/>
                      <m:t>+</m:t>
                    </m:r>
                    <m:sSubSup>
                      <m:sSubSupPr>
                        <m:ctrlPr>
                          <a:rPr lang="en-US" sz="1400" smtClean="0"/>
                        </m:ctrlPr>
                      </m:sSubSupPr>
                      <m:e>
                        <m:r>
                          <a:rPr lang="en-US" sz="1400" smtClean="0"/>
                          <m:t>𝑉</m:t>
                        </m:r>
                      </m:e>
                      <m:sub>
                        <m:r>
                          <a:rPr lang="en-US" sz="1400" smtClean="0"/>
                          <m:t>2</m:t>
                        </m:r>
                      </m:sub>
                      <m:sup>
                        <m:r>
                          <a:rPr lang="en-US" sz="1400" smtClean="0"/>
                          <m:t>2</m:t>
                        </m:r>
                      </m:sup>
                    </m:sSubSup>
                    <m:d>
                      <m:dPr>
                        <m:ctrlPr>
                          <a:rPr lang="en-US" sz="1400" smtClean="0"/>
                        </m:ctrlPr>
                      </m:dPr>
                      <m:e>
                        <m:r>
                          <a:rPr lang="en-US" sz="1400" smtClean="0"/>
                          <m:t>−</m:t>
                        </m:r>
                        <m:sSub>
                          <m:sSubPr>
                            <m:ctrlPr>
                              <a:rPr lang="en-US" sz="1400" smtClean="0"/>
                            </m:ctrlPr>
                          </m:sSubPr>
                          <m:e>
                            <m:r>
                              <a:rPr lang="en-US" sz="1400" smtClean="0"/>
                              <m:t>𝑏</m:t>
                            </m:r>
                          </m:e>
                          <m:sub>
                            <m:r>
                              <a:rPr lang="en-US" sz="1400" smtClean="0"/>
                              <m:t>22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smtClean="0"/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smtClean="0"/>
                              <m:t>cos</m:t>
                            </m:r>
                          </m:fName>
                          <m:e>
                            <m:r>
                              <a:rPr lang="en-US" sz="1400" smtClean="0"/>
                              <m:t>0</m:t>
                            </m:r>
                          </m:e>
                        </m:func>
                      </m:e>
                    </m:d>
                    <m:r>
                      <a:rPr lang="en-US" sz="1400" smtClean="0"/>
                      <m:t>+</m:t>
                    </m:r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𝑉</m:t>
                        </m:r>
                      </m:e>
                      <m:sub>
                        <m:r>
                          <a:rPr lang="en-US" sz="1400" smtClean="0"/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𝑉</m:t>
                        </m:r>
                      </m:e>
                      <m:sub>
                        <m:r>
                          <a:rPr lang="en-US" sz="1400" smtClean="0"/>
                          <m:t>3</m:t>
                        </m:r>
                      </m:sub>
                    </m:sSub>
                    <m:d>
                      <m:dPr>
                        <m:ctrlPr>
                          <a:rPr lang="en-US" sz="1400" smtClean="0"/>
                        </m:ctrlPr>
                      </m:dPr>
                      <m:e>
                        <m:r>
                          <a:rPr lang="en-US" sz="1400" smtClean="0"/>
                          <m:t>−</m:t>
                        </m:r>
                        <m:sSub>
                          <m:sSubPr>
                            <m:ctrlPr>
                              <a:rPr lang="en-US" sz="1400" smtClean="0"/>
                            </m:ctrlPr>
                          </m:sSubPr>
                          <m:e>
                            <m:r>
                              <a:rPr lang="en-US" sz="1400" smtClean="0"/>
                              <m:t>𝑏</m:t>
                            </m:r>
                          </m:e>
                          <m:sub>
                            <m:r>
                              <a:rPr lang="en-US" sz="1400" smtClean="0"/>
                              <m:t>23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smtClean="0"/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smtClean="0"/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400" smtClean="0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smtClean="0"/>
                                    </m:ctrlPr>
                                  </m:sSubPr>
                                  <m:e>
                                    <m:r>
                                      <a:rPr lang="en-US" sz="1400" smtClean="0"/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400" smtClean="0"/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smtClean="0"/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smtClean="0"/>
                                    </m:ctrlPr>
                                  </m:sSubPr>
                                  <m:e>
                                    <m:r>
                                      <a:rPr lang="en-US" sz="1400" smtClean="0"/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400" smtClean="0"/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sz="1400" smtClean="0"/>
                      <m:t>=−10</m:t>
                    </m:r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smtClean="0"/>
                          <m:t>V</m:t>
                        </m:r>
                      </m:e>
                      <m:sub>
                        <m:r>
                          <a:rPr lang="en-US" sz="1400" smtClean="0"/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1400" smtClean="0"/>
                      <m:t>cos</m:t>
                    </m:r>
                    <m:r>
                      <a:rPr lang="en-US" sz="1400" smtClean="0"/>
                      <m:t> </m:t>
                    </m:r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𝜃</m:t>
                        </m:r>
                      </m:e>
                      <m:sub>
                        <m:r>
                          <a:rPr lang="en-US" sz="1400" smtClean="0"/>
                          <m:t>2</m:t>
                        </m:r>
                      </m:sub>
                    </m:sSub>
                    <m:r>
                      <a:rPr lang="en-US" sz="1400" smtClean="0"/>
                      <m:t>+</m:t>
                    </m:r>
                    <m:sSubSup>
                      <m:sSubSupPr>
                        <m:ctrlPr>
                          <a:rPr lang="en-US" sz="1400" smtClean="0"/>
                        </m:ctrlPr>
                      </m:sSubSupPr>
                      <m:e>
                        <m:r>
                          <a:rPr lang="en-US" sz="1400" smtClean="0"/>
                          <m:t>20</m:t>
                        </m:r>
                        <m:r>
                          <m:rPr>
                            <m:sty m:val="p"/>
                          </m:rPr>
                          <a:rPr lang="en-US" sz="1400" smtClean="0"/>
                          <m:t>V</m:t>
                        </m:r>
                      </m:e>
                      <m:sub>
                        <m:r>
                          <a:rPr lang="en-US" sz="1400" smtClean="0"/>
                          <m:t>2</m:t>
                        </m:r>
                      </m:sub>
                      <m:sup>
                        <m:r>
                          <a:rPr lang="en-US" sz="1400" smtClean="0"/>
                          <m:t>2</m:t>
                        </m:r>
                      </m:sup>
                    </m:sSubSup>
                    <m:r>
                      <a:rPr lang="en-US" sz="1400" smtClean="0"/>
                      <m:t>−10</m:t>
                    </m:r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smtClean="0"/>
                          <m:t>V</m:t>
                        </m:r>
                      </m:e>
                      <m:sub>
                        <m:r>
                          <a:rPr lang="en-US" sz="1400" smtClean="0"/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1400" smtClean="0"/>
                      <m:t>cos</m:t>
                    </m:r>
                    <m:r>
                      <a:rPr lang="en-US" sz="1400" smtClean="0"/>
                      <m:t>(</m:t>
                    </m:r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𝜃</m:t>
                        </m:r>
                      </m:e>
                      <m:sub>
                        <m:r>
                          <a:rPr lang="en-US" sz="1400" smtClean="0"/>
                          <m:t>3</m:t>
                        </m:r>
                      </m:sub>
                    </m:sSub>
                    <m:r>
                      <a:rPr lang="en-US" sz="1400" smtClean="0"/>
                      <m:t>−</m:t>
                    </m:r>
                    <m:sSub>
                      <m:sSubPr>
                        <m:ctrlPr>
                          <a:rPr lang="en-US" sz="1400" smtClean="0"/>
                        </m:ctrlPr>
                      </m:sSubPr>
                      <m:e>
                        <m:r>
                          <a:rPr lang="en-US" sz="1400" smtClean="0"/>
                          <m:t>𝜃</m:t>
                        </m:r>
                      </m:e>
                      <m:sub>
                        <m:r>
                          <a:rPr lang="en-US" sz="1400" smtClean="0"/>
                          <m:t>2</m:t>
                        </m:r>
                      </m:sub>
                    </m:sSub>
                    <m:r>
                      <a:rPr lang="en-US" sz="1400" smtClean="0"/>
                      <m:t>)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400" smtClean="0"/>
                      <m:t>𝑓</m:t>
                    </m:r>
                    <m:d>
                      <m:dPr>
                        <m:ctrlPr>
                          <a:rPr lang="en-US" sz="1400" smtClean="0"/>
                        </m:ctrlPr>
                      </m:dPr>
                      <m:e>
                        <m:r>
                          <a:rPr lang="en-US" sz="1400" smtClean="0"/>
                          <m:t>𝑥</m:t>
                        </m:r>
                      </m:e>
                    </m:d>
                    <m:r>
                      <a:rPr lang="en-US" sz="140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/>
                            </m:ctrlPr>
                          </m:mPr>
                          <m:mr>
                            <m:e>
                              <m:r>
                                <a:rPr lang="en-US" sz="1400"/>
                                <m:t>10</m:t>
                              </m:r>
                              <m:sSub>
                                <m:sSubPr>
                                  <m:ctrlPr>
                                    <a:rPr lang="en-US" sz="1400"/>
                                  </m:ctrlPr>
                                </m:sSubPr>
                                <m:e>
                                  <m:r>
                                    <a:rPr lang="en-US" sz="1400"/>
                                    <m:t>𝑉</m:t>
                                  </m:r>
                                </m:e>
                                <m:sub>
                                  <m:r>
                                    <a:rPr lang="en-US" sz="1400"/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/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/>
                                      </m:ctrlPr>
                                    </m:sSubPr>
                                    <m:e>
                                      <m:r>
                                        <a:rPr lang="en-US" sz="140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/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/>
                                <m:t>+10</m:t>
                              </m:r>
                              <m:sSub>
                                <m:sSubPr>
                                  <m:ctrlPr>
                                    <a:rPr lang="en-US" sz="1400"/>
                                  </m:ctrlPr>
                                </m:sSubPr>
                                <m:e>
                                  <m:r>
                                    <a:rPr lang="en-US" sz="1400"/>
                                    <m:t>𝑉</m:t>
                                  </m:r>
                                </m:e>
                                <m:sub>
                                  <m:r>
                                    <a:rPr lang="en-US" sz="1400"/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/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/>
                                          </m:ctrlPr>
                                        </m:sSubPr>
                                        <m:e>
                                          <m:r>
                                            <a:rPr lang="en-US" sz="1400"/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400"/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1400"/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/>
                                          </m:ctrlPr>
                                        </m:sSubPr>
                                        <m:e>
                                          <m:r>
                                            <a:rPr lang="en-US" sz="1400"/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400"/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400" smtClean="0"/>
                                <m:t>+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D</m:t>
                                  </m:r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400"/>
                                <m:t>10</m:t>
                              </m:r>
                              <m:func>
                                <m:funcPr>
                                  <m:ctrlPr>
                                    <a:rPr lang="en-US" sz="140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/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/>
                                      </m:ctrlPr>
                                    </m:sSubPr>
                                    <m:e>
                                      <m:r>
                                        <a:rPr lang="en-US" sz="140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/>
                                        <m:t>3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/>
                                <m:t>+10</m:t>
                              </m:r>
                              <m:sSub>
                                <m:sSubPr>
                                  <m:ctrlPr>
                                    <a:rPr lang="en-US" sz="1400"/>
                                  </m:ctrlPr>
                                </m:sSubPr>
                                <m:e>
                                  <m:r>
                                    <a:rPr lang="en-US" sz="1400"/>
                                    <m:t>𝑉</m:t>
                                  </m:r>
                                </m:e>
                                <m:sub>
                                  <m:r>
                                    <a:rPr lang="en-US" sz="1400"/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/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/>
                                          </m:ctrlPr>
                                        </m:sSubPr>
                                        <m:e>
                                          <m:r>
                                            <a:rPr lang="en-US" sz="1400"/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400"/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sz="1400"/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/>
                                          </m:ctrlPr>
                                        </m:sSubPr>
                                        <m:e>
                                          <m:r>
                                            <a:rPr lang="en-US" sz="1400"/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400"/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400" smtClean="0"/>
                                <m:t>−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𝑃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𝐺</m:t>
                                  </m:r>
                                  <m:r>
                                    <a:rPr lang="en-US" sz="1400" smtClean="0"/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400"/>
                                <m:t>−10</m:t>
                              </m:r>
                              <m:sSub>
                                <m:sSubPr>
                                  <m:ctrlPr>
                                    <a:rPr lang="en-US" sz="1400"/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/>
                                    <m:t>V</m:t>
                                  </m:r>
                                </m:e>
                                <m:sub>
                                  <m:r>
                                    <a:rPr lang="en-US" sz="1400"/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400"/>
                                <m:t>cos</m:t>
                              </m:r>
                              <m:r>
                                <a:rPr lang="en-US" sz="1400"/>
                                <m:t> </m:t>
                              </m:r>
                              <m:sSub>
                                <m:sSubPr>
                                  <m:ctrlPr>
                                    <a:rPr lang="en-US" sz="1400"/>
                                  </m:ctrlPr>
                                </m:sSubPr>
                                <m:e>
                                  <m:r>
                                    <a:rPr lang="en-US" sz="1400"/>
                                    <m:t>𝜃</m:t>
                                  </m:r>
                                </m:e>
                                <m:sub>
                                  <m:r>
                                    <a:rPr lang="en-US" sz="1400"/>
                                    <m:t>2</m:t>
                                  </m:r>
                                </m:sub>
                              </m:sSub>
                              <m:r>
                                <a:rPr lang="en-US" sz="1400"/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/>
                                  </m:ctrlPr>
                                </m:sSubSupPr>
                                <m:e>
                                  <m:r>
                                    <a:rPr lang="en-US" sz="1400"/>
                                    <m:t>20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/>
                                    <m:t>V</m:t>
                                  </m:r>
                                </m:e>
                                <m:sub>
                                  <m:r>
                                    <a:rPr lang="en-US" sz="1400"/>
                                    <m:t>2</m:t>
                                  </m:r>
                                </m:sub>
                                <m:sup>
                                  <m:r>
                                    <a:rPr lang="en-US" sz="1400"/>
                                    <m:t>2</m:t>
                                  </m:r>
                                </m:sup>
                              </m:sSubSup>
                              <m:r>
                                <a:rPr lang="en-US" sz="1400"/>
                                <m:t>−10</m:t>
                              </m:r>
                              <m:sSub>
                                <m:sSubPr>
                                  <m:ctrlPr>
                                    <a:rPr lang="en-US" sz="1400"/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/>
                                    <m:t>V</m:t>
                                  </m:r>
                                </m:e>
                                <m:sub>
                                  <m:r>
                                    <a:rPr lang="en-US" sz="1400"/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400"/>
                                <m:t>cos</m:t>
                              </m:r>
                              <m:d>
                                <m:dPr>
                                  <m:ctrlPr>
                                    <a:rPr lang="en-US" sz="1400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/>
                                      </m:ctrlPr>
                                    </m:sSubPr>
                                    <m:e>
                                      <m:r>
                                        <a:rPr lang="en-US" sz="140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/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1400"/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/>
                                      </m:ctrlPr>
                                    </m:sSubPr>
                                    <m:e>
                                      <m:r>
                                        <a:rPr lang="en-US" sz="140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/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 smtClean="0"/>
                                <m:t>+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𝑄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𝐷</m:t>
                                  </m:r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/>
                  <a:t> </a:t>
                </a:r>
              </a:p>
              <a:p>
                <a:pPr marL="0" indent="0">
                  <a:buNone/>
                </a:pPr>
                <a:r>
                  <a:rPr lang="en-US" sz="1400" dirty="0"/>
                  <a:t>And the Jacobian from all the partial derivatives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400" smtClean="0"/>
                      <m:t>𝐽</m:t>
                    </m:r>
                    <m:d>
                      <m:dPr>
                        <m:ctrlPr>
                          <a:rPr lang="en-US" sz="1400" smtClean="0"/>
                        </m:ctrlPr>
                      </m:dPr>
                      <m:e>
                        <m:r>
                          <a:rPr lang="en-US" sz="1400" smtClean="0"/>
                          <m:t>𝑥</m:t>
                        </m:r>
                      </m:e>
                    </m:d>
                    <m:r>
                      <a:rPr lang="en-US" sz="1400" smtClean="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smtClean="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smtClean="0"/>
                            </m:ctrlPr>
                          </m:mPr>
                          <m:mr>
                            <m:e>
                              <m:r>
                                <a:rPr lang="en-US" sz="1400" smtClean="0"/>
                                <m:t>10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smtClean="0"/>
                                <m:t>+10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32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400" smtClean="0"/>
                                <m:t>−10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23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400" smtClean="0"/>
                                <m:t>10</m:t>
                              </m:r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smtClean="0"/>
                                <m:t>−10</m:t>
                              </m:r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23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sz="1400" smtClean="0"/>
                                <m:t>−10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23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400" smtClean="0"/>
                                <m:t>10</m:t>
                              </m:r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3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smtClean="0"/>
                                <m:t>+10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32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400" smtClean="0"/>
                                <m:t>10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23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sz="1400" smtClean="0"/>
                                <m:t>10</m:t>
                              </m:r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smtClean="0"/>
                                <m:t>+10</m:t>
                              </m:r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23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400" smtClean="0"/>
                                <m:t>10 </m:t>
                              </m:r>
                              <m:r>
                                <m:rPr>
                                  <m:sty m:val="p"/>
                                </m:rPr>
                                <a:rPr lang="en-US" sz="1400" smtClean="0"/>
                                <m:t>sin</m:t>
                              </m:r>
                              <m:r>
                                <a:rPr lang="en-US" sz="1400" smtClean="0"/>
                                <m:t>(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32</m:t>
                                  </m:r>
                                </m:sub>
                              </m:sSub>
                              <m:r>
                                <a:rPr lang="en-US" sz="1400" smtClean="0"/>
                                <m:t>)</m:t>
                              </m:r>
                            </m:e>
                            <m:e>
                              <m:r>
                                <a:rPr lang="en-US" sz="1400" smtClean="0"/>
                                <m:t>−10</m:t>
                              </m:r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smtClean="0"/>
                                <m:t>+40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  <m:r>
                                <a:rPr lang="en-US" sz="1400" smtClean="0"/>
                                <m:t>−10</m:t>
                              </m:r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32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0CD458-5457-4006-A6A1-76DDEA0767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029200" y="1295400"/>
                <a:ext cx="6096000" cy="5181600"/>
              </a:xfrm>
              <a:blipFill>
                <a:blip r:embed="rId2"/>
                <a:stretch>
                  <a:fillRect l="-900" t="-235" r="-9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2D208EF-138D-4EBB-B17D-3BCF4155DF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8600" y="1600200"/>
              <a:ext cx="42672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83985367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1557670606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12134061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5203081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Bus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Known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Unknown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9245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Slack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400" dirty="0">
                              <a:latin typeface="+mj-lt"/>
                            </a:rPr>
                            <a:t>,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P, 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3262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PQ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P, 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400" dirty="0">
                              <a:latin typeface="+mj-lt"/>
                            </a:rPr>
                            <a:t>,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8560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PV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P,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400" dirty="0">
                              <a:latin typeface="+mj-lt"/>
                            </a:rPr>
                            <a:t>, 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41995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2D208EF-138D-4EBB-B17D-3BCF4155DF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0193821"/>
                  </p:ext>
                </p:extLst>
              </p:nvPr>
            </p:nvGraphicFramePr>
            <p:xfrm>
              <a:off x="228600" y="1600200"/>
              <a:ext cx="42672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83985367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1557670606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12134061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5203081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Bus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Known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Unknown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9245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Slack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143" t="-101639" r="-10228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P, 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3262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PQ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P, 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143" t="-201639" r="-2286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88560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PV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j-lt"/>
                            </a:rPr>
                            <a:t>P,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143" t="-301639" r="-228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1995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1E3A28-D9E8-4160-B6AC-E332DD50F998}"/>
                  </a:ext>
                </a:extLst>
              </p:cNvPr>
              <p:cNvSpPr txBox="1"/>
              <p:nvPr/>
            </p:nvSpPr>
            <p:spPr>
              <a:xfrm>
                <a:off x="228600" y="3429000"/>
                <a:ext cx="4531753" cy="777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Y-bus=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+mj-lt"/>
                  </a:rPr>
                  <a:t>;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1E3A28-D9E8-4160-B6AC-E332DD50F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429000"/>
                <a:ext cx="4531753" cy="777072"/>
              </a:xfrm>
              <a:prstGeom prst="rect">
                <a:avLst/>
              </a:prstGeom>
              <a:blipFill>
                <a:blip r:embed="rId4"/>
                <a:stretch>
                  <a:fillRect l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0B945C-6991-4206-ABB9-700835A8436A}"/>
                  </a:ext>
                </a:extLst>
              </p:cNvPr>
              <p:cNvSpPr txBox="1"/>
              <p:nvPr/>
            </p:nvSpPr>
            <p:spPr>
              <a:xfrm>
                <a:off x="228600" y="4648200"/>
                <a:ext cx="4495800" cy="126868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0B945C-6991-4206-ABB9-700835A84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648200"/>
                <a:ext cx="4495800" cy="1268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314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FE90-9E35-4183-9BE6-09CA5E9F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Example #2,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770CF4-1F7A-4B56-898A-68920F88CFB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400" smtClean="0"/>
                      <m:t>𝑥</m:t>
                    </m:r>
                    <m:r>
                      <a:rPr lang="en-US" sz="1400" smtClean="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smtClean="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smtClean="0"/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400" smtClean="0"/>
                      <m:t>; </m:t>
                    </m:r>
                    <m:r>
                      <a:rPr lang="en-US" sz="1400" smtClean="0"/>
                      <m:t>𝑓</m:t>
                    </m:r>
                    <m:d>
                      <m:dPr>
                        <m:ctrlPr>
                          <a:rPr lang="en-US" sz="1400" smtClean="0"/>
                        </m:ctrlPr>
                      </m:dPr>
                      <m:e>
                        <m:r>
                          <a:rPr lang="en-US" sz="1400" smtClean="0"/>
                          <m:t>𝑥</m:t>
                        </m:r>
                      </m:e>
                    </m:d>
                    <m:r>
                      <a:rPr lang="en-US" sz="1400" smtClean="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smtClean="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smtClean="0"/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𝑃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smtClean="0"/>
                                  </m:ctrlPr>
                                </m:dPr>
                                <m:e>
                                  <m:r>
                                    <a:rPr lang="en-US" sz="1400" smtClean="0"/>
                                    <m:t>𝑥</m:t>
                                  </m:r>
                                </m:e>
                              </m:d>
                              <m:r>
                                <a:rPr lang="en-US" sz="1400" smtClean="0"/>
                                <m:t>+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𝑃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𝑑</m:t>
                                  </m:r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𝑃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smtClean="0"/>
                                  </m:ctrlPr>
                                </m:dPr>
                                <m:e>
                                  <m:r>
                                    <a:rPr lang="en-US" sz="1400" smtClean="0"/>
                                    <m:t>𝑥</m:t>
                                  </m:r>
                                </m:e>
                              </m:d>
                              <m:r>
                                <a:rPr lang="en-US" sz="1400" smtClean="0"/>
                                <m:t>−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𝑃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𝑔</m:t>
                                  </m:r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𝑄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smtClean="0"/>
                                  </m:ctrlPr>
                                </m:dPr>
                                <m:e>
                                  <m:r>
                                    <a:rPr lang="en-US" sz="1400" smtClean="0"/>
                                    <m:t>𝑥</m:t>
                                  </m:r>
                                </m:e>
                              </m:d>
                              <m:r>
                                <a:rPr lang="en-US" sz="1400" smtClean="0"/>
                                <m:t>+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𝑄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𝑑</m:t>
                                  </m:r>
                                  <m:r>
                                    <a:rPr lang="en-US" sz="1400" smtClean="0"/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40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/>
                            </m:ctrlPr>
                          </m:mPr>
                          <m:mr>
                            <m:e>
                              <m:r>
                                <a:rPr lang="en-US" sz="1400"/>
                                <m:t>10</m:t>
                              </m:r>
                              <m:sSub>
                                <m:sSubPr>
                                  <m:ctrlPr>
                                    <a:rPr lang="en-US" sz="1400"/>
                                  </m:ctrlPr>
                                </m:sSubPr>
                                <m:e>
                                  <m:r>
                                    <a:rPr lang="en-US" sz="1400"/>
                                    <m:t>𝑉</m:t>
                                  </m:r>
                                </m:e>
                                <m:sub>
                                  <m:r>
                                    <a:rPr lang="en-US" sz="1400"/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/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/>
                                      </m:ctrlPr>
                                    </m:sSubPr>
                                    <m:e>
                                      <m:r>
                                        <a:rPr lang="en-US" sz="140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/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/>
                                <m:t>+10</m:t>
                              </m:r>
                              <m:sSub>
                                <m:sSubPr>
                                  <m:ctrlPr>
                                    <a:rPr lang="en-US" sz="1400"/>
                                  </m:ctrlPr>
                                </m:sSubPr>
                                <m:e>
                                  <m:r>
                                    <a:rPr lang="en-US" sz="1400"/>
                                    <m:t>𝑉</m:t>
                                  </m:r>
                                </m:e>
                                <m:sub>
                                  <m:r>
                                    <a:rPr lang="en-US" sz="1400"/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/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/>
                                          </m:ctrlPr>
                                        </m:sSubPr>
                                        <m:e>
                                          <m:r>
                                            <a:rPr lang="en-US" sz="1400"/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400"/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1400"/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/>
                                          </m:ctrlPr>
                                        </m:sSubPr>
                                        <m:e>
                                          <m:r>
                                            <a:rPr lang="en-US" sz="1400"/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400"/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400"/>
                                <m:t>+</m:t>
                              </m:r>
                              <m:sSub>
                                <m:sSubPr>
                                  <m:ctrlPr>
                                    <a:rPr lang="en-US" sz="1400"/>
                                  </m:ctrlPr>
                                </m:sSubPr>
                                <m:e>
                                  <m:r>
                                    <a:rPr lang="en-US" sz="1400"/>
                                    <m:t>𝑃</m:t>
                                  </m:r>
                                </m:e>
                                <m:sub>
                                  <m:r>
                                    <a:rPr lang="en-US" sz="1400"/>
                                    <m:t>𝑑</m:t>
                                  </m:r>
                                  <m:r>
                                    <a:rPr lang="en-US" sz="1400"/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400"/>
                                <m:t>10</m:t>
                              </m:r>
                              <m:func>
                                <m:funcPr>
                                  <m:ctrlPr>
                                    <a:rPr lang="en-US" sz="140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/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/>
                                      </m:ctrlPr>
                                    </m:sSubPr>
                                    <m:e>
                                      <m:r>
                                        <a:rPr lang="en-US" sz="140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/>
                                        <m:t>3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/>
                                <m:t>+10</m:t>
                              </m:r>
                              <m:sSub>
                                <m:sSubPr>
                                  <m:ctrlPr>
                                    <a:rPr lang="en-US" sz="1400"/>
                                  </m:ctrlPr>
                                </m:sSubPr>
                                <m:e>
                                  <m:r>
                                    <a:rPr lang="en-US" sz="1400"/>
                                    <m:t>𝑉</m:t>
                                  </m:r>
                                </m:e>
                                <m:sub>
                                  <m:r>
                                    <a:rPr lang="en-US" sz="1400"/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/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/>
                                          </m:ctrlPr>
                                        </m:sSubPr>
                                        <m:e>
                                          <m:r>
                                            <a:rPr lang="en-US" sz="1400"/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400"/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sz="1400"/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/>
                                          </m:ctrlPr>
                                        </m:sSubPr>
                                        <m:e>
                                          <m:r>
                                            <a:rPr lang="en-US" sz="1400"/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400"/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400"/>
                                <m:t>−</m:t>
                              </m:r>
                              <m:sSub>
                                <m:sSubPr>
                                  <m:ctrlPr>
                                    <a:rPr lang="en-US" sz="1400"/>
                                  </m:ctrlPr>
                                </m:sSubPr>
                                <m:e>
                                  <m:r>
                                    <a:rPr lang="en-US" sz="1400"/>
                                    <m:t>𝑃</m:t>
                                  </m:r>
                                </m:e>
                                <m:sub>
                                  <m:r>
                                    <a:rPr lang="en-US" sz="1400"/>
                                    <m:t>𝑔</m:t>
                                  </m:r>
                                  <m:r>
                                    <a:rPr lang="en-US" sz="1400"/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400"/>
                                <m:t>−10</m:t>
                              </m:r>
                              <m:sSub>
                                <m:sSubPr>
                                  <m:ctrlPr>
                                    <a:rPr lang="en-US" sz="1400"/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/>
                                    <m:t>V</m:t>
                                  </m:r>
                                </m:e>
                                <m:sub>
                                  <m:r>
                                    <a:rPr lang="en-US" sz="1400"/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400"/>
                                <m:t>cos</m:t>
                              </m:r>
                              <m:r>
                                <a:rPr lang="en-US" sz="1400"/>
                                <m:t> </m:t>
                              </m:r>
                              <m:sSub>
                                <m:sSubPr>
                                  <m:ctrlPr>
                                    <a:rPr lang="en-US" sz="1400"/>
                                  </m:ctrlPr>
                                </m:sSubPr>
                                <m:e>
                                  <m:r>
                                    <a:rPr lang="en-US" sz="1400"/>
                                    <m:t>𝜃</m:t>
                                  </m:r>
                                </m:e>
                                <m:sub>
                                  <m:r>
                                    <a:rPr lang="en-US" sz="1400"/>
                                    <m:t>2</m:t>
                                  </m:r>
                                </m:sub>
                              </m:sSub>
                              <m:r>
                                <a:rPr lang="en-US" sz="1400"/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/>
                                  </m:ctrlPr>
                                </m:sSubSupPr>
                                <m:e>
                                  <m:r>
                                    <a:rPr lang="en-US" sz="1400"/>
                                    <m:t>20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/>
                                    <m:t>V</m:t>
                                  </m:r>
                                </m:e>
                                <m:sub>
                                  <m:r>
                                    <a:rPr lang="en-US" sz="1400"/>
                                    <m:t>2</m:t>
                                  </m:r>
                                </m:sub>
                                <m:sup>
                                  <m:r>
                                    <a:rPr lang="en-US" sz="1400"/>
                                    <m:t>2</m:t>
                                  </m:r>
                                </m:sup>
                              </m:sSubSup>
                              <m:r>
                                <a:rPr lang="en-US" sz="1400"/>
                                <m:t>−10</m:t>
                              </m:r>
                              <m:sSub>
                                <m:sSubPr>
                                  <m:ctrlPr>
                                    <a:rPr lang="en-US" sz="1400"/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/>
                                    <m:t>V</m:t>
                                  </m:r>
                                </m:e>
                                <m:sub>
                                  <m:r>
                                    <a:rPr lang="en-US" sz="1400"/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400"/>
                                <m:t>cos</m:t>
                              </m:r>
                              <m:d>
                                <m:dPr>
                                  <m:ctrlPr>
                                    <a:rPr lang="en-US" sz="1400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/>
                                      </m:ctrlPr>
                                    </m:sSubPr>
                                    <m:e>
                                      <m:r>
                                        <a:rPr lang="en-US" sz="140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/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1400"/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/>
                                      </m:ctrlPr>
                                    </m:sSubPr>
                                    <m:e>
                                      <m:r>
                                        <a:rPr lang="en-US" sz="140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/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/>
                                <m:t>+</m:t>
                              </m:r>
                              <m:sSub>
                                <m:sSubPr>
                                  <m:ctrlPr>
                                    <a:rPr lang="en-US" sz="1400"/>
                                  </m:ctrlPr>
                                </m:sSubPr>
                                <m:e>
                                  <m:r>
                                    <a:rPr lang="en-US" sz="1400"/>
                                    <m:t>𝑄</m:t>
                                  </m:r>
                                </m:e>
                                <m:sub>
                                  <m:r>
                                    <a:rPr lang="en-US" sz="1400"/>
                                    <m:t>𝑑</m:t>
                                  </m:r>
                                  <m:r>
                                    <a:rPr lang="en-US" sz="1400"/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400" smtClean="0"/>
                      <m:t>𝐽</m:t>
                    </m:r>
                    <m:d>
                      <m:dPr>
                        <m:ctrlPr>
                          <a:rPr lang="en-US" sz="1400" smtClean="0"/>
                        </m:ctrlPr>
                      </m:dPr>
                      <m:e>
                        <m:r>
                          <a:rPr lang="en-US" sz="1400" smtClean="0"/>
                          <m:t>𝑥</m:t>
                        </m:r>
                      </m:e>
                    </m:d>
                    <m:r>
                      <a:rPr lang="en-US" sz="1400" smtClean="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smtClean="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smtClean="0"/>
                            </m:ctrlPr>
                          </m:mPr>
                          <m:mr>
                            <m:e>
                              <m:r>
                                <a:rPr lang="en-US" sz="1400" smtClean="0"/>
                                <m:t>10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smtClean="0"/>
                                <m:t>+10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32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400" smtClean="0"/>
                                <m:t>−10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23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400" smtClean="0"/>
                                <m:t>10</m:t>
                              </m:r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smtClean="0"/>
                                <m:t>−10</m:t>
                              </m:r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23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sz="1400" smtClean="0"/>
                                <m:t>−10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23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400" smtClean="0"/>
                                <m:t>10</m:t>
                              </m:r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3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smtClean="0"/>
                                <m:t>+10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32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400" smtClean="0"/>
                                <m:t>10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23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sz="1400" smtClean="0"/>
                                <m:t>10</m:t>
                              </m:r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smtClean="0"/>
                                <m:t>+10</m:t>
                              </m:r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23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400" smtClean="0"/>
                                <m:t>10 </m:t>
                              </m:r>
                              <m:r>
                                <m:rPr>
                                  <m:sty m:val="p"/>
                                </m:rPr>
                                <a:rPr lang="en-US" sz="1400" smtClean="0"/>
                                <m:t>sin</m:t>
                              </m:r>
                              <m:r>
                                <a:rPr lang="en-US" sz="1400" smtClean="0"/>
                                <m:t>(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32</m:t>
                                  </m:r>
                                </m:sub>
                              </m:sSub>
                              <m:r>
                                <a:rPr lang="en-US" sz="1400" smtClean="0"/>
                                <m:t>)</m:t>
                              </m:r>
                            </m:e>
                            <m:e>
                              <m:r>
                                <a:rPr lang="en-US" sz="1400" smtClean="0"/>
                                <m:t>−10</m:t>
                              </m:r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smtClean="0"/>
                                <m:t>+40</m:t>
                              </m:r>
                              <m:sSub>
                                <m:sSubPr>
                                  <m:ctrlPr>
                                    <a:rPr lang="en-US" sz="1400" smtClean="0"/>
                                  </m:ctrlPr>
                                </m:sSubPr>
                                <m:e>
                                  <m:r>
                                    <a:rPr lang="en-US" sz="1400" smtClean="0"/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/>
                                    <m:t>2</m:t>
                                  </m:r>
                                </m:sub>
                              </m:sSub>
                              <m:r>
                                <a:rPr lang="en-US" sz="1400" smtClean="0"/>
                                <m:t>−10</m:t>
                              </m:r>
                              <m:func>
                                <m:funcPr>
                                  <m:ctrlPr>
                                    <a:rPr lang="en-US" sz="1400" smtClean="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/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smtClean="0"/>
                                      </m:ctrlPr>
                                    </m:sSubPr>
                                    <m:e>
                                      <m:r>
                                        <a:rPr lang="en-US" sz="1400" smtClean="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/>
                                        <m:t>32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/>
                  <a:t> </a:t>
                </a:r>
              </a:p>
              <a:p>
                <a:pPr marL="0" indent="0">
                  <a:buNone/>
                </a:pPr>
                <a:r>
                  <a:rPr lang="en-US" sz="1400" dirty="0"/>
                  <a:t>Iteration 1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smtClean="0"/>
                        </m:ctrlPr>
                      </m:sSupPr>
                      <m:e>
                        <m:r>
                          <a:rPr lang="en-US" sz="1400" smtClean="0"/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400" smtClean="0"/>
                            </m:ctrlPr>
                          </m:dPr>
                          <m:e>
                            <m:r>
                              <a:rPr lang="en-US" sz="1400" smtClean="0"/>
                              <m:t>0</m:t>
                            </m:r>
                          </m:e>
                        </m:d>
                      </m:sup>
                    </m:sSup>
                    <m:r>
                      <a:rPr lang="en-US" sz="1400" smtClean="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smtClean="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smtClean="0"/>
                            </m:ctrlPr>
                          </m:mPr>
                          <m:mr>
                            <m:e>
                              <m:r>
                                <a:rPr lang="en-US" sz="1400" smtClean="0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/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1400" smtClean="0"/>
                      <m:t>;</m:t>
                    </m:r>
                    <m:r>
                      <a:rPr lang="en-US" sz="1400" smtClean="0"/>
                      <m:t>𝑓</m:t>
                    </m:r>
                    <m:d>
                      <m:dPr>
                        <m:ctrlPr>
                          <a:rPr lang="en-US" sz="1400" smtClean="0"/>
                        </m:ctrlPr>
                      </m:dPr>
                      <m:e>
                        <m:sSup>
                          <m:sSupPr>
                            <m:ctrlPr>
                              <a:rPr lang="en-US" sz="1400" smtClean="0"/>
                            </m:ctrlPr>
                          </m:sSupPr>
                          <m:e>
                            <m:r>
                              <a:rPr lang="en-US" sz="1400" smtClean="0"/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 smtClean="0"/>
                                </m:ctrlPr>
                              </m:dPr>
                              <m:e>
                                <m:r>
                                  <a:rPr lang="en-US" sz="1400" smtClean="0"/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400" smtClean="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smtClean="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smtClean="0"/>
                            </m:ctrlPr>
                          </m:mPr>
                          <m:mr>
                            <m:e>
                              <m:r>
                                <a:rPr lang="en-US" sz="1400" smtClean="0"/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/>
                                <m:t>−0.3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/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1400" smtClean="0"/>
                      <m:t>;</m:t>
                    </m:r>
                    <m:r>
                      <a:rPr lang="en-US" sz="1400" smtClean="0"/>
                      <m:t>𝐽</m:t>
                    </m:r>
                    <m:d>
                      <m:dPr>
                        <m:ctrlPr>
                          <a:rPr lang="en-US" sz="1400" smtClean="0"/>
                        </m:ctrlPr>
                      </m:dPr>
                      <m:e>
                        <m:sSup>
                          <m:sSupPr>
                            <m:ctrlPr>
                              <a:rPr lang="en-US" sz="1400" smtClean="0"/>
                            </m:ctrlPr>
                          </m:sSupPr>
                          <m:e>
                            <m:r>
                              <a:rPr lang="en-US" sz="1400" smtClean="0"/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 smtClean="0"/>
                                </m:ctrlPr>
                              </m:dPr>
                              <m:e>
                                <m:r>
                                  <a:rPr lang="en-US" sz="1400" smtClean="0"/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400" smtClean="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/>
                            </m:ctrlPr>
                          </m:mPr>
                          <m:mr>
                            <m:e>
                              <m:r>
                                <a:rPr lang="en-US" sz="1400" smtClean="0"/>
                                <m:t>20</m:t>
                              </m:r>
                            </m:e>
                            <m:e>
                              <m:r>
                                <a:rPr lang="en-US" sz="1400" smtClean="0"/>
                                <m:t>−10</m:t>
                              </m:r>
                            </m:e>
                            <m:e>
                              <m:r>
                                <a:rPr lang="en-US" sz="1400" smtClean="0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/>
                                <m:t>−10</m:t>
                              </m:r>
                            </m:e>
                            <m:e>
                              <m:r>
                                <a:rPr lang="en-US" sz="1400" smtClean="0"/>
                                <m:t>20</m:t>
                              </m:r>
                            </m:e>
                            <m:e>
                              <m:r>
                                <a:rPr lang="en-US" sz="1400" smtClean="0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/>
                                <m:t>0</m:t>
                              </m:r>
                            </m:e>
                            <m:e>
                              <m:r>
                                <a:rPr lang="en-US" sz="1400" smtClean="0"/>
                                <m:t>0</m:t>
                              </m:r>
                            </m:e>
                            <m:e>
                              <m:r>
                                <a:rPr lang="en-US" sz="1400" smtClean="0"/>
                                <m:t>20</m:t>
                              </m:r>
                            </m:e>
                          </m:mr>
                        </m:m>
                      </m:e>
                    </m:d>
                    <m:r>
                      <a:rPr lang="en-US" sz="1400" smtClean="0"/>
                      <m:t>; </m:t>
                    </m:r>
                    <m:sSup>
                      <m:sSupPr>
                        <m:ctrlPr>
                          <a:rPr lang="en-US" sz="1400" smtClean="0"/>
                        </m:ctrlPr>
                      </m:sSupPr>
                      <m:e>
                        <m:r>
                          <a:rPr lang="en-US" sz="1400" smtClean="0"/>
                          <m:t>𝑥</m:t>
                        </m:r>
                      </m:e>
                      <m:sup>
                        <m:r>
                          <a:rPr lang="en-US" sz="1400" smtClean="0"/>
                          <m:t>(1)</m:t>
                        </m:r>
                      </m:sup>
                    </m:sSup>
                    <m:r>
                      <a:rPr lang="en-US" sz="1400" smtClean="0"/>
                      <m:t>=</m:t>
                    </m:r>
                    <m:sSup>
                      <m:sSupPr>
                        <m:ctrlPr>
                          <a:rPr lang="en-US" sz="1400" smtClean="0"/>
                        </m:ctrlPr>
                      </m:sSupPr>
                      <m:e>
                        <m:r>
                          <a:rPr lang="en-US" sz="1400" smtClean="0"/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400" smtClean="0"/>
                            </m:ctrlPr>
                          </m:dPr>
                          <m:e>
                            <m:r>
                              <a:rPr lang="en-US" sz="1400" smtClean="0"/>
                              <m:t>0</m:t>
                            </m:r>
                          </m:e>
                        </m:d>
                      </m:sup>
                    </m:sSup>
                    <m:r>
                      <a:rPr lang="en-US" sz="1400"/>
                      <m:t>−</m:t>
                    </m:r>
                    <m:r>
                      <a:rPr lang="en-US" sz="1400"/>
                      <m:t>𝐉</m:t>
                    </m:r>
                    <m:r>
                      <a:rPr lang="en-US" sz="1400"/>
                      <m:t>(</m:t>
                    </m:r>
                    <m:sSup>
                      <m:sSupPr>
                        <m:ctrlPr>
                          <a:rPr lang="en-US" sz="1400"/>
                        </m:ctrlPr>
                      </m:sSupPr>
                      <m:e>
                        <m:r>
                          <a:rPr lang="en-US" sz="1400"/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sz="1400"/>
                            </m:ctrlPr>
                          </m:dPr>
                          <m:e>
                            <m:r>
                              <a:rPr lang="en-US" sz="1400" smtClean="0"/>
                              <m:t>0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/>
                        </m:ctrlPr>
                      </m:sSupPr>
                      <m:e>
                        <m:r>
                          <a:rPr lang="en-US" sz="1400"/>
                          <m:t>)</m:t>
                        </m:r>
                      </m:e>
                      <m:sup>
                        <m:r>
                          <a:rPr lang="en-US" sz="1400"/>
                          <m:t>−1</m:t>
                        </m:r>
                      </m:sup>
                    </m:sSup>
                    <m:r>
                      <a:rPr lang="en-US" sz="1400"/>
                      <m:t>𝐟</m:t>
                    </m:r>
                    <m:d>
                      <m:dPr>
                        <m:ctrlPr>
                          <a:rPr lang="en-US" sz="1400"/>
                        </m:ctrlPr>
                      </m:dPr>
                      <m:e>
                        <m:sSup>
                          <m:sSupPr>
                            <m:ctrlPr>
                              <a:rPr lang="en-US" sz="1400"/>
                            </m:ctrlPr>
                          </m:sSupPr>
                          <m:e>
                            <m:r>
                              <a:rPr lang="en-US" sz="1400"/>
                              <m:t>𝐱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/>
                                </m:ctrlPr>
                              </m:dPr>
                              <m:e>
                                <m:r>
                                  <a:rPr lang="en-US" sz="1400" smtClean="0"/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400" smtClean="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smtClean="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smtClean="0"/>
                            </m:ctrlPr>
                          </m:mPr>
                          <m:mr>
                            <m:e>
                              <m:r>
                                <a:rPr lang="en-US" sz="1400" smtClean="0"/>
                                <m:t>−0.1233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/>
                                <m:t>−0.0467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/>
                                <m:t>0.95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/>
                  <a:t> </a:t>
                </a:r>
              </a:p>
              <a:p>
                <a:pPr marL="0" indent="0">
                  <a:buNone/>
                </a:pPr>
                <a:r>
                  <a:rPr lang="en-US" sz="1400" dirty="0"/>
                  <a:t>Iteration 2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/>
                        </m:ctrlPr>
                      </m:sSupPr>
                      <m:e>
                        <m:r>
                          <a:rPr lang="en-US" sz="1400"/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400"/>
                            </m:ctrlPr>
                          </m:dPr>
                          <m:e>
                            <m:r>
                              <a:rPr lang="en-US" sz="1400" smtClean="0"/>
                              <m:t>1</m:t>
                            </m:r>
                          </m:e>
                        </m:d>
                      </m:sup>
                    </m:sSup>
                    <m:r>
                      <a:rPr lang="en-US" sz="140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/>
                            </m:ctrlPr>
                          </m:mPr>
                          <m:mr>
                            <m:e>
                              <m:r>
                                <a:rPr lang="en-US" sz="1400"/>
                                <m:t>−0.1233</m:t>
                              </m:r>
                            </m:e>
                          </m:mr>
                          <m:mr>
                            <m:e>
                              <m:r>
                                <a:rPr lang="en-US" sz="1400"/>
                                <m:t>−0.0467</m:t>
                              </m:r>
                            </m:e>
                          </m:mr>
                          <m:mr>
                            <m:e>
                              <m:r>
                                <a:rPr lang="en-US" sz="1400"/>
                                <m:t>0.95</m:t>
                              </m:r>
                            </m:e>
                          </m:mr>
                        </m:m>
                      </m:e>
                    </m:d>
                    <m:r>
                      <a:rPr lang="en-US" sz="1400"/>
                      <m:t>;</m:t>
                    </m:r>
                    <m:r>
                      <a:rPr lang="en-US" sz="1400"/>
                      <m:t>𝑓</m:t>
                    </m:r>
                    <m:d>
                      <m:dPr>
                        <m:ctrlPr>
                          <a:rPr lang="en-US" sz="1400"/>
                        </m:ctrlPr>
                      </m:dPr>
                      <m:e>
                        <m:sSup>
                          <m:sSupPr>
                            <m:ctrlPr>
                              <a:rPr lang="en-US" sz="1400"/>
                            </m:ctrlPr>
                          </m:sSupPr>
                          <m:e>
                            <m:r>
                              <a:rPr lang="en-US" sz="1400"/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/>
                                </m:ctrlPr>
                              </m:dPr>
                              <m:e>
                                <m:r>
                                  <a:rPr lang="en-US" sz="1400" smtClean="0"/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40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/>
                            </m:ctrlPr>
                          </m:mPr>
                          <m:mr>
                            <m:e>
                              <m:r>
                                <a:rPr lang="en-US" sz="1400" smtClean="0"/>
                                <m:t>0.1037</m:t>
                              </m:r>
                            </m:e>
                          </m:mr>
                          <m:mr>
                            <m:e>
                              <m:r>
                                <a:rPr lang="en-US" sz="1400"/>
                                <m:t>−</m:t>
                              </m:r>
                              <m:r>
                                <a:rPr lang="en-US" sz="1400" smtClean="0"/>
                                <m:t>0.03887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/>
                                <m:t>0.1501</m:t>
                              </m:r>
                            </m:e>
                          </m:mr>
                        </m:m>
                      </m:e>
                    </m:d>
                    <m:r>
                      <a:rPr lang="en-US" sz="1400"/>
                      <m:t>;</m:t>
                    </m:r>
                    <m:r>
                      <a:rPr lang="en-US" sz="1400"/>
                      <m:t>𝐽</m:t>
                    </m:r>
                    <m:d>
                      <m:dPr>
                        <m:ctrlPr>
                          <a:rPr lang="en-US" sz="1400"/>
                        </m:ctrlPr>
                      </m:dPr>
                      <m:e>
                        <m:sSup>
                          <m:sSupPr>
                            <m:ctrlPr>
                              <a:rPr lang="en-US" sz="1400"/>
                            </m:ctrlPr>
                          </m:sSupPr>
                          <m:e>
                            <m:r>
                              <a:rPr lang="en-US" sz="1400"/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/>
                                </m:ctrlPr>
                              </m:dPr>
                              <m:e>
                                <m:r>
                                  <a:rPr lang="en-US" sz="1400" smtClean="0"/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40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/>
                            </m:ctrlPr>
                          </m:mPr>
                          <m:mr>
                            <m:e>
                              <m:r>
                                <a:rPr lang="en-US" sz="1400" smtClean="0"/>
                                <m:t>18.9</m:t>
                              </m:r>
                            </m:e>
                            <m:e>
                              <m:r>
                                <a:rPr lang="en-US" sz="1400"/>
                                <m:t>−</m:t>
                              </m:r>
                              <m:r>
                                <a:rPr lang="en-US" sz="1400" smtClean="0"/>
                                <m:t>9.47</m:t>
                              </m:r>
                            </m:e>
                            <m:e>
                              <m:r>
                                <a:rPr lang="en-US" sz="1400" smtClean="0"/>
                                <m:t>−0.46</m:t>
                              </m:r>
                            </m:e>
                          </m:mr>
                          <m:mr>
                            <m:e>
                              <m:r>
                                <a:rPr lang="en-US" sz="1400"/>
                                <m:t>−</m:t>
                              </m:r>
                              <m:r>
                                <a:rPr lang="en-US" sz="1400" smtClean="0"/>
                                <m:t>9.47</m:t>
                              </m:r>
                            </m:e>
                            <m:e>
                              <m:r>
                                <a:rPr lang="en-US" sz="1400" smtClean="0"/>
                                <m:t>19.5</m:t>
                              </m:r>
                            </m:e>
                            <m:e>
                              <m:r>
                                <a:rPr lang="en-US" sz="1400" smtClean="0"/>
                                <m:t>−0.73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/>
                                <m:t>−2.00</m:t>
                              </m:r>
                            </m:e>
                            <m:e>
                              <m:r>
                                <a:rPr lang="en-US" sz="1400" smtClean="0"/>
                                <m:t>0.766</m:t>
                              </m:r>
                            </m:e>
                            <m:e>
                              <m:r>
                                <a:rPr lang="en-US" sz="1400" smtClean="0"/>
                                <m:t>18.11</m:t>
                              </m:r>
                            </m:e>
                          </m:mr>
                        </m:m>
                      </m:e>
                    </m:d>
                    <m:r>
                      <a:rPr lang="en-US" sz="1400"/>
                      <m:t>; </m:t>
                    </m:r>
                    <m:sSup>
                      <m:sSupPr>
                        <m:ctrlPr>
                          <a:rPr lang="en-US" sz="1400"/>
                        </m:ctrlPr>
                      </m:sSupPr>
                      <m:e>
                        <m:r>
                          <a:rPr lang="en-US" sz="1400"/>
                          <m:t>𝑥</m:t>
                        </m:r>
                      </m:e>
                      <m:sup>
                        <m:r>
                          <a:rPr lang="en-US" sz="1400"/>
                          <m:t>(</m:t>
                        </m:r>
                        <m:r>
                          <a:rPr lang="en-US" sz="1400" smtClean="0"/>
                          <m:t>2</m:t>
                        </m:r>
                        <m:r>
                          <a:rPr lang="en-US" sz="1400"/>
                          <m:t>)</m:t>
                        </m:r>
                      </m:sup>
                    </m:sSup>
                    <m:r>
                      <a:rPr lang="en-US" sz="1400"/>
                      <m:t>=</m:t>
                    </m:r>
                    <m:sSup>
                      <m:sSupPr>
                        <m:ctrlPr>
                          <a:rPr lang="en-US" sz="1400"/>
                        </m:ctrlPr>
                      </m:sSupPr>
                      <m:e>
                        <m:r>
                          <a:rPr lang="en-US" sz="1400"/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400"/>
                            </m:ctrlPr>
                          </m:dPr>
                          <m:e>
                            <m:r>
                              <a:rPr lang="en-US" sz="1400" smtClean="0"/>
                              <m:t>1</m:t>
                            </m:r>
                          </m:e>
                        </m:d>
                      </m:sup>
                    </m:sSup>
                    <m:r>
                      <a:rPr lang="en-US" sz="1400"/>
                      <m:t>−</m:t>
                    </m:r>
                    <m:r>
                      <a:rPr lang="en-US" sz="1400"/>
                      <m:t>𝐉</m:t>
                    </m:r>
                    <m:r>
                      <a:rPr lang="en-US" sz="1400"/>
                      <m:t>(</m:t>
                    </m:r>
                    <m:sSup>
                      <m:sSupPr>
                        <m:ctrlPr>
                          <a:rPr lang="en-US" sz="1400"/>
                        </m:ctrlPr>
                      </m:sSupPr>
                      <m:e>
                        <m:r>
                          <a:rPr lang="en-US" sz="1400"/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sz="1400"/>
                            </m:ctrlPr>
                          </m:dPr>
                          <m:e>
                            <m:r>
                              <a:rPr lang="en-US" sz="1400" smtClean="0"/>
                              <m:t>1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/>
                        </m:ctrlPr>
                      </m:sSupPr>
                      <m:e>
                        <m:r>
                          <a:rPr lang="en-US" sz="1400"/>
                          <m:t>)</m:t>
                        </m:r>
                      </m:e>
                      <m:sup>
                        <m:r>
                          <a:rPr lang="en-US" sz="1400"/>
                          <m:t>−1</m:t>
                        </m:r>
                      </m:sup>
                    </m:sSup>
                    <m:r>
                      <a:rPr lang="en-US" sz="1400"/>
                      <m:t>𝐟</m:t>
                    </m:r>
                    <m:d>
                      <m:dPr>
                        <m:ctrlPr>
                          <a:rPr lang="en-US" sz="1400"/>
                        </m:ctrlPr>
                      </m:dPr>
                      <m:e>
                        <m:sSup>
                          <m:sSupPr>
                            <m:ctrlPr>
                              <a:rPr lang="en-US" sz="1400"/>
                            </m:ctrlPr>
                          </m:sSupPr>
                          <m:e>
                            <m:r>
                              <a:rPr lang="en-US" sz="1400"/>
                              <m:t>𝐱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/>
                                </m:ctrlPr>
                              </m:dPr>
                              <m:e>
                                <m:r>
                                  <a:rPr lang="en-US" sz="1400" smtClean="0"/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40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/>
                            </m:ctrlPr>
                          </m:mPr>
                          <m:mr>
                            <m:e>
                              <m:r>
                                <a:rPr lang="en-US" sz="1400" smtClean="0"/>
                                <m:t>−</m:t>
                              </m:r>
                              <m:r>
                                <a:rPr lang="en-US" sz="1400"/>
                                <m:t>0</m:t>
                              </m:r>
                              <m:r>
                                <a:rPr lang="en-US" sz="1400" smtClean="0"/>
                                <m:t>.1298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/>
                                <m:t>−0.</m:t>
                              </m:r>
                              <m:r>
                                <a:rPr lang="en-US" sz="1400"/>
                                <m:t>0</m:t>
                              </m:r>
                              <m:r>
                                <a:rPr lang="en-US" sz="1400" smtClean="0"/>
                                <m:t>4814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/>
                                <m:t>0.9411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/>
                  <a:t> </a:t>
                </a:r>
              </a:p>
              <a:p>
                <a:pPr marL="0" indent="0">
                  <a:buNone/>
                </a:pPr>
                <a:r>
                  <a:rPr lang="en-US" sz="1400" dirty="0"/>
                  <a:t>Iteration 3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/>
                        </m:ctrlPr>
                      </m:sSupPr>
                      <m:e>
                        <m:r>
                          <a:rPr lang="en-US" sz="1400"/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400"/>
                            </m:ctrlPr>
                          </m:dPr>
                          <m:e>
                            <m:r>
                              <a:rPr lang="en-US" sz="1400" smtClean="0"/>
                              <m:t>2</m:t>
                            </m:r>
                          </m:e>
                        </m:d>
                      </m:sup>
                    </m:sSup>
                    <m:r>
                      <a:rPr lang="en-US" sz="140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/>
                            </m:ctrlPr>
                          </m:mPr>
                          <m:mr>
                            <m:e>
                              <m:r>
                                <a:rPr lang="en-US" sz="1400"/>
                                <m:t>−0.1298</m:t>
                              </m:r>
                            </m:e>
                          </m:mr>
                          <m:mr>
                            <m:e>
                              <m:r>
                                <a:rPr lang="en-US" sz="1400"/>
                                <m:t>−0.04814</m:t>
                              </m:r>
                            </m:e>
                          </m:mr>
                          <m:mr>
                            <m:e>
                              <m:r>
                                <a:rPr lang="en-US" sz="1400"/>
                                <m:t>0.9411</m:t>
                              </m:r>
                            </m:e>
                          </m:mr>
                        </m:m>
                      </m:e>
                    </m:d>
                    <m:r>
                      <a:rPr lang="en-US" sz="1400"/>
                      <m:t>;</m:t>
                    </m:r>
                    <m:r>
                      <a:rPr lang="en-US" sz="1400"/>
                      <m:t>𝑓</m:t>
                    </m:r>
                    <m:d>
                      <m:dPr>
                        <m:ctrlPr>
                          <a:rPr lang="en-US" sz="1400"/>
                        </m:ctrlPr>
                      </m:dPr>
                      <m:e>
                        <m:sSup>
                          <m:sSupPr>
                            <m:ctrlPr>
                              <a:rPr lang="en-US" sz="1400"/>
                            </m:ctrlPr>
                          </m:sSupPr>
                          <m:e>
                            <m:r>
                              <a:rPr lang="en-US" sz="1400"/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/>
                                </m:ctrlPr>
                              </m:dPr>
                              <m:e>
                                <m:r>
                                  <a:rPr lang="en-US" sz="1400" smtClean="0"/>
                                  <m:t>2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40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/>
                            </m:ctrlPr>
                          </m:mPr>
                          <m:mr>
                            <m:e>
                              <m:r>
                                <a:rPr lang="en-US" sz="1400" smtClean="0"/>
                                <m:t>0.0147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/>
                                <m:t>−0.0138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/>
                                <m:t>0.00122</m:t>
                              </m:r>
                            </m:e>
                          </m:mr>
                        </m:m>
                      </m:e>
                    </m:d>
                    <m:r>
                      <a:rPr lang="en-US" sz="1400"/>
                      <m:t>;</m:t>
                    </m:r>
                    <m:r>
                      <a:rPr lang="en-US" sz="1400"/>
                      <m:t>𝐽</m:t>
                    </m:r>
                    <m:d>
                      <m:dPr>
                        <m:ctrlPr>
                          <a:rPr lang="en-US" sz="1400"/>
                        </m:ctrlPr>
                      </m:dPr>
                      <m:e>
                        <m:sSup>
                          <m:sSupPr>
                            <m:ctrlPr>
                              <a:rPr lang="en-US" sz="1400"/>
                            </m:ctrlPr>
                          </m:sSupPr>
                          <m:e>
                            <m:r>
                              <a:rPr lang="en-US" sz="1400"/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/>
                                </m:ctrlPr>
                              </m:dPr>
                              <m:e>
                                <m:r>
                                  <a:rPr lang="en-US" sz="1400" smtClean="0"/>
                                  <m:t>2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40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/>
                            </m:ctrlPr>
                          </m:mPr>
                          <m:mr>
                            <m:e>
                              <m:r>
                                <a:rPr lang="en-US" sz="1400" smtClean="0"/>
                                <m:t>18.71</m:t>
                              </m:r>
                            </m:e>
                            <m:e>
                              <m:r>
                                <a:rPr lang="en-US" sz="1400"/>
                                <m:t>−</m:t>
                              </m:r>
                              <m:r>
                                <a:rPr lang="en-US" sz="1400" smtClean="0"/>
                                <m:t>9.38</m:t>
                              </m:r>
                            </m:e>
                            <m:e>
                              <m:r>
                                <a:rPr lang="en-US" sz="1400" smtClean="0"/>
                                <m:t>−0.48</m:t>
                              </m:r>
                            </m:e>
                          </m:mr>
                          <m:mr>
                            <m:e>
                              <m:r>
                                <a:rPr lang="en-US" sz="1400"/>
                                <m:t>−</m:t>
                              </m:r>
                              <m:r>
                                <a:rPr lang="en-US" sz="1400" smtClean="0"/>
                                <m:t>9.38</m:t>
                              </m:r>
                            </m:e>
                            <m:e>
                              <m:r>
                                <a:rPr lang="en-US" sz="1400" smtClean="0"/>
                                <m:t>19.37</m:t>
                              </m:r>
                            </m:e>
                            <m:e>
                              <m:r>
                                <a:rPr lang="en-US" sz="1400" smtClean="0"/>
                                <m:t>−0.767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/>
                                <m:t>−2.11</m:t>
                              </m:r>
                            </m:e>
                            <m:e>
                              <m:r>
                                <a:rPr lang="en-US" sz="1400" smtClean="0"/>
                                <m:t>0.815</m:t>
                              </m:r>
                            </m:e>
                            <m:e>
                              <m:r>
                                <a:rPr lang="en-US" sz="1400" smtClean="0"/>
                                <m:t>17.76</m:t>
                              </m:r>
                            </m:e>
                          </m:mr>
                        </m:m>
                      </m:e>
                    </m:d>
                    <m:r>
                      <a:rPr lang="en-US" sz="1400"/>
                      <m:t>; </m:t>
                    </m:r>
                    <m:sSup>
                      <m:sSupPr>
                        <m:ctrlPr>
                          <a:rPr lang="en-US" sz="1400"/>
                        </m:ctrlPr>
                      </m:sSupPr>
                      <m:e>
                        <m:r>
                          <a:rPr lang="en-US" sz="1400"/>
                          <m:t>𝑥</m:t>
                        </m:r>
                      </m:e>
                      <m:sup>
                        <m:r>
                          <a:rPr lang="en-US" sz="1400"/>
                          <m:t>(</m:t>
                        </m:r>
                        <m:r>
                          <a:rPr lang="en-US" sz="1400" smtClean="0"/>
                          <m:t>3</m:t>
                        </m:r>
                        <m:r>
                          <a:rPr lang="en-US" sz="1400"/>
                          <m:t>)</m:t>
                        </m:r>
                      </m:sup>
                    </m:sSup>
                    <m:r>
                      <a:rPr lang="en-US" sz="1400"/>
                      <m:t>=</m:t>
                    </m:r>
                    <m:sSup>
                      <m:sSupPr>
                        <m:ctrlPr>
                          <a:rPr lang="en-US" sz="1400"/>
                        </m:ctrlPr>
                      </m:sSupPr>
                      <m:e>
                        <m:r>
                          <a:rPr lang="en-US" sz="1400"/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400"/>
                            </m:ctrlPr>
                          </m:dPr>
                          <m:e>
                            <m:r>
                              <a:rPr lang="en-US" sz="1400" smtClean="0"/>
                              <m:t>2</m:t>
                            </m:r>
                          </m:e>
                        </m:d>
                      </m:sup>
                    </m:sSup>
                    <m:r>
                      <a:rPr lang="en-US" sz="1400"/>
                      <m:t>−</m:t>
                    </m:r>
                    <m:r>
                      <a:rPr lang="en-US" sz="1400"/>
                      <m:t>𝐉</m:t>
                    </m:r>
                    <m:r>
                      <a:rPr lang="en-US" sz="1400"/>
                      <m:t>(</m:t>
                    </m:r>
                    <m:sSup>
                      <m:sSupPr>
                        <m:ctrlPr>
                          <a:rPr lang="en-US" sz="1400"/>
                        </m:ctrlPr>
                      </m:sSupPr>
                      <m:e>
                        <m:r>
                          <a:rPr lang="en-US" sz="1400"/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sz="1400"/>
                            </m:ctrlPr>
                          </m:dPr>
                          <m:e>
                            <m:r>
                              <a:rPr lang="en-US" sz="1400" smtClean="0"/>
                              <m:t>2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/>
                        </m:ctrlPr>
                      </m:sSupPr>
                      <m:e>
                        <m:r>
                          <a:rPr lang="en-US" sz="1400"/>
                          <m:t>)</m:t>
                        </m:r>
                      </m:e>
                      <m:sup>
                        <m:r>
                          <a:rPr lang="en-US" sz="1400"/>
                          <m:t>−1</m:t>
                        </m:r>
                      </m:sup>
                    </m:sSup>
                    <m:r>
                      <a:rPr lang="en-US" sz="1400"/>
                      <m:t>𝐟</m:t>
                    </m:r>
                    <m:d>
                      <m:dPr>
                        <m:ctrlPr>
                          <a:rPr lang="en-US" sz="1400"/>
                        </m:ctrlPr>
                      </m:dPr>
                      <m:e>
                        <m:sSup>
                          <m:sSupPr>
                            <m:ctrlPr>
                              <a:rPr lang="en-US" sz="1400"/>
                            </m:ctrlPr>
                          </m:sSupPr>
                          <m:e>
                            <m:r>
                              <a:rPr lang="en-US" sz="1400"/>
                              <m:t>𝐱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/>
                                </m:ctrlPr>
                              </m:dPr>
                              <m:e>
                                <m:r>
                                  <a:rPr lang="en-US" sz="1400" smtClean="0"/>
                                  <m:t>2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40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/>
                            </m:ctrlPr>
                          </m:mPr>
                          <m:mr>
                            <m:e>
                              <m:r>
                                <a:rPr lang="en-US" sz="1400" smtClean="0"/>
                                <m:t>−0.1304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/>
                                <m:t>−0.04771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/>
                                <m:t>0.9409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/>
                  <a:t> 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770CF4-1F7A-4B56-898A-68920F88CF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5B8DB7-8E5D-4C22-9D51-2F3EF940CD77}"/>
                  </a:ext>
                </a:extLst>
              </p:cNvPr>
              <p:cNvSpPr txBox="1"/>
              <p:nvPr/>
            </p:nvSpPr>
            <p:spPr>
              <a:xfrm>
                <a:off x="1524000" y="5943600"/>
                <a:ext cx="2590800" cy="707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0.000259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−0.000250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−0.000086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5B8DB7-8E5D-4C22-9D51-2F3EF940C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943600"/>
                <a:ext cx="2590800" cy="707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245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914400" y="1524000"/>
            <a:ext cx="9525000" cy="4114800"/>
            <a:chOff x="336" y="1190"/>
            <a:chExt cx="4992" cy="2218"/>
          </a:xfrm>
        </p:grpSpPr>
        <p:sp>
          <p:nvSpPr>
            <p:cNvPr id="29702" name="Oval 3"/>
            <p:cNvSpPr>
              <a:spLocks noChangeArrowheads="1"/>
            </p:cNvSpPr>
            <p:nvPr/>
          </p:nvSpPr>
          <p:spPr bwMode="auto">
            <a:xfrm>
              <a:off x="480" y="172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03" name="Line 4"/>
            <p:cNvSpPr>
              <a:spLocks noChangeShapeType="1"/>
            </p:cNvSpPr>
            <p:nvPr/>
          </p:nvSpPr>
          <p:spPr bwMode="auto">
            <a:xfrm>
              <a:off x="768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Line 5"/>
            <p:cNvSpPr>
              <a:spLocks noChangeShapeType="1"/>
            </p:cNvSpPr>
            <p:nvPr/>
          </p:nvSpPr>
          <p:spPr bwMode="auto">
            <a:xfrm>
              <a:off x="1056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05" name="Group 6"/>
            <p:cNvGrpSpPr>
              <a:grpSpLocks/>
            </p:cNvGrpSpPr>
            <p:nvPr/>
          </p:nvGrpSpPr>
          <p:grpSpPr bwMode="auto">
            <a:xfrm>
              <a:off x="1248" y="1680"/>
              <a:ext cx="144" cy="384"/>
              <a:chOff x="1632" y="2064"/>
              <a:chExt cx="144" cy="384"/>
            </a:xfrm>
          </p:grpSpPr>
          <p:grpSp>
            <p:nvGrpSpPr>
              <p:cNvPr id="29795" name="Group 7"/>
              <p:cNvGrpSpPr>
                <a:grpSpLocks/>
              </p:cNvGrpSpPr>
              <p:nvPr/>
            </p:nvGrpSpPr>
            <p:grpSpPr bwMode="auto">
              <a:xfrm>
                <a:off x="1632" y="2064"/>
                <a:ext cx="48" cy="384"/>
                <a:chOff x="1632" y="2064"/>
                <a:chExt cx="48" cy="384"/>
              </a:xfrm>
            </p:grpSpPr>
            <p:sp>
              <p:nvSpPr>
                <p:cNvPr id="29801" name="Freeform 8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2" name="Freeform 9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3" name="Freeform 10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4" name="Freeform 11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96" name="Group 12"/>
              <p:cNvGrpSpPr>
                <a:grpSpLocks/>
              </p:cNvGrpSpPr>
              <p:nvPr/>
            </p:nvGrpSpPr>
            <p:grpSpPr bwMode="auto">
              <a:xfrm flipH="1">
                <a:off x="1728" y="2064"/>
                <a:ext cx="48" cy="384"/>
                <a:chOff x="1632" y="2064"/>
                <a:chExt cx="48" cy="384"/>
              </a:xfrm>
            </p:grpSpPr>
            <p:sp>
              <p:nvSpPr>
                <p:cNvPr id="29797" name="Freeform 13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8" name="Freeform 14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9" name="Freeform 15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0" name="Freeform 16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06" name="Line 17"/>
            <p:cNvSpPr>
              <a:spLocks noChangeShapeType="1"/>
            </p:cNvSpPr>
            <p:nvPr/>
          </p:nvSpPr>
          <p:spPr bwMode="auto">
            <a:xfrm>
              <a:off x="1392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18"/>
            <p:cNvSpPr>
              <a:spLocks noChangeShapeType="1"/>
            </p:cNvSpPr>
            <p:nvPr/>
          </p:nvSpPr>
          <p:spPr bwMode="auto">
            <a:xfrm>
              <a:off x="1584" y="187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19"/>
            <p:cNvSpPr>
              <a:spLocks noChangeShapeType="1"/>
            </p:cNvSpPr>
            <p:nvPr/>
          </p:nvSpPr>
          <p:spPr bwMode="auto">
            <a:xfrm>
              <a:off x="1584" y="201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20"/>
            <p:cNvSpPr>
              <a:spLocks noChangeShapeType="1"/>
            </p:cNvSpPr>
            <p:nvPr/>
          </p:nvSpPr>
          <p:spPr bwMode="auto">
            <a:xfrm>
              <a:off x="2304" y="201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21"/>
            <p:cNvSpPr>
              <a:spLocks noChangeShapeType="1"/>
            </p:cNvSpPr>
            <p:nvPr/>
          </p:nvSpPr>
          <p:spPr bwMode="auto">
            <a:xfrm>
              <a:off x="2832" y="201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22"/>
            <p:cNvSpPr>
              <a:spLocks noChangeShapeType="1"/>
            </p:cNvSpPr>
            <p:nvPr/>
          </p:nvSpPr>
          <p:spPr bwMode="auto">
            <a:xfrm>
              <a:off x="2832" y="201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23"/>
            <p:cNvSpPr>
              <a:spLocks noChangeShapeType="1"/>
            </p:cNvSpPr>
            <p:nvPr/>
          </p:nvSpPr>
          <p:spPr bwMode="auto">
            <a:xfrm>
              <a:off x="268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13" name="Group 24"/>
            <p:cNvGrpSpPr>
              <a:grpSpLocks/>
            </p:cNvGrpSpPr>
            <p:nvPr/>
          </p:nvGrpSpPr>
          <p:grpSpPr bwMode="auto">
            <a:xfrm>
              <a:off x="2352" y="3072"/>
              <a:ext cx="192" cy="336"/>
              <a:chOff x="2688" y="3456"/>
              <a:chExt cx="192" cy="336"/>
            </a:xfrm>
          </p:grpSpPr>
          <p:sp>
            <p:nvSpPr>
              <p:cNvPr id="29793" name="Line 25"/>
              <p:cNvSpPr>
                <a:spLocks noChangeShapeType="1"/>
              </p:cNvSpPr>
              <p:nvPr/>
            </p:nvSpPr>
            <p:spPr bwMode="auto">
              <a:xfrm>
                <a:off x="2784" y="345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4" name="Line 26"/>
              <p:cNvSpPr>
                <a:spLocks noChangeShapeType="1"/>
              </p:cNvSpPr>
              <p:nvPr/>
            </p:nvSpPr>
            <p:spPr bwMode="auto">
              <a:xfrm flipV="1">
                <a:off x="2688" y="35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4" name="Line 27"/>
            <p:cNvSpPr>
              <a:spLocks noChangeShapeType="1"/>
            </p:cNvSpPr>
            <p:nvPr/>
          </p:nvSpPr>
          <p:spPr bwMode="auto">
            <a:xfrm>
              <a:off x="3504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15" name="Group 28"/>
            <p:cNvGrpSpPr>
              <a:grpSpLocks/>
            </p:cNvGrpSpPr>
            <p:nvPr/>
          </p:nvGrpSpPr>
          <p:grpSpPr bwMode="auto">
            <a:xfrm>
              <a:off x="3744" y="1680"/>
              <a:ext cx="144" cy="384"/>
              <a:chOff x="1632" y="2064"/>
              <a:chExt cx="144" cy="384"/>
            </a:xfrm>
          </p:grpSpPr>
          <p:grpSp>
            <p:nvGrpSpPr>
              <p:cNvPr id="29783" name="Group 29"/>
              <p:cNvGrpSpPr>
                <a:grpSpLocks/>
              </p:cNvGrpSpPr>
              <p:nvPr/>
            </p:nvGrpSpPr>
            <p:grpSpPr bwMode="auto">
              <a:xfrm>
                <a:off x="1632" y="2064"/>
                <a:ext cx="48" cy="384"/>
                <a:chOff x="1632" y="2064"/>
                <a:chExt cx="48" cy="384"/>
              </a:xfrm>
            </p:grpSpPr>
            <p:sp>
              <p:nvSpPr>
                <p:cNvPr id="29789" name="Freeform 30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0" name="Freeform 31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1" name="Freeform 32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2" name="Freeform 33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84" name="Group 34"/>
              <p:cNvGrpSpPr>
                <a:grpSpLocks/>
              </p:cNvGrpSpPr>
              <p:nvPr/>
            </p:nvGrpSpPr>
            <p:grpSpPr bwMode="auto">
              <a:xfrm flipH="1">
                <a:off x="1728" y="2064"/>
                <a:ext cx="48" cy="384"/>
                <a:chOff x="1632" y="2064"/>
                <a:chExt cx="48" cy="384"/>
              </a:xfrm>
            </p:grpSpPr>
            <p:sp>
              <p:nvSpPr>
                <p:cNvPr id="29785" name="Freeform 35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6" name="Freeform 36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7" name="Freeform 37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8" name="Freeform 38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16" name="Line 39"/>
            <p:cNvSpPr>
              <a:spLocks noChangeShapeType="1"/>
            </p:cNvSpPr>
            <p:nvPr/>
          </p:nvSpPr>
          <p:spPr bwMode="auto">
            <a:xfrm>
              <a:off x="3888" y="187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40"/>
            <p:cNvSpPr>
              <a:spLocks noChangeShapeType="1"/>
            </p:cNvSpPr>
            <p:nvPr/>
          </p:nvSpPr>
          <p:spPr bwMode="auto">
            <a:xfrm>
              <a:off x="4416" y="20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18" name="Group 41"/>
            <p:cNvGrpSpPr>
              <a:grpSpLocks/>
            </p:cNvGrpSpPr>
            <p:nvPr/>
          </p:nvGrpSpPr>
          <p:grpSpPr bwMode="auto">
            <a:xfrm>
              <a:off x="4320" y="1680"/>
              <a:ext cx="864" cy="672"/>
              <a:chOff x="4224" y="2064"/>
              <a:chExt cx="864" cy="672"/>
            </a:xfrm>
          </p:grpSpPr>
          <p:sp>
            <p:nvSpPr>
              <p:cNvPr id="29775" name="Line 42"/>
              <p:cNvSpPr>
                <a:spLocks noChangeShapeType="1"/>
              </p:cNvSpPr>
              <p:nvPr/>
            </p:nvSpPr>
            <p:spPr bwMode="auto">
              <a:xfrm>
                <a:off x="4560" y="2064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776" name="Group 43"/>
              <p:cNvGrpSpPr>
                <a:grpSpLocks/>
              </p:cNvGrpSpPr>
              <p:nvPr/>
            </p:nvGrpSpPr>
            <p:grpSpPr bwMode="auto">
              <a:xfrm>
                <a:off x="4224" y="2400"/>
                <a:ext cx="192" cy="336"/>
                <a:chOff x="2688" y="3456"/>
                <a:chExt cx="192" cy="336"/>
              </a:xfrm>
            </p:grpSpPr>
            <p:sp>
              <p:nvSpPr>
                <p:cNvPr id="29781" name="Line 44"/>
                <p:cNvSpPr>
                  <a:spLocks noChangeShapeType="1"/>
                </p:cNvSpPr>
                <p:nvPr/>
              </p:nvSpPr>
              <p:spPr bwMode="auto">
                <a:xfrm>
                  <a:off x="2784" y="345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2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688" y="3552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77" name="Line 46"/>
              <p:cNvSpPr>
                <a:spLocks noChangeShapeType="1"/>
              </p:cNvSpPr>
              <p:nvPr/>
            </p:nvSpPr>
            <p:spPr bwMode="auto">
              <a:xfrm>
                <a:off x="4464" y="240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8" name="Line 47"/>
              <p:cNvSpPr>
                <a:spLocks noChangeShapeType="1"/>
              </p:cNvSpPr>
              <p:nvPr/>
            </p:nvSpPr>
            <p:spPr bwMode="auto">
              <a:xfrm>
                <a:off x="4560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9" name="Oval 48"/>
              <p:cNvSpPr>
                <a:spLocks noChangeArrowheads="1"/>
              </p:cNvSpPr>
              <p:nvPr/>
            </p:nvSpPr>
            <p:spPr bwMode="auto">
              <a:xfrm>
                <a:off x="4800" y="2112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80" name="Line 49"/>
              <p:cNvSpPr>
                <a:spLocks noChangeShapeType="1"/>
              </p:cNvSpPr>
              <p:nvPr/>
            </p:nvSpPr>
            <p:spPr bwMode="auto">
              <a:xfrm flipH="1">
                <a:off x="4656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9" name="Group 50"/>
            <p:cNvGrpSpPr>
              <a:grpSpLocks/>
            </p:cNvGrpSpPr>
            <p:nvPr/>
          </p:nvGrpSpPr>
          <p:grpSpPr bwMode="auto">
            <a:xfrm>
              <a:off x="1200" y="2112"/>
              <a:ext cx="303" cy="192"/>
              <a:chOff x="1536" y="2496"/>
              <a:chExt cx="303" cy="192"/>
            </a:xfrm>
          </p:grpSpPr>
          <p:sp>
            <p:nvSpPr>
              <p:cNvPr id="29763" name="AutoShape 51"/>
              <p:cNvSpPr>
                <a:spLocks noChangeArrowheads="1"/>
              </p:cNvSpPr>
              <p:nvPr/>
            </p:nvSpPr>
            <p:spPr bwMode="auto">
              <a:xfrm>
                <a:off x="1536" y="2544"/>
                <a:ext cx="96" cy="8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9764" name="Group 52"/>
              <p:cNvGrpSpPr>
                <a:grpSpLocks/>
              </p:cNvGrpSpPr>
              <p:nvPr/>
            </p:nvGrpSpPr>
            <p:grpSpPr bwMode="auto">
              <a:xfrm>
                <a:off x="1680" y="2496"/>
                <a:ext cx="159" cy="192"/>
                <a:chOff x="576" y="2640"/>
                <a:chExt cx="907" cy="1104"/>
              </a:xfrm>
            </p:grpSpPr>
            <p:grpSp>
              <p:nvGrpSpPr>
                <p:cNvPr id="29765" name="Group 53"/>
                <p:cNvGrpSpPr>
                  <a:grpSpLocks/>
                </p:cNvGrpSpPr>
                <p:nvPr/>
              </p:nvGrpSpPr>
              <p:grpSpPr bwMode="auto">
                <a:xfrm>
                  <a:off x="576" y="2640"/>
                  <a:ext cx="907" cy="1008"/>
                  <a:chOff x="720" y="3120"/>
                  <a:chExt cx="432" cy="480"/>
                </a:xfrm>
              </p:grpSpPr>
              <p:grpSp>
                <p:nvGrpSpPr>
                  <p:cNvPr id="29767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720" y="3120"/>
                    <a:ext cx="432" cy="432"/>
                    <a:chOff x="720" y="3120"/>
                    <a:chExt cx="192" cy="192"/>
                  </a:xfrm>
                </p:grpSpPr>
                <p:sp>
                  <p:nvSpPr>
                    <p:cNvPr id="29769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0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68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2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331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976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60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66" name="Line 62"/>
                <p:cNvSpPr>
                  <a:spLocks noChangeShapeType="1"/>
                </p:cNvSpPr>
                <p:nvPr/>
              </p:nvSpPr>
              <p:spPr bwMode="auto">
                <a:xfrm>
                  <a:off x="1248" y="37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720" name="Group 63"/>
            <p:cNvGrpSpPr>
              <a:grpSpLocks/>
            </p:cNvGrpSpPr>
            <p:nvPr/>
          </p:nvGrpSpPr>
          <p:grpSpPr bwMode="auto">
            <a:xfrm flipH="1">
              <a:off x="3648" y="2112"/>
              <a:ext cx="303" cy="192"/>
              <a:chOff x="1536" y="2496"/>
              <a:chExt cx="303" cy="192"/>
            </a:xfrm>
          </p:grpSpPr>
          <p:sp>
            <p:nvSpPr>
              <p:cNvPr id="29751" name="AutoShape 64"/>
              <p:cNvSpPr>
                <a:spLocks noChangeArrowheads="1"/>
              </p:cNvSpPr>
              <p:nvPr/>
            </p:nvSpPr>
            <p:spPr bwMode="auto">
              <a:xfrm>
                <a:off x="1536" y="2544"/>
                <a:ext cx="96" cy="8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9752" name="Group 65"/>
              <p:cNvGrpSpPr>
                <a:grpSpLocks/>
              </p:cNvGrpSpPr>
              <p:nvPr/>
            </p:nvGrpSpPr>
            <p:grpSpPr bwMode="auto">
              <a:xfrm>
                <a:off x="1680" y="2496"/>
                <a:ext cx="159" cy="192"/>
                <a:chOff x="576" y="2640"/>
                <a:chExt cx="907" cy="1104"/>
              </a:xfrm>
            </p:grpSpPr>
            <p:grpSp>
              <p:nvGrpSpPr>
                <p:cNvPr id="29753" name="Group 66"/>
                <p:cNvGrpSpPr>
                  <a:grpSpLocks/>
                </p:cNvGrpSpPr>
                <p:nvPr/>
              </p:nvGrpSpPr>
              <p:grpSpPr bwMode="auto">
                <a:xfrm>
                  <a:off x="576" y="2640"/>
                  <a:ext cx="907" cy="1008"/>
                  <a:chOff x="720" y="3120"/>
                  <a:chExt cx="432" cy="480"/>
                </a:xfrm>
              </p:grpSpPr>
              <p:grpSp>
                <p:nvGrpSpPr>
                  <p:cNvPr id="29755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720" y="3120"/>
                    <a:ext cx="432" cy="432"/>
                    <a:chOff x="720" y="3120"/>
                    <a:chExt cx="192" cy="192"/>
                  </a:xfrm>
                </p:grpSpPr>
                <p:sp>
                  <p:nvSpPr>
                    <p:cNvPr id="29757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58" name="Line 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68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59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60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61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62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331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9756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60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54" name="Line 75"/>
                <p:cNvSpPr>
                  <a:spLocks noChangeShapeType="1"/>
                </p:cNvSpPr>
                <p:nvPr/>
              </p:nvSpPr>
              <p:spPr bwMode="auto">
                <a:xfrm>
                  <a:off x="1248" y="37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21" name="Text Box 76"/>
            <p:cNvSpPr txBox="1">
              <a:spLocks noChangeArrowheads="1"/>
            </p:cNvSpPr>
            <p:nvPr/>
          </p:nvSpPr>
          <p:spPr bwMode="auto">
            <a:xfrm>
              <a:off x="336" y="2064"/>
              <a:ext cx="528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400 MVA</a:t>
              </a:r>
            </a:p>
            <a:p>
              <a:pPr algn="ctr" eaLnBrk="1" hangingPunct="1"/>
              <a:r>
                <a:rPr lang="en-US" altLang="en-US" sz="1600"/>
                <a:t>15 kV</a:t>
              </a:r>
            </a:p>
          </p:txBody>
        </p:sp>
        <p:sp>
          <p:nvSpPr>
            <p:cNvPr id="29722" name="Text Box 77"/>
            <p:cNvSpPr txBox="1">
              <a:spLocks noChangeArrowheads="1"/>
            </p:cNvSpPr>
            <p:nvPr/>
          </p:nvSpPr>
          <p:spPr bwMode="auto">
            <a:xfrm>
              <a:off x="1056" y="2400"/>
              <a:ext cx="57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400 MVA</a:t>
              </a:r>
            </a:p>
            <a:p>
              <a:pPr algn="ctr" eaLnBrk="1" hangingPunct="1"/>
              <a:r>
                <a:rPr lang="en-US" altLang="en-US" sz="1600"/>
                <a:t>15/345 kV</a:t>
              </a:r>
            </a:p>
          </p:txBody>
        </p:sp>
        <p:sp>
          <p:nvSpPr>
            <p:cNvPr id="29723" name="Text Box 78"/>
            <p:cNvSpPr txBox="1">
              <a:spLocks noChangeArrowheads="1"/>
            </p:cNvSpPr>
            <p:nvPr/>
          </p:nvSpPr>
          <p:spPr bwMode="auto">
            <a:xfrm>
              <a:off x="1248" y="1440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T1</a:t>
              </a:r>
            </a:p>
          </p:txBody>
        </p:sp>
        <p:sp>
          <p:nvSpPr>
            <p:cNvPr id="29724" name="Text Box 79"/>
            <p:cNvSpPr txBox="1">
              <a:spLocks noChangeArrowheads="1"/>
            </p:cNvSpPr>
            <p:nvPr/>
          </p:nvSpPr>
          <p:spPr bwMode="auto">
            <a:xfrm>
              <a:off x="3744" y="1190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T2</a:t>
              </a:r>
            </a:p>
          </p:txBody>
        </p:sp>
        <p:sp>
          <p:nvSpPr>
            <p:cNvPr id="29725" name="Text Box 80"/>
            <p:cNvSpPr txBox="1">
              <a:spLocks noChangeArrowheads="1"/>
            </p:cNvSpPr>
            <p:nvPr/>
          </p:nvSpPr>
          <p:spPr bwMode="auto">
            <a:xfrm>
              <a:off x="3552" y="1324"/>
              <a:ext cx="57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800 MVA</a:t>
              </a:r>
            </a:p>
            <a:p>
              <a:pPr algn="ctr" eaLnBrk="1" hangingPunct="1"/>
              <a:r>
                <a:rPr lang="en-US" altLang="en-US" sz="1600"/>
                <a:t>345/15 kV</a:t>
              </a:r>
            </a:p>
          </p:txBody>
        </p:sp>
        <p:sp>
          <p:nvSpPr>
            <p:cNvPr id="29726" name="Text Box 81"/>
            <p:cNvSpPr txBox="1">
              <a:spLocks noChangeArrowheads="1"/>
            </p:cNvSpPr>
            <p:nvPr/>
          </p:nvSpPr>
          <p:spPr bwMode="auto">
            <a:xfrm>
              <a:off x="4800" y="2064"/>
              <a:ext cx="528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800 MVA</a:t>
              </a:r>
            </a:p>
            <a:p>
              <a:pPr algn="ctr" eaLnBrk="1" hangingPunct="1"/>
              <a:r>
                <a:rPr lang="en-US" altLang="en-US" sz="1600"/>
                <a:t>15 kV</a:t>
              </a:r>
            </a:p>
          </p:txBody>
        </p:sp>
        <p:sp>
          <p:nvSpPr>
            <p:cNvPr id="29727" name="Text Box 82"/>
            <p:cNvSpPr txBox="1">
              <a:spLocks noChangeArrowheads="1"/>
            </p:cNvSpPr>
            <p:nvPr/>
          </p:nvSpPr>
          <p:spPr bwMode="auto">
            <a:xfrm>
              <a:off x="4800" y="1488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520 MVA</a:t>
              </a:r>
            </a:p>
          </p:txBody>
        </p:sp>
        <p:sp>
          <p:nvSpPr>
            <p:cNvPr id="29728" name="Text Box 83"/>
            <p:cNvSpPr txBox="1">
              <a:spLocks noChangeArrowheads="1"/>
            </p:cNvSpPr>
            <p:nvPr/>
          </p:nvSpPr>
          <p:spPr bwMode="auto">
            <a:xfrm>
              <a:off x="4512" y="2400"/>
              <a:ext cx="4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80 MW</a:t>
              </a:r>
            </a:p>
          </p:txBody>
        </p:sp>
        <p:sp>
          <p:nvSpPr>
            <p:cNvPr id="29729" name="Text Box 84"/>
            <p:cNvSpPr txBox="1">
              <a:spLocks noChangeArrowheads="1"/>
            </p:cNvSpPr>
            <p:nvPr/>
          </p:nvSpPr>
          <p:spPr bwMode="auto">
            <a:xfrm>
              <a:off x="4032" y="2400"/>
              <a:ext cx="4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40 Mvar</a:t>
              </a:r>
            </a:p>
          </p:txBody>
        </p:sp>
        <p:sp>
          <p:nvSpPr>
            <p:cNvPr id="29730" name="Text Box 85"/>
            <p:cNvSpPr txBox="1">
              <a:spLocks noChangeArrowheads="1"/>
            </p:cNvSpPr>
            <p:nvPr/>
          </p:nvSpPr>
          <p:spPr bwMode="auto">
            <a:xfrm>
              <a:off x="1776" y="3216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280 Mvar</a:t>
              </a:r>
            </a:p>
          </p:txBody>
        </p:sp>
        <p:sp>
          <p:nvSpPr>
            <p:cNvPr id="29731" name="Text Box 86"/>
            <p:cNvSpPr txBox="1">
              <a:spLocks noChangeArrowheads="1"/>
            </p:cNvSpPr>
            <p:nvPr/>
          </p:nvSpPr>
          <p:spPr bwMode="auto">
            <a:xfrm>
              <a:off x="2784" y="3216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800 MW</a:t>
              </a:r>
            </a:p>
          </p:txBody>
        </p:sp>
        <p:sp>
          <p:nvSpPr>
            <p:cNvPr id="29732" name="Text Box 87"/>
            <p:cNvSpPr txBox="1">
              <a:spLocks noChangeArrowheads="1"/>
            </p:cNvSpPr>
            <p:nvPr/>
          </p:nvSpPr>
          <p:spPr bwMode="auto">
            <a:xfrm>
              <a:off x="2352" y="1536"/>
              <a:ext cx="3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Line 3   345 kV</a:t>
              </a:r>
            </a:p>
          </p:txBody>
        </p:sp>
        <p:sp>
          <p:nvSpPr>
            <p:cNvPr id="29733" name="Text Box 88"/>
            <p:cNvSpPr txBox="1">
              <a:spLocks noChangeArrowheads="1"/>
            </p:cNvSpPr>
            <p:nvPr/>
          </p:nvSpPr>
          <p:spPr bwMode="auto">
            <a:xfrm rot="-5400000">
              <a:off x="2189" y="2515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Line 2</a:t>
              </a:r>
            </a:p>
          </p:txBody>
        </p:sp>
        <p:sp>
          <p:nvSpPr>
            <p:cNvPr id="29734" name="Text Box 89"/>
            <p:cNvSpPr txBox="1">
              <a:spLocks noChangeArrowheads="1"/>
            </p:cNvSpPr>
            <p:nvPr/>
          </p:nvSpPr>
          <p:spPr bwMode="auto">
            <a:xfrm rot="-5400000">
              <a:off x="2573" y="2515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Line 1</a:t>
              </a:r>
            </a:p>
          </p:txBody>
        </p:sp>
        <p:sp>
          <p:nvSpPr>
            <p:cNvPr id="29735" name="Text Box 90"/>
            <p:cNvSpPr txBox="1">
              <a:spLocks noChangeArrowheads="1"/>
            </p:cNvSpPr>
            <p:nvPr/>
          </p:nvSpPr>
          <p:spPr bwMode="auto">
            <a:xfrm>
              <a:off x="1872" y="2400"/>
              <a:ext cx="3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345 kV 100 mi</a:t>
              </a:r>
            </a:p>
          </p:txBody>
        </p:sp>
        <p:sp>
          <p:nvSpPr>
            <p:cNvPr id="29736" name="Text Box 91"/>
            <p:cNvSpPr txBox="1">
              <a:spLocks noChangeArrowheads="1"/>
            </p:cNvSpPr>
            <p:nvPr/>
          </p:nvSpPr>
          <p:spPr bwMode="auto">
            <a:xfrm>
              <a:off x="2880" y="2448"/>
              <a:ext cx="3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345 kV 200 mi</a:t>
              </a:r>
            </a:p>
          </p:txBody>
        </p:sp>
        <p:sp>
          <p:nvSpPr>
            <p:cNvPr id="29737" name="Text Box 92"/>
            <p:cNvSpPr txBox="1">
              <a:spLocks noChangeArrowheads="1"/>
            </p:cNvSpPr>
            <p:nvPr/>
          </p:nvSpPr>
          <p:spPr bwMode="auto">
            <a:xfrm>
              <a:off x="2352" y="1872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50 mi</a:t>
              </a:r>
            </a:p>
          </p:txBody>
        </p:sp>
        <p:grpSp>
          <p:nvGrpSpPr>
            <p:cNvPr id="29738" name="Group 93"/>
            <p:cNvGrpSpPr>
              <a:grpSpLocks/>
            </p:cNvGrpSpPr>
            <p:nvPr/>
          </p:nvGrpSpPr>
          <p:grpSpPr bwMode="auto">
            <a:xfrm>
              <a:off x="1008" y="1488"/>
              <a:ext cx="64" cy="576"/>
              <a:chOff x="1008" y="1488"/>
              <a:chExt cx="64" cy="576"/>
            </a:xfrm>
          </p:grpSpPr>
          <p:sp>
            <p:nvSpPr>
              <p:cNvPr id="29749" name="Line 94"/>
              <p:cNvSpPr>
                <a:spLocks noChangeShapeType="1"/>
              </p:cNvSpPr>
              <p:nvPr/>
            </p:nvSpPr>
            <p:spPr bwMode="auto">
              <a:xfrm>
                <a:off x="1056" y="168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0" name="Text Box 95"/>
              <p:cNvSpPr txBox="1">
                <a:spLocks noChangeArrowheads="1"/>
              </p:cNvSpPr>
              <p:nvPr/>
            </p:nvSpPr>
            <p:spPr bwMode="auto">
              <a:xfrm>
                <a:off x="1008" y="14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1</a:t>
                </a:r>
              </a:p>
            </p:txBody>
          </p:sp>
        </p:grpSp>
        <p:grpSp>
          <p:nvGrpSpPr>
            <p:cNvPr id="29739" name="Group 96"/>
            <p:cNvGrpSpPr>
              <a:grpSpLocks/>
            </p:cNvGrpSpPr>
            <p:nvPr/>
          </p:nvGrpSpPr>
          <p:grpSpPr bwMode="auto">
            <a:xfrm>
              <a:off x="3408" y="1488"/>
              <a:ext cx="64" cy="576"/>
              <a:chOff x="3408" y="1488"/>
              <a:chExt cx="64" cy="576"/>
            </a:xfrm>
          </p:grpSpPr>
          <p:sp>
            <p:nvSpPr>
              <p:cNvPr id="29747" name="Line 97"/>
              <p:cNvSpPr>
                <a:spLocks noChangeShapeType="1"/>
              </p:cNvSpPr>
              <p:nvPr/>
            </p:nvSpPr>
            <p:spPr bwMode="auto">
              <a:xfrm>
                <a:off x="3456" y="168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8" name="Text Box 98"/>
              <p:cNvSpPr txBox="1">
                <a:spLocks noChangeArrowheads="1"/>
              </p:cNvSpPr>
              <p:nvPr/>
            </p:nvSpPr>
            <p:spPr bwMode="auto">
              <a:xfrm>
                <a:off x="3408" y="14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4</a:t>
                </a:r>
              </a:p>
            </p:txBody>
          </p:sp>
        </p:grpSp>
        <p:sp>
          <p:nvSpPr>
            <p:cNvPr id="29740" name="Text Box 99"/>
            <p:cNvSpPr txBox="1">
              <a:spLocks noChangeArrowheads="1"/>
            </p:cNvSpPr>
            <p:nvPr/>
          </p:nvSpPr>
          <p:spPr bwMode="auto">
            <a:xfrm>
              <a:off x="4608" y="1488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3</a:t>
              </a:r>
            </a:p>
          </p:txBody>
        </p:sp>
        <p:grpSp>
          <p:nvGrpSpPr>
            <p:cNvPr id="29741" name="Group 100"/>
            <p:cNvGrpSpPr>
              <a:grpSpLocks/>
            </p:cNvGrpSpPr>
            <p:nvPr/>
          </p:nvGrpSpPr>
          <p:grpSpPr bwMode="auto">
            <a:xfrm>
              <a:off x="1808" y="2976"/>
              <a:ext cx="1360" cy="154"/>
              <a:chOff x="1808" y="2976"/>
              <a:chExt cx="1360" cy="154"/>
            </a:xfrm>
          </p:grpSpPr>
          <p:sp>
            <p:nvSpPr>
              <p:cNvPr id="29745" name="Line 101"/>
              <p:cNvSpPr>
                <a:spLocks noChangeShapeType="1"/>
              </p:cNvSpPr>
              <p:nvPr/>
            </p:nvSpPr>
            <p:spPr bwMode="auto">
              <a:xfrm>
                <a:off x="1920" y="3072"/>
                <a:ext cx="1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6" name="Text Box 102"/>
              <p:cNvSpPr txBox="1">
                <a:spLocks noChangeArrowheads="1"/>
              </p:cNvSpPr>
              <p:nvPr/>
            </p:nvSpPr>
            <p:spPr bwMode="auto">
              <a:xfrm>
                <a:off x="1808" y="2976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2</a:t>
                </a:r>
              </a:p>
            </p:txBody>
          </p:sp>
        </p:grpSp>
        <p:grpSp>
          <p:nvGrpSpPr>
            <p:cNvPr id="29742" name="Group 103"/>
            <p:cNvGrpSpPr>
              <a:grpSpLocks/>
            </p:cNvGrpSpPr>
            <p:nvPr/>
          </p:nvGrpSpPr>
          <p:grpSpPr bwMode="auto">
            <a:xfrm>
              <a:off x="1536" y="1488"/>
              <a:ext cx="64" cy="576"/>
              <a:chOff x="1536" y="1488"/>
              <a:chExt cx="64" cy="576"/>
            </a:xfrm>
          </p:grpSpPr>
          <p:sp>
            <p:nvSpPr>
              <p:cNvPr id="29743" name="Line 104"/>
              <p:cNvSpPr>
                <a:spLocks noChangeShapeType="1"/>
              </p:cNvSpPr>
              <p:nvPr/>
            </p:nvSpPr>
            <p:spPr bwMode="auto">
              <a:xfrm>
                <a:off x="1584" y="168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4" name="Text Box 105"/>
              <p:cNvSpPr txBox="1">
                <a:spLocks noChangeArrowheads="1"/>
              </p:cNvSpPr>
              <p:nvPr/>
            </p:nvSpPr>
            <p:spPr bwMode="auto">
              <a:xfrm>
                <a:off x="1536" y="14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5</a:t>
                </a:r>
              </a:p>
            </p:txBody>
          </p:sp>
        </p:grpSp>
      </p:grpSp>
      <p:sp>
        <p:nvSpPr>
          <p:cNvPr id="29699" name="Text Box 106"/>
          <p:cNvSpPr txBox="1">
            <a:spLocks noChangeArrowheads="1"/>
          </p:cNvSpPr>
          <p:nvPr/>
        </p:nvSpPr>
        <p:spPr bwMode="auto">
          <a:xfrm>
            <a:off x="4572000" y="6019800"/>
            <a:ext cx="17520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+mj-lt"/>
              </a:rPr>
              <a:t>Single-line diagram</a:t>
            </a:r>
          </a:p>
        </p:txBody>
      </p:sp>
      <p:sp>
        <p:nvSpPr>
          <p:cNvPr id="59396" name="Rectangle 107"/>
          <p:cNvSpPr>
            <a:spLocks noChangeArrowheads="1"/>
          </p:cNvSpPr>
          <p:nvPr/>
        </p:nvSpPr>
        <p:spPr bwMode="auto">
          <a:xfrm>
            <a:off x="228600" y="0"/>
            <a:ext cx="998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6D9C7D-BD5A-73F8-12BF-9F4A1AE8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N-R Power Flow: 5-Bus Example</a:t>
            </a:r>
          </a:p>
        </p:txBody>
      </p:sp>
    </p:spTree>
    <p:extLst>
      <p:ext uri="{BB962C8B-B14F-4D97-AF65-F5344CB8AC3E}">
        <p14:creationId xmlns:p14="http://schemas.microsoft.com/office/powerpoint/2010/main" val="213751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4EBE-F7B0-EA27-07C8-FCAD3138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1 Coming Up on 2/28/23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0E401-7471-EB2E-218B-E2E78CF10E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Covers new material through last week (this week is working example problems), labs, reading, homework, quizzes</a:t>
            </a:r>
          </a:p>
          <a:p>
            <a:r>
              <a:rPr lang="en-US" dirty="0"/>
              <a:t>You may have one 8.5"x11" sheet of paper, front and back, with handwritten notes to use during the exam</a:t>
            </a:r>
          </a:p>
          <a:p>
            <a:r>
              <a:rPr lang="en-US" dirty="0"/>
              <a:t>Includes conceptual material as well as being able to work problems</a:t>
            </a:r>
          </a:p>
          <a:p>
            <a:r>
              <a:rPr lang="en-US" dirty="0"/>
              <a:t>Exam big-picture topics: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Power engineering fundamentals: ac circuits, complex power, three-phase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Power system overview, operations, history, design practices, modeling concepts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Generators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Transformers and the per-unit system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Transmission lines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Newton-Raphson power flow</a:t>
            </a:r>
          </a:p>
        </p:txBody>
      </p:sp>
    </p:spTree>
    <p:extLst>
      <p:ext uri="{BB962C8B-B14F-4D97-AF65-F5344CB8AC3E}">
        <p14:creationId xmlns:p14="http://schemas.microsoft.com/office/powerpoint/2010/main" val="1188766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523" name="Group 131"/>
          <p:cNvGraphicFramePr>
            <a:graphicFrameLocks noGrp="1"/>
          </p:cNvGraphicFramePr>
          <p:nvPr/>
        </p:nvGraphicFramePr>
        <p:xfrm>
          <a:off x="2895600" y="1219200"/>
          <a:ext cx="7543800" cy="304642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3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0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Bus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Type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 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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degrees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Gmax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Gmin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Swing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8.0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Constant voltage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-2.8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801" name="Text Box 81"/>
          <p:cNvSpPr txBox="1">
            <a:spLocks noChangeArrowheads="1"/>
          </p:cNvSpPr>
          <p:nvPr/>
        </p:nvSpPr>
        <p:spPr bwMode="auto">
          <a:xfrm>
            <a:off x="1828801" y="2209800"/>
            <a:ext cx="912109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+mj-lt"/>
              </a:rPr>
              <a:t>Table 1. </a:t>
            </a:r>
          </a:p>
          <a:p>
            <a:pPr eaLnBrk="1" hangingPunct="1"/>
            <a:r>
              <a:rPr lang="en-US" altLang="en-US" sz="1600" dirty="0">
                <a:latin typeface="+mj-lt"/>
              </a:rPr>
              <a:t>Bus input </a:t>
            </a:r>
          </a:p>
          <a:p>
            <a:pPr eaLnBrk="1" hangingPunct="1"/>
            <a:r>
              <a:rPr lang="en-US" altLang="en-US" sz="1600" dirty="0">
                <a:latin typeface="+mj-lt"/>
              </a:rPr>
              <a:t>data</a:t>
            </a:r>
          </a:p>
        </p:txBody>
      </p:sp>
      <p:graphicFrame>
        <p:nvGraphicFramePr>
          <p:cNvPr id="315522" name="Group 130"/>
          <p:cNvGraphicFramePr>
            <a:graphicFrameLocks noGrp="1"/>
          </p:cNvGraphicFramePr>
          <p:nvPr/>
        </p:nvGraphicFramePr>
        <p:xfrm>
          <a:off x="3962400" y="4343400"/>
          <a:ext cx="6248400" cy="217016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64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Bus-to-Bus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R’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2-4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0.0090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0.100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1.72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2-5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0.0045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0.050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4-5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0.00225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839" name="Text Box 119"/>
          <p:cNvSpPr txBox="1">
            <a:spLocks noChangeArrowheads="1"/>
          </p:cNvSpPr>
          <p:nvPr/>
        </p:nvSpPr>
        <p:spPr bwMode="auto">
          <a:xfrm>
            <a:off x="2438400" y="5027614"/>
            <a:ext cx="1402628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>
                <a:latin typeface="+mj-lt"/>
              </a:rPr>
              <a:t>Table 2.</a:t>
            </a:r>
          </a:p>
          <a:p>
            <a:pPr eaLnBrk="1" hangingPunct="1"/>
            <a:r>
              <a:rPr lang="en-US" altLang="en-US" sz="1600">
                <a:latin typeface="+mj-lt"/>
              </a:rPr>
              <a:t> Line input data</a:t>
            </a:r>
          </a:p>
        </p:txBody>
      </p:sp>
      <p:sp>
        <p:nvSpPr>
          <p:cNvPr id="60536" name="Rectangle 132"/>
          <p:cNvSpPr>
            <a:spLocks noChangeArrowheads="1"/>
          </p:cNvSpPr>
          <p:nvPr/>
        </p:nvSpPr>
        <p:spPr bwMode="auto">
          <a:xfrm>
            <a:off x="228600" y="0"/>
            <a:ext cx="998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FB22A4-4A13-7F7E-BFC2-AAEC61E4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N-R Power Flow: 5-Bus Example</a:t>
            </a:r>
          </a:p>
        </p:txBody>
      </p:sp>
    </p:spTree>
    <p:extLst>
      <p:ext uri="{BB962C8B-B14F-4D97-AF65-F5344CB8AC3E}">
        <p14:creationId xmlns:p14="http://schemas.microsoft.com/office/powerpoint/2010/main" val="3439256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498" name="Group 82"/>
          <p:cNvGraphicFramePr>
            <a:graphicFrameLocks noGrp="1"/>
          </p:cNvGraphicFramePr>
          <p:nvPr/>
        </p:nvGraphicFramePr>
        <p:xfrm>
          <a:off x="3200400" y="1371601"/>
          <a:ext cx="7162800" cy="2176463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56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Bus-to-Bus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Setting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1-5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0.00150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—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3-4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0.00075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10.0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1828800" y="2209800"/>
            <a:ext cx="1111266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+mj-lt"/>
              </a:rPr>
              <a:t>Table 3. </a:t>
            </a:r>
          </a:p>
          <a:p>
            <a:pPr eaLnBrk="1" hangingPunct="1"/>
            <a:r>
              <a:rPr lang="en-US" altLang="en-US" sz="1600" dirty="0">
                <a:latin typeface="+mj-lt"/>
              </a:rPr>
              <a:t>Transformer</a:t>
            </a:r>
          </a:p>
          <a:p>
            <a:pPr eaLnBrk="1" hangingPunct="1"/>
            <a:r>
              <a:rPr lang="en-US" altLang="en-US" sz="1600" dirty="0">
                <a:latin typeface="+mj-lt"/>
              </a:rPr>
              <a:t> input data</a:t>
            </a:r>
          </a:p>
        </p:txBody>
      </p:sp>
      <p:graphicFrame>
        <p:nvGraphicFramePr>
          <p:cNvPr id="316453" name="Group 37"/>
          <p:cNvGraphicFramePr>
            <a:graphicFrameLocks noGrp="1"/>
          </p:cNvGraphicFramePr>
          <p:nvPr/>
        </p:nvGraphicFramePr>
        <p:xfrm>
          <a:off x="4343400" y="3667043"/>
          <a:ext cx="6096000" cy="2809959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Input Data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Unknowns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1.0,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1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 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L2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-8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L2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-2.8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1.05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L3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4.4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0,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4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 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0,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5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 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811" name="Text Box 77"/>
          <p:cNvSpPr txBox="1">
            <a:spLocks noChangeArrowheads="1"/>
          </p:cNvSpPr>
          <p:nvPr/>
        </p:nvSpPr>
        <p:spPr bwMode="auto">
          <a:xfrm>
            <a:off x="2438401" y="4875214"/>
            <a:ext cx="1746953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>
                <a:latin typeface="+mj-lt"/>
              </a:rPr>
              <a:t>Table 4. Input data </a:t>
            </a:r>
          </a:p>
          <a:p>
            <a:pPr eaLnBrk="1" hangingPunct="1"/>
            <a:r>
              <a:rPr lang="en-US" altLang="en-US" sz="1600">
                <a:latin typeface="+mj-lt"/>
              </a:rPr>
              <a:t>and unknowns</a:t>
            </a:r>
          </a:p>
        </p:txBody>
      </p:sp>
      <p:sp>
        <p:nvSpPr>
          <p:cNvPr id="61508" name="Rectangle 83"/>
          <p:cNvSpPr>
            <a:spLocks noChangeArrowheads="1"/>
          </p:cNvSpPr>
          <p:nvPr/>
        </p:nvSpPr>
        <p:spPr bwMode="auto">
          <a:xfrm>
            <a:off x="228600" y="0"/>
            <a:ext cx="998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C932F9-F1E5-EDB8-9184-7617FEE5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N-R Power Flow: 5-Bus Example</a:t>
            </a:r>
          </a:p>
        </p:txBody>
      </p:sp>
    </p:spTree>
    <p:extLst>
      <p:ext uri="{BB962C8B-B14F-4D97-AF65-F5344CB8AC3E}">
        <p14:creationId xmlns:p14="http://schemas.microsoft.com/office/powerpoint/2010/main" val="533799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ChangeArrowheads="1"/>
          </p:cNvSpPr>
          <p:nvPr/>
        </p:nvSpPr>
        <p:spPr bwMode="auto">
          <a:xfrm>
            <a:off x="152400" y="0"/>
            <a:ext cx="1013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277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8229600" cy="526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7259871-B31D-3EDE-C121-021AB4B6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Close the Hood: Let the Computer Do the Math! (</a:t>
            </a:r>
            <a:r>
              <a:rPr lang="en-US" dirty="0" err="1"/>
              <a:t>Ybus</a:t>
            </a:r>
            <a:r>
              <a:rPr lang="en-US" dirty="0"/>
              <a:t> Shown)</a:t>
            </a:r>
          </a:p>
        </p:txBody>
      </p:sp>
    </p:spTree>
    <p:extLst>
      <p:ext uri="{BB962C8B-B14F-4D97-AF65-F5344CB8AC3E}">
        <p14:creationId xmlns:p14="http://schemas.microsoft.com/office/powerpoint/2010/main" val="2402862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Ybus</a:t>
            </a:r>
            <a:r>
              <a:rPr lang="en-US" altLang="en-US" dirty="0"/>
              <a:t> Details</a:t>
            </a:r>
          </a:p>
        </p:txBody>
      </p:sp>
      <p:grpSp>
        <p:nvGrpSpPr>
          <p:cNvPr id="19465" name="Group 3"/>
          <p:cNvGrpSpPr>
            <a:grpSpLocks/>
          </p:cNvGrpSpPr>
          <p:nvPr/>
        </p:nvGrpSpPr>
        <p:grpSpPr bwMode="auto">
          <a:xfrm>
            <a:off x="685800" y="1371600"/>
            <a:ext cx="7721600" cy="5030788"/>
            <a:chOff x="495300" y="1598613"/>
            <a:chExt cx="7721600" cy="5030787"/>
          </a:xfrm>
        </p:grpSpPr>
        <p:graphicFrame>
          <p:nvGraphicFramePr>
            <p:cNvPr id="19458" name="Object 2"/>
            <p:cNvGraphicFramePr>
              <a:graphicFrameLocks noChangeAspect="1"/>
            </p:cNvGraphicFramePr>
            <p:nvPr/>
          </p:nvGraphicFramePr>
          <p:xfrm>
            <a:off x="609600" y="2014538"/>
            <a:ext cx="1600200" cy="48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61669" imgH="228501" progId="Equation.3">
                    <p:embed/>
                  </p:oleObj>
                </mc:Choice>
                <mc:Fallback>
                  <p:oleObj name="Equation" r:id="rId3" imgW="761669" imgH="228501" progId="Equation.3">
                    <p:embed/>
                    <p:pic>
                      <p:nvPicPr>
                        <p:cNvPr id="1945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2014538"/>
                          <a:ext cx="1600200" cy="481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59" name="Object 3"/>
            <p:cNvGraphicFramePr>
              <a:graphicFrameLocks noChangeAspect="1"/>
            </p:cNvGraphicFramePr>
            <p:nvPr/>
          </p:nvGraphicFramePr>
          <p:xfrm>
            <a:off x="544513" y="2624138"/>
            <a:ext cx="7138987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898800" imgH="431640" progId="Equation.DSMT4">
                    <p:embed/>
                  </p:oleObj>
                </mc:Choice>
                <mc:Fallback>
                  <p:oleObj name="Equation" r:id="rId5" imgW="3898800" imgH="431640" progId="Equation.DSMT4">
                    <p:embed/>
                    <p:pic>
                      <p:nvPicPr>
                        <p:cNvPr id="1945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513" y="2624138"/>
                          <a:ext cx="7138987" cy="79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0" name="Object 5"/>
            <p:cNvGraphicFramePr>
              <a:graphicFrameLocks noChangeAspect="1"/>
            </p:cNvGraphicFramePr>
            <p:nvPr/>
          </p:nvGraphicFramePr>
          <p:xfrm>
            <a:off x="495300" y="3690938"/>
            <a:ext cx="7581900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140200" imgH="431800" progId="Equation.3">
                    <p:embed/>
                  </p:oleObj>
                </mc:Choice>
                <mc:Fallback>
                  <p:oleObj name="Equation" r:id="rId7" imgW="4140200" imgH="431800" progId="Equation.3">
                    <p:embed/>
                    <p:pic>
                      <p:nvPicPr>
                        <p:cNvPr id="1946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" y="3690938"/>
                          <a:ext cx="7581900" cy="79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1" name="Object 7"/>
            <p:cNvGraphicFramePr>
              <a:graphicFrameLocks noChangeAspect="1"/>
            </p:cNvGraphicFramePr>
            <p:nvPr/>
          </p:nvGraphicFramePr>
          <p:xfrm>
            <a:off x="561975" y="4757738"/>
            <a:ext cx="5000625" cy="83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730500" imgH="457200" progId="Equation.3">
                    <p:embed/>
                  </p:oleObj>
                </mc:Choice>
                <mc:Fallback>
                  <p:oleObj name="Equation" r:id="rId9" imgW="2730500" imgH="457200" progId="Equation.3">
                    <p:embed/>
                    <p:pic>
                      <p:nvPicPr>
                        <p:cNvPr id="1946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975" y="4757738"/>
                          <a:ext cx="5000625" cy="836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2" name="Object 8"/>
            <p:cNvGraphicFramePr>
              <a:graphicFrameLocks noChangeAspect="1"/>
            </p:cNvGraphicFramePr>
            <p:nvPr/>
          </p:nvGraphicFramePr>
          <p:xfrm>
            <a:off x="914400" y="5519738"/>
            <a:ext cx="7302500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987800" imgH="393700" progId="Equation.3">
                    <p:embed/>
                  </p:oleObj>
                </mc:Choice>
                <mc:Fallback>
                  <p:oleObj name="Equation" r:id="rId11" imgW="3987800" imgH="393700" progId="Equation.3">
                    <p:embed/>
                    <p:pic>
                      <p:nvPicPr>
                        <p:cNvPr id="1946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5519738"/>
                          <a:ext cx="7302500" cy="720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3" name="Object 9"/>
            <p:cNvGraphicFramePr>
              <a:graphicFrameLocks noChangeAspect="1"/>
            </p:cNvGraphicFramePr>
            <p:nvPr/>
          </p:nvGraphicFramePr>
          <p:xfrm>
            <a:off x="914400" y="6205538"/>
            <a:ext cx="6851650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276600" imgH="203200" progId="Equation.3">
                    <p:embed/>
                  </p:oleObj>
                </mc:Choice>
                <mc:Fallback>
                  <p:oleObj name="Equation" r:id="rId13" imgW="3276600" imgH="203200" progId="Equation.3">
                    <p:embed/>
                    <p:pic>
                      <p:nvPicPr>
                        <p:cNvPr id="19463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6205538"/>
                          <a:ext cx="6851650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1790700" y="1598613"/>
              <a:ext cx="49268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+mj-lt"/>
                </a:rPr>
                <a:t>Elements of </a:t>
              </a:r>
              <a:r>
                <a:rPr lang="en-US" altLang="en-US" dirty="0" err="1">
                  <a:latin typeface="+mj-lt"/>
                </a:rPr>
                <a:t>Y</a:t>
              </a:r>
              <a:r>
                <a:rPr lang="en-US" altLang="en-US" baseline="-25000" dirty="0" err="1">
                  <a:latin typeface="+mj-lt"/>
                </a:rPr>
                <a:t>bus</a:t>
              </a:r>
              <a:r>
                <a:rPr lang="en-US" altLang="en-US" dirty="0">
                  <a:latin typeface="+mj-lt"/>
                </a:rPr>
                <a:t> connected to bus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223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Here Are the Initial Bus Mismatches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692315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582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And the Initial Power Flow Jacobian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219200"/>
            <a:ext cx="81137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369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447799" y="1447800"/>
          <a:ext cx="7162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83000" imgH="215900" progId="Equation.3">
                  <p:embed/>
                </p:oleObj>
              </mc:Choice>
              <mc:Fallback>
                <p:oleObj name="Equation" r:id="rId3" imgW="3683000" imgH="215900" progId="Equation.3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799" y="1447800"/>
                        <a:ext cx="7162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555875" y="1804988"/>
          <a:ext cx="60547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82900" imgH="228600" progId="Equation.3">
                  <p:embed/>
                </p:oleObj>
              </mc:Choice>
              <mc:Fallback>
                <p:oleObj name="Equation" r:id="rId5" imgW="2882900" imgH="228600" progId="Equation.3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804988"/>
                        <a:ext cx="605472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514599" y="2286001"/>
          <a:ext cx="39766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79600" imgH="215900" progId="Equation.3">
                  <p:embed/>
                </p:oleObj>
              </mc:Choice>
              <mc:Fallback>
                <p:oleObj name="Equation" r:id="rId7" imgW="1879600" imgH="215900" progId="Equation.3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599" y="2286001"/>
                        <a:ext cx="39766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520949" y="2698750"/>
          <a:ext cx="42545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30400" imgH="228600" progId="Equation.3">
                  <p:embed/>
                </p:oleObj>
              </mc:Choice>
              <mc:Fallback>
                <p:oleObj name="Equation" r:id="rId9" imgW="1930400" imgH="228600" progId="Equation.3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49" y="2698750"/>
                        <a:ext cx="42545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2273300" y="3200400"/>
          <a:ext cx="46196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374900" imgH="203200" progId="Equation.3">
                  <p:embed/>
                </p:oleObj>
              </mc:Choice>
              <mc:Fallback>
                <p:oleObj name="Equation" r:id="rId11" imgW="2374900" imgH="203200" progId="Equation.3">
                  <p:embed/>
                  <p:pic>
                    <p:nvPicPr>
                      <p:cNvPr id="20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3200400"/>
                        <a:ext cx="46196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2514599" y="3581400"/>
          <a:ext cx="35321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816100" imgH="203200" progId="Equation.3">
                  <p:embed/>
                </p:oleObj>
              </mc:Choice>
              <mc:Fallback>
                <p:oleObj name="Equation" r:id="rId13" imgW="1816100" imgH="203200" progId="Equation.3">
                  <p:embed/>
                  <p:pic>
                    <p:nvPicPr>
                      <p:cNvPr id="20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599" y="3581400"/>
                        <a:ext cx="35321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2514600" y="3962400"/>
          <a:ext cx="36306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866090" imgH="203112" progId="Equation.3">
                  <p:embed/>
                </p:oleObj>
              </mc:Choice>
              <mc:Fallback>
                <p:oleObj name="Equation" r:id="rId15" imgW="1866090" imgH="203112" progId="Equation.3">
                  <p:embed/>
                  <p:pic>
                    <p:nvPicPr>
                      <p:cNvPr id="20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363061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2279649" y="4343400"/>
          <a:ext cx="5187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7000" imgH="228600" progId="Equation.3">
                  <p:embed/>
                </p:oleObj>
              </mc:Choice>
              <mc:Fallback>
                <p:oleObj name="Equation" r:id="rId17" imgW="2667000" imgH="228600" progId="Equation.3">
                  <p:embed/>
                  <p:pic>
                    <p:nvPicPr>
                      <p:cNvPr id="204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49" y="4343400"/>
                        <a:ext cx="51879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1524000" y="5029200"/>
          <a:ext cx="55086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832100" imgH="215900" progId="Equation.3">
                  <p:embed/>
                </p:oleObj>
              </mc:Choice>
              <mc:Fallback>
                <p:oleObj name="Equation" r:id="rId19" imgW="2832100" imgH="215900" progId="Equation.3">
                  <p:embed/>
                  <p:pic>
                    <p:nvPicPr>
                      <p:cNvPr id="204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29200"/>
                        <a:ext cx="55086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2438399" y="5537200"/>
          <a:ext cx="42243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171700" imgH="203200" progId="Equation.3">
                  <p:embed/>
                </p:oleObj>
              </mc:Choice>
              <mc:Fallback>
                <p:oleObj name="Equation" r:id="rId21" imgW="2171700" imgH="203200" progId="Equation.3">
                  <p:embed/>
                  <p:pic>
                    <p:nvPicPr>
                      <p:cNvPr id="204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399" y="5537200"/>
                        <a:ext cx="42243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2457449" y="5981700"/>
          <a:ext cx="24955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82700" imgH="203200" progId="Equation.3">
                  <p:embed/>
                </p:oleObj>
              </mc:Choice>
              <mc:Fallback>
                <p:oleObj name="Equation" r:id="rId23" imgW="1282700" imgH="203200" progId="Equation.3">
                  <p:embed/>
                  <p:pic>
                    <p:nvPicPr>
                      <p:cNvPr id="204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49" y="5981700"/>
                        <a:ext cx="24955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381000" y="73152"/>
            <a:ext cx="9829800" cy="10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93E04A-6C01-3B24-BA6D-86E6F7D1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Hand Calculation Details!</a:t>
            </a:r>
          </a:p>
        </p:txBody>
      </p:sp>
    </p:spTree>
    <p:extLst>
      <p:ext uri="{BB962C8B-B14F-4D97-AF65-F5344CB8AC3E}">
        <p14:creationId xmlns:p14="http://schemas.microsoft.com/office/powerpoint/2010/main" val="2937648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Five Bus Power System Solved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285163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682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Bus System with Capacitor</a:t>
            </a:r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1"/>
          <a:stretch/>
        </p:blipFill>
        <p:spPr bwMode="auto">
          <a:xfrm>
            <a:off x="457200" y="1371600"/>
            <a:ext cx="877824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791200"/>
            <a:ext cx="7937429" cy="461665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A capacitor has been added at bus 2 to fix its low voltage</a:t>
            </a:r>
          </a:p>
        </p:txBody>
      </p:sp>
    </p:spTree>
    <p:extLst>
      <p:ext uri="{BB962C8B-B14F-4D97-AF65-F5344CB8AC3E}">
        <p14:creationId xmlns:p14="http://schemas.microsoft.com/office/powerpoint/2010/main" val="1797859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Contingency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CAC8EF-6CB7-45A0-A414-D122938F59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6" r="15003"/>
          <a:stretch/>
        </p:blipFill>
        <p:spPr>
          <a:xfrm>
            <a:off x="533400" y="1371600"/>
            <a:ext cx="7239000" cy="5393642"/>
          </a:xfrm>
          <a:prstGeom prst="rect">
            <a:avLst/>
          </a:prstGeom>
        </p:spPr>
      </p:pic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8305800" y="2057400"/>
            <a:ext cx="2908048" cy="4154984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Contingency analysis provides an automatic way of looking at all the statistically likely contingencies.  In this example the contingency set is all the single line and transformer outages</a:t>
            </a:r>
          </a:p>
        </p:txBody>
      </p:sp>
    </p:spTree>
    <p:extLst>
      <p:ext uri="{BB962C8B-B14F-4D97-AF65-F5344CB8AC3E}">
        <p14:creationId xmlns:p14="http://schemas.microsoft.com/office/powerpoint/2010/main" val="41998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ADAB-3983-40B1-9EB8-758305A8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Bus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3CC51-7C1D-4AB5-A17D-7847ADB79D7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Each bus has one of three basic types, and for each one there are two known variables and two unknown variables:</a:t>
                </a:r>
              </a:p>
              <a:p>
                <a:pPr lvl="1"/>
                <a:r>
                  <a:rPr lang="en-US" dirty="0"/>
                  <a:t>Load (PQ) bus</a:t>
                </a:r>
              </a:p>
              <a:p>
                <a:pPr lvl="2"/>
                <a:r>
                  <a:rPr lang="en-US" dirty="0"/>
                  <a:t>Assume P/Q are fixed at most buses in the system</a:t>
                </a:r>
              </a:p>
              <a:p>
                <a:pPr lvl="2"/>
                <a:r>
                  <a:rPr lang="en-US" dirty="0"/>
                  <a:t>Known: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r>
                      <a:rPr lang="en-US"/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/>
                      <m:t>𝑄</m:t>
                    </m:r>
                  </m:oMath>
                </a14:m>
                <a:r>
                  <a:rPr lang="en-US" dirty="0"/>
                  <a:t>, Unknown: </a:t>
                </a:r>
                <a14:m>
                  <m:oMath xmlns:m="http://schemas.openxmlformats.org/officeDocument/2006/math">
                    <m:r>
                      <a:rPr lang="en-US"/>
                      <m:t>𝑉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/>
                      <m:t>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Slack bus</a:t>
                </a:r>
              </a:p>
              <a:p>
                <a:pPr lvl="2"/>
                <a:r>
                  <a:rPr lang="en-US" dirty="0"/>
                  <a:t>Only one in the whole system </a:t>
                </a:r>
              </a:p>
              <a:p>
                <a:pPr lvl="2"/>
                <a:r>
                  <a:rPr lang="en-US" dirty="0"/>
                  <a:t>Usually assigned to a large generator bus</a:t>
                </a:r>
              </a:p>
              <a:p>
                <a:pPr lvl="2"/>
                <a:r>
                  <a:rPr lang="en-US" dirty="0"/>
                  <a:t>Known: </a:t>
                </a:r>
                <a14:m>
                  <m:oMath xmlns:m="http://schemas.openxmlformats.org/officeDocument/2006/math">
                    <m:r>
                      <a:rPr lang="en-US" smtClean="0"/>
                      <m:t>𝑉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/>
                      <m:t>𝜃</m:t>
                    </m:r>
                  </m:oMath>
                </a14:m>
                <a:r>
                  <a:rPr lang="en-US" dirty="0"/>
                  <a:t>, Unknown: </a:t>
                </a:r>
                <a14:m>
                  <m:oMath xmlns:m="http://schemas.openxmlformats.org/officeDocument/2006/math">
                    <m:r>
                      <a:rPr lang="en-US" smtClean="0"/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/>
                      <m:t>𝑄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Provides angle reference (</a:t>
                </a:r>
                <a14:m>
                  <m:oMath xmlns:m="http://schemas.openxmlformats.org/officeDocument/2006/math">
                    <m:r>
                      <a:rPr lang="en-US" smtClean="0"/>
                      <m:t>𝜃</m:t>
                    </m:r>
                    <m:r>
                      <a:rPr lang="en-US" smtClean="0"/>
                      <m:t>=0</m:t>
                    </m:r>
                  </m:oMath>
                </a14:m>
                <a:r>
                  <a:rPr lang="en-US" dirty="0"/>
                  <a:t>) and picks up the slack P</a:t>
                </a:r>
              </a:p>
              <a:p>
                <a:pPr lvl="1"/>
                <a:r>
                  <a:rPr lang="en-US" dirty="0"/>
                  <a:t>Generator (PV) bus</a:t>
                </a:r>
              </a:p>
              <a:p>
                <a:pPr lvl="2"/>
                <a:r>
                  <a:rPr lang="en-US" dirty="0"/>
                  <a:t>Other generators (5-10% of buses in a large system)</a:t>
                </a:r>
              </a:p>
              <a:p>
                <a:pPr lvl="2"/>
                <a:r>
                  <a:rPr lang="en-US" dirty="0"/>
                  <a:t>Assume generator is controlling power output and voltage</a:t>
                </a:r>
              </a:p>
              <a:p>
                <a:pPr lvl="2"/>
                <a:r>
                  <a:rPr lang="en-US" dirty="0"/>
                  <a:t>Known: </a:t>
                </a:r>
                <a14:m>
                  <m:oMath xmlns:m="http://schemas.openxmlformats.org/officeDocument/2006/math">
                    <m:r>
                      <a:rPr lang="en-US" smtClean="0"/>
                      <m:t>𝑉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/>
                      <m:t>𝑃</m:t>
                    </m:r>
                  </m:oMath>
                </a14:m>
                <a:r>
                  <a:rPr lang="en-US" dirty="0"/>
                  <a:t>, Unknown: </a:t>
                </a:r>
                <a14:m>
                  <m:oMath xmlns:m="http://schemas.openxmlformats.org/officeDocument/2006/math">
                    <m:r>
                      <a:rPr lang="en-US" smtClean="0"/>
                      <m:t>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/>
                      <m:t>𝑄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3CC51-7C1D-4AB5-A17D-7847ADB79D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 b="-2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768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Application - PJM Control Center</a:t>
            </a:r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6172200" cy="542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6" name="Picture 4" descr="Image result for pjm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351762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0" y="4343400"/>
            <a:ext cx="2708812" cy="1815882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dirty="0">
                <a:solidFill>
                  <a:schemeClr val="tx1"/>
                </a:solidFill>
              </a:rPr>
              <a:t>Their generation capacity is about 177 GW</a:t>
            </a:r>
          </a:p>
        </p:txBody>
      </p:sp>
    </p:spTree>
    <p:extLst>
      <p:ext uri="{BB962C8B-B14F-4D97-AF65-F5344CB8AC3E}">
        <p14:creationId xmlns:p14="http://schemas.microsoft.com/office/powerpoint/2010/main" val="66056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4A3B-A643-4AF0-A612-97996704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Newton-Raphson Power Flow Procedure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0EFB0-835B-4B52-BC09-1B55F8BBBB7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Same procedure we have been using for N-R solutions so far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/>
                  <a:t>Build the Y-bus matrix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/>
                  <a:t>Write the list of variables and power balance equations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/>
                  <a:t>Make the power flow Jacobian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/>
                  <a:t>Make an initial guess of </a:t>
                </a:r>
                <a14:m>
                  <m:oMath xmlns:m="http://schemas.openxmlformats.org/officeDocument/2006/math">
                    <m:r>
                      <a:rPr lang="en-US" smtClean="0"/>
                      <m:t>𝐱</m:t>
                    </m:r>
                  </m:oMath>
                </a14:m>
                <a:endParaRPr lang="en-US" dirty="0"/>
              </a:p>
              <a:p>
                <a:pPr>
                  <a:buFont typeface="+mj-lt"/>
                  <a:buAutoNum type="arabicPeriod"/>
                </a:pPr>
                <a:r>
                  <a:rPr lang="en-US" dirty="0"/>
                  <a:t>While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mtClean="0"/>
                        </m:ctrlPr>
                      </m:dPr>
                      <m:e>
                        <m:r>
                          <a:rPr lang="en-US" smtClean="0"/>
                          <m:t>𝐟</m:t>
                        </m:r>
                        <m:d>
                          <m:dPr>
                            <m:ctrlPr>
                              <a:rPr lang="en-US" smtClean="0"/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mtClean="0"/>
                                </m:ctrlPr>
                              </m:sSupPr>
                              <m:e>
                                <m:r>
                                  <a:rPr lang="en-US" smtClean="0"/>
                                  <m:t>𝐱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mtClean="0"/>
                                    </m:ctrlPr>
                                  </m:dPr>
                                  <m:e>
                                    <m:r>
                                      <a:rPr lang="en-US" smtClean="0"/>
                                      <m:t>𝜈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  <m:r>
                      <a:rPr lang="en-US" smtClean="0"/>
                      <m:t>&gt;</m:t>
                    </m:r>
                    <m:r>
                      <a:rPr lang="en-US" smtClean="0"/>
                      <m:t>𝜖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mtClean="0"/>
                        </m:ctrlPr>
                      </m:sSupPr>
                      <m:e>
                        <m:r>
                          <a:rPr lang="en-US"/>
                          <m:t>𝐱</m:t>
                        </m:r>
                      </m:e>
                      <m:sup>
                        <m:r>
                          <a:rPr lang="en-US"/>
                          <m:t>(</m:t>
                        </m:r>
                        <m:r>
                          <a:rPr lang="en-US"/>
                          <m:t>𝑣</m:t>
                        </m:r>
                        <m:r>
                          <a:rPr lang="en-US"/>
                          <m:t>+1)</m:t>
                        </m:r>
                      </m:sup>
                    </m:sSup>
                    <m:r>
                      <a:rPr lang="en-US"/>
                      <m:t>	=	</m:t>
                    </m:r>
                    <m:sSup>
                      <m:sSupPr>
                        <m:ctrlPr>
                          <a:rPr lang="en-US"/>
                        </m:ctrlPr>
                      </m:sSupPr>
                      <m:e>
                        <m:r>
                          <a:rPr lang="en-US"/>
                          <m:t>𝐱</m:t>
                        </m:r>
                      </m:e>
                      <m:sup>
                        <m:r>
                          <a:rPr lang="en-US"/>
                          <m:t>(</m:t>
                        </m:r>
                        <m:r>
                          <a:rPr lang="en-US"/>
                          <m:t>𝑣</m:t>
                        </m:r>
                        <m:r>
                          <a:rPr lang="en-US"/>
                          <m:t>)</m:t>
                        </m:r>
                      </m:sup>
                    </m:sSup>
                    <m:r>
                      <a:rPr lang="en-US"/>
                      <m:t>−</m:t>
                    </m:r>
                    <m:r>
                      <a:rPr lang="en-US"/>
                      <m:t>𝐉</m:t>
                    </m:r>
                    <m:r>
                      <a:rPr lang="en-US"/>
                      <m:t>(</m:t>
                    </m:r>
                    <m:sSup>
                      <m:sSupPr>
                        <m:ctrlPr>
                          <a:rPr lang="en-US"/>
                        </m:ctrlPr>
                      </m:sSupPr>
                      <m:e>
                        <m:r>
                          <a:rPr lang="en-US"/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/>
                            </m:ctrlPr>
                          </m:dPr>
                          <m:e>
                            <m:r>
                              <a:rPr lang="en-US"/>
                              <m:t>𝑣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/>
                        </m:ctrlPr>
                      </m:sSupPr>
                      <m:e>
                        <m:r>
                          <a:rPr lang="en-US"/>
                          <m:t>)</m:t>
                        </m:r>
                      </m:e>
                      <m:sup>
                        <m:r>
                          <a:rPr lang="en-US"/>
                          <m:t>−1</m:t>
                        </m:r>
                      </m:sup>
                    </m:sSup>
                    <m:r>
                      <a:rPr lang="en-US"/>
                      <m:t>𝐟</m:t>
                    </m:r>
                    <m:r>
                      <a:rPr lang="en-US"/>
                      <m:t>(</m:t>
                    </m:r>
                    <m:sSup>
                      <m:sSupPr>
                        <m:ctrlPr>
                          <a:rPr lang="en-US"/>
                        </m:ctrlPr>
                      </m:sSupPr>
                      <m:e>
                        <m:r>
                          <a:rPr lang="en-US"/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/>
                            </m:ctrlPr>
                          </m:dPr>
                          <m:e>
                            <m:r>
                              <a:rPr lang="en-US"/>
                              <m:t>𝑣</m:t>
                            </m:r>
                          </m:e>
                        </m:d>
                      </m:sup>
                    </m:sSup>
                    <m:r>
                      <a:rPr lang="en-US"/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smtClean="0"/>
                      <m:t>𝑣</m:t>
                    </m:r>
                    <m:r>
                      <a:rPr lang="en-US" smtClean="0"/>
                      <m:t>		=	</m:t>
                    </m:r>
                    <m:r>
                      <a:rPr lang="en-US" smtClean="0"/>
                      <m:t>𝑣</m:t>
                    </m:r>
                    <m:r>
                      <a:rPr lang="en-US" smtClean="0"/>
                      <m:t>+1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0EFB0-835B-4B52-BC09-1B55F8BBBB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33C881-6E0B-4FF1-B85C-55C4292892C4}"/>
                  </a:ext>
                </a:extLst>
              </p:cNvPr>
              <p:cNvSpPr txBox="1"/>
              <p:nvPr/>
            </p:nvSpPr>
            <p:spPr>
              <a:xfrm>
                <a:off x="5562600" y="4876800"/>
                <a:ext cx="6276108" cy="160467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33C881-6E0B-4FF1-B85C-55C429289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876800"/>
                <a:ext cx="6276108" cy="16046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63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65D4-0D24-4DA7-85AA-6BB852A5A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Example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53C15-D77C-4B7D-994D-919E0105BA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553200" cy="5181600"/>
          </a:xfrm>
        </p:spPr>
        <p:txBody>
          <a:bodyPr/>
          <a:lstStyle/>
          <a:p>
            <a:r>
              <a:rPr lang="en-US" altLang="en-US" dirty="0"/>
              <a:t>For the two bus power system shown below, use the Newton-Raphson power flow to determine the voltage magnitude and angle at bus two.  Assume that bus one is the slack and </a:t>
            </a:r>
            <a:r>
              <a:rPr lang="en-US" altLang="en-US" dirty="0" err="1"/>
              <a:t>SBase</a:t>
            </a:r>
            <a:r>
              <a:rPr lang="en-US" altLang="en-US" dirty="0"/>
              <a:t> = 100 MVA. 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F8D35-7EE1-4D67-9595-2F9D06160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57426"/>
          <a:stretch>
            <a:fillRect/>
          </a:stretch>
        </p:blipFill>
        <p:spPr bwMode="auto">
          <a:xfrm>
            <a:off x="304800" y="3200400"/>
            <a:ext cx="583099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9DC6AD-B3D4-4E0F-B022-39FD2F60198F}"/>
                  </a:ext>
                </a:extLst>
              </p:cNvPr>
              <p:cNvSpPr txBox="1"/>
              <p:nvPr/>
            </p:nvSpPr>
            <p:spPr>
              <a:xfrm>
                <a:off x="228600" y="5029200"/>
                <a:ext cx="6276108" cy="160467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9DC6AD-B3D4-4E0F-B022-39FD2F601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029200"/>
                <a:ext cx="6276108" cy="16046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31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0074-7FFB-4214-A94D-D935C11D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Example #1</a:t>
            </a:r>
          </a:p>
        </p:txBody>
      </p:sp>
    </p:spTree>
    <p:extLst>
      <p:ext uri="{BB962C8B-B14F-4D97-AF65-F5344CB8AC3E}">
        <p14:creationId xmlns:p14="http://schemas.microsoft.com/office/powerpoint/2010/main" val="383207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65D4-0D24-4DA7-85AA-6BB852A5A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Example #1,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53C15-D77C-4B7D-994D-919E0105BA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638800" cy="5181600"/>
          </a:xfrm>
        </p:spPr>
        <p:txBody>
          <a:bodyPr/>
          <a:lstStyle/>
          <a:p>
            <a:r>
              <a:rPr lang="en-US" altLang="en-US" dirty="0"/>
              <a:t>For the two bus power system shown below, use the Newton-Raphson power flow to determine the voltage magnitude and angle at bus two.  Assume that bus one is the slack and </a:t>
            </a:r>
            <a:r>
              <a:rPr lang="en-US" altLang="en-US" dirty="0" err="1"/>
              <a:t>SBase</a:t>
            </a:r>
            <a:r>
              <a:rPr lang="en-US" altLang="en-US" dirty="0"/>
              <a:t> = 100 MVA. 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F8D35-7EE1-4D67-9595-2F9D06160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57426"/>
          <a:stretch>
            <a:fillRect/>
          </a:stretch>
        </p:blipFill>
        <p:spPr bwMode="auto">
          <a:xfrm>
            <a:off x="304800" y="3505200"/>
            <a:ext cx="583099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5A1AAB-C94C-4425-8F91-3665F6CBEE7A}"/>
                  </a:ext>
                </a:extLst>
              </p:cNvPr>
              <p:cNvSpPr txBox="1"/>
              <p:nvPr/>
            </p:nvSpPr>
            <p:spPr>
              <a:xfrm>
                <a:off x="6068292" y="1447800"/>
                <a:ext cx="6123708" cy="5084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General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power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balance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equations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Bus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two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power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balance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equations</m:t>
                      </m:r>
                    </m:oMath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(10</m:t>
                      </m:r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)+2.0	=	0</m:t>
                      </m:r>
                    </m:oMath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(−10</m:t>
                      </m:r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(10)+1.0=0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Now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calculate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power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flow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Jacobian</m:t>
                      </m:r>
                    </m:oMath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  <m:sub>
                                        <m: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Q</m:t>
                                        </m:r>
                                      </m:e>
                                      <m:sub>
                                        <m: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func>
                                  <m:func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func>
                                  <m:func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func>
                                  <m:func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  <m:func>
                                  <m:func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func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+20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5A1AAB-C94C-4425-8F91-3665F6CBE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292" y="1447800"/>
                <a:ext cx="6123708" cy="5084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28203C-9AAE-430A-BDD6-47B964A89703}"/>
                  </a:ext>
                </a:extLst>
              </p:cNvPr>
              <p:cNvSpPr txBox="1"/>
              <p:nvPr/>
            </p:nvSpPr>
            <p:spPr>
              <a:xfrm>
                <a:off x="1371600" y="5410200"/>
                <a:ext cx="3962400" cy="622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𝑏𝑢𝑠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28203C-9AAE-430A-BDD6-47B964A8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410200"/>
                <a:ext cx="3962400" cy="6227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26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A207-0694-4239-B443-75DBF153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Example #1, Solution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53E14-30BC-40B6-9DBA-E849FF0EDAD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smtClean="0"/>
                      <m:t>Set</m:t>
                    </m:r>
                    <m:r>
                      <m:rPr>
                        <m:nor/>
                      </m:rPr>
                      <a:rPr lang="en-US" sz="1800" smtClean="0"/>
                      <m:t> </m:t>
                    </m:r>
                    <m:r>
                      <a:rPr lang="en-US" sz="1800"/>
                      <m:t>𝑣</m:t>
                    </m:r>
                    <m:r>
                      <a:rPr lang="en-US" sz="1800"/>
                      <m:t> = 0</m:t>
                    </m:r>
                    <m:r>
                      <m:rPr>
                        <m:nor/>
                      </m:rPr>
                      <a:rPr lang="en-US" sz="1800"/>
                      <m:t>, </m:t>
                    </m:r>
                    <m:r>
                      <m:rPr>
                        <m:nor/>
                      </m:rPr>
                      <a:rPr lang="en-US" sz="1800"/>
                      <m:t>guess</m:t>
                    </m:r>
                    <m:r>
                      <m:rPr>
                        <m:nor/>
                      </m:rPr>
                      <a:rPr lang="en-US" sz="1800"/>
                      <m:t> </m:t>
                    </m:r>
                    <m:sSup>
                      <m:sSupPr>
                        <m:ctrlPr>
                          <a:rPr lang="en-US" sz="1800"/>
                        </m:ctrlPr>
                      </m:sSupPr>
                      <m:e>
                        <m:r>
                          <a:rPr lang="en-US" sz="1800"/>
                          <m:t>𝐱</m:t>
                        </m:r>
                      </m:e>
                      <m:sup>
                        <m:r>
                          <a:rPr lang="en-US" sz="1800"/>
                          <m:t>(0)</m:t>
                        </m:r>
                      </m:sup>
                    </m:sSup>
                    <m:r>
                      <a:rPr lang="en-US" sz="180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/>
                            </m:ctrlPr>
                          </m:mPr>
                          <m:mr>
                            <m:e>
                              <m:r>
                                <a:rPr lang="en-US" sz="1800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/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1800" smtClean="0"/>
                      <m:t> </m:t>
                    </m:r>
                  </m:oMath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/>
                      <m:t>Calculate</m:t>
                    </m:r>
                    <m:r>
                      <m:rPr>
                        <m:nor/>
                      </m:rPr>
                      <a:rPr lang="en-US" sz="1800"/>
                      <m:t> </m:t>
                    </m:r>
                  </m:oMath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/>
                      <m:t>f</m:t>
                    </m:r>
                    <m:r>
                      <a:rPr lang="en-US" sz="1800"/>
                      <m:t>(</m:t>
                    </m:r>
                    <m:sSup>
                      <m:sSupPr>
                        <m:ctrlPr>
                          <a:rPr lang="en-US" sz="1800"/>
                        </m:ctrlPr>
                      </m:sSupPr>
                      <m:e>
                        <m:r>
                          <a:rPr lang="en-US" sz="1800"/>
                          <m:t>𝐱</m:t>
                        </m:r>
                      </m:e>
                      <m:sup>
                        <m:r>
                          <a:rPr lang="en-US" sz="1800"/>
                          <m:t>(0)</m:t>
                        </m:r>
                      </m:sup>
                    </m:sSup>
                    <m:r>
                      <a:rPr lang="en-US" sz="1800"/>
                      <m:t>)=	</m:t>
                    </m:r>
                    <m:d>
                      <m:dPr>
                        <m:begChr m:val="["/>
                        <m:endChr m:val="]"/>
                        <m:ctrlPr>
                          <a:rPr lang="en-US" sz="18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/>
                            </m:ctrlPr>
                          </m:mPr>
                          <m:m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/>
                                      </m:ctrlPr>
                                    </m:sSubPr>
                                    <m:e>
                                      <m:r>
                                        <a:rPr lang="en-US" sz="1800"/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800"/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/>
                                <m:t>(10</m:t>
                              </m:r>
                              <m:func>
                                <m:funcPr>
                                  <m:ctrlPr>
                                    <a:rPr lang="en-US" sz="180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/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00"/>
                                      </m:ctrlPr>
                                    </m:sSubPr>
                                    <m:e>
                                      <m:r>
                                        <a:rPr lang="en-US" sz="180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/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800"/>
                                <m:t>)+2.0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/>
                                      </m:ctrlPr>
                                    </m:sSubPr>
                                    <m:e>
                                      <m:r>
                                        <a:rPr lang="en-US" sz="1800"/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800"/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/>
                                <m:t>(−10</m:t>
                              </m:r>
                              <m:func>
                                <m:funcPr>
                                  <m:ctrlPr>
                                    <a:rPr lang="en-US" sz="180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/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00"/>
                                      </m:ctrlPr>
                                    </m:sSubPr>
                                    <m:e>
                                      <m:r>
                                        <a:rPr lang="en-US" sz="180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/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800"/>
                                <m:t>)+</m:t>
                              </m:r>
                              <m:sSup>
                                <m:sSupPr>
                                  <m:ctrlPr>
                                    <a:rPr lang="en-US" sz="1800"/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/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/>
                                          </m:ctrlPr>
                                        </m:sSubPr>
                                        <m:e>
                                          <m:r>
                                            <a:rPr lang="en-US" sz="1800"/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800"/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800"/>
                                    <m:t>2</m:t>
                                  </m:r>
                                </m:sup>
                              </m:sSup>
                              <m:r>
                                <a:rPr lang="en-US" sz="1800"/>
                                <m:t>(10)+1.0</m:t>
                              </m:r>
                            </m:e>
                          </m:mr>
                        </m:m>
                      </m:e>
                    </m:d>
                    <m:r>
                      <a:rPr lang="en-US" sz="1800"/>
                      <m:t>	=	</m:t>
                    </m:r>
                    <m:d>
                      <m:dPr>
                        <m:begChr m:val="["/>
                        <m:endChr m:val="]"/>
                        <m:ctrlPr>
                          <a:rPr lang="en-US" sz="18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/>
                            </m:ctrlPr>
                          </m:mPr>
                          <m:mr>
                            <m:e>
                              <m:r>
                                <a:rPr lang="en-US" sz="1800"/>
                                <m:t>2.0</m:t>
                              </m:r>
                            </m:e>
                          </m:mr>
                          <m:mr>
                            <m:e>
                              <m:r>
                                <a:rPr lang="en-US" sz="1800"/>
                                <m:t>1.0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/>
                      <m:t>𝐉</m:t>
                    </m:r>
                    <m:r>
                      <a:rPr lang="en-US" sz="1800"/>
                      <m:t>(</m:t>
                    </m:r>
                    <m:sSup>
                      <m:sSupPr>
                        <m:ctrlPr>
                          <a:rPr lang="en-US" sz="1800"/>
                        </m:ctrlPr>
                      </m:sSupPr>
                      <m:e>
                        <m:r>
                          <a:rPr lang="en-US" sz="1800"/>
                          <m:t>𝐱</m:t>
                        </m:r>
                      </m:e>
                      <m:sup>
                        <m:r>
                          <a:rPr lang="en-US" sz="1800"/>
                          <m:t>(0)</m:t>
                        </m:r>
                      </m:sup>
                    </m:sSup>
                    <m:r>
                      <a:rPr lang="en-US" sz="1800"/>
                      <m:t>)=	</m:t>
                    </m:r>
                    <m:d>
                      <m:dPr>
                        <m:begChr m:val="["/>
                        <m:endChr m:val="]"/>
                        <m:ctrlPr>
                          <a:rPr lang="en-US" sz="18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/>
                            </m:ctrlPr>
                          </m:mPr>
                          <m:mr>
                            <m:e>
                              <m:r>
                                <a:rPr lang="en-US" sz="1800"/>
                                <m:t>10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/>
                                      </m:ctrlPr>
                                    </m:sSubPr>
                                    <m:e>
                                      <m:r>
                                        <a:rPr lang="en-US" sz="1800"/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800"/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sz="180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/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00"/>
                                      </m:ctrlPr>
                                    </m:sSubPr>
                                    <m:e>
                                      <m:r>
                                        <a:rPr lang="en-US" sz="180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/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800"/>
                                <m:t>10</m:t>
                              </m:r>
                              <m:func>
                                <m:funcPr>
                                  <m:ctrlPr>
                                    <a:rPr lang="en-US" sz="180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/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00"/>
                                      </m:ctrlPr>
                                    </m:sSubPr>
                                    <m:e>
                                      <m:r>
                                        <a:rPr lang="en-US" sz="180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/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sz="1800"/>
                                <m:t>10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/>
                                      </m:ctrlPr>
                                    </m:sSubPr>
                                    <m:e>
                                      <m:r>
                                        <a:rPr lang="en-US" sz="1800"/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800"/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sz="180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/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00"/>
                                      </m:ctrlPr>
                                    </m:sSubPr>
                                    <m:e>
                                      <m:r>
                                        <a:rPr lang="en-US" sz="180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/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800"/>
                                <m:t>−10</m:t>
                              </m:r>
                              <m:func>
                                <m:funcPr>
                                  <m:ctrlPr>
                                    <a:rPr lang="en-US" sz="180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/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00"/>
                                      </m:ctrlPr>
                                    </m:sSubPr>
                                    <m:e>
                                      <m:r>
                                        <a:rPr lang="en-US" sz="1800"/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/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800"/>
                                <m:t>+20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/>
                                      </m:ctrlPr>
                                    </m:sSubPr>
                                    <m:e>
                                      <m:r>
                                        <a:rPr lang="en-US" sz="1800"/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800"/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en-US" sz="1800"/>
                      <m:t>=	</m:t>
                    </m:r>
                    <m:d>
                      <m:dPr>
                        <m:begChr m:val="["/>
                        <m:endChr m:val="]"/>
                        <m:ctrlPr>
                          <a:rPr lang="en-US" sz="18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/>
                            </m:ctrlPr>
                          </m:mPr>
                          <m:mr>
                            <m:e>
                              <m:r>
                                <a:rPr lang="en-US" sz="1800"/>
                                <m:t>10</m:t>
                              </m:r>
                            </m:e>
                            <m:e>
                              <m:r>
                                <a:rPr lang="en-US" sz="1800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/>
                                <m:t>0</m:t>
                              </m:r>
                            </m:e>
                            <m:e>
                              <m:r>
                                <a:rPr lang="en-US" sz="1800"/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/>
                      <m:t>Solve</m:t>
                    </m:r>
                    <m:r>
                      <a:rPr lang="en-US" sz="1800"/>
                      <m:t>	</m:t>
                    </m:r>
                    <m:sSup>
                      <m:sSupPr>
                        <m:ctrlPr>
                          <a:rPr lang="en-US" sz="1800"/>
                        </m:ctrlPr>
                      </m:sSupPr>
                      <m:e>
                        <m:r>
                          <a:rPr lang="en-US" sz="1800"/>
                          <m:t>𝐱</m:t>
                        </m:r>
                      </m:e>
                      <m:sup>
                        <m:r>
                          <a:rPr lang="en-US" sz="1800"/>
                          <m:t>(1)</m:t>
                        </m:r>
                      </m:sup>
                    </m:sSup>
                    <m:r>
                      <a:rPr lang="en-US" sz="180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/>
                            </m:ctrlPr>
                          </m:mPr>
                          <m:mr>
                            <m:e>
                              <m:r>
                                <a:rPr lang="en-US" sz="1800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/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1800"/>
                      <m:t>−</m:t>
                    </m:r>
                    <m:sSup>
                      <m:sSupPr>
                        <m:ctrlPr>
                          <a:rPr lang="en-US" sz="1800"/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/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/>
                                </m:ctrlPr>
                              </m:mPr>
                              <m:mr>
                                <m:e>
                                  <m:r>
                                    <a:rPr lang="en-US" sz="1800"/>
                                    <m:t>10</m:t>
                                  </m:r>
                                </m:e>
                                <m:e>
                                  <m:r>
                                    <a:rPr lang="en-US" sz="1800"/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800"/>
                                    <m:t>0</m:t>
                                  </m:r>
                                </m:e>
                                <m:e>
                                  <m:r>
                                    <a:rPr lang="en-US" sz="1800"/>
                                    <m:t>10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1800"/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18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/>
                            </m:ctrlPr>
                          </m:mPr>
                          <m:mr>
                            <m:e>
                              <m:r>
                                <a:rPr lang="en-US" sz="1800"/>
                                <m:t>2.0</m:t>
                              </m:r>
                            </m:e>
                          </m:mr>
                          <m:mr>
                            <m:e>
                              <m:r>
                                <a:rPr lang="en-US" sz="1800"/>
                                <m:t>1.0</m:t>
                              </m:r>
                            </m:e>
                          </m:mr>
                        </m:m>
                      </m:e>
                    </m:d>
                    <m:r>
                      <a:rPr lang="en-US" sz="1800"/>
                      <m:t>		=	</m:t>
                    </m:r>
                    <m:d>
                      <m:dPr>
                        <m:begChr m:val="["/>
                        <m:endChr m:val="]"/>
                        <m:ctrlPr>
                          <a:rPr lang="en-US" sz="18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/>
                            </m:ctrlPr>
                          </m:mPr>
                          <m:mr>
                            <m:e>
                              <m:r>
                                <a:rPr lang="en-US" sz="1800"/>
                                <m:t>−0.2</m:t>
                              </m:r>
                            </m:e>
                          </m:mr>
                          <m:mr>
                            <m:e>
                              <m:r>
                                <a:rPr lang="en-US" sz="1800"/>
                                <m:t>0.9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/>
                      <m:t>f</m:t>
                    </m:r>
                    <m:r>
                      <a:rPr lang="en-US" sz="1800"/>
                      <m:t>(</m:t>
                    </m:r>
                    <m:sSup>
                      <m:sSupPr>
                        <m:ctrlPr>
                          <a:rPr lang="en-US" sz="1800"/>
                        </m:ctrlPr>
                      </m:sSupPr>
                      <m:e>
                        <m:r>
                          <a:rPr lang="en-US" sz="1800"/>
                          <m:t>𝐱</m:t>
                        </m:r>
                      </m:e>
                      <m:sup>
                        <m:r>
                          <a:rPr lang="en-US" sz="1800"/>
                          <m:t>(1)</m:t>
                        </m:r>
                      </m:sup>
                    </m:sSup>
                    <m:r>
                      <a:rPr lang="en-US" sz="1800"/>
                      <m:t>)=</m:t>
                    </m:r>
                    <m:d>
                      <m:dPr>
                        <m:begChr m:val="["/>
                        <m:endChr m:val="]"/>
                        <m:ctrlPr>
                          <a:rPr lang="en-US" sz="18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/>
                            </m:ctrlPr>
                          </m:mPr>
                          <m:mr>
                            <m:e>
                              <m:r>
                                <a:rPr lang="en-US" sz="1800"/>
                                <m:t>0.9(10</m:t>
                              </m:r>
                              <m:func>
                                <m:funcPr>
                                  <m:ctrlPr>
                                    <a:rPr lang="en-US" sz="180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/>
                                    <m:t>sin</m:t>
                                  </m:r>
                                </m:fName>
                                <m:e>
                                  <m:r>
                                    <a:rPr lang="en-US" sz="1800"/>
                                    <m:t>(</m:t>
                                  </m:r>
                                </m:e>
                              </m:func>
                              <m:r>
                                <a:rPr lang="en-US" sz="1800"/>
                                <m:t>−0.2))+2.0</m:t>
                              </m:r>
                            </m:e>
                          </m:mr>
                          <m:mr>
                            <m:e>
                              <m:r>
                                <a:rPr lang="en-US" sz="1800"/>
                                <m:t>0.9(−10</m:t>
                              </m:r>
                              <m:func>
                                <m:funcPr>
                                  <m:ctrlPr>
                                    <a:rPr lang="en-US" sz="1800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/>
                                    <m:t>cos</m:t>
                                  </m:r>
                                </m:fName>
                                <m:e>
                                  <m:r>
                                    <a:rPr lang="en-US" sz="1800"/>
                                    <m:t>(</m:t>
                                  </m:r>
                                </m:e>
                              </m:func>
                              <m:r>
                                <a:rPr lang="en-US" sz="1800"/>
                                <m:t>−0.2))+0.</m:t>
                              </m:r>
                              <m:sSup>
                                <m:sSupPr>
                                  <m:ctrlPr>
                                    <a:rPr lang="en-US" sz="1800"/>
                                  </m:ctrlPr>
                                </m:sSupPr>
                                <m:e>
                                  <m:r>
                                    <a:rPr lang="en-US" sz="1800"/>
                                    <m:t>9</m:t>
                                  </m:r>
                                </m:e>
                                <m:sup>
                                  <m:r>
                                    <a:rPr lang="en-US" sz="1800"/>
                                    <m:t>2</m:t>
                                  </m:r>
                                </m:sup>
                              </m:sSup>
                              <m:r>
                                <a:rPr lang="en-US" sz="1800"/>
                                <m:t>×10+1.0</m:t>
                              </m:r>
                            </m:e>
                          </m:mr>
                        </m:m>
                      </m:e>
                    </m:d>
                    <m:r>
                      <a:rPr lang="en-US" sz="180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/>
                            </m:ctrlPr>
                          </m:mPr>
                          <m:mr>
                            <m:e>
                              <m:r>
                                <a:rPr lang="en-US" sz="1800"/>
                                <m:t>0.212</m:t>
                              </m:r>
                            </m:e>
                          </m:mr>
                          <m:mr>
                            <m:e>
                              <m:r>
                                <a:rPr lang="en-US" sz="1800"/>
                                <m:t>0.279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/>
                      <m:t>𝐉</m:t>
                    </m:r>
                    <m:r>
                      <a:rPr lang="en-US" sz="1800"/>
                      <m:t>(</m:t>
                    </m:r>
                    <m:sSup>
                      <m:sSupPr>
                        <m:ctrlPr>
                          <a:rPr lang="en-US" sz="1800"/>
                        </m:ctrlPr>
                      </m:sSupPr>
                      <m:e>
                        <m:r>
                          <a:rPr lang="en-US" sz="1800"/>
                          <m:t>𝐱</m:t>
                        </m:r>
                      </m:e>
                      <m:sup>
                        <m:r>
                          <a:rPr lang="en-US" sz="1800"/>
                          <m:t>(1)</m:t>
                        </m:r>
                      </m:sup>
                    </m:sSup>
                    <m:r>
                      <a:rPr lang="en-US" sz="1800"/>
                      <m:t>)=	</m:t>
                    </m:r>
                    <m:d>
                      <m:dPr>
                        <m:begChr m:val="["/>
                        <m:endChr m:val="]"/>
                        <m:ctrlPr>
                          <a:rPr lang="en-US" sz="18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/>
                            </m:ctrlPr>
                          </m:mPr>
                          <m:mr>
                            <m:e>
                              <m:r>
                                <a:rPr lang="en-US" sz="1800"/>
                                <m:t>8.82</m:t>
                              </m:r>
                            </m:e>
                            <m:e>
                              <m:r>
                                <a:rPr lang="en-US" sz="1800"/>
                                <m:t>−1.986</m:t>
                              </m:r>
                            </m:e>
                          </m:mr>
                          <m:mr>
                            <m:e>
                              <m:r>
                                <a:rPr lang="en-US" sz="1800"/>
                                <m:t>−1.788</m:t>
                              </m:r>
                            </m:e>
                            <m:e>
                              <m:r>
                                <a:rPr lang="en-US" sz="1800"/>
                                <m:t>8.199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sz="1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1800"/>
                        </m:ctrlPr>
                      </m:sSupPr>
                      <m:e>
                        <m:r>
                          <a:rPr lang="en-US" sz="1800"/>
                          <m:t>𝐱</m:t>
                        </m:r>
                      </m:e>
                      <m:sup>
                        <m:r>
                          <a:rPr lang="en-US" sz="1800"/>
                          <m:t>(2)</m:t>
                        </m:r>
                      </m:sup>
                    </m:sSup>
                    <m:r>
                      <a:rPr lang="en-US" sz="1800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/>
                            </m:ctrlPr>
                          </m:mPr>
                          <m:mr>
                            <m:e>
                              <m:r>
                                <a:rPr lang="en-US" sz="1800"/>
                                <m:t>−0.2</m:t>
                              </m:r>
                            </m:e>
                          </m:mr>
                          <m:mr>
                            <m:e>
                              <m:r>
                                <a:rPr lang="en-US" sz="1800"/>
                                <m:t>0.9</m:t>
                              </m:r>
                            </m:e>
                          </m:mr>
                        </m:m>
                      </m:e>
                    </m:d>
                    <m:r>
                      <a:rPr lang="en-US" sz="1800"/>
                      <m:t>−</m:t>
                    </m:r>
                    <m:sSup>
                      <m:sSupPr>
                        <m:ctrlPr>
                          <a:rPr lang="en-US" sz="1800"/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/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/>
                                </m:ctrlPr>
                              </m:mPr>
                              <m:mr>
                                <m:e>
                                  <m:r>
                                    <a:rPr lang="en-US" sz="1800"/>
                                    <m:t>8.82</m:t>
                                  </m:r>
                                </m:e>
                                <m:e>
                                  <m:r>
                                    <a:rPr lang="en-US" sz="1800"/>
                                    <m:t>−1.986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800"/>
                                    <m:t>−1.788</m:t>
                                  </m:r>
                                </m:e>
                                <m:e>
                                  <m:r>
                                    <a:rPr lang="en-US" sz="1800"/>
                                    <m:t>8.199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1800"/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18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/>
                            </m:ctrlPr>
                          </m:mPr>
                          <m:mr>
                            <m:e>
                              <m:r>
                                <a:rPr lang="en-US" sz="1800"/>
                                <m:t>0.212</m:t>
                              </m:r>
                            </m:e>
                          </m:mr>
                          <m:mr>
                            <m:e>
                              <m:r>
                                <a:rPr lang="en-US" sz="1800"/>
                                <m:t>0.279</m:t>
                              </m:r>
                            </m:e>
                          </m:mr>
                        </m:m>
                      </m:e>
                    </m:d>
                    <m:r>
                      <a:rPr lang="en-US" sz="1800"/>
                      <m:t>	=	</m:t>
                    </m:r>
                    <m:d>
                      <m:dPr>
                        <m:begChr m:val="["/>
                        <m:endChr m:val="]"/>
                        <m:ctrlPr>
                          <a:rPr lang="en-US" sz="18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/>
                            </m:ctrlPr>
                          </m:mPr>
                          <m:mr>
                            <m:e>
                              <m:r>
                                <a:rPr lang="en-US" sz="1800"/>
                                <m:t>−0.233</m:t>
                              </m:r>
                            </m:e>
                          </m:mr>
                          <m:mr>
                            <m:e>
                              <m:r>
                                <a:rPr lang="en-US" sz="1800"/>
                                <m:t>0.8586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/>
                      <m:t>f</m:t>
                    </m:r>
                    <m:r>
                      <a:rPr lang="en-US" sz="1800"/>
                      <m:t>(</m:t>
                    </m:r>
                    <m:sSup>
                      <m:sSupPr>
                        <m:ctrlPr>
                          <a:rPr lang="en-US" sz="1800"/>
                        </m:ctrlPr>
                      </m:sSupPr>
                      <m:e>
                        <m:r>
                          <a:rPr lang="en-US" sz="1800"/>
                          <m:t>𝐱</m:t>
                        </m:r>
                      </m:e>
                      <m:sup>
                        <m:r>
                          <a:rPr lang="en-US" sz="1800"/>
                          <m:t>(2)</m:t>
                        </m:r>
                      </m:sup>
                    </m:sSup>
                    <m:r>
                      <a:rPr lang="en-US" sz="1800"/>
                      <m:t>)=</m:t>
                    </m:r>
                    <m:d>
                      <m:dPr>
                        <m:begChr m:val="["/>
                        <m:endChr m:val="]"/>
                        <m:ctrlPr>
                          <a:rPr lang="en-US" sz="18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/>
                            </m:ctrlPr>
                          </m:mPr>
                          <m:mr>
                            <m:e>
                              <m:r>
                                <a:rPr lang="en-US" sz="1800"/>
                                <m:t>0.0145</m:t>
                              </m:r>
                            </m:e>
                          </m:mr>
                          <m:mr>
                            <m:e>
                              <m:r>
                                <a:rPr lang="en-US" sz="1800"/>
                                <m:t>0.0190</m:t>
                              </m:r>
                            </m:e>
                          </m:mr>
                        </m:m>
                      </m:e>
                    </m:d>
                    <m:r>
                      <a:rPr lang="en-US" sz="1800"/>
                      <m:t>		</m:t>
                    </m:r>
                    <m:sSup>
                      <m:sSupPr>
                        <m:ctrlPr>
                          <a:rPr lang="en-US" sz="1800"/>
                        </m:ctrlPr>
                      </m:sSupPr>
                      <m:e>
                        <m:r>
                          <a:rPr lang="en-US" sz="1800"/>
                          <m:t>𝐱</m:t>
                        </m:r>
                      </m:e>
                      <m:sup>
                        <m:r>
                          <a:rPr lang="en-US" sz="1800"/>
                          <m:t>(3)</m:t>
                        </m:r>
                      </m:sup>
                    </m:sSup>
                    <m:r>
                      <a:rPr lang="en-US" sz="1800"/>
                      <m:t>	=	</m:t>
                    </m:r>
                    <m:d>
                      <m:dPr>
                        <m:begChr m:val="["/>
                        <m:endChr m:val="]"/>
                        <m:ctrlPr>
                          <a:rPr lang="en-US" sz="18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/>
                            </m:ctrlPr>
                          </m:mPr>
                          <m:mr>
                            <m:e>
                              <m:r>
                                <a:rPr lang="en-US" sz="1800"/>
                                <m:t>−0.236</m:t>
                              </m:r>
                            </m:e>
                          </m:mr>
                          <m:mr>
                            <m:e>
                              <m:r>
                                <a:rPr lang="en-US" sz="1800"/>
                                <m:t>0.8554</m:t>
                              </m:r>
                            </m:e>
                          </m:mr>
                        </m:m>
                      </m:e>
                    </m:d>
                    <m:r>
                      <a:rPr lang="en-US" sz="1800"/>
                      <m:t>		</m:t>
                    </m:r>
                  </m:oMath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/>
                      <m:t>f</m:t>
                    </m:r>
                    <m:r>
                      <a:rPr lang="en-US" sz="1800"/>
                      <m:t>(</m:t>
                    </m:r>
                    <m:sSup>
                      <m:sSupPr>
                        <m:ctrlPr>
                          <a:rPr lang="en-US" sz="1800"/>
                        </m:ctrlPr>
                      </m:sSupPr>
                      <m:e>
                        <m:r>
                          <a:rPr lang="en-US" sz="1800"/>
                          <m:t>𝐱</m:t>
                        </m:r>
                      </m:e>
                      <m:sup>
                        <m:r>
                          <a:rPr lang="en-US" sz="1800"/>
                          <m:t>(3)</m:t>
                        </m:r>
                      </m:sup>
                    </m:sSup>
                    <m:r>
                      <a:rPr lang="en-US" sz="1800"/>
                      <m:t>)=</m:t>
                    </m:r>
                    <m:d>
                      <m:dPr>
                        <m:begChr m:val="["/>
                        <m:endChr m:val="]"/>
                        <m:ctrlPr>
                          <a:rPr lang="en-US" sz="1800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/>
                            </m:ctrlPr>
                          </m:mPr>
                          <m:mr>
                            <m:e>
                              <m:r>
                                <a:rPr lang="en-US" sz="1800"/>
                                <m:t>0.0000906</m:t>
                              </m:r>
                            </m:e>
                          </m:mr>
                          <m:mr>
                            <m:e>
                              <m:r>
                                <a:rPr lang="en-US" sz="1800"/>
                                <m:t>0.0001175</m:t>
                              </m:r>
                            </m:e>
                          </m:mr>
                        </m:m>
                      </m:e>
                    </m:d>
                    <m:r>
                      <a:rPr lang="en-US" sz="1800"/>
                      <m:t>		</m:t>
                    </m:r>
                    <m:r>
                      <m:rPr>
                        <m:nor/>
                      </m:rPr>
                      <a:rPr lang="en-US" sz="1800"/>
                      <m:t>Done</m:t>
                    </m:r>
                    <m:r>
                      <m:rPr>
                        <m:nor/>
                      </m:rPr>
                      <a:rPr lang="en-US" sz="1800"/>
                      <m:t>!</m:t>
                    </m:r>
                    <m:r>
                      <a:rPr lang="en-US" sz="1800"/>
                      <m:t>		</m:t>
                    </m:r>
                    <m:sSub>
                      <m:sSubPr>
                        <m:ctrlPr>
                          <a:rPr lang="en-US" sz="1800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/>
                          <m:t>V</m:t>
                        </m:r>
                      </m:e>
                      <m:sub>
                        <m:r>
                          <a:rPr lang="en-US" sz="1800"/>
                          <m:t>2</m:t>
                        </m:r>
                      </m:sub>
                    </m:sSub>
                    <m:r>
                      <a:rPr lang="en-US" sz="1800"/>
                      <m:t>=0.8554∠−13.52°</m:t>
                    </m:r>
                  </m:oMath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53E14-30BC-40B6-9DBA-E849FF0EDA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93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Two Bus Solved Values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D9E55-934C-3403-BB43-DF20B78F1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400" dirty="0">
                <a:latin typeface="+mj-lt"/>
              </a:rPr>
              <a:t>Once the voltage angle and magnitude at bus 2 are known we can calculate all the other system values, such as the line flows and the generator reactive power output</a:t>
            </a:r>
            <a:r>
              <a:rPr lang="en-US" altLang="en-US" dirty="0">
                <a:latin typeface="+mj-lt"/>
              </a:rPr>
              <a:t> </a:t>
            </a:r>
          </a:p>
          <a:p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723" r="28575" b="64526"/>
          <a:stretch>
            <a:fillRect/>
          </a:stretch>
        </p:blipFill>
        <p:spPr bwMode="auto">
          <a:xfrm>
            <a:off x="1066800" y="3276600"/>
            <a:ext cx="8047037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490294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0</TotalTime>
  <Words>1922</Words>
  <Application>Microsoft Office PowerPoint</Application>
  <PresentationFormat>Widescreen</PresentationFormat>
  <Paragraphs>390</Paragraphs>
  <Slides>30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Equation</vt:lpstr>
      <vt:lpstr>ECEN 460, Spring 2023 Power System Operation and Control</vt:lpstr>
      <vt:lpstr>Exam 1 Coming Up on 2/28/23</vt:lpstr>
      <vt:lpstr>Power Flow Bus Types</vt:lpstr>
      <vt:lpstr>Newton-Raphson Power Flow Procedure</vt:lpstr>
      <vt:lpstr>Power Flow Example #1</vt:lpstr>
      <vt:lpstr>Power Flow Example #1</vt:lpstr>
      <vt:lpstr>Power Flow Example #1, Solution</vt:lpstr>
      <vt:lpstr>Power Flow Example #1, Solution Cont.</vt:lpstr>
      <vt:lpstr>Two Bus Solved Values</vt:lpstr>
      <vt:lpstr>Low Voltage Solution!</vt:lpstr>
      <vt:lpstr>Generator Reactive Power Limits</vt:lpstr>
      <vt:lpstr>Power Flow Example #2</vt:lpstr>
      <vt:lpstr>Power Flow Example #2</vt:lpstr>
      <vt:lpstr>Power Flow Example #2</vt:lpstr>
      <vt:lpstr>Power Flow Example #2</vt:lpstr>
      <vt:lpstr>Power Flow Example #2, Solution</vt:lpstr>
      <vt:lpstr>Power Flow Example #2, Solution</vt:lpstr>
      <vt:lpstr>Power Flow Example #2, Solution</vt:lpstr>
      <vt:lpstr>The N-R Power Flow: 5-Bus Example</vt:lpstr>
      <vt:lpstr>The N-R Power Flow: 5-Bus Example</vt:lpstr>
      <vt:lpstr>The N-R Power Flow: 5-Bus Example</vt:lpstr>
      <vt:lpstr>Time to Close the Hood: Let the Computer Do the Math! (Ybus Shown)</vt:lpstr>
      <vt:lpstr>Ybus Details</vt:lpstr>
      <vt:lpstr>Here Are the Initial Bus Mismatches</vt:lpstr>
      <vt:lpstr>And the Initial Power Flow Jacobian</vt:lpstr>
      <vt:lpstr>And the Hand Calculation Details!</vt:lpstr>
      <vt:lpstr>Five Bus Power System Solved</vt:lpstr>
      <vt:lpstr>Five Bus System with Capacitor</vt:lpstr>
      <vt:lpstr>Contingency Analysis</vt:lpstr>
      <vt:lpstr>Power Flow Application - PJM Control Center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Adam Birchfield</cp:lastModifiedBy>
  <cp:revision>68</cp:revision>
  <cp:lastPrinted>2011-08-22T16:49:24Z</cp:lastPrinted>
  <dcterms:created xsi:type="dcterms:W3CDTF">2022-08-23T14:02:40Z</dcterms:created>
  <dcterms:modified xsi:type="dcterms:W3CDTF">2023-02-20T21:50:51Z</dcterms:modified>
</cp:coreProperties>
</file>