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56" r:id="rId2"/>
    <p:sldId id="357" r:id="rId3"/>
    <p:sldId id="358" r:id="rId4"/>
    <p:sldId id="570" r:id="rId5"/>
    <p:sldId id="494" r:id="rId6"/>
    <p:sldId id="498" r:id="rId7"/>
    <p:sldId id="568" r:id="rId8"/>
    <p:sldId id="499" r:id="rId9"/>
    <p:sldId id="491" r:id="rId10"/>
    <p:sldId id="569" r:id="rId11"/>
    <p:sldId id="500" r:id="rId12"/>
    <p:sldId id="501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5" r:id="rId24"/>
    <p:sldId id="523" r:id="rId25"/>
    <p:sldId id="524" r:id="rId26"/>
    <p:sldId id="555" r:id="rId27"/>
    <p:sldId id="556" r:id="rId28"/>
    <p:sldId id="52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5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3: Generators and Machines,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and Salient Pole Rotors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Machines may have multiple pole pairs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Rotor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mechanical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speed</m:t>
                    </m:r>
                    <m:r>
                      <a:rPr lang="en-US"/>
                      <m:t>=(</m:t>
                    </m:r>
                    <m:sSub>
                      <m:sSubPr>
                        <m:ctrlPr>
                          <a:rPr lang="en-US"/>
                        </m:ctrlPr>
                      </m:sSubPr>
                      <m:e>
                        <m:r>
                          <a:rPr lang="en-US"/>
                          <m:t>𝑓</m:t>
                        </m:r>
                      </m:e>
                      <m:sub>
                        <m:r>
                          <a:rPr lang="en-US"/>
                          <m:t>𝑠</m:t>
                        </m:r>
                      </m:sub>
                    </m:sSub>
                    <m:r>
                      <a:rPr lang="en-US"/>
                      <m:t>×120)/(# </m:t>
                    </m:r>
                    <m:r>
                      <m:rPr>
                        <m:nor/>
                      </m:rPr>
                      <a:rPr lang="en-US"/>
                      <m:t>Poles</m:t>
                    </m:r>
                    <m:r>
                      <a:rPr lang="en-US"/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more poles, the rotor can spin slower than the stator electrical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/>
                        </m:ctrlPr>
                      </m:sSubPr>
                      <m:e>
                        <m:r>
                          <a:rPr lang="en-US" smtClean="0"/>
                          <m:t>𝑓</m:t>
                        </m:r>
                      </m:e>
                      <m:sub>
                        <m:r>
                          <a:rPr lang="en-US" smtClean="0"/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Round rotor</a:t>
                </a:r>
              </a:p>
              <a:p>
                <a:pPr lvl="1"/>
                <a:r>
                  <a:rPr lang="en-US" dirty="0"/>
                  <a:t>Air gap is constant, usually with higher speed machines</a:t>
                </a:r>
              </a:p>
              <a:p>
                <a:r>
                  <a:rPr lang="en-US" dirty="0"/>
                  <a:t>Salient pole rotor</a:t>
                </a:r>
              </a:p>
              <a:p>
                <a:pPr lvl="1"/>
                <a:r>
                  <a:rPr lang="en-US" dirty="0"/>
                  <a:t>Air gap varies circumferentially</a:t>
                </a:r>
              </a:p>
              <a:p>
                <a:pPr lvl="1"/>
                <a:r>
                  <a:rPr lang="en-US" dirty="0"/>
                  <a:t>Used with slow, many-pole machines such as hydro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9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Rotors are essentially electromagnets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48401"/>
            <a:ext cx="561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 Source: Dr. 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Tcheslavski</a:t>
            </a:r>
            <a:r>
              <a:rPr lang="en-US" sz="1400" dirty="0">
                <a:latin typeface="+mj-lt"/>
              </a:rPr>
              <a:t>, ee.lamar.edu/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/teaching.htm</a:t>
            </a:r>
          </a:p>
        </p:txBody>
      </p:sp>
      <p:pic>
        <p:nvPicPr>
          <p:cNvPr id="5" name="Picture 3" descr="f5-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456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5-2a.jpg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07474"/>
            <a:ext cx="2605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970" y="4495742"/>
            <a:ext cx="1479957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Two pole (P)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round rotor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495800"/>
            <a:ext cx="1800493" cy="7017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Six pole salient </a:t>
            </a:r>
          </a:p>
          <a:p>
            <a:r>
              <a:rPr lang="en-US" sz="1800" dirty="0">
                <a:latin typeface="+mj-lt"/>
              </a:rPr>
              <a:t>rotor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566218" y="56388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899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Salient Rotor Example</a:t>
            </a:r>
          </a:p>
        </p:txBody>
      </p:sp>
      <p:pic>
        <p:nvPicPr>
          <p:cNvPr id="4" name="Picture 2" descr="f5-4.jpg"/>
          <p:cNvPicPr>
            <a:picLocks noChangeAspect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22" y="1371600"/>
            <a:ext cx="59737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6879" y="6370160"/>
            <a:ext cx="561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 Source: Dr. 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Tcheslavski</a:t>
            </a:r>
            <a:r>
              <a:rPr lang="en-US" sz="1400" dirty="0">
                <a:latin typeface="+mj-lt"/>
              </a:rPr>
              <a:t>, ee.lamar.edu/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/teaching.htm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387416"/>
            <a:ext cx="1487908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High pole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salient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rotor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19536" y="1905000"/>
            <a:ext cx="2352664" cy="17491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91000" y="4746912"/>
            <a:ext cx="1438264" cy="369744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05001" y="3648858"/>
            <a:ext cx="902811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Shaft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902791" y="3910468"/>
            <a:ext cx="105241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56450" y="4495800"/>
            <a:ext cx="2150589" cy="156966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Part of exciter,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which is used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control the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field current </a:t>
            </a:r>
          </a:p>
        </p:txBody>
      </p:sp>
    </p:spTree>
    <p:extLst>
      <p:ext uri="{BB962C8B-B14F-4D97-AF65-F5344CB8AC3E}">
        <p14:creationId xmlns:p14="http://schemas.microsoft.com/office/powerpoint/2010/main" val="210459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zero stator current, the only magnetic flux is due to the field current</a:t>
            </a:r>
          </a:p>
          <a:p>
            <a:r>
              <a:rPr lang="en-US" dirty="0"/>
              <a:t>When the generator is at standstill, the flux linking each coil depends on its angle relative to the rotor’s position (and hence the field winding)</a:t>
            </a:r>
          </a:p>
          <a:p>
            <a:pPr lvl="1"/>
            <a:r>
              <a:rPr lang="en-US" dirty="0"/>
              <a:t>The three phases are physically shifted by 120 degrees from each other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40613"/>
              </p:ext>
            </p:extLst>
          </p:nvPr>
        </p:nvGraphicFramePr>
        <p:xfrm>
          <a:off x="1447800" y="3505200"/>
          <a:ext cx="55133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1130040" progId="Equation.DSMT4">
                  <p:embed/>
                </p:oleObj>
              </mc:Choice>
              <mc:Fallback>
                <p:oleObj name="Equation" r:id="rId2" imgW="2920680" imgH="1130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3505200"/>
                        <a:ext cx="5513388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4800" y="4191000"/>
            <a:ext cx="2514600" cy="120032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maximum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flux depends on the field current</a:t>
            </a:r>
          </a:p>
        </p:txBody>
      </p:sp>
    </p:spTree>
    <p:extLst>
      <p:ext uri="{BB962C8B-B14F-4D97-AF65-F5344CB8AC3E}">
        <p14:creationId xmlns:p14="http://schemas.microsoft.com/office/powerpoint/2010/main" val="384638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 voltage is generated at standstill</a:t>
                </a:r>
              </a:p>
              <a:p>
                <a:r>
                  <a:rPr lang="en-US" dirty="0"/>
                  <a:t>Now assume the rotor is spinning at a uniform rate,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dirty="0" smtClean="0"/>
                      <m:t>2</m:t>
                    </m:r>
                    <m:r>
                      <a:rPr lang="en-US" dirty="0" smtClean="0"/>
                      <m:t>𝜋</m:t>
                    </m:r>
                    <m:r>
                      <a:rPr lang="en-US" dirty="0" smtClean="0"/>
                      <m:t>𝑓</m:t>
                    </m:r>
                  </m:oMath>
                </a14:m>
                <a:r>
                  <a:rPr lang="en-US" dirty="0"/>
                  <a:t> so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4413" y="3036888"/>
          <a:ext cx="6751637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1155600" progId="Equation.DSMT4">
                  <p:embed/>
                </p:oleObj>
              </mc:Choice>
              <mc:Fallback>
                <p:oleObj name="Equation" r:id="rId3" imgW="3619440" imgH="1155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036888"/>
                        <a:ext cx="6751637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8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Then by Faraday’s law a voltage is induced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2209800"/>
          <a:ext cx="71199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1257120" progId="Equation.DSMT4">
                  <p:embed/>
                </p:oleObj>
              </mc:Choice>
              <mc:Fallback>
                <p:oleObj name="Equation" r:id="rId2" imgW="3492360" imgH="1257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711993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15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a linear magnetic circuit, we can also write this as proportional to field current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3124200"/>
          <a:ext cx="52292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091880" progId="Equation.DSMT4">
                  <p:embed/>
                </p:oleObj>
              </mc:Choice>
              <mc:Fallback>
                <p:oleObj name="Equation" r:id="rId2" imgW="256536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522922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sosceles Triangle 4"/>
          <p:cNvSpPr/>
          <p:nvPr/>
        </p:nvSpPr>
        <p:spPr bwMode="auto">
          <a:xfrm>
            <a:off x="3276600" y="5029200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276600"/>
            <a:ext cx="2634054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negative sign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could be removed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with a change in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assumed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4455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linear magnetic circuit assumes the flux density B is always proportional to current, but real magnetic materials saturate </a:t>
            </a:r>
          </a:p>
        </p:txBody>
      </p:sp>
      <p:pic>
        <p:nvPicPr>
          <p:cNvPr id="157698" name="Picture 2" descr="https://upload.wikimedia.org/wikipedia/commons/thumb/a/a7/Magnetization_curves.svg/680px-Magnetization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332155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 Source: en.wikipedia.org/wiki/Saturation_(magnetic)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2819400"/>
            <a:ext cx="5910943" cy="1938992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Magnetization curves of 9 ferromagnetic materials, showing saturation. 1.Sheet steel, 2.Silicon steel, 3.Cast steel, 4.Tungsten steel, 5.Magnet steel, 6.Cast iron, 7.Nickel, 8.Cobalt, 9.Magnetite; highest saturation materials can get to around 2.2 or 2.3T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257800"/>
            <a:ext cx="3203121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 is proportional to current</a:t>
            </a:r>
          </a:p>
        </p:txBody>
      </p:sp>
    </p:spTree>
    <p:extLst>
      <p:ext uri="{BB962C8B-B14F-4D97-AF65-F5344CB8AC3E}">
        <p14:creationId xmlns:p14="http://schemas.microsoft.com/office/powerpoint/2010/main" val="40722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Magnetic materials also exhibit hysteresis, so there is some residual magnetism when the current goes to zero; design goal is to reduce the area enclosed by the hysteresis loop</a:t>
            </a:r>
          </a:p>
        </p:txBody>
      </p:sp>
      <p:pic>
        <p:nvPicPr>
          <p:cNvPr id="158722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5257800" cy="34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6334767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www.nde-ed.org/EducationResources/CommunityCollege/MagParticle/Graphics/BHCurve.gif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276600"/>
            <a:ext cx="3581400" cy="267765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minimize the amount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of magnetic material,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and hence cost and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weight, electric machines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are designed to operate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close to saturation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41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Assuming no saturation, the generated voltage is then proportional to frequency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create the same voltage with less flux, we just need to increase the frequency; this is why aircraft operate at a higher frequency (e.g., 400 Hz)</a:t>
            </a:r>
          </a:p>
          <a:p>
            <a:r>
              <a:rPr lang="en-US" dirty="0"/>
              <a:t>When controlling motors with variable frequency, common control is to use constant volt/Hz, preventing saturation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52968" y="2236629"/>
          <a:ext cx="78708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406080" progId="Equation.DSMT4">
                  <p:embed/>
                </p:oleObj>
              </mc:Choice>
              <mc:Fallback>
                <p:oleObj name="Equation" r:id="rId2" imgW="386064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968" y="2236629"/>
                        <a:ext cx="78708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07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9210-BD8C-12BA-2294-45A38CEB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Three Weeks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7E050-602A-A65A-65AF-9885A543D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model parts of the power system</a:t>
            </a:r>
          </a:p>
          <a:p>
            <a:r>
              <a:rPr lang="en-US" dirty="0"/>
              <a:t>Three main parts we will focus on</a:t>
            </a:r>
          </a:p>
          <a:p>
            <a:pPr lvl="1"/>
            <a:r>
              <a:rPr lang="en-US" dirty="0"/>
              <a:t>Generation (this week Jan 24/26)</a:t>
            </a:r>
          </a:p>
          <a:p>
            <a:pPr lvl="1"/>
            <a:r>
              <a:rPr lang="en-US" dirty="0"/>
              <a:t>Transformers (next week Jan 31/Feb 2)</a:t>
            </a:r>
          </a:p>
          <a:p>
            <a:pPr lvl="1"/>
            <a:r>
              <a:rPr lang="en-US" dirty="0"/>
              <a:t>Transmission Lines (following week Feb 7/9)</a:t>
            </a:r>
          </a:p>
          <a:p>
            <a:r>
              <a:rPr lang="en-US" dirty="0"/>
              <a:t>When we're done with this, we'll have all we need to start modeling a full power system</a:t>
            </a:r>
          </a:p>
        </p:txBody>
      </p:sp>
    </p:spTree>
    <p:extLst>
      <p:ext uri="{BB962C8B-B14F-4D97-AF65-F5344CB8AC3E}">
        <p14:creationId xmlns:p14="http://schemas.microsoft.com/office/powerpoint/2010/main" val="420998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Machines with Output 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When operating with an output current, the terminal voltage is not equal to the internally generated voltage</a:t>
                </a:r>
              </a:p>
              <a:p>
                <a:r>
                  <a:rPr lang="en-US" dirty="0"/>
                  <a:t>This is due to several factors</a:t>
                </a:r>
              </a:p>
              <a:p>
                <a:pPr lvl="1"/>
                <a:r>
                  <a:rPr lang="en-US" dirty="0"/>
                  <a:t>Resistance in the stator windings</a:t>
                </a:r>
              </a:p>
              <a:p>
                <a:pPr lvl="1"/>
                <a:r>
                  <a:rPr lang="en-US" dirty="0"/>
                  <a:t>Self-inductance in the stator windings</a:t>
                </a:r>
              </a:p>
              <a:p>
                <a:pPr lvl="1"/>
                <a:r>
                  <a:rPr lang="en-US" dirty="0"/>
                  <a:t>Distortion of the air-gap magnetic field due to the stator current; that is, the stator current induces a magnetic field </a:t>
                </a:r>
              </a:p>
              <a:p>
                <a:pPr lvl="1"/>
                <a:r>
                  <a:rPr lang="en-US" dirty="0"/>
                  <a:t>Salient pole characteristics of the machine</a:t>
                </a:r>
              </a:p>
              <a:p>
                <a:r>
                  <a:rPr lang="en-US" dirty="0"/>
                  <a:t>The stator reactance is called the synchronous reactance,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and is sometimes broken into two parts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16258"/>
              </p:ext>
            </p:extLst>
          </p:nvPr>
        </p:nvGraphicFramePr>
        <p:xfrm>
          <a:off x="2895600" y="5334000"/>
          <a:ext cx="20685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28600" progId="Equation.DSMT4">
                  <p:embed/>
                </p:oleObj>
              </mc:Choice>
              <mc:Fallback>
                <p:oleObj name="Equation" r:id="rId3" imgW="863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5334000"/>
                        <a:ext cx="2068512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5562600"/>
            <a:ext cx="3503761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l</a:t>
            </a:r>
            <a:r>
              <a:rPr lang="en-US" sz="2400" dirty="0">
                <a:latin typeface="+mj-lt"/>
              </a:rPr>
              <a:t> is due to the winding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self inductance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15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Synchronous Machine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gives us the following per phase model, which can be helpful in considering how the steady-state real and reactive output of the machine changes with changes in the field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model is not particularly good for saturation and understanding the generator’s dynamic response, something we’ll revisit later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5E374-BE12-4B00-B428-A1B768B5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A30FE-6A25-477C-B859-C90A029800E1}"/>
                  </a:ext>
                </a:extLst>
              </p:cNvPr>
              <p:cNvSpPr txBox="1"/>
              <p:nvPr/>
            </p:nvSpPr>
            <p:spPr>
              <a:xfrm flipH="1">
                <a:off x="4547299" y="342449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A30FE-6A25-477C-B859-C90A02980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47299" y="3424490"/>
                <a:ext cx="533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A349F0-B973-45CD-83DA-374FE213727A}"/>
                  </a:ext>
                </a:extLst>
              </p:cNvPr>
              <p:cNvSpPr txBox="1"/>
              <p:nvPr/>
            </p:nvSpPr>
            <p:spPr>
              <a:xfrm flipH="1">
                <a:off x="5213480" y="2649230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A349F0-B973-45CD-83DA-374FE2137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13480" y="2649230"/>
                <a:ext cx="18469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5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Testing to Determine its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These synchronous machine parameters can be determined from two tests </a:t>
            </a:r>
          </a:p>
          <a:p>
            <a:pPr lvl="1"/>
            <a:r>
              <a:rPr lang="en-US" dirty="0"/>
              <a:t>Open-circuit test: measure the machine’s response when there is no load, and the field current is gradually changed</a:t>
            </a:r>
          </a:p>
          <a:p>
            <a:pPr lvl="1"/>
            <a:r>
              <a:rPr lang="en-US" dirty="0"/>
              <a:t>Short-circuit test: measure the machine’s response when it is operated at rated speed and its terminals are short-circuited</a:t>
            </a:r>
          </a:p>
        </p:txBody>
      </p:sp>
    </p:spTree>
    <p:extLst>
      <p:ext uri="{BB962C8B-B14F-4D97-AF65-F5344CB8AC3E}">
        <p14:creationId xmlns:p14="http://schemas.microsoft.com/office/powerpoint/2010/main" val="307264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 &amp; 4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use a DC machine (which is speed controllable) to drive a synchronous generator.  In lab 4 we do open-circuit and short-circuit tests to determine its parameters</a:t>
            </a:r>
          </a:p>
        </p:txBody>
      </p:sp>
      <p:pic>
        <p:nvPicPr>
          <p:cNvPr id="158722" name="Picture 2" descr="open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998182" cy="28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699903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 the experiment you measure line-to-line values,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which are sqrt(3) times the line-to-neutral values</a:t>
            </a:r>
          </a:p>
        </p:txBody>
      </p:sp>
    </p:spTree>
    <p:extLst>
      <p:ext uri="{BB962C8B-B14F-4D97-AF65-F5344CB8AC3E}">
        <p14:creationId xmlns:p14="http://schemas.microsoft.com/office/powerpoint/2010/main" val="2117524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Open-Circuit Characteristic (OCC)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open-circuit characteristic (OCC) can be derived by gradually </a:t>
            </a:r>
            <a:br>
              <a:rPr lang="en-US" dirty="0"/>
            </a:br>
            <a:r>
              <a:rPr lang="en-US" dirty="0"/>
              <a:t>changing the field current</a:t>
            </a:r>
            <a:br>
              <a:rPr lang="en-US" dirty="0"/>
            </a:br>
            <a:r>
              <a:rPr lang="en-US" dirty="0"/>
              <a:t>when operating at a fixed </a:t>
            </a:r>
            <a:br>
              <a:rPr lang="en-US" dirty="0"/>
            </a:br>
            <a:r>
              <a:rPr lang="en-US" dirty="0"/>
              <a:t>frequency (e.g., synchronous</a:t>
            </a:r>
            <a:br>
              <a:rPr lang="en-US" dirty="0"/>
            </a:br>
            <a:r>
              <a:rPr lang="en-US" dirty="0"/>
              <a:t>speed)</a:t>
            </a:r>
          </a:p>
          <a:p>
            <a:pPr lvl="1"/>
            <a:r>
              <a:rPr lang="en-US" dirty="0"/>
              <a:t>Hysteresis needs to be</a:t>
            </a:r>
            <a:br>
              <a:rPr lang="en-US" dirty="0"/>
            </a:br>
            <a:r>
              <a:rPr lang="en-US" dirty="0"/>
              <a:t>considered when making</a:t>
            </a:r>
            <a:br>
              <a:rPr lang="en-US" dirty="0"/>
            </a:br>
            <a:r>
              <a:rPr lang="en-US" dirty="0"/>
              <a:t>field current adjustments</a:t>
            </a:r>
          </a:p>
          <a:p>
            <a:r>
              <a:rPr lang="en-US" dirty="0"/>
              <a:t>Because there is no stator current, </a:t>
            </a:r>
            <a:br>
              <a:rPr lang="en-US" dirty="0"/>
            </a:br>
            <a:r>
              <a:rPr lang="en-US" dirty="0"/>
              <a:t>the internal voltage can be directly </a:t>
            </a:r>
            <a:br>
              <a:rPr lang="en-US" dirty="0"/>
            </a:br>
            <a:r>
              <a:rPr lang="en-US" dirty="0"/>
              <a:t>measured at the terminals</a:t>
            </a:r>
          </a:p>
          <a:p>
            <a:r>
              <a:rPr lang="en-US" dirty="0"/>
              <a:t>We’ll be using phasor values here</a:t>
            </a:r>
          </a:p>
          <a:p>
            <a:endParaRPr lang="en-US" dirty="0"/>
          </a:p>
        </p:txBody>
      </p:sp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4648200" cy="40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4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short-circuit characteristic measures the relationship between the field current and the terminal current</a:t>
            </a:r>
          </a:p>
          <a:p>
            <a:r>
              <a:rPr lang="en-US" dirty="0"/>
              <a:t>With the model 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usually XS &gt;&gt; RA, so </a:t>
            </a:r>
          </a:p>
        </p:txBody>
      </p:sp>
      <p:pic>
        <p:nvPicPr>
          <p:cNvPr id="4" name="Picture 2" descr="f5-17b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6" y="2267648"/>
            <a:ext cx="3962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44840"/>
              </p:ext>
            </p:extLst>
          </p:nvPr>
        </p:nvGraphicFramePr>
        <p:xfrm>
          <a:off x="2590800" y="2590800"/>
          <a:ext cx="2535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469800" progId="Equation.DSMT4">
                  <p:embed/>
                </p:oleObj>
              </mc:Choice>
              <mc:Fallback>
                <p:oleObj name="Equation" r:id="rId3" imgW="111744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590800"/>
                        <a:ext cx="25352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1" y="5334000"/>
          <a:ext cx="15859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444240" progId="Equation.DSMT4">
                  <p:embed/>
                </p:oleObj>
              </mc:Choice>
              <mc:Fallback>
                <p:oleObj name="Equation" r:id="rId5" imgW="6984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5334000"/>
                        <a:ext cx="15859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5435769"/>
            <a:ext cx="4491038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curve is almost linear since there is little saturation because the fluxes in the machine tend to cancel.  </a:t>
            </a:r>
          </a:p>
        </p:txBody>
      </p:sp>
    </p:spTree>
    <p:extLst>
      <p:ext uri="{BB962C8B-B14F-4D97-AF65-F5344CB8AC3E}">
        <p14:creationId xmlns:p14="http://schemas.microsoft.com/office/powerpoint/2010/main" val="27341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However, in doing this test we cannot directly measure EA and of course the terminal voltage is now zero during the short-circuit.</a:t>
            </a:r>
          </a:p>
          <a:p>
            <a:r>
              <a:rPr lang="en-US" dirty="0"/>
              <a:t>One approach is to approximate it as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1" y="3276601"/>
          <a:ext cx="75549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876240" progId="Equation.DSMT4">
                  <p:embed/>
                </p:oleObj>
              </mc:Choice>
              <mc:Fallback>
                <p:oleObj name="Equation" r:id="rId2" imgW="3327120" imgH="876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76601"/>
                        <a:ext cx="7554913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30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approach is accurate up to the point of saturation.  An alternative approach is to substitute the equivalent air-gap voltage instead of the VOCC value.  </a:t>
            </a:r>
          </a:p>
          <a:p>
            <a:pPr lvl="1"/>
            <a:r>
              <a:rPr lang="en-US" dirty="0"/>
              <a:t>This is commonly called the unsaturated synchronous reactance, Xu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19589"/>
              </p:ext>
            </p:extLst>
          </p:nvPr>
        </p:nvGraphicFramePr>
        <p:xfrm>
          <a:off x="1752600" y="4648200"/>
          <a:ext cx="11318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69800" progId="Equation.DSMT4">
                  <p:embed/>
                </p:oleObj>
              </mc:Choice>
              <mc:Fallback>
                <p:oleObj name="Equation" r:id="rId2" imgW="6858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11318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0" y="3352800"/>
            <a:ext cx="366798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1359" y="3953184"/>
            <a:ext cx="2895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amount of saturation depends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on loading; in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large generators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saturation is explicitly modeled</a:t>
            </a:r>
          </a:p>
        </p:txBody>
      </p:sp>
    </p:spTree>
    <p:extLst>
      <p:ext uri="{BB962C8B-B14F-4D97-AF65-F5344CB8AC3E}">
        <p14:creationId xmlns:p14="http://schemas.microsoft.com/office/powerpoint/2010/main" val="3474786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</a:t>
            </a:r>
            <a:r>
              <a:rPr lang="en-US" sz="2400" dirty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winding resistance can be calculated at standstill by applying a small dc voltage to two of the terminals, and then measuring the dc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one could just use an</a:t>
            </a:r>
            <a:br>
              <a:rPr lang="en-US" dirty="0"/>
            </a:br>
            <a:r>
              <a:rPr lang="en-US" dirty="0"/>
              <a:t>ohmmeter </a:t>
            </a:r>
          </a:p>
        </p:txBody>
      </p:sp>
      <p:pic>
        <p:nvPicPr>
          <p:cNvPr id="5" name="Picture 3" descr="f5-20.jpg"/>
          <p:cNvPicPr>
            <a:picLocks noChangeAspect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9657"/>
            <a:ext cx="40449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87409"/>
              </p:ext>
            </p:extLst>
          </p:nvPr>
        </p:nvGraphicFramePr>
        <p:xfrm>
          <a:off x="3200400" y="2286000"/>
          <a:ext cx="1524001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86000"/>
                        <a:ext cx="1524001" cy="92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71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We’ve seen that the terminal voltage of a synchronous machine can be controlled by adjusting its field voltage (and hence field current)</a:t>
            </a:r>
          </a:p>
          <a:p>
            <a:r>
              <a:rPr lang="en-US" dirty="0"/>
              <a:t>Large generators have a number of automatic control systems, including one called an exciter to keep the terminal voltage or other </a:t>
            </a:r>
            <a:br>
              <a:rPr lang="en-US" dirty="0"/>
            </a:br>
            <a:r>
              <a:rPr lang="en-US" dirty="0"/>
              <a:t>voltage at a specified value</a:t>
            </a:r>
          </a:p>
          <a:p>
            <a:r>
              <a:rPr lang="en-US" dirty="0"/>
              <a:t>Small machines might operate with a constant field current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4114800"/>
          <a:ext cx="4602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904762" imgH="14152381" progId="PBrush">
                  <p:embed/>
                </p:oleObj>
              </mc:Choice>
              <mc:Fallback>
                <p:oleObj name="Bitmap Image" r:id="rId2" imgW="25904762" imgH="14152381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02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6CEEA6-4D5F-4DD8-A0A5-51B0436D8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876800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E5F86-780F-43C0-8342-756CE6549D00}"/>
                  </a:ext>
                </a:extLst>
              </p:cNvPr>
              <p:cNvSpPr txBox="1"/>
              <p:nvPr/>
            </p:nvSpPr>
            <p:spPr>
              <a:xfrm flipH="1">
                <a:off x="7315200" y="5257800"/>
                <a:ext cx="545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E5F86-780F-43C0-8342-756CE6549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0" y="5257800"/>
                <a:ext cx="5450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C3E2FF-E5C0-41AC-91A9-F6D7A8DE5E99}"/>
                  </a:ext>
                </a:extLst>
              </p:cNvPr>
              <p:cNvSpPr txBox="1"/>
              <p:nvPr/>
            </p:nvSpPr>
            <p:spPr>
              <a:xfrm flipH="1">
                <a:off x="7924800" y="4343400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C3E2FF-E5C0-41AC-91A9-F6D7A8DE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4800" y="4343400"/>
                <a:ext cx="18469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E129-BA5E-7A03-B7E8-2FA291AB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About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3EEA-7789-03D2-056A-C9F3D9D7E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a small, basic 1 Ohm resistor for a breadboard. 10,000 amps should give you 10,000 volts, right? V=IR? Don't try it. The circuit model is wrong.</a:t>
            </a:r>
          </a:p>
          <a:p>
            <a:r>
              <a:rPr lang="en-US" dirty="0"/>
              <a:t>Models are always only an approximation of reality, and are dependent upon the assumptions that are made in making that model</a:t>
            </a:r>
          </a:p>
          <a:p>
            <a:r>
              <a:rPr lang="en-US" dirty="0"/>
              <a:t>"All models are wrong, but some are useful." – George Box</a:t>
            </a:r>
          </a:p>
          <a:p>
            <a:r>
              <a:rPr lang="en-US" dirty="0"/>
              <a:t>The engineer's job in doing analysis is more than just putting numbers into a model and getting results. </a:t>
            </a:r>
          </a:p>
          <a:p>
            <a:pPr lvl="1"/>
            <a:r>
              <a:rPr lang="en-US" dirty="0"/>
              <a:t>It is figuring out the appropriate model to use that will be useful (though still ultimately wrong), given the questions you're trying to answer.</a:t>
            </a:r>
          </a:p>
          <a:p>
            <a:pPr lvl="1"/>
            <a:r>
              <a:rPr lang="en-US" dirty="0"/>
              <a:t>What range of currents and voltages are we talking about? What time frame? Microseconds? Years? How accurately do we need the answer? The model will change</a:t>
            </a:r>
          </a:p>
          <a:p>
            <a:pPr lvl="1"/>
            <a:r>
              <a:rPr lang="en-US" dirty="0"/>
              <a:t>You should always be asking: What assumptions am I making and are they reasonable?</a:t>
            </a:r>
          </a:p>
          <a:p>
            <a:r>
              <a:rPr lang="en-US" dirty="0"/>
              <a:t>There are lots of different power system component models, for different purposes, and all of them are ultimately "wrong" i.e., incomplete</a:t>
            </a:r>
          </a:p>
        </p:txBody>
      </p:sp>
    </p:spTree>
    <p:extLst>
      <p:ext uri="{BB962C8B-B14F-4D97-AF65-F5344CB8AC3E}">
        <p14:creationId xmlns:p14="http://schemas.microsoft.com/office/powerpoint/2010/main" val="1862636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 field voltage and hence field current are assumed constant, and the speed is assumed constant (which in practice would be controlled by a governor), then the internal voltage can be assumed to be constant</a:t>
            </a:r>
          </a:p>
          <a:p>
            <a:r>
              <a:rPr lang="en-US" dirty="0"/>
              <a:t>How the voltage varies with loading is then given by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95458" y="4104324"/>
          <a:ext cx="3409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85800" progId="Equation.DSMT4">
                  <p:embed/>
                </p:oleObj>
              </mc:Choice>
              <mc:Fallback>
                <p:oleObj name="Equation" r:id="rId2" imgW="1434960" imgH="685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5458" y="4104324"/>
                        <a:ext cx="3409950" cy="163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77AB88-D126-46CE-973C-44D6040D0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11" y="4454739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26EE2-68E6-470B-AC3C-BE2841455A9F}"/>
                  </a:ext>
                </a:extLst>
              </p:cNvPr>
              <p:cNvSpPr txBox="1"/>
              <p:nvPr/>
            </p:nvSpPr>
            <p:spPr>
              <a:xfrm flipH="1">
                <a:off x="2456910" y="4831229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26EE2-68E6-470B-AC3C-BE284145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56910" y="4831229"/>
                <a:ext cx="533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AF0926-2320-46CD-B7B6-4AD600C71CA3}"/>
                  </a:ext>
                </a:extLst>
              </p:cNvPr>
              <p:cNvSpPr txBox="1"/>
              <p:nvPr/>
            </p:nvSpPr>
            <p:spPr>
              <a:xfrm flipH="1">
                <a:off x="3123091" y="4055969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AF0926-2320-46CD-B7B6-4AD600C7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3091" y="4055969"/>
                <a:ext cx="18469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2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help gain insight, we’ll neglect the usually small RA so then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Arbitrarily we can set the angle of VT to zero</a:t>
            </a:r>
          </a:p>
          <a:p>
            <a:r>
              <a:rPr lang="en-US" dirty="0"/>
              <a:t>If the load has a lagging power</a:t>
            </a:r>
            <a:br>
              <a:rPr lang="en-US" dirty="0"/>
            </a:br>
            <a:r>
              <a:rPr lang="en-US" dirty="0"/>
              <a:t>factor then internal voltage </a:t>
            </a:r>
            <a:br>
              <a:rPr lang="en-US" dirty="0"/>
            </a:br>
            <a:r>
              <a:rPr lang="en-US" dirty="0"/>
              <a:t>magnitude is higher </a:t>
            </a:r>
          </a:p>
          <a:p>
            <a:r>
              <a:rPr lang="en-US" dirty="0"/>
              <a:t>If leading pf then internal voltage </a:t>
            </a:r>
            <a:br>
              <a:rPr lang="en-US" dirty="0"/>
            </a:br>
            <a:r>
              <a:rPr lang="en-US" dirty="0"/>
              <a:t>is lower than the terminal voltage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88686"/>
              </p:ext>
            </p:extLst>
          </p:nvPr>
        </p:nvGraphicFramePr>
        <p:xfrm>
          <a:off x="4876800" y="1981200"/>
          <a:ext cx="23828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28600" progId="Equation.DSMT4">
                  <p:embed/>
                </p:oleObj>
              </mc:Choice>
              <mc:Fallback>
                <p:oleObj name="Equation" r:id="rId2" imgW="10029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81200"/>
                        <a:ext cx="238283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f5-23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3809999" cy="28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90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neglected, the power out of the machine is given by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133601"/>
          <a:ext cx="3124200" cy="298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1371600" progId="Equation.DSMT4">
                  <p:embed/>
                </p:oleObj>
              </mc:Choice>
              <mc:Fallback>
                <p:oleObj name="Equation" r:id="rId3" imgW="1434960" imgH="1371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133601"/>
                        <a:ext cx="3124200" cy="298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j-lt"/>
                  </a:rPr>
                  <a:t> is called the torque angle; in general, it is the angle difference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between the internal voltage angle and the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terminal voltage angle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blipFill>
                <a:blip r:embed="rId5"/>
                <a:stretch>
                  <a:fillRect l="-2560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1406" y="5334000"/>
          <a:ext cx="58340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469800" progId="Equation.DSMT4">
                  <p:embed/>
                </p:oleObj>
              </mc:Choice>
              <mc:Fallback>
                <p:oleObj name="Equation" r:id="rId6" imgW="267948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406" y="5334000"/>
                        <a:ext cx="58340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1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200 kVA, 480 V (line-to-line), 60 Hz, Y-connected generator with a rated field voltage of 5A was tested with the following results</a:t>
            </a:r>
          </a:p>
          <a:p>
            <a:pPr lvl="1"/>
            <a:r>
              <a:rPr lang="en-US" dirty="0"/>
              <a:t>VT,LL = 540 V at rated field current</a:t>
            </a:r>
          </a:p>
          <a:p>
            <a:pPr lvl="1"/>
            <a:r>
              <a:rPr lang="en-US" dirty="0"/>
              <a:t>IA,SC = 300 A at rated field current</a:t>
            </a:r>
          </a:p>
          <a:p>
            <a:pPr lvl="1"/>
            <a:r>
              <a:rPr lang="en-US" dirty="0"/>
              <a:t>When disconnected, a dc voltage of 10 V is applied to two of the terminals, giving a current of 25 A</a:t>
            </a:r>
          </a:p>
          <a:p>
            <a:pPr lvl="1"/>
            <a:r>
              <a:rPr lang="en-US" dirty="0"/>
              <a:t>Find the model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71990"/>
              </p:ext>
            </p:extLst>
          </p:nvPr>
        </p:nvGraphicFramePr>
        <p:xfrm>
          <a:off x="3886200" y="3962400"/>
          <a:ext cx="37697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431640" progId="Equation.DSMT4">
                  <p:embed/>
                </p:oleObj>
              </mc:Choice>
              <mc:Fallback>
                <p:oleObj name="Equation" r:id="rId2" imgW="185400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3962400"/>
                        <a:ext cx="376975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32600" y="3124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2600" y="3124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03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internal, per phase voltage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synchronous reactance at the rated field current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wished to include the impact of RA it would be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6246" y="1929383"/>
          <a:ext cx="27709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19040" progId="Equation.DSMT4">
                  <p:embed/>
                </p:oleObj>
              </mc:Choice>
              <mc:Fallback>
                <p:oleObj name="Equation" r:id="rId2" imgW="126972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6246" y="1929383"/>
                        <a:ext cx="277090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28094" y="3486754"/>
          <a:ext cx="348642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444240" progId="Equation.DSMT4">
                  <p:embed/>
                </p:oleObj>
              </mc:Choice>
              <mc:Fallback>
                <p:oleObj name="Equation" r:id="rId4" imgW="175248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8094" y="3486754"/>
                        <a:ext cx="3486420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2391" y="5410200"/>
          <a:ext cx="5457826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07960" progId="Equation.DSMT4">
                  <p:embed/>
                </p:oleObj>
              </mc:Choice>
              <mc:Fallback>
                <p:oleObj name="Equation" r:id="rId6" imgW="27432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91" y="5410200"/>
                        <a:ext cx="5457826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958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Now assume a three-phase, wye-connected load is attached to its terminal 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 field current is adjusted so the line-to-line terminal voltage is 480 V and the generator is operated at 60 Hz.  What is the internal voltage, and what is the total power delivered to the load?  Use XS = 1.04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Then repeat with </a:t>
            </a:r>
            <a:r>
              <a:rPr lang="en-US" dirty="0"/>
              <a:t>Z = 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32650" y="3133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2650" y="3133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84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With Z = </a:t>
            </a:r>
            <a:r>
              <a:rPr lang="en-US" dirty="0"/>
              <a:t>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1" y="1752601"/>
          <a:ext cx="784701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440" imgH="1206360" progId="Equation.DSMT4">
                  <p:embed/>
                </p:oleObj>
              </mc:Choice>
              <mc:Fallback>
                <p:oleObj name="Equation" r:id="rId2" imgW="4546440" imgH="1206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752601"/>
                        <a:ext cx="7847013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474045"/>
              </p:ext>
            </p:extLst>
          </p:nvPr>
        </p:nvGraphicFramePr>
        <p:xfrm>
          <a:off x="2438400" y="4419600"/>
          <a:ext cx="764857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1960" imgH="1206360" progId="Equation.DSMT4">
                  <p:embed/>
                </p:oleObj>
              </mc:Choice>
              <mc:Fallback>
                <p:oleObj name="Equation" r:id="rId4" imgW="4431960" imgH="1206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7648575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436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widespread use of machine drives, dc motors had an important advantage of easy speed control</a:t>
            </a:r>
          </a:p>
          <a:p>
            <a:pPr lvl="1"/>
            <a:r>
              <a:rPr lang="en-US" dirty="0"/>
              <a:t>Example is a model railroad</a:t>
            </a:r>
          </a:p>
          <a:p>
            <a:r>
              <a:rPr lang="en-US" dirty="0"/>
              <a:t>On the stator a dc machine has either a permanent magnet or a single concentrated winding</a:t>
            </a:r>
          </a:p>
          <a:p>
            <a:pPr lvl="1"/>
            <a:r>
              <a:rPr lang="en-US" dirty="0"/>
              <a:t>With winding field voltage is </a:t>
            </a:r>
            <a:r>
              <a:rPr lang="en-US" dirty="0" err="1"/>
              <a:t>Vf</a:t>
            </a:r>
            <a:r>
              <a:rPr lang="en-US" dirty="0"/>
              <a:t> and field current is If</a:t>
            </a:r>
          </a:p>
          <a:p>
            <a:r>
              <a:rPr lang="en-US" dirty="0"/>
              <a:t>Rotor (armature) currents are supplied through brushes and commutator</a:t>
            </a:r>
          </a:p>
        </p:txBody>
      </p:sp>
    </p:spTree>
    <p:extLst>
      <p:ext uri="{BB962C8B-B14F-4D97-AF65-F5344CB8AC3E}">
        <p14:creationId xmlns:p14="http://schemas.microsoft.com/office/powerpoint/2010/main" val="277122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there is a field winding (i.e., not a permanent magnet machine) then the machine could be connected in the following ways</a:t>
            </a:r>
          </a:p>
          <a:p>
            <a:pPr lvl="1"/>
            <a:r>
              <a:rPr lang="en-US" dirty="0"/>
              <a:t>Separately-excited: Field and armature windings are connected to separate power sources</a:t>
            </a:r>
          </a:p>
          <a:p>
            <a:pPr lvl="2"/>
            <a:r>
              <a:rPr lang="en-US" dirty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/>
              <a:t>Series-excited: Field and armature windings are in series</a:t>
            </a:r>
          </a:p>
          <a:p>
            <a:pPr lvl="1"/>
            <a:r>
              <a:rPr lang="en-US" dirty="0"/>
              <a:t>Shunt-excited: Field and armature windings are in parallel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machine with a field winding the equations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steady-state these can be simplified to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 shunt-connected machine, VT = VF so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7000" y="1905000"/>
          <a:ext cx="3200400" cy="149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812520" progId="Equation.DSMT4">
                  <p:embed/>
                </p:oleObj>
              </mc:Choice>
              <mc:Fallback>
                <p:oleObj name="Equation" r:id="rId2" imgW="173988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3200400" cy="149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91000" y="3886200"/>
          <a:ext cx="25862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86200"/>
                        <a:ext cx="258626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05600" y="2133600"/>
            <a:ext cx="357181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 is a machine constant,</a:t>
            </a: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w</a:t>
            </a:r>
            <a:r>
              <a:rPr lang="en-US" sz="2400" baseline="-25000" dirty="0" err="1">
                <a:latin typeface="+mj-lt"/>
              </a:rPr>
              <a:t>m</a:t>
            </a:r>
            <a:r>
              <a:rPr lang="en-US" sz="2400" dirty="0">
                <a:latin typeface="+mj-lt"/>
              </a:rPr>
              <a:t> is its speed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45627"/>
              </p:ext>
            </p:extLst>
          </p:nvPr>
        </p:nvGraphicFramePr>
        <p:xfrm>
          <a:off x="4038600" y="5334000"/>
          <a:ext cx="27781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31640" progId="Equation.DSMT4">
                  <p:embed/>
                </p:oleObj>
              </mc:Choice>
              <mc:Fallback>
                <p:oleObj name="Equation" r:id="rId6" imgW="128268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27781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3A06-4890-3A22-F75C-9EB99F6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5FC9-6465-F7EF-7EDF-F837DD15F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 of energy in the power system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Coal-fired steam</a:t>
            </a:r>
          </a:p>
          <a:p>
            <a:pPr lvl="1"/>
            <a:r>
              <a:rPr lang="en-US" dirty="0"/>
              <a:t>Gas</a:t>
            </a:r>
          </a:p>
          <a:p>
            <a:pPr lvl="2"/>
            <a:r>
              <a:rPr lang="en-US" dirty="0"/>
              <a:t>Gas turbine</a:t>
            </a:r>
          </a:p>
          <a:p>
            <a:pPr lvl="2"/>
            <a:r>
              <a:rPr lang="en-US" dirty="0"/>
              <a:t>Steam turbine</a:t>
            </a:r>
          </a:p>
          <a:p>
            <a:pPr lvl="2"/>
            <a:r>
              <a:rPr lang="en-US" dirty="0"/>
              <a:t>Combined Cycle</a:t>
            </a:r>
          </a:p>
          <a:p>
            <a:pPr lvl="1"/>
            <a:r>
              <a:rPr lang="en-US" dirty="0"/>
              <a:t>Hydro</a:t>
            </a:r>
          </a:p>
          <a:p>
            <a:pPr lvl="1"/>
            <a:r>
              <a:rPr lang="en-US" dirty="0"/>
              <a:t>Oil / Petroleum</a:t>
            </a:r>
          </a:p>
          <a:p>
            <a:pPr lvl="1"/>
            <a:r>
              <a:rPr lang="en-US" dirty="0"/>
              <a:t>Wind</a:t>
            </a:r>
          </a:p>
          <a:p>
            <a:pPr lvl="1"/>
            <a:r>
              <a:rPr lang="en-US" dirty="0"/>
              <a:t>Solar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BC79557-DD76-879C-568F-0659628EA15D}"/>
              </a:ext>
            </a:extLst>
          </p:cNvPr>
          <p:cNvSpPr/>
          <p:nvPr/>
        </p:nvSpPr>
        <p:spPr bwMode="auto">
          <a:xfrm>
            <a:off x="3657600" y="1828800"/>
            <a:ext cx="762000" cy="2743200"/>
          </a:xfrm>
          <a:prstGeom prst="rightBrace">
            <a:avLst>
              <a:gd name="adj1" fmla="val 85000"/>
              <a:gd name="adj2" fmla="val 50000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989CA6C-3112-03B1-A288-905ADC580C5A}"/>
              </a:ext>
            </a:extLst>
          </p:cNvPr>
          <p:cNvSpPr/>
          <p:nvPr/>
        </p:nvSpPr>
        <p:spPr bwMode="auto">
          <a:xfrm>
            <a:off x="3657600" y="4800600"/>
            <a:ext cx="762000" cy="1066800"/>
          </a:xfrm>
          <a:prstGeom prst="rightBrace">
            <a:avLst>
              <a:gd name="adj1" fmla="val 21602"/>
              <a:gd name="adj2" fmla="val 50832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4E7D7-C313-A350-066B-A7D7D268BD92}"/>
              </a:ext>
            </a:extLst>
          </p:cNvPr>
          <p:cNvSpPr txBox="1"/>
          <p:nvPr/>
        </p:nvSpPr>
        <p:spPr>
          <a:xfrm>
            <a:off x="4495800" y="2971800"/>
            <a:ext cx="40432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Synchronous Machines (Today)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C7E53-1FC1-57CE-0E87-BF23792DA2A7}"/>
              </a:ext>
            </a:extLst>
          </p:cNvPr>
          <p:cNvSpPr txBox="1"/>
          <p:nvPr/>
        </p:nvSpPr>
        <p:spPr>
          <a:xfrm>
            <a:off x="4495800" y="5105400"/>
            <a:ext cx="4697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Power Electronics / Other (Thursday)</a:t>
            </a:r>
          </a:p>
        </p:txBody>
      </p:sp>
    </p:spTree>
    <p:extLst>
      <p:ext uri="{BB962C8B-B14F-4D97-AF65-F5344CB8AC3E}">
        <p14:creationId xmlns:p14="http://schemas.microsoft.com/office/powerpoint/2010/main" val="34070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Machines: Generators and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 machines are used to convert energy</a:t>
            </a:r>
          </a:p>
          <a:p>
            <a:pPr lvl="1"/>
            <a:r>
              <a:rPr lang="en-US" dirty="0"/>
              <a:t>Generators: mechanical into electrical</a:t>
            </a:r>
          </a:p>
          <a:p>
            <a:pPr lvl="1"/>
            <a:r>
              <a:rPr lang="en-US" dirty="0"/>
              <a:t>Motors: electrical into mechanical</a:t>
            </a:r>
          </a:p>
          <a:p>
            <a:pPr lvl="1"/>
            <a:r>
              <a:rPr lang="en-US" dirty="0"/>
              <a:t>Many devices can operate in either mode, but are usually customized for one or the other</a:t>
            </a:r>
          </a:p>
          <a:p>
            <a:r>
              <a:rPr lang="en-US" dirty="0"/>
              <a:t>Majority of electricity is generated using synchronous generators and some is consumed using synchronous motors</a:t>
            </a:r>
          </a:p>
          <a:p>
            <a:r>
              <a:rPr lang="en-US" dirty="0"/>
              <a:t>Much literature on subject, and sometimes overly confusing with the use of different conventions and nomenclature</a:t>
            </a:r>
          </a:p>
        </p:txBody>
      </p:sp>
    </p:spTree>
    <p:extLst>
      <p:ext uri="{BB962C8B-B14F-4D97-AF65-F5344CB8AC3E}">
        <p14:creationId xmlns:p14="http://schemas.microsoft.com/office/powerpoint/2010/main" val="26207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Stator and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Stator </a:t>
            </a:r>
          </a:p>
          <a:p>
            <a:pPr lvl="1"/>
            <a:r>
              <a:rPr lang="en-US" dirty="0"/>
              <a:t>The part of the machine that does not move</a:t>
            </a:r>
          </a:p>
          <a:p>
            <a:pPr lvl="1"/>
            <a:r>
              <a:rPr lang="en-US" dirty="0"/>
              <a:t>Contains sets of windings or “armature windings” surrounding the rotor</a:t>
            </a:r>
          </a:p>
          <a:p>
            <a:r>
              <a:rPr lang="en-US" dirty="0"/>
              <a:t>Rotor</a:t>
            </a:r>
          </a:p>
          <a:p>
            <a:pPr lvl="1"/>
            <a:r>
              <a:rPr lang="en-US" dirty="0"/>
              <a:t>Internal part of the machine that rotates</a:t>
            </a:r>
          </a:p>
          <a:p>
            <a:pPr lvl="1"/>
            <a:r>
              <a:rPr lang="en-US" dirty="0"/>
              <a:t>Separated from the stator by </a:t>
            </a:r>
            <a:r>
              <a:rPr lang="en-US" dirty="0" err="1"/>
              <a:t>airgap</a:t>
            </a:r>
            <a:endParaRPr lang="en-US" dirty="0"/>
          </a:p>
          <a:p>
            <a:pPr lvl="1"/>
            <a:r>
              <a:rPr lang="en-US" dirty="0"/>
              <a:t>Also has one or more windings or “field windings”</a:t>
            </a:r>
          </a:p>
          <a:p>
            <a:pPr lvl="1"/>
            <a:r>
              <a:rPr lang="en-US" dirty="0"/>
              <a:t>There may be some electrical connection between the spinning rotor windings and the stator</a:t>
            </a:r>
          </a:p>
          <a:p>
            <a:pPr lvl="1"/>
            <a:r>
              <a:rPr lang="en-US" dirty="0"/>
              <a:t>Occasionally the rotor is a permanent magnetic, but this limits control of the machine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 of AC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Synchronous</a:t>
            </a:r>
          </a:p>
          <a:p>
            <a:pPr lvl="1"/>
            <a:r>
              <a:rPr lang="en-US" dirty="0"/>
              <a:t>Rotor windings have dc current powered separately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rotor speed stays in-synch with the electrical frequency (i.e., some constant multiple)</a:t>
            </a:r>
          </a:p>
          <a:p>
            <a:r>
              <a:rPr lang="en-US" dirty="0"/>
              <a:t>Induction</a:t>
            </a:r>
          </a:p>
          <a:p>
            <a:pPr lvl="1"/>
            <a:r>
              <a:rPr lang="en-US" dirty="0"/>
              <a:t>Rotor windings are shorted through an impedance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the rotor speed may vary from the electrical frequency according to a “slip”</a:t>
            </a:r>
          </a:p>
          <a:p>
            <a:r>
              <a:rPr lang="en-US" dirty="0"/>
              <a:t>Both can be 1 phase or 3 phase</a:t>
            </a:r>
          </a:p>
        </p:txBody>
      </p:sp>
    </p:spTree>
    <p:extLst>
      <p:ext uri="{BB962C8B-B14F-4D97-AF65-F5344CB8AC3E}">
        <p14:creationId xmlns:p14="http://schemas.microsoft.com/office/powerpoint/2010/main" val="55439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Synchronous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focus today is on three-phase synchronous machines.</a:t>
            </a:r>
          </a:p>
          <a:p>
            <a:r>
              <a:rPr lang="en-US" dirty="0"/>
              <a:t>The three stator windings have a three-phase voltage.  In a motor or interconnected generator this voltage is supplied.  In a stand-alone generator, it is induced.  </a:t>
            </a:r>
          </a:p>
          <a:p>
            <a:r>
              <a:rPr lang="en-US" dirty="0"/>
              <a:t>The stator ac electrical currents are arranged to create a rotating magnetic field.</a:t>
            </a:r>
          </a:p>
          <a:p>
            <a:r>
              <a:rPr lang="en-US" dirty="0"/>
              <a:t>The rotor dc current creates a constant magnetic field which mechanically spins “in synch” with the stator field.</a:t>
            </a:r>
          </a:p>
        </p:txBody>
      </p:sp>
    </p:spTree>
    <p:extLst>
      <p:ext uri="{BB962C8B-B14F-4D97-AF65-F5344CB8AC3E}">
        <p14:creationId xmlns:p14="http://schemas.microsoft.com/office/powerpoint/2010/main" val="145696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3092"/>
              </p:ext>
            </p:extLst>
          </p:nvPr>
        </p:nvGraphicFramePr>
        <p:xfrm>
          <a:off x="685800" y="1828800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238095" imgH="13180952" progId="Paint.Picture">
                  <p:embed/>
                </p:oleObj>
              </mc:Choice>
              <mc:Fallback>
                <p:oleObj name="Bitmap Image" r:id="rId2" imgW="13238095" imgH="13180952" progId="Paint.Picture">
                  <p:embed/>
                  <p:pic>
                    <p:nvPicPr>
                      <p:cNvPr id="207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239000" y="167640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62000" y="1371600"/>
            <a:ext cx="4451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</a:rPr>
              <a:t>3</a:t>
            </a:r>
            <a:r>
              <a:rPr lang="en-US" altLang="en-US" sz="2400" dirty="0">
                <a:latin typeface="+mj-lt"/>
                <a:sym typeface="Symbol" pitchFamily="18" charset="2"/>
              </a:rPr>
              <a:t> bal. windings (</a:t>
            </a:r>
            <a:r>
              <a:rPr lang="en-US" altLang="en-US" sz="2400" dirty="0" err="1">
                <a:latin typeface="+mj-lt"/>
                <a:sym typeface="Symbol" pitchFamily="18" charset="2"/>
              </a:rPr>
              <a:t>a,b,c</a:t>
            </a:r>
            <a:r>
              <a:rPr lang="en-US" altLang="en-US" sz="2400" dirty="0">
                <a:latin typeface="+mj-lt"/>
                <a:sym typeface="Symbol" pitchFamily="18" charset="2"/>
              </a:rPr>
              <a:t>) – stator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48000" y="2133600"/>
            <a:ext cx="3677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Field winding (</a:t>
            </a:r>
            <a:r>
              <a:rPr lang="en-US" altLang="en-US" sz="2400" dirty="0" err="1">
                <a:latin typeface="+mj-lt"/>
                <a:sym typeface="Symbol" pitchFamily="18" charset="2"/>
              </a:rPr>
              <a:t>fd</a:t>
            </a:r>
            <a:r>
              <a:rPr lang="en-US" altLang="en-US" sz="2400" dirty="0">
                <a:latin typeface="+mj-lt"/>
                <a:sym typeface="Symbol" pitchFamily="18" charset="2"/>
              </a:rPr>
              <a:t>) on rotor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181600" y="2971800"/>
            <a:ext cx="2701381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Damper in “d” axis</a:t>
            </a:r>
          </a:p>
          <a:p>
            <a:r>
              <a:rPr lang="en-US" altLang="en-US" sz="2400" dirty="0">
                <a:latin typeface="+mj-lt"/>
                <a:sym typeface="Symbol" pitchFamily="18" charset="2"/>
              </a:rPr>
              <a:t>(1d) on rotor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953000" y="4572000"/>
            <a:ext cx="306045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2 dampers in “q” axis</a:t>
            </a:r>
          </a:p>
          <a:p>
            <a:r>
              <a:rPr lang="en-US" altLang="en-US" sz="2400" dirty="0">
                <a:latin typeface="+mj-lt"/>
                <a:sym typeface="Symbol" pitchFamily="18" charset="2"/>
              </a:rPr>
              <a:t>(1q, 2q) on rotor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28600"/>
            <a:ext cx="960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71E22-CED3-4247-EE6A-373D13F9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Synchronous Machine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2414</Words>
  <Application>Microsoft Office PowerPoint</Application>
  <PresentationFormat>Widescreen</PresentationFormat>
  <Paragraphs>261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Bitmap Image</vt:lpstr>
      <vt:lpstr>Equation</vt:lpstr>
      <vt:lpstr>ECEN 460, Spring 2023 Power System Operation and Control</vt:lpstr>
      <vt:lpstr>The Next Three Weeks</vt:lpstr>
      <vt:lpstr>Things to Remember About Modeling</vt:lpstr>
      <vt:lpstr>Generators</vt:lpstr>
      <vt:lpstr>Machines: Generators and Motors</vt:lpstr>
      <vt:lpstr>Stator and Rotor</vt:lpstr>
      <vt:lpstr>Main Types of AC Machines</vt:lpstr>
      <vt:lpstr>Three-phase Synchronous Machines</vt:lpstr>
      <vt:lpstr>Diagram of Synchronous Machine</vt:lpstr>
      <vt:lpstr>Round and Salient Pole Rotors</vt:lpstr>
      <vt:lpstr>Rotor Examples</vt:lpstr>
      <vt:lpstr>Large Salient Rotor Example</vt:lpstr>
      <vt:lpstr>Creating a Voltage in an Open-Circuited Generator</vt:lpstr>
      <vt:lpstr>Creating a Voltage in an Open-Circuited Generator</vt:lpstr>
      <vt:lpstr>Creating a Voltage in an Open-Circuited Generator</vt:lpstr>
      <vt:lpstr>Creating a Voltage in an Open-Circuited Generator</vt:lpstr>
      <vt:lpstr>Magnetic Saturation and Hysteresis </vt:lpstr>
      <vt:lpstr>Magnetic Saturation and Hysteresis </vt:lpstr>
      <vt:lpstr>Frequency Impacts</vt:lpstr>
      <vt:lpstr>Synchronous Machines with Output Current</vt:lpstr>
      <vt:lpstr>A Synchronous Machine Model</vt:lpstr>
      <vt:lpstr>Synchronous Machine Testing to Determine its Parameters</vt:lpstr>
      <vt:lpstr>Lab 3 &amp; 4 Setup</vt:lpstr>
      <vt:lpstr>Open-Circuit Characteristic (OCC)</vt:lpstr>
      <vt:lpstr>Short-Circuit Test</vt:lpstr>
      <vt:lpstr>Short-Circuit Test, Cont.</vt:lpstr>
      <vt:lpstr>Short-Circuit Test, Cont.</vt:lpstr>
      <vt:lpstr>Measuring RA</vt:lpstr>
      <vt:lpstr>Operating Synchronous Machines Under Load</vt:lpstr>
      <vt:lpstr>Operating Synchronous Machines Under Load with a Constant Field</vt:lpstr>
      <vt:lpstr>Operating Synchronous Machines Under Load with a Constant Field</vt:lpstr>
      <vt:lpstr>Operating Synchronous Machines Under Load with a Constant Field</vt:lpstr>
      <vt:lpstr>Example</vt:lpstr>
      <vt:lpstr>Example, Cont.</vt:lpstr>
      <vt:lpstr>Example, Cont.</vt:lpstr>
      <vt:lpstr>Example, Cont.</vt:lpstr>
      <vt:lpstr>DC Machines</vt:lpstr>
      <vt:lpstr>DC Machines</vt:lpstr>
      <vt:lpstr>DC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45</cp:revision>
  <cp:lastPrinted>2011-08-22T16:49:24Z</cp:lastPrinted>
  <dcterms:created xsi:type="dcterms:W3CDTF">2022-08-23T14:02:40Z</dcterms:created>
  <dcterms:modified xsi:type="dcterms:W3CDTF">2023-01-21T04:19:22Z</dcterms:modified>
</cp:coreProperties>
</file>