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356" r:id="rId2"/>
    <p:sldId id="357" r:id="rId3"/>
    <p:sldId id="358" r:id="rId4"/>
    <p:sldId id="359" r:id="rId5"/>
    <p:sldId id="360" r:id="rId6"/>
    <p:sldId id="363" r:id="rId7"/>
    <p:sldId id="362" r:id="rId8"/>
    <p:sldId id="361" r:id="rId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1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616, Fall 2022</a:t>
            </a:r>
            <a:br>
              <a:rPr lang="en-US" altLang="en-US" dirty="0"/>
            </a:br>
            <a:r>
              <a:rPr lang="en-US" altLang="en-US" dirty="0"/>
              <a:t>Electromagnetic Transients in Power Systems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26: Electric Machines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7FB1-9C14-4D1E-A5C7-789118B2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1E43B-47B2-46BE-A8A8-B4800F149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dirty="0"/>
              <a:t>Machines are used to convert between mechanical and electrical energy (motors and generators)</a:t>
            </a:r>
          </a:p>
          <a:p>
            <a:r>
              <a:rPr lang="en-US" dirty="0"/>
              <a:t>A much more thorough coverage of electric machine modeling is in other ECEN classes such as 667</a:t>
            </a:r>
          </a:p>
          <a:p>
            <a:r>
              <a:rPr lang="en-US" dirty="0"/>
              <a:t>Today we’ll hit the highlights and focus on a few issues germane to electromagnetic transient analysis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C8428E-C787-488B-A524-AC30F065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6D658-0388-483F-BAED-49AA14582F50}"/>
              </a:ext>
            </a:extLst>
          </p:cNvPr>
          <p:cNvSpPr txBox="1"/>
          <p:nvPr/>
        </p:nvSpPr>
        <p:spPr>
          <a:xfrm>
            <a:off x="8839200" y="6178787"/>
            <a:ext cx="3224729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From presentation by </a:t>
            </a:r>
            <a:r>
              <a:rPr lang="en-US" sz="1600" dirty="0" err="1">
                <a:latin typeface="+mj-lt"/>
              </a:rPr>
              <a:t>Tcheslavski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6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9B33-12B0-4EE9-8EFF-3AC78E28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Electric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1F15-515D-4391-A91E-E1B2DB0FC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Stator</a:t>
            </a:r>
            <a:r>
              <a:rPr lang="en-US" dirty="0"/>
              <a:t> – the part that is stationary and does not move</a:t>
            </a:r>
          </a:p>
          <a:p>
            <a:r>
              <a:rPr lang="en-US" b="1" dirty="0"/>
              <a:t>Rotor</a:t>
            </a:r>
            <a:r>
              <a:rPr lang="en-US" dirty="0"/>
              <a:t> – the part that rotates (moves)</a:t>
            </a:r>
          </a:p>
          <a:p>
            <a:r>
              <a:rPr lang="en-US" b="1" dirty="0"/>
              <a:t>Armature windings </a:t>
            </a:r>
            <a:r>
              <a:rPr lang="en-US" dirty="0"/>
              <a:t>– windings on the “power side” that hook up to the grid</a:t>
            </a:r>
          </a:p>
          <a:p>
            <a:r>
              <a:rPr lang="en-US" b="1" dirty="0"/>
              <a:t>Field or excitation windings </a:t>
            </a:r>
            <a:r>
              <a:rPr lang="en-US" dirty="0"/>
              <a:t>– the other windings, connected differently for different types of machines</a:t>
            </a:r>
          </a:p>
          <a:p>
            <a:r>
              <a:rPr lang="en-US" b="1" dirty="0"/>
              <a:t>Direct and quadrature axes </a:t>
            </a:r>
            <a:r>
              <a:rPr lang="en-US" dirty="0"/>
              <a:t>– reference frame related to main field winding direction using Park’s transformation</a:t>
            </a:r>
          </a:p>
          <a:p>
            <a:r>
              <a:rPr lang="en-US" b="1" dirty="0"/>
              <a:t>Mechanical speed and angle</a:t>
            </a:r>
            <a:r>
              <a:rPr lang="en-US" dirty="0"/>
              <a:t> – physical angular rotation and position of the rotor relative to the stator</a:t>
            </a:r>
          </a:p>
          <a:p>
            <a:r>
              <a:rPr lang="en-US" b="1" dirty="0"/>
              <a:t>Electrical speed and angle </a:t>
            </a:r>
            <a:r>
              <a:rPr lang="en-US" dirty="0"/>
              <a:t>– frequency and phase offset of voltages and current sin the armature windings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879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5E2A-3EBA-4F6F-B1E6-32B703B9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9A584-3743-48D6-907D-D5C60DE2E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Synchronous machine</a:t>
            </a:r>
            <a:r>
              <a:rPr lang="en-US" dirty="0"/>
              <a:t> – mechanical speed is equal to the electrical speed in steady-state. Armature windings are usually on the stator, and the rotor windings / field windings are connected to a separate DC excitation source</a:t>
            </a:r>
          </a:p>
          <a:p>
            <a:r>
              <a:rPr lang="en-US" b="1" dirty="0"/>
              <a:t>Induction machine</a:t>
            </a:r>
            <a:r>
              <a:rPr lang="en-US" dirty="0"/>
              <a:t> – armature windings are on the stator, with the rotor/field windings short circuited. Power transfer is determined by the difference in mechanical speed or “slip” depending on the torque curve</a:t>
            </a:r>
          </a:p>
          <a:p>
            <a:r>
              <a:rPr lang="en-US" b="1" dirty="0"/>
              <a:t>DC machine</a:t>
            </a:r>
            <a:r>
              <a:rPr lang="en-US" dirty="0"/>
              <a:t> – armature windings connected to dc source, usually on the rotor and connected through a commutator that swaps polarity</a:t>
            </a:r>
          </a:p>
          <a:p>
            <a:r>
              <a:rPr lang="en-US" b="1" dirty="0"/>
              <a:t>Doubly-fed induction machine</a:t>
            </a:r>
            <a:r>
              <a:rPr lang="en-US" dirty="0"/>
              <a:t> – ac field windings that are externally connected to the grid as well via a back-to-back ac-dc-ac converter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502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3AAFFD-AD6E-41A8-8042-602AFC714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69391"/>
              </p:ext>
            </p:extLst>
          </p:nvPr>
        </p:nvGraphicFramePr>
        <p:xfrm>
          <a:off x="7203141" y="2078037"/>
          <a:ext cx="4724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13238095" imgH="13180952" progId="Paint.Picture">
                  <p:embed/>
                </p:oleObj>
              </mc:Choice>
              <mc:Fallback>
                <p:oleObj name="Bitmap Image" r:id="rId3" imgW="13238095" imgH="13180952" progId="Paint.Picture">
                  <p:embed/>
                  <p:pic>
                    <p:nvPicPr>
                      <p:cNvPr id="207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141" y="2078037"/>
                        <a:ext cx="4724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EA11AD-2A07-4FFD-B39C-6A85834F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B8D6A-B001-435C-8477-DE72160AB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Vast majority of electric energy is generated with synch. machines</a:t>
            </a:r>
          </a:p>
          <a:p>
            <a:r>
              <a:rPr lang="en-US" dirty="0"/>
              <a:t>Fundamental relationship between flux (voltage) and currents via inductance matrices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A2E3B9-09B6-43D5-9C78-DB90F5393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54156"/>
              </p:ext>
            </p:extLst>
          </p:nvPr>
        </p:nvGraphicFramePr>
        <p:xfrm>
          <a:off x="901700" y="2725271"/>
          <a:ext cx="5499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5499100" imgH="3733800" progId="Equation.DSMT4">
                  <p:embed/>
                </p:oleObj>
              </mc:Choice>
              <mc:Fallback>
                <p:oleObj name="Equation" r:id="rId5" imgW="5499100" imgH="373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25271"/>
                        <a:ext cx="54991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68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6B3-AFB6-40ED-8E46-DCAA3368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 Modeling of Synchronous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EADA-8E83-4F1D-B184-26F17A3D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Remember our principles! We can’t make the same power flow assumptions that were made in the derivations of 667 for stability studies</a:t>
            </a:r>
          </a:p>
          <a:p>
            <a:pPr lvl="1"/>
            <a:r>
              <a:rPr lang="en-US" dirty="0"/>
              <a:t>Not assuming balanced three-phase</a:t>
            </a:r>
          </a:p>
          <a:p>
            <a:pPr lvl="1"/>
            <a:r>
              <a:rPr lang="en-US" dirty="0"/>
              <a:t>Not assuming stator transients are too fast to consider</a:t>
            </a:r>
          </a:p>
        </p:txBody>
      </p:sp>
    </p:spTree>
    <p:extLst>
      <p:ext uri="{BB962C8B-B14F-4D97-AF65-F5344CB8AC3E}">
        <p14:creationId xmlns:p14="http://schemas.microsoft.com/office/powerpoint/2010/main" val="370242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CC5C-C0D7-4D43-85BF-687C692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0CA85-5356-4945-80DB-498DD7764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Exciters</a:t>
            </a:r>
          </a:p>
          <a:p>
            <a:r>
              <a:rPr lang="en-US" dirty="0"/>
              <a:t>Turbine-Governors</a:t>
            </a:r>
          </a:p>
          <a:p>
            <a:r>
              <a:rPr lang="en-US" dirty="0"/>
              <a:t>Stabilizers</a:t>
            </a:r>
          </a:p>
        </p:txBody>
      </p:sp>
      <p:pic>
        <p:nvPicPr>
          <p:cNvPr id="4" name="Picture 2" descr="f5-6.jpg">
            <a:extLst>
              <a:ext uri="{FF2B5EF4-FFF2-40B4-BE49-F238E27FC236}">
                <a16:creationId xmlns:a16="http://schemas.microsoft.com/office/drawing/2014/main" id="{B160826A-6234-4465-8A64-4B5D7AA2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/>
          <a:stretch>
            <a:fillRect/>
          </a:stretch>
        </p:blipFill>
        <p:spPr bwMode="auto">
          <a:xfrm>
            <a:off x="4700588" y="1272988"/>
            <a:ext cx="642461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47AA-D7B9-4E27-9B05-0B7ADF7B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Transient Analysis in Electrical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16D68-936D-46B7-AFB5-C5B694148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Motor / generator starting</a:t>
            </a:r>
          </a:p>
          <a:p>
            <a:pPr lvl="1"/>
            <a:r>
              <a:rPr lang="en-US" dirty="0"/>
              <a:t>Synchronizing/parallelizing</a:t>
            </a:r>
          </a:p>
          <a:p>
            <a:r>
              <a:rPr lang="en-US" dirty="0"/>
              <a:t>Surge effects</a:t>
            </a:r>
          </a:p>
          <a:p>
            <a:r>
              <a:rPr lang="en-US" dirty="0"/>
              <a:t>Controls</a:t>
            </a:r>
          </a:p>
          <a:p>
            <a:r>
              <a:rPr lang="en-US" dirty="0"/>
              <a:t>Unbalanced faults</a:t>
            </a:r>
          </a:p>
          <a:p>
            <a:r>
              <a:rPr lang="en-US" dirty="0"/>
              <a:t>Oscillations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31CFB8-EE6E-456B-80FD-6FEADD8B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1365" r="18750" b="4546"/>
          <a:stretch>
            <a:fillRect/>
          </a:stretch>
        </p:blipFill>
        <p:spPr bwMode="auto">
          <a:xfrm>
            <a:off x="8915400" y="2438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0727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599</TotalTime>
  <Words>412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Wingdings</vt:lpstr>
      <vt:lpstr>Capsules</vt:lpstr>
      <vt:lpstr>Bitmap Image</vt:lpstr>
      <vt:lpstr>Equation</vt:lpstr>
      <vt:lpstr>ECEN 616, Fall 2022 Electromagnetic Transients in Power Systems</vt:lpstr>
      <vt:lpstr>Electric Machines</vt:lpstr>
      <vt:lpstr>The Basics of Electric Machines</vt:lpstr>
      <vt:lpstr>Types of Machines</vt:lpstr>
      <vt:lpstr>Synchronous Machine Modeling</vt:lpstr>
      <vt:lpstr>EMTP Modeling of Synchronous Machines</vt:lpstr>
      <vt:lpstr>Control Systems</vt:lpstr>
      <vt:lpstr>Issues for Transient Analysis in Electrical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194</cp:revision>
  <cp:lastPrinted>2011-08-22T16:49:24Z</cp:lastPrinted>
  <dcterms:created xsi:type="dcterms:W3CDTF">2022-08-23T14:02:40Z</dcterms:created>
  <dcterms:modified xsi:type="dcterms:W3CDTF">2022-11-09T18:35:24Z</dcterms:modified>
</cp:coreProperties>
</file>