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7"/>
  </p:notesMasterIdLst>
  <p:handoutMasterIdLst>
    <p:handoutMasterId r:id="rId18"/>
  </p:handoutMasterIdLst>
  <p:sldIdLst>
    <p:sldId id="396" r:id="rId2"/>
    <p:sldId id="397" r:id="rId3"/>
    <p:sldId id="398" r:id="rId4"/>
    <p:sldId id="399" r:id="rId5"/>
    <p:sldId id="400" r:id="rId6"/>
    <p:sldId id="401" r:id="rId7"/>
    <p:sldId id="402" r:id="rId8"/>
    <p:sldId id="403" r:id="rId9"/>
    <p:sldId id="404" r:id="rId10"/>
    <p:sldId id="405" r:id="rId11"/>
    <p:sldId id="406" r:id="rId12"/>
    <p:sldId id="408" r:id="rId13"/>
    <p:sldId id="409" r:id="rId14"/>
    <p:sldId id="407" r:id="rId15"/>
    <p:sldId id="410" r:id="rId16"/>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6D2C4"/>
    <a:srgbClr val="500000"/>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5088" autoAdjust="0"/>
  </p:normalViewPr>
  <p:slideViewPr>
    <p:cSldViewPr>
      <p:cViewPr>
        <p:scale>
          <a:sx n="100" d="100"/>
          <a:sy n="100" d="100"/>
        </p:scale>
        <p:origin x="738" y="32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10/14/2022</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Maroon">
    <p:spTree>
      <p:nvGrpSpPr>
        <p:cNvPr id="1" name=""/>
        <p:cNvGrpSpPr/>
        <p:nvPr/>
      </p:nvGrpSpPr>
      <p:grpSpPr>
        <a:xfrm>
          <a:off x="0" y="0"/>
          <a:ext cx="0" cy="0"/>
          <a:chOff x="0" y="0"/>
          <a:chExt cx="0" cy="0"/>
        </a:xfrm>
      </p:grpSpPr>
      <p:pic>
        <p:nvPicPr>
          <p:cNvPr id="7" name="Picture 6" descr="AcademicBdlg.jpg">
            <a:extLst>
              <a:ext uri="{FF2B5EF4-FFF2-40B4-BE49-F238E27FC236}">
                <a16:creationId xmlns:a16="http://schemas.microsoft.com/office/drawing/2014/main" id="{291CFCBA-1F96-463C-80AD-CB053744AED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9569" y="0"/>
            <a:ext cx="12393807" cy="6858000"/>
          </a:xfrm>
          <a:prstGeom prst="rect">
            <a:avLst/>
          </a:prstGeom>
        </p:spPr>
      </p:pic>
      <p:sp>
        <p:nvSpPr>
          <p:cNvPr id="9" name="Text Placeholder 2">
            <a:extLst>
              <a:ext uri="{FF2B5EF4-FFF2-40B4-BE49-F238E27FC236}">
                <a16:creationId xmlns:a16="http://schemas.microsoft.com/office/drawing/2014/main" id="{D0245A0C-8404-4951-B877-1AC79D97B1A7}"/>
              </a:ext>
            </a:extLst>
          </p:cNvPr>
          <p:cNvSpPr>
            <a:spLocks noGrp="1"/>
          </p:cNvSpPr>
          <p:nvPr>
            <p:ph type="body" sz="quarter" idx="11" hasCustomPrompt="1"/>
          </p:nvPr>
        </p:nvSpPr>
        <p:spPr>
          <a:xfrm>
            <a:off x="929640" y="3172207"/>
            <a:ext cx="10332720" cy="3457194"/>
          </a:xfrm>
        </p:spPr>
        <p:txBody>
          <a:bodyPr anchor="t"/>
          <a:lstStyle>
            <a:lvl1pPr marL="0" indent="0" algn="ctr">
              <a:buNone/>
              <a:defRPr sz="2400">
                <a:solidFill>
                  <a:schemeClr val="bg1"/>
                </a:solidFill>
              </a:defRPr>
            </a:lvl1pPr>
          </a:lstStyle>
          <a:p>
            <a:pPr lvl="0"/>
            <a:r>
              <a:rPr lang="en-US" dirty="0"/>
              <a:t>Click to edit Master subtitle slide</a:t>
            </a:r>
          </a:p>
        </p:txBody>
      </p:sp>
      <p:pic>
        <p:nvPicPr>
          <p:cNvPr id="8" name="Picture 7">
            <a:extLst>
              <a:ext uri="{FF2B5EF4-FFF2-40B4-BE49-F238E27FC236}">
                <a16:creationId xmlns:a16="http://schemas.microsoft.com/office/drawing/2014/main" id="{805ADD26-7DDA-451D-B219-5F9C4B2BF2C1}"/>
              </a:ext>
            </a:extLst>
          </p:cNvPr>
          <p:cNvPicPr>
            <a:picLocks noChangeAspect="1"/>
          </p:cNvPicPr>
          <p:nvPr userDrawn="1"/>
        </p:nvPicPr>
        <p:blipFill>
          <a:blip r:embed="rId3"/>
          <a:srcRect/>
          <a:stretch/>
        </p:blipFill>
        <p:spPr>
          <a:xfrm>
            <a:off x="4038600" y="304800"/>
            <a:ext cx="4118060" cy="966677"/>
          </a:xfrm>
          <a:prstGeom prst="rect">
            <a:avLst/>
          </a:prstGeom>
        </p:spPr>
      </p:pic>
      <p:sp>
        <p:nvSpPr>
          <p:cNvPr id="3" name="Text Placeholder 2">
            <a:extLst>
              <a:ext uri="{FF2B5EF4-FFF2-40B4-BE49-F238E27FC236}">
                <a16:creationId xmlns:a16="http://schemas.microsoft.com/office/drawing/2014/main" id="{E4251DAF-E35C-43F0-8D99-81B0C90F07F2}"/>
              </a:ext>
            </a:extLst>
          </p:cNvPr>
          <p:cNvSpPr>
            <a:spLocks noGrp="1"/>
          </p:cNvSpPr>
          <p:nvPr>
            <p:ph type="body" sz="quarter" idx="10" hasCustomPrompt="1"/>
          </p:nvPr>
        </p:nvSpPr>
        <p:spPr>
          <a:xfrm>
            <a:off x="929640" y="1495803"/>
            <a:ext cx="10332720" cy="1552190"/>
          </a:xfrm>
        </p:spPr>
        <p:txBody>
          <a:bodyPr anchor="ctr"/>
          <a:lstStyle>
            <a:lvl1pPr marL="0" indent="0" algn="ctr">
              <a:buNone/>
              <a:defRPr sz="3600">
                <a:solidFill>
                  <a:schemeClr val="bg1"/>
                </a:solidFill>
              </a:defRPr>
            </a:lvl1pPr>
          </a:lstStyle>
          <a:p>
            <a:pPr lvl="0"/>
            <a:r>
              <a:rPr lang="en-US" dirty="0"/>
              <a:t>Click to edit Master title slide</a:t>
            </a:r>
          </a:p>
        </p:txBody>
      </p:sp>
    </p:spTree>
    <p:extLst>
      <p:ext uri="{BB962C8B-B14F-4D97-AF65-F5344CB8AC3E}">
        <p14:creationId xmlns:p14="http://schemas.microsoft.com/office/powerpoint/2010/main" val="268120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600"/>
            <a:ext cx="10363200" cy="1447800"/>
          </a:xfrm>
        </p:spPr>
        <p:txBody>
          <a:bodyPr/>
          <a:lstStyle>
            <a:lvl1pPr algn="ctr">
              <a:defRPr sz="3600" b="1">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sz="2400">
                <a:latin typeface="Arial" pitchFamily="34" charset="0"/>
                <a:cs typeface="Arial" pitchFamily="34" charset="0"/>
              </a:defRPr>
            </a:lvl1pPr>
          </a:lstStyle>
          <a:p>
            <a:r>
              <a:rPr lang="en-US"/>
              <a:t>Click to edit Master subtitle style</a:t>
            </a:r>
            <a:endParaRPr lang="en-US" dirty="0"/>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191" t="21962" r="8891" b="23556"/>
          <a:stretch/>
        </p:blipFill>
        <p:spPr bwMode="auto">
          <a:xfrm>
            <a:off x="228600" y="5181600"/>
            <a:ext cx="5029200" cy="1415542"/>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a:extLst>
              <a:ext uri="{FF2B5EF4-FFF2-40B4-BE49-F238E27FC236}">
                <a16:creationId xmlns:a16="http://schemas.microsoft.com/office/drawing/2014/main" id="{E07DB9B4-20CC-4130-B727-EDCD861C3936}"/>
              </a:ext>
            </a:extLst>
          </p:cNvPr>
          <p:cNvSpPr>
            <a:spLocks noGrp="1"/>
          </p:cNvSpPr>
          <p:nvPr>
            <p:ph sz="quarter" idx="10" hasCustomPrompt="1"/>
          </p:nvPr>
        </p:nvSpPr>
        <p:spPr>
          <a:xfrm>
            <a:off x="914400" y="1828800"/>
            <a:ext cx="10363200" cy="914400"/>
          </a:xfrm>
        </p:spPr>
        <p:txBody>
          <a:bodyPr anchor="ctr"/>
          <a:lstStyle>
            <a:lvl1pPr marL="0" indent="0" algn="ctr">
              <a:buNone/>
              <a:defRPr sz="3200" b="1"/>
            </a:lvl1pPr>
          </a:lstStyle>
          <a:p>
            <a:pPr lvl="0"/>
            <a:r>
              <a:rPr lang="en-US" dirty="0"/>
              <a:t>Click to edit subtitle</a:t>
            </a:r>
          </a:p>
        </p:txBody>
      </p:sp>
    </p:spTree>
    <p:extLst>
      <p:ext uri="{BB962C8B-B14F-4D97-AF65-F5344CB8AC3E}">
        <p14:creationId xmlns:p14="http://schemas.microsoft.com/office/powerpoint/2010/main" val="421695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AF3F77-D290-4901-85A8-48741AAFABAD}"/>
              </a:ext>
            </a:extLst>
          </p:cNvPr>
          <p:cNvSpPr>
            <a:spLocks noGrp="1"/>
          </p:cNvSpPr>
          <p:nvPr>
            <p:ph type="body" sz="quarter" idx="10"/>
          </p:nvPr>
        </p:nvSpPr>
        <p:spPr>
          <a:xfrm>
            <a:off x="228600" y="1295400"/>
            <a:ext cx="108966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AF3F77-D290-4901-85A8-48741AAFABAD}"/>
              </a:ext>
            </a:extLst>
          </p:cNvPr>
          <p:cNvSpPr>
            <a:spLocks noGrp="1"/>
          </p:cNvSpPr>
          <p:nvPr>
            <p:ph type="body" sz="quarter" idx="10"/>
          </p:nvPr>
        </p:nvSpPr>
        <p:spPr>
          <a:xfrm>
            <a:off x="228600" y="1295400"/>
            <a:ext cx="60198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a:extLst>
              <a:ext uri="{FF2B5EF4-FFF2-40B4-BE49-F238E27FC236}">
                <a16:creationId xmlns:a16="http://schemas.microsoft.com/office/drawing/2014/main" id="{B475B3ED-EA8C-4A1D-8437-A6EA5B2929CE}"/>
              </a:ext>
            </a:extLst>
          </p:cNvPr>
          <p:cNvSpPr>
            <a:spLocks noGrp="1"/>
          </p:cNvSpPr>
          <p:nvPr>
            <p:ph sz="quarter" idx="11"/>
          </p:nvPr>
        </p:nvSpPr>
        <p:spPr>
          <a:xfrm>
            <a:off x="6324600" y="1295400"/>
            <a:ext cx="48006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397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tally 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9B0AB98-EF66-4D1A-9E78-9FBD453E9B25}"/>
              </a:ext>
            </a:extLst>
          </p:cNvPr>
          <p:cNvSpPr/>
          <p:nvPr userDrawn="1"/>
        </p:nvSpPr>
        <p:spPr bwMode="auto">
          <a:xfrm>
            <a:off x="0" y="685800"/>
            <a:ext cx="12192000" cy="7620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4" name="Rectangle 3">
            <a:extLst>
              <a:ext uri="{FF2B5EF4-FFF2-40B4-BE49-F238E27FC236}">
                <a16:creationId xmlns:a16="http://schemas.microsoft.com/office/drawing/2014/main" id="{0BACBCCD-32E9-4C7F-9F65-C7539BE5EB9D}"/>
              </a:ext>
            </a:extLst>
          </p:cNvPr>
          <p:cNvSpPr/>
          <p:nvPr userDrawn="1"/>
        </p:nvSpPr>
        <p:spPr bwMode="auto">
          <a:xfrm>
            <a:off x="0" y="6096000"/>
            <a:ext cx="12192000" cy="7620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96975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074" name="Picture 2" descr="Related image"/>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50" r:id="rId1"/>
    <p:sldLayoutId id="2147483733" r:id="rId2"/>
    <p:sldLayoutId id="2147483723" r:id="rId3"/>
    <p:sldLayoutId id="2147483734" r:id="rId4"/>
    <p:sldLayoutId id="2147483727" r:id="rId5"/>
    <p:sldLayoutId id="2147483751" r:id="rId6"/>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4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20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20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20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20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5.xml"/><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5.xml"/><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5.xml"/><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5.xml"/><Relationship Id="rId4" Type="http://schemas.openxmlformats.org/officeDocument/2006/relationships/image" Target="../media/image32.pn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3.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5.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5.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75DB72C1-D6BC-472A-AD22-FE5F893F713C}"/>
              </a:ext>
            </a:extLst>
          </p:cNvPr>
          <p:cNvSpPr>
            <a:spLocks noGrp="1"/>
          </p:cNvSpPr>
          <p:nvPr>
            <p:ph type="ctrTitle" sz="quarter"/>
          </p:nvPr>
        </p:nvSpPr>
        <p:spPr/>
        <p:txBody>
          <a:bodyPr/>
          <a:lstStyle/>
          <a:p>
            <a:r>
              <a:rPr lang="en-US" dirty="0"/>
              <a:t>ECEN 616: Electromagnetic Transients in Power Systems</a:t>
            </a:r>
          </a:p>
        </p:txBody>
      </p:sp>
      <p:sp>
        <p:nvSpPr>
          <p:cNvPr id="21" name="Subtitle 20">
            <a:extLst>
              <a:ext uri="{FF2B5EF4-FFF2-40B4-BE49-F238E27FC236}">
                <a16:creationId xmlns:a16="http://schemas.microsoft.com/office/drawing/2014/main" id="{A47833BC-59BF-4589-8F63-4B78F549516A}"/>
              </a:ext>
            </a:extLst>
          </p:cNvPr>
          <p:cNvSpPr>
            <a:spLocks noGrp="1"/>
          </p:cNvSpPr>
          <p:nvPr>
            <p:ph type="subTitle" sz="quarter" idx="1"/>
          </p:nvPr>
        </p:nvSpPr>
        <p:spPr/>
        <p:txBody>
          <a:bodyPr/>
          <a:lstStyle/>
          <a:p>
            <a:r>
              <a:rPr lang="en-US" dirty="0"/>
              <a:t>Adam Birchfield</a:t>
            </a:r>
          </a:p>
          <a:p>
            <a:r>
              <a:rPr lang="en-US" dirty="0"/>
              <a:t>Dept. of Electrical and Computer Engineering</a:t>
            </a:r>
          </a:p>
          <a:p>
            <a:r>
              <a:rPr lang="en-US" dirty="0"/>
              <a:t>Texas A&amp;M University</a:t>
            </a:r>
          </a:p>
          <a:p>
            <a:r>
              <a:rPr lang="en-US" dirty="0">
                <a:hlinkClick r:id="rId3"/>
              </a:rPr>
              <a:t>abirchfield@tamu.edu</a:t>
            </a:r>
            <a:r>
              <a:rPr lang="en-US" dirty="0"/>
              <a:t> </a:t>
            </a:r>
          </a:p>
        </p:txBody>
      </p:sp>
      <p:sp>
        <p:nvSpPr>
          <p:cNvPr id="22" name="Content Placeholder 21">
            <a:extLst>
              <a:ext uri="{FF2B5EF4-FFF2-40B4-BE49-F238E27FC236}">
                <a16:creationId xmlns:a16="http://schemas.microsoft.com/office/drawing/2014/main" id="{D988046D-9AFC-4904-93A7-742468CE468E}"/>
              </a:ext>
            </a:extLst>
          </p:cNvPr>
          <p:cNvSpPr>
            <a:spLocks noGrp="1"/>
          </p:cNvSpPr>
          <p:nvPr>
            <p:ph sz="quarter" idx="10"/>
          </p:nvPr>
        </p:nvSpPr>
        <p:spPr/>
        <p:txBody>
          <a:bodyPr/>
          <a:lstStyle/>
          <a:p>
            <a:r>
              <a:rPr lang="en-US" dirty="0"/>
              <a:t>Solution to Example 8a</a:t>
            </a:r>
          </a:p>
        </p:txBody>
      </p:sp>
    </p:spTree>
    <p:extLst>
      <p:ext uri="{BB962C8B-B14F-4D97-AF65-F5344CB8AC3E}">
        <p14:creationId xmlns:p14="http://schemas.microsoft.com/office/powerpoint/2010/main" val="160650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F5093E76-C529-42B2-86BA-3654357262AD}"/>
                  </a:ext>
                </a:extLst>
              </p:cNvPr>
              <p:cNvSpPr>
                <a:spLocks noGrp="1"/>
              </p:cNvSpPr>
              <p:nvPr>
                <p:ph type="title"/>
              </p:nvPr>
            </p:nvSpPr>
            <p:spPr/>
            <p:txBody>
              <a:bodyPr/>
              <a:lstStyle/>
              <a:p>
                <a:r>
                  <a:rPr lang="en-US" dirty="0"/>
                  <a:t>Time Step 60 </a:t>
                </a:r>
                <a14:m>
                  <m:oMath xmlns:m="http://schemas.openxmlformats.org/officeDocument/2006/math">
                    <m:r>
                      <a:rPr lang="en-US" b="1" i="1" smtClean="0">
                        <a:latin typeface="Cambria Math" panose="02040503050406030204" pitchFamily="18" charset="0"/>
                      </a:rPr>
                      <m:t>𝝁</m:t>
                    </m:r>
                    <m:r>
                      <a:rPr lang="en-US" b="1" i="1" smtClean="0">
                        <a:latin typeface="Cambria Math" panose="02040503050406030204" pitchFamily="18" charset="0"/>
                      </a:rPr>
                      <m:t>𝒔</m:t>
                    </m:r>
                  </m:oMath>
                </a14:m>
                <a:endParaRPr lang="en-US" dirty="0"/>
              </a:p>
            </p:txBody>
          </p:sp>
        </mc:Choice>
        <mc:Fallback xmlns="">
          <p:sp>
            <p:nvSpPr>
              <p:cNvPr id="2" name="Title 1">
                <a:extLst>
                  <a:ext uri="{FF2B5EF4-FFF2-40B4-BE49-F238E27FC236}">
                    <a16:creationId xmlns:a16="http://schemas.microsoft.com/office/drawing/2014/main" id="{F5093E76-C529-42B2-86BA-3654357262AD}"/>
                  </a:ext>
                </a:extLst>
              </p:cNvPr>
              <p:cNvSpPr>
                <a:spLocks noGrp="1" noRot="1" noChangeAspect="1" noMove="1" noResize="1" noEditPoints="1" noAdjustHandles="1" noChangeArrowheads="1" noChangeShapeType="1" noTextEdit="1"/>
              </p:cNvSpPr>
              <p:nvPr>
                <p:ph type="title"/>
              </p:nvPr>
            </p:nvSpPr>
            <p:spPr>
              <a:blipFill>
                <a:blip r:embed="rId2"/>
                <a:stretch>
                  <a:fillRect l="-173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2697313699"/>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154388">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𝑡</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𝑠𝑢𝑟𝑔𝑒</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extLst>
                      <a:ext uri="{0D108BD9-81ED-4DB2-BD59-A6C34878D82A}">
                        <a16:rowId xmlns:a16="http://schemas.microsoft.com/office/drawing/2014/main" val="3064444016"/>
                      </a:ext>
                    </a:extLst>
                  </a:tr>
                  <a:tr h="14608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146080">
                    <a:tc>
                      <a:txBody>
                        <a:bodyPr/>
                        <a:lstStyle/>
                        <a:p>
                          <a:r>
                            <a:rPr lang="en-US" sz="1400" dirty="0"/>
                            <a:t>10 </a:t>
                          </a:r>
                          <a14:m>
                            <m:oMath xmlns:m="http://schemas.openxmlformats.org/officeDocument/2006/math">
                              <m:r>
                                <a:rPr lang="en-US" sz="1400" b="0" i="1" smtClean="0">
                                  <a:latin typeface="Cambria Math" panose="02040503050406030204" pitchFamily="18" charset="0"/>
                                </a:rPr>
                                <m:t>𝜇</m:t>
                              </m:r>
                              <m:r>
                                <a:rPr lang="en-US" sz="1400" b="0" i="1" smtClean="0">
                                  <a:latin typeface="Cambria Math" panose="02040503050406030204" pitchFamily="18" charset="0"/>
                                </a:rPr>
                                <m:t>𝑠</m:t>
                              </m:r>
                            </m:oMath>
                          </a14:m>
                          <a:endParaRPr lang="en-US" sz="1400" dirty="0"/>
                        </a:p>
                      </a:txBody>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146080">
                    <a:tc>
                      <a:txBody>
                        <a:bodyPr/>
                        <a:lstStyle/>
                        <a:p>
                          <a:r>
                            <a:rPr lang="en-US" sz="1400" dirty="0"/>
                            <a:t>20</a:t>
                          </a:r>
                        </a:p>
                      </a:txBody>
                      <a:tcPr/>
                    </a:tc>
                    <a:tc>
                      <a:txBody>
                        <a:bodyPr/>
                        <a:lstStyle/>
                        <a:p>
                          <a:r>
                            <a:rPr lang="en-US" sz="1400" dirty="0"/>
                            <a:t>2639</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1311</a:t>
                          </a:r>
                        </a:p>
                      </a:txBody>
                      <a:tcPr/>
                    </a:tc>
                    <a:tc>
                      <a:txBody>
                        <a:bodyPr/>
                        <a:lstStyle/>
                        <a:p>
                          <a:r>
                            <a:rPr lang="en-US" sz="1400" dirty="0"/>
                            <a:t>0</a:t>
                          </a:r>
                        </a:p>
                      </a:txBody>
                      <a:tcPr/>
                    </a:tc>
                    <a:tc>
                      <a:txBody>
                        <a:bodyPr/>
                        <a:lstStyle/>
                        <a:p>
                          <a:r>
                            <a:rPr lang="en-US" sz="1400" dirty="0"/>
                            <a:t>2639</a:t>
                          </a:r>
                        </a:p>
                      </a:txBody>
                      <a:tcPr/>
                    </a:tc>
                    <a:tc>
                      <a:txBody>
                        <a:bodyPr/>
                        <a:lstStyle/>
                        <a:p>
                          <a:r>
                            <a:rPr lang="en-US" sz="1400" dirty="0"/>
                            <a:t>0</a:t>
                          </a:r>
                        </a:p>
                      </a:txBody>
                      <a:tcPr/>
                    </a:tc>
                    <a:extLst>
                      <a:ext uri="{0D108BD9-81ED-4DB2-BD59-A6C34878D82A}">
                        <a16:rowId xmlns:a16="http://schemas.microsoft.com/office/drawing/2014/main" val="4241752928"/>
                      </a:ext>
                    </a:extLst>
                  </a:tr>
                  <a:tr h="146080">
                    <a:tc>
                      <a:txBody>
                        <a:bodyPr/>
                        <a:lstStyle/>
                        <a:p>
                          <a:r>
                            <a:rPr lang="en-US" sz="1400" dirty="0"/>
                            <a:t>30</a:t>
                          </a:r>
                        </a:p>
                      </a:txBody>
                      <a:tcPr/>
                    </a:tc>
                    <a:tc>
                      <a:txBody>
                        <a:bodyPr/>
                        <a:lstStyle/>
                        <a:p>
                          <a:r>
                            <a:rPr lang="en-US" sz="1400" dirty="0"/>
                            <a:t>1310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1310</a:t>
                          </a:r>
                        </a:p>
                      </a:txBody>
                      <a:tcPr/>
                    </a:tc>
                    <a:tc>
                      <a:txBody>
                        <a:bodyPr/>
                        <a:lstStyle/>
                        <a:p>
                          <a:r>
                            <a:rPr lang="en-US" sz="1400" dirty="0"/>
                            <a:t>0</a:t>
                          </a:r>
                        </a:p>
                      </a:txBody>
                      <a:tcPr/>
                    </a:tc>
                    <a:extLst>
                      <a:ext uri="{0D108BD9-81ED-4DB2-BD59-A6C34878D82A}">
                        <a16:rowId xmlns:a16="http://schemas.microsoft.com/office/drawing/2014/main" val="2742253485"/>
                      </a:ext>
                    </a:extLst>
                  </a:tr>
                  <a:tr h="146080">
                    <a:tc>
                      <a:txBody>
                        <a:bodyPr/>
                        <a:lstStyle/>
                        <a:p>
                          <a:r>
                            <a:rPr lang="en-US" sz="1400" dirty="0"/>
                            <a:t>40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extLst>
                      <a:ext uri="{0D108BD9-81ED-4DB2-BD59-A6C34878D82A}">
                        <a16:rowId xmlns:a16="http://schemas.microsoft.com/office/drawing/2014/main" val="2179561135"/>
                      </a:ext>
                    </a:extLst>
                  </a:tr>
                  <a:tr h="146080">
                    <a:tc>
                      <a:txBody>
                        <a:bodyPr/>
                        <a:lstStyle/>
                        <a:p>
                          <a:r>
                            <a:rPr lang="en-US" sz="1400" dirty="0"/>
                            <a:t>50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161</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extLst>
                      <a:ext uri="{0D108BD9-81ED-4DB2-BD59-A6C34878D82A}">
                        <a16:rowId xmlns:a16="http://schemas.microsoft.com/office/drawing/2014/main" val="3651646405"/>
                      </a:ext>
                    </a:extLst>
                  </a:tr>
                  <a:tr h="146080">
                    <a:tc>
                      <a:txBody>
                        <a:bodyPr/>
                        <a:lstStyle/>
                        <a:p>
                          <a:r>
                            <a:rPr lang="en-US" sz="1400" dirty="0"/>
                            <a:t>60</a:t>
                          </a:r>
                        </a:p>
                      </a:txBody>
                      <a:tcPr/>
                    </a:tc>
                    <a:tc>
                      <a:txBody>
                        <a:bodyPr/>
                        <a:lstStyle/>
                        <a:p>
                          <a:r>
                            <a:rPr lang="en-US" sz="1400" dirty="0"/>
                            <a:t>160</a:t>
                          </a:r>
                        </a:p>
                      </a:txBody>
                      <a:tcPr/>
                    </a:tc>
                    <a:tc>
                      <a:txBody>
                        <a:bodyPr/>
                        <a:lstStyle/>
                        <a:p>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-10627 A</a:t>
                          </a:r>
                        </a:p>
                      </a:txBody>
                      <a:tcPr/>
                    </a:tc>
                    <a:tc>
                      <a:txBody>
                        <a:bodyPr/>
                        <a:lstStyle/>
                        <a:p>
                          <a:r>
                            <a:rPr lang="en-US" sz="1400" dirty="0"/>
                            <a:t>80</a:t>
                          </a:r>
                        </a:p>
                      </a:txBody>
                      <a:tcPr/>
                    </a:tc>
                    <a:tc>
                      <a:txBody>
                        <a:bodyPr/>
                        <a:lstStyle/>
                        <a:p>
                          <a:r>
                            <a:rPr lang="en-US" sz="1400" dirty="0"/>
                            <a:t>885</a:t>
                          </a:r>
                        </a:p>
                      </a:txBody>
                      <a:tcPr/>
                    </a:tc>
                    <a:tc>
                      <a:txBody>
                        <a:bodyPr/>
                        <a:lstStyle/>
                        <a:p>
                          <a:r>
                            <a:rPr lang="en-US" sz="1400" dirty="0"/>
                            <a:t>160</a:t>
                          </a:r>
                        </a:p>
                      </a:txBody>
                      <a:tcPr/>
                    </a:tc>
                    <a:tc>
                      <a:txBody>
                        <a:bodyPr/>
                        <a:lstStyle/>
                        <a:p>
                          <a:r>
                            <a:rPr lang="en-US" sz="1400" dirty="0"/>
                            <a:t>-8850 A</a:t>
                          </a:r>
                        </a:p>
                      </a:txBody>
                      <a:tcPr/>
                    </a:tc>
                    <a:extLst>
                      <a:ext uri="{0D108BD9-81ED-4DB2-BD59-A6C34878D82A}">
                        <a16:rowId xmlns:a16="http://schemas.microsoft.com/office/drawing/2014/main" val="1038191599"/>
                      </a:ext>
                    </a:extLst>
                  </a:tr>
                  <a:tr h="146080">
                    <a:tc>
                      <a:txBody>
                        <a:bodyPr/>
                        <a:lstStyle/>
                        <a:p>
                          <a:r>
                            <a:rPr lang="en-US" sz="1400" dirty="0"/>
                            <a:t>70</a:t>
                          </a:r>
                        </a:p>
                      </a:txBody>
                      <a:tcPr/>
                    </a:tc>
                    <a:tc>
                      <a:txBody>
                        <a:bodyPr/>
                        <a:lstStyle/>
                        <a:p>
                          <a:r>
                            <a:rPr lang="en-US" sz="1400" dirty="0"/>
                            <a:t>80</a:t>
                          </a:r>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146080">
                    <a:tc>
                      <a:txBody>
                        <a:bodyPr/>
                        <a:lstStyle/>
                        <a:p>
                          <a:r>
                            <a:rPr lang="en-US" sz="1400" dirty="0"/>
                            <a:t>80</a:t>
                          </a:r>
                        </a:p>
                      </a:txBody>
                      <a:tcPr/>
                    </a:tc>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146080">
                    <a:tc>
                      <a:txBody>
                        <a:bodyPr/>
                        <a:lstStyle/>
                        <a:p>
                          <a:r>
                            <a:rPr lang="en-US" sz="1400" dirty="0"/>
                            <a:t>90</a:t>
                          </a:r>
                        </a:p>
                      </a:txBody>
                      <a:tcPr/>
                    </a:tc>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09105822"/>
                      </a:ext>
                    </a:extLst>
                  </a:tr>
                  <a:tr h="146080">
                    <a:tc>
                      <a:txBody>
                        <a:bodyPr/>
                        <a:lstStyle/>
                        <a:p>
                          <a:r>
                            <a:rPr lang="en-US" sz="1400" dirty="0"/>
                            <a:t>100</a:t>
                          </a:r>
                        </a:p>
                      </a:txBody>
                      <a:tcPr/>
                    </a:tc>
                    <a:tc>
                      <a:txBody>
                        <a:bodyPr/>
                        <a:lstStyle/>
                        <a:p>
                          <a:r>
                            <a:rPr lang="en-US" sz="1400" dirty="0"/>
                            <a:t>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146080">
                    <a:tc>
                      <a:txBody>
                        <a:bodyPr/>
                        <a:lstStyle/>
                        <a:p>
                          <a:r>
                            <a:rPr lang="en-US" sz="1400" dirty="0"/>
                            <a:t>110</a:t>
                          </a:r>
                        </a:p>
                      </a:txBody>
                      <a:tcPr/>
                    </a:tc>
                    <a:tc>
                      <a:txBody>
                        <a:bodyPr/>
                        <a:lstStyle/>
                        <a:p>
                          <a:r>
                            <a:rPr lang="en-US" sz="1400" dirty="0"/>
                            <a:t>5</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146080">
                    <a:tc>
                      <a:txBody>
                        <a:bodyPr/>
                        <a:lstStyle/>
                        <a:p>
                          <a:r>
                            <a:rPr lang="en-US" sz="1400" dirty="0"/>
                            <a:t>120</a:t>
                          </a:r>
                        </a:p>
                      </a:txBody>
                      <a:tcPr/>
                    </a:tc>
                    <a:tc>
                      <a:txBody>
                        <a:bodyPr/>
                        <a:lstStyle/>
                        <a:p>
                          <a:r>
                            <a:rPr lang="en-US" sz="1400" dirty="0"/>
                            <a:t>2</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14608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14608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14608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Choice>
        <mc:Fallback>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2697313699"/>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322136">
                    <a:tc>
                      <a:txBody>
                        <a:bodyPr/>
                        <a:lstStyle/>
                        <a:p>
                          <a:endParaRPr lang="en-US"/>
                        </a:p>
                      </a:txBody>
                      <a:tcPr>
                        <a:blipFill>
                          <a:blip r:embed="rId3"/>
                          <a:stretch>
                            <a:fillRect l="-763" t="-1887" r="-703817" b="-1530189"/>
                          </a:stretch>
                        </a:blipFill>
                      </a:tcPr>
                    </a:tc>
                    <a:tc>
                      <a:txBody>
                        <a:bodyPr/>
                        <a:lstStyle/>
                        <a:p>
                          <a:endParaRPr lang="en-US"/>
                        </a:p>
                      </a:txBody>
                      <a:tcPr>
                        <a:blipFill>
                          <a:blip r:embed="rId3"/>
                          <a:stretch>
                            <a:fillRect l="-100000" t="-1887" r="-598485" b="-1530189"/>
                          </a:stretch>
                        </a:blipFill>
                      </a:tcPr>
                    </a:tc>
                    <a:tc>
                      <a:txBody>
                        <a:bodyPr/>
                        <a:lstStyle/>
                        <a:p>
                          <a:endParaRPr lang="en-US"/>
                        </a:p>
                      </a:txBody>
                      <a:tcPr>
                        <a:blipFill>
                          <a:blip r:embed="rId3"/>
                          <a:stretch>
                            <a:fillRect l="-201527" t="-1887" r="-503053" b="-1530189"/>
                          </a:stretch>
                        </a:blipFill>
                      </a:tcPr>
                    </a:tc>
                    <a:tc>
                      <a:txBody>
                        <a:bodyPr/>
                        <a:lstStyle/>
                        <a:p>
                          <a:endParaRPr lang="en-US"/>
                        </a:p>
                      </a:txBody>
                      <a:tcPr>
                        <a:blipFill>
                          <a:blip r:embed="rId3"/>
                          <a:stretch>
                            <a:fillRect l="-299242" t="-1887" r="-399242" b="-1530189"/>
                          </a:stretch>
                        </a:blipFill>
                      </a:tcPr>
                    </a:tc>
                    <a:tc>
                      <a:txBody>
                        <a:bodyPr/>
                        <a:lstStyle/>
                        <a:p>
                          <a:endParaRPr lang="en-US"/>
                        </a:p>
                      </a:txBody>
                      <a:tcPr>
                        <a:blipFill>
                          <a:blip r:embed="rId3"/>
                          <a:stretch>
                            <a:fillRect l="-402290" t="-1887" r="-302290" b="-1530189"/>
                          </a:stretch>
                        </a:blipFill>
                      </a:tcPr>
                    </a:tc>
                    <a:tc>
                      <a:txBody>
                        <a:bodyPr/>
                        <a:lstStyle/>
                        <a:p>
                          <a:endParaRPr lang="en-US"/>
                        </a:p>
                      </a:txBody>
                      <a:tcPr>
                        <a:blipFill>
                          <a:blip r:embed="rId3"/>
                          <a:stretch>
                            <a:fillRect l="-502290" t="-1887" r="-202290" b="-1530189"/>
                          </a:stretch>
                        </a:blipFill>
                      </a:tcPr>
                    </a:tc>
                    <a:tc>
                      <a:txBody>
                        <a:bodyPr/>
                        <a:lstStyle/>
                        <a:p>
                          <a:endParaRPr lang="en-US"/>
                        </a:p>
                      </a:txBody>
                      <a:tcPr>
                        <a:blipFill>
                          <a:blip r:embed="rId3"/>
                          <a:stretch>
                            <a:fillRect l="-597727" t="-1887" r="-100758" b="-1530189"/>
                          </a:stretch>
                        </a:blipFill>
                      </a:tcPr>
                    </a:tc>
                    <a:tc>
                      <a:txBody>
                        <a:bodyPr/>
                        <a:lstStyle/>
                        <a:p>
                          <a:endParaRPr lang="en-US"/>
                        </a:p>
                      </a:txBody>
                      <a:tcPr>
                        <a:blipFill>
                          <a:blip r:embed="rId3"/>
                          <a:stretch>
                            <a:fillRect l="-703053" t="-1887" r="-1527" b="-1530189"/>
                          </a:stretch>
                        </a:blipFill>
                      </a:tcPr>
                    </a:tc>
                    <a:extLst>
                      <a:ext uri="{0D108BD9-81ED-4DB2-BD59-A6C34878D82A}">
                        <a16:rowId xmlns:a16="http://schemas.microsoft.com/office/drawing/2014/main" val="3064444016"/>
                      </a:ext>
                    </a:extLst>
                  </a:tr>
                  <a:tr h="30480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304800">
                    <a:tc>
                      <a:txBody>
                        <a:bodyPr/>
                        <a:lstStyle/>
                        <a:p>
                          <a:endParaRPr lang="en-US"/>
                        </a:p>
                      </a:txBody>
                      <a:tcPr>
                        <a:blipFill>
                          <a:blip r:embed="rId3"/>
                          <a:stretch>
                            <a:fillRect l="-763" t="-208000" r="-703817" b="-1422000"/>
                          </a:stretch>
                        </a:blipFill>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304800">
                    <a:tc>
                      <a:txBody>
                        <a:bodyPr/>
                        <a:lstStyle/>
                        <a:p>
                          <a:r>
                            <a:rPr lang="en-US" sz="1400" dirty="0"/>
                            <a:t>20</a:t>
                          </a:r>
                        </a:p>
                      </a:txBody>
                      <a:tcPr/>
                    </a:tc>
                    <a:tc>
                      <a:txBody>
                        <a:bodyPr/>
                        <a:lstStyle/>
                        <a:p>
                          <a:r>
                            <a:rPr lang="en-US" sz="1400" dirty="0"/>
                            <a:t>2639</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1311</a:t>
                          </a:r>
                        </a:p>
                      </a:txBody>
                      <a:tcPr/>
                    </a:tc>
                    <a:tc>
                      <a:txBody>
                        <a:bodyPr/>
                        <a:lstStyle/>
                        <a:p>
                          <a:r>
                            <a:rPr lang="en-US" sz="1400" dirty="0"/>
                            <a:t>0</a:t>
                          </a:r>
                        </a:p>
                      </a:txBody>
                      <a:tcPr/>
                    </a:tc>
                    <a:tc>
                      <a:txBody>
                        <a:bodyPr/>
                        <a:lstStyle/>
                        <a:p>
                          <a:r>
                            <a:rPr lang="en-US" sz="1400" dirty="0"/>
                            <a:t>2639</a:t>
                          </a:r>
                        </a:p>
                      </a:txBody>
                      <a:tcPr/>
                    </a:tc>
                    <a:tc>
                      <a:txBody>
                        <a:bodyPr/>
                        <a:lstStyle/>
                        <a:p>
                          <a:r>
                            <a:rPr lang="en-US" sz="1400" dirty="0"/>
                            <a:t>0</a:t>
                          </a:r>
                        </a:p>
                      </a:txBody>
                      <a:tcPr/>
                    </a:tc>
                    <a:extLst>
                      <a:ext uri="{0D108BD9-81ED-4DB2-BD59-A6C34878D82A}">
                        <a16:rowId xmlns:a16="http://schemas.microsoft.com/office/drawing/2014/main" val="4241752928"/>
                      </a:ext>
                    </a:extLst>
                  </a:tr>
                  <a:tr h="304800">
                    <a:tc>
                      <a:txBody>
                        <a:bodyPr/>
                        <a:lstStyle/>
                        <a:p>
                          <a:r>
                            <a:rPr lang="en-US" sz="1400" dirty="0"/>
                            <a:t>30</a:t>
                          </a:r>
                        </a:p>
                      </a:txBody>
                      <a:tcPr/>
                    </a:tc>
                    <a:tc>
                      <a:txBody>
                        <a:bodyPr/>
                        <a:lstStyle/>
                        <a:p>
                          <a:r>
                            <a:rPr lang="en-US" sz="1400" dirty="0"/>
                            <a:t>1310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1310</a:t>
                          </a:r>
                        </a:p>
                      </a:txBody>
                      <a:tcPr/>
                    </a:tc>
                    <a:tc>
                      <a:txBody>
                        <a:bodyPr/>
                        <a:lstStyle/>
                        <a:p>
                          <a:r>
                            <a:rPr lang="en-US" sz="1400" dirty="0"/>
                            <a:t>0</a:t>
                          </a:r>
                        </a:p>
                      </a:txBody>
                      <a:tcPr/>
                    </a:tc>
                    <a:extLst>
                      <a:ext uri="{0D108BD9-81ED-4DB2-BD59-A6C34878D82A}">
                        <a16:rowId xmlns:a16="http://schemas.microsoft.com/office/drawing/2014/main" val="2742253485"/>
                      </a:ext>
                    </a:extLst>
                  </a:tr>
                  <a:tr h="304800">
                    <a:tc>
                      <a:txBody>
                        <a:bodyPr/>
                        <a:lstStyle/>
                        <a:p>
                          <a:r>
                            <a:rPr lang="en-US" sz="1400" dirty="0"/>
                            <a:t>40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extLst>
                      <a:ext uri="{0D108BD9-81ED-4DB2-BD59-A6C34878D82A}">
                        <a16:rowId xmlns:a16="http://schemas.microsoft.com/office/drawing/2014/main" val="2179561135"/>
                      </a:ext>
                    </a:extLst>
                  </a:tr>
                  <a:tr h="304800">
                    <a:tc>
                      <a:txBody>
                        <a:bodyPr/>
                        <a:lstStyle/>
                        <a:p>
                          <a:r>
                            <a:rPr lang="en-US" sz="1400" dirty="0"/>
                            <a:t>50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161</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extLst>
                      <a:ext uri="{0D108BD9-81ED-4DB2-BD59-A6C34878D82A}">
                        <a16:rowId xmlns:a16="http://schemas.microsoft.com/office/drawing/2014/main" val="3651646405"/>
                      </a:ext>
                    </a:extLst>
                  </a:tr>
                  <a:tr h="304800">
                    <a:tc>
                      <a:txBody>
                        <a:bodyPr/>
                        <a:lstStyle/>
                        <a:p>
                          <a:r>
                            <a:rPr lang="en-US" sz="1400" dirty="0"/>
                            <a:t>60</a:t>
                          </a:r>
                        </a:p>
                      </a:txBody>
                      <a:tcPr/>
                    </a:tc>
                    <a:tc>
                      <a:txBody>
                        <a:bodyPr/>
                        <a:lstStyle/>
                        <a:p>
                          <a:r>
                            <a:rPr lang="en-US" sz="1400" dirty="0"/>
                            <a:t>160</a:t>
                          </a:r>
                        </a:p>
                      </a:txBody>
                      <a:tcPr/>
                    </a:tc>
                    <a:tc>
                      <a:txBody>
                        <a:bodyPr/>
                        <a:lstStyle/>
                        <a:p>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-10627 A</a:t>
                          </a:r>
                        </a:p>
                      </a:txBody>
                      <a:tcPr/>
                    </a:tc>
                    <a:tc>
                      <a:txBody>
                        <a:bodyPr/>
                        <a:lstStyle/>
                        <a:p>
                          <a:r>
                            <a:rPr lang="en-US" sz="1400" dirty="0"/>
                            <a:t>80</a:t>
                          </a:r>
                        </a:p>
                      </a:txBody>
                      <a:tcPr/>
                    </a:tc>
                    <a:tc>
                      <a:txBody>
                        <a:bodyPr/>
                        <a:lstStyle/>
                        <a:p>
                          <a:r>
                            <a:rPr lang="en-US" sz="1400" dirty="0"/>
                            <a:t>885</a:t>
                          </a:r>
                        </a:p>
                      </a:txBody>
                      <a:tcPr/>
                    </a:tc>
                    <a:tc>
                      <a:txBody>
                        <a:bodyPr/>
                        <a:lstStyle/>
                        <a:p>
                          <a:r>
                            <a:rPr lang="en-US" sz="1400" dirty="0"/>
                            <a:t>160</a:t>
                          </a:r>
                        </a:p>
                      </a:txBody>
                      <a:tcPr/>
                    </a:tc>
                    <a:tc>
                      <a:txBody>
                        <a:bodyPr/>
                        <a:lstStyle/>
                        <a:p>
                          <a:r>
                            <a:rPr lang="en-US" sz="1400" dirty="0"/>
                            <a:t>-8850 A</a:t>
                          </a:r>
                        </a:p>
                      </a:txBody>
                      <a:tcPr/>
                    </a:tc>
                    <a:extLst>
                      <a:ext uri="{0D108BD9-81ED-4DB2-BD59-A6C34878D82A}">
                        <a16:rowId xmlns:a16="http://schemas.microsoft.com/office/drawing/2014/main" val="1038191599"/>
                      </a:ext>
                    </a:extLst>
                  </a:tr>
                  <a:tr h="304800">
                    <a:tc>
                      <a:txBody>
                        <a:bodyPr/>
                        <a:lstStyle/>
                        <a:p>
                          <a:r>
                            <a:rPr lang="en-US" sz="1400" dirty="0"/>
                            <a:t>70</a:t>
                          </a:r>
                        </a:p>
                      </a:txBody>
                      <a:tcPr/>
                    </a:tc>
                    <a:tc>
                      <a:txBody>
                        <a:bodyPr/>
                        <a:lstStyle/>
                        <a:p>
                          <a:r>
                            <a:rPr lang="en-US" sz="1400" dirty="0"/>
                            <a:t>80</a:t>
                          </a:r>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304800">
                    <a:tc>
                      <a:txBody>
                        <a:bodyPr/>
                        <a:lstStyle/>
                        <a:p>
                          <a:r>
                            <a:rPr lang="en-US" sz="1400" dirty="0"/>
                            <a:t>80</a:t>
                          </a:r>
                        </a:p>
                      </a:txBody>
                      <a:tcPr/>
                    </a:tc>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304800">
                    <a:tc>
                      <a:txBody>
                        <a:bodyPr/>
                        <a:lstStyle/>
                        <a:p>
                          <a:r>
                            <a:rPr lang="en-US" sz="1400" dirty="0"/>
                            <a:t>90</a:t>
                          </a:r>
                        </a:p>
                      </a:txBody>
                      <a:tcPr/>
                    </a:tc>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09105822"/>
                      </a:ext>
                    </a:extLst>
                  </a:tr>
                  <a:tr h="304800">
                    <a:tc>
                      <a:txBody>
                        <a:bodyPr/>
                        <a:lstStyle/>
                        <a:p>
                          <a:r>
                            <a:rPr lang="en-US" sz="1400" dirty="0"/>
                            <a:t>100</a:t>
                          </a:r>
                        </a:p>
                      </a:txBody>
                      <a:tcPr/>
                    </a:tc>
                    <a:tc>
                      <a:txBody>
                        <a:bodyPr/>
                        <a:lstStyle/>
                        <a:p>
                          <a:r>
                            <a:rPr lang="en-US" sz="1400" dirty="0"/>
                            <a:t>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304800">
                    <a:tc>
                      <a:txBody>
                        <a:bodyPr/>
                        <a:lstStyle/>
                        <a:p>
                          <a:r>
                            <a:rPr lang="en-US" sz="1400" dirty="0"/>
                            <a:t>110</a:t>
                          </a:r>
                        </a:p>
                      </a:txBody>
                      <a:tcPr/>
                    </a:tc>
                    <a:tc>
                      <a:txBody>
                        <a:bodyPr/>
                        <a:lstStyle/>
                        <a:p>
                          <a:r>
                            <a:rPr lang="en-US" sz="1400" dirty="0"/>
                            <a:t>5</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304800">
                    <a:tc>
                      <a:txBody>
                        <a:bodyPr/>
                        <a:lstStyle/>
                        <a:p>
                          <a:r>
                            <a:rPr lang="en-US" sz="1400" dirty="0"/>
                            <a:t>120</a:t>
                          </a:r>
                        </a:p>
                      </a:txBody>
                      <a:tcPr/>
                    </a:tc>
                    <a:tc>
                      <a:txBody>
                        <a:bodyPr/>
                        <a:lstStyle/>
                        <a:p>
                          <a:r>
                            <a:rPr lang="en-US" sz="1400" dirty="0"/>
                            <a:t>2</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30480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30480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30480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A0810AA6-3728-45DC-BC8E-E20D7ABD10F1}"/>
                  </a:ext>
                </a:extLst>
              </p:cNvPr>
              <p:cNvSpPr txBox="1"/>
              <p:nvPr/>
            </p:nvSpPr>
            <p:spPr>
              <a:xfrm>
                <a:off x="7239000" y="1447800"/>
                <a:ext cx="4267200" cy="5094023"/>
              </a:xfrm>
              <a:prstGeom prst="rect">
                <a:avLst/>
              </a:prstGeom>
              <a:solidFill>
                <a:srgbClr val="D6D2C4"/>
              </a:solidFill>
            </p:spPr>
            <p:txBody>
              <a:bodyPr wrap="square" rtlCol="0">
                <a:spAutoFit/>
              </a:bodyPr>
              <a:lstStyle/>
              <a:p>
                <a:r>
                  <a:rPr lang="en-US" sz="1600" dirty="0">
                    <a:latin typeface="Cambria Math" panose="02040503050406030204" pitchFamily="18" charset="0"/>
                  </a:rPr>
                  <a:t>Surge has reached the other side!</a:t>
                </a:r>
              </a:p>
              <a:p>
                <a14:m>
                  <m:oMath xmlns:m="http://schemas.openxmlformats.org/officeDocument/2006/math">
                    <m:sSub>
                      <m:sSubPr>
                        <m:ctrlPr>
                          <a:rPr lang="en-US" sz="1600" i="1" smtClean="0">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h</m:t>
                        </m:r>
                        <m:r>
                          <a:rPr lang="en-US" sz="1600" i="1">
                            <a:latin typeface="Cambria Math" panose="02040503050406030204" pitchFamily="18" charset="0"/>
                          </a:rPr>
                          <m:t>1</m:t>
                        </m:r>
                      </m:sub>
                    </m:sSub>
                    <m:d>
                      <m:dPr>
                        <m:ctrlPr>
                          <a:rPr lang="en-US" sz="1600" i="1">
                            <a:latin typeface="Cambria Math" panose="02040503050406030204" pitchFamily="18" charset="0"/>
                          </a:rPr>
                        </m:ctrlPr>
                      </m:dPr>
                      <m:e>
                        <m:r>
                          <a:rPr lang="en-US" sz="1600" i="1">
                            <a:latin typeface="Cambria Math" panose="02040503050406030204" pitchFamily="18" charset="0"/>
                          </a:rPr>
                          <m:t>𝑡</m:t>
                        </m:r>
                      </m:e>
                    </m:d>
                    <m:r>
                      <a:rPr lang="en-US" sz="1600" i="1">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𝑣</m:t>
                            </m:r>
                          </m:e>
                          <m:sub>
                            <m:r>
                              <a:rPr lang="en-US" sz="1600" i="1">
                                <a:latin typeface="Cambria Math" panose="02040503050406030204" pitchFamily="18" charset="0"/>
                              </a:rPr>
                              <m:t>2</m:t>
                            </m:r>
                          </m:sub>
                        </m:sSub>
                        <m:d>
                          <m:dPr>
                            <m:ctrlPr>
                              <a:rPr lang="en-US" sz="1600" i="1">
                                <a:latin typeface="Cambria Math" panose="02040503050406030204" pitchFamily="18" charset="0"/>
                              </a:rPr>
                            </m:ctrlPr>
                          </m:dPr>
                          <m:e>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e>
                        </m:d>
                      </m:num>
                      <m:den>
                        <m:sSub>
                          <m:sSubPr>
                            <m:ctrlPr>
                              <a:rPr lang="en-US" sz="1600" i="1">
                                <a:latin typeface="Cambria Math" panose="02040503050406030204" pitchFamily="18" charset="0"/>
                              </a:rPr>
                            </m:ctrlPr>
                          </m:sSubPr>
                          <m:e>
                            <m:r>
                              <a:rPr lang="en-US" sz="1600" i="1">
                                <a:latin typeface="Cambria Math" panose="02040503050406030204" pitchFamily="18" charset="0"/>
                              </a:rPr>
                              <m:t>𝑍</m:t>
                            </m:r>
                          </m:e>
                          <m:sub>
                            <m:r>
                              <a:rPr lang="en-US" sz="1600" i="1">
                                <a:latin typeface="Cambria Math" panose="02040503050406030204" pitchFamily="18" charset="0"/>
                              </a:rPr>
                              <m:t>𝑐</m:t>
                            </m:r>
                          </m:sub>
                        </m:sSub>
                      </m:den>
                    </m:f>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𝑖</m:t>
                        </m:r>
                      </m:e>
                      <m:sub>
                        <m:r>
                          <a:rPr lang="en-US" sz="1600" i="1">
                            <a:latin typeface="Cambria Math" panose="02040503050406030204" pitchFamily="18" charset="0"/>
                          </a:rPr>
                          <m:t>2</m:t>
                        </m:r>
                      </m:sub>
                    </m:sSub>
                    <m:r>
                      <a:rPr lang="en-US" sz="1600" i="1">
                        <a:latin typeface="Cambria Math" panose="02040503050406030204" pitchFamily="18" charset="0"/>
                      </a:rPr>
                      <m:t>(</m:t>
                    </m:r>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r>
                      <a:rPr lang="en-US" sz="1600" i="1">
                        <a:latin typeface="Cambria Math" panose="02040503050406030204" pitchFamily="18" charset="0"/>
                      </a:rPr>
                      <m:t>)</m:t>
                    </m:r>
                  </m:oMath>
                </a14:m>
                <a:r>
                  <a:rPr lang="en-US" sz="1600" dirty="0"/>
                  <a:t>        (</a:t>
                </a:r>
                <a14:m>
                  <m:oMath xmlns:m="http://schemas.openxmlformats.org/officeDocument/2006/math">
                    <m:r>
                      <a:rPr lang="en-US" sz="1600" b="0" i="1" dirty="0" smtClean="0">
                        <a:latin typeface="Cambria Math" panose="02040503050406030204" pitchFamily="18" charset="0"/>
                      </a:rPr>
                      <m:t>𝜏</m:t>
                    </m:r>
                    <m:r>
                      <a:rPr lang="en-US" sz="1600" b="0" i="1" dirty="0" smtClean="0">
                        <a:latin typeface="Cambria Math" panose="02040503050406030204" pitchFamily="18" charset="0"/>
                      </a:rPr>
                      <m:t>=50</m:t>
                    </m:r>
                    <m:r>
                      <a:rPr lang="en-US" sz="1600" b="0" i="1" dirty="0" smtClean="0">
                        <a:latin typeface="Cambria Math" panose="02040503050406030204" pitchFamily="18" charset="0"/>
                      </a:rPr>
                      <m:t>𝜇</m:t>
                    </m:r>
                    <m:r>
                      <a:rPr lang="en-US" sz="1600" b="0" i="1" dirty="0" smtClean="0">
                        <a:latin typeface="Cambria Math" panose="02040503050406030204" pitchFamily="18" charset="0"/>
                      </a:rPr>
                      <m:t>𝑠</m:t>
                    </m:r>
                  </m:oMath>
                </a14:m>
                <a:r>
                  <a:rPr lang="en-US" sz="1600" dirty="0"/>
                  <a:t>)</a:t>
                </a:r>
              </a:p>
              <a:p>
                <a14:m>
                  <m:oMath xmlns:m="http://schemas.openxmlformats.org/officeDocument/2006/math">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0</m:t>
                        </m:r>
                      </m:num>
                      <m:den>
                        <m:r>
                          <a:rPr lang="en-US" sz="1600" b="0" i="1" smtClean="0">
                            <a:latin typeface="Cambria Math" panose="02040503050406030204" pitchFamily="18" charset="0"/>
                          </a:rPr>
                          <m:t>497</m:t>
                        </m:r>
                      </m:den>
                    </m:f>
                    <m:r>
                      <a:rPr lang="en-US" sz="1600" b="0" i="1" smtClean="0">
                        <a:latin typeface="Cambria Math" panose="02040503050406030204" pitchFamily="18" charset="0"/>
                      </a:rPr>
                      <m:t>−0=0</m:t>
                    </m:r>
                  </m:oMath>
                </a14:m>
                <a:r>
                  <a:rPr lang="en-US" sz="1600" dirty="0"/>
                  <a:t> </a:t>
                </a:r>
              </a:p>
              <a:p>
                <a:endParaRPr lang="en-US" sz="1600" dirty="0"/>
              </a:p>
              <a:p>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h</m:t>
                        </m:r>
                        <m:r>
                          <a:rPr lang="en-US" sz="1600" b="0" i="1" smtClean="0">
                            <a:latin typeface="Cambria Math" panose="02040503050406030204" pitchFamily="18" charset="0"/>
                          </a:rPr>
                          <m:t>2</m:t>
                        </m:r>
                      </m:sub>
                    </m:sSub>
                    <m:d>
                      <m:dPr>
                        <m:ctrlPr>
                          <a:rPr lang="en-US" sz="1600" i="1">
                            <a:latin typeface="Cambria Math" panose="02040503050406030204" pitchFamily="18" charset="0"/>
                          </a:rPr>
                        </m:ctrlPr>
                      </m:dPr>
                      <m:e>
                        <m:r>
                          <a:rPr lang="en-US" sz="1600" i="1">
                            <a:latin typeface="Cambria Math" panose="02040503050406030204" pitchFamily="18" charset="0"/>
                          </a:rPr>
                          <m:t>𝑡</m:t>
                        </m:r>
                      </m:e>
                    </m:d>
                    <m:r>
                      <a:rPr lang="en-US" sz="1600" i="1">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𝑣</m:t>
                            </m:r>
                          </m:e>
                          <m:sub>
                            <m:r>
                              <a:rPr lang="en-US" sz="1600" b="0" i="1" smtClean="0">
                                <a:latin typeface="Cambria Math" panose="02040503050406030204" pitchFamily="18" charset="0"/>
                              </a:rPr>
                              <m:t>1</m:t>
                            </m:r>
                          </m:sub>
                        </m:sSub>
                        <m:d>
                          <m:dPr>
                            <m:ctrlPr>
                              <a:rPr lang="en-US" sz="1600" i="1">
                                <a:latin typeface="Cambria Math" panose="02040503050406030204" pitchFamily="18" charset="0"/>
                              </a:rPr>
                            </m:ctrlPr>
                          </m:dPr>
                          <m:e>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e>
                        </m:d>
                      </m:num>
                      <m:den>
                        <m:sSub>
                          <m:sSubPr>
                            <m:ctrlPr>
                              <a:rPr lang="en-US" sz="1600" i="1">
                                <a:latin typeface="Cambria Math" panose="02040503050406030204" pitchFamily="18" charset="0"/>
                              </a:rPr>
                            </m:ctrlPr>
                          </m:sSubPr>
                          <m:e>
                            <m:r>
                              <a:rPr lang="en-US" sz="1600" i="1">
                                <a:latin typeface="Cambria Math" panose="02040503050406030204" pitchFamily="18" charset="0"/>
                              </a:rPr>
                              <m:t>𝑍</m:t>
                            </m:r>
                          </m:e>
                          <m:sub>
                            <m:r>
                              <a:rPr lang="en-US" sz="1600" i="1">
                                <a:latin typeface="Cambria Math" panose="02040503050406030204" pitchFamily="18" charset="0"/>
                              </a:rPr>
                              <m:t>𝑐</m:t>
                            </m:r>
                          </m:sub>
                        </m:sSub>
                      </m:den>
                    </m:f>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𝑖</m:t>
                        </m:r>
                      </m:e>
                      <m:sub>
                        <m:r>
                          <a:rPr lang="en-US" sz="1600" b="0" i="1" smtClean="0">
                            <a:latin typeface="Cambria Math" panose="02040503050406030204" pitchFamily="18" charset="0"/>
                          </a:rPr>
                          <m:t>1</m:t>
                        </m:r>
                      </m:sub>
                    </m:sSub>
                    <m:r>
                      <a:rPr lang="en-US" sz="1600" i="1">
                        <a:latin typeface="Cambria Math" panose="02040503050406030204" pitchFamily="18" charset="0"/>
                      </a:rPr>
                      <m:t>(</m:t>
                    </m:r>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r>
                      <a:rPr lang="en-US" sz="1600" i="1">
                        <a:latin typeface="Cambria Math" panose="02040503050406030204" pitchFamily="18" charset="0"/>
                      </a:rPr>
                      <m:t>)</m:t>
                    </m:r>
                  </m:oMath>
                </a14:m>
                <a:r>
                  <a:rPr lang="en-US" sz="1600" dirty="0"/>
                  <a:t>        (</a:t>
                </a:r>
                <a14:m>
                  <m:oMath xmlns:m="http://schemas.openxmlformats.org/officeDocument/2006/math">
                    <m:r>
                      <a:rPr lang="en-US" sz="1600" i="1" dirty="0">
                        <a:latin typeface="Cambria Math" panose="02040503050406030204" pitchFamily="18" charset="0"/>
                      </a:rPr>
                      <m:t>𝜏</m:t>
                    </m:r>
                    <m:r>
                      <a:rPr lang="en-US" sz="1600" i="1" dirty="0">
                        <a:latin typeface="Cambria Math" panose="02040503050406030204" pitchFamily="18" charset="0"/>
                      </a:rPr>
                      <m:t>=50</m:t>
                    </m:r>
                    <m:r>
                      <a:rPr lang="en-US" sz="1600" i="1" dirty="0">
                        <a:latin typeface="Cambria Math" panose="02040503050406030204" pitchFamily="18" charset="0"/>
                      </a:rPr>
                      <m:t>𝜇</m:t>
                    </m:r>
                    <m:r>
                      <a:rPr lang="en-US" sz="1600" i="1" dirty="0">
                        <a:latin typeface="Cambria Math" panose="02040503050406030204" pitchFamily="18" charset="0"/>
                      </a:rPr>
                      <m:t>𝑠</m:t>
                    </m:r>
                  </m:oMath>
                </a14:m>
                <a:r>
                  <a:rPr lang="en-US" sz="1600" dirty="0"/>
                  <a:t>)</a:t>
                </a:r>
              </a:p>
              <a:p>
                <a14:m>
                  <m:oMath xmlns:m="http://schemas.openxmlformats.org/officeDocument/2006/math">
                    <m:r>
                      <a:rPr lang="en-US" sz="1600" i="1">
                        <a:latin typeface="Cambria Math" panose="02040503050406030204" pitchFamily="18" charset="0"/>
                      </a:rPr>
                      <m:t>=−</m:t>
                    </m:r>
                    <m:f>
                      <m:fPr>
                        <m:ctrlPr>
                          <a:rPr lang="en-US" sz="1600" i="1">
                            <a:latin typeface="Cambria Math" panose="02040503050406030204" pitchFamily="18" charset="0"/>
                          </a:rPr>
                        </m:ctrlPr>
                      </m:fPr>
                      <m:num>
                        <m:r>
                          <a:rPr lang="en-US" sz="1600" b="0" i="1" smtClean="0">
                            <a:latin typeface="Cambria Math" panose="02040503050406030204" pitchFamily="18" charset="0"/>
                          </a:rPr>
                          <m:t>2614000</m:t>
                        </m:r>
                      </m:num>
                      <m:den>
                        <m:r>
                          <a:rPr lang="en-US" sz="1600" i="1">
                            <a:latin typeface="Cambria Math" panose="02040503050406030204" pitchFamily="18" charset="0"/>
                          </a:rPr>
                          <m:t>497</m:t>
                        </m:r>
                      </m:den>
                    </m:f>
                    <m:r>
                      <a:rPr lang="en-US" sz="1600" i="1">
                        <a:latin typeface="Cambria Math" panose="02040503050406030204" pitchFamily="18" charset="0"/>
                      </a:rPr>
                      <m:t>−</m:t>
                    </m:r>
                    <m:r>
                      <a:rPr lang="en-US" sz="1600" b="0" i="1" smtClean="0">
                        <a:latin typeface="Cambria Math" panose="02040503050406030204" pitchFamily="18" charset="0"/>
                      </a:rPr>
                      <m:t>5313</m:t>
                    </m:r>
                    <m:r>
                      <a:rPr lang="en-US" sz="1600" i="1">
                        <a:latin typeface="Cambria Math" panose="02040503050406030204" pitchFamily="18" charset="0"/>
                      </a:rPr>
                      <m:t>=</m:t>
                    </m:r>
                    <m:r>
                      <a:rPr lang="en-US" sz="1600" b="0" i="1" smtClean="0">
                        <a:latin typeface="Cambria Math" panose="02040503050406030204" pitchFamily="18" charset="0"/>
                      </a:rPr>
                      <m:t>−10627 </m:t>
                    </m:r>
                    <m:r>
                      <a:rPr lang="en-US" sz="1600" b="0" i="1" smtClean="0">
                        <a:latin typeface="Cambria Math" panose="02040503050406030204" pitchFamily="18" charset="0"/>
                      </a:rPr>
                      <m:t>𝐴</m:t>
                    </m:r>
                  </m:oMath>
                </a14:m>
                <a:r>
                  <a:rPr lang="en-US" sz="1600" dirty="0"/>
                  <a:t> </a:t>
                </a:r>
              </a:p>
              <a:p>
                <a:endParaRPr lang="en-US" sz="1600" dirty="0"/>
              </a:p>
              <a:p>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h</m:t>
                          </m:r>
                          <m:r>
                            <a:rPr lang="en-US" sz="1600" b="0" i="1" smtClean="0">
                              <a:latin typeface="Cambria Math" panose="02040503050406030204" pitchFamily="18" charset="0"/>
                            </a:rPr>
                            <m:t>2</m:t>
                          </m:r>
                        </m:sub>
                      </m:sSub>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𝑅</m:t>
                              </m:r>
                            </m:den>
                          </m:f>
                        </m:den>
                      </m:f>
                      <m:r>
                        <a:rPr lang="en-US" sz="1600" b="0" i="1" smtClean="0">
                          <a:latin typeface="Cambria Math" panose="02040503050406030204" pitchFamily="18" charset="0"/>
                        </a:rPr>
                        <m:t>=−10627⋅</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497</m:t>
                              </m:r>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100</m:t>
                              </m:r>
                            </m:den>
                          </m:f>
                        </m:den>
                      </m:f>
                      <m:r>
                        <a:rPr lang="en-US" sz="1600" b="0" i="1" smtClean="0">
                          <a:latin typeface="Cambria Math" panose="02040503050406030204" pitchFamily="18" charset="0"/>
                        </a:rPr>
                        <m:t>=885 </m:t>
                      </m:r>
                      <m:r>
                        <m:rPr>
                          <m:nor/>
                        </m:rPr>
                        <a:rPr lang="en-US" sz="1600" b="0" i="0" smtClean="0">
                          <a:latin typeface="Cambria Math" panose="02040503050406030204" pitchFamily="18" charset="0"/>
                        </a:rPr>
                        <m:t>kV</m:t>
                      </m:r>
                    </m:oMath>
                  </m:oMathPara>
                </a14:m>
                <a:endParaRPr lang="en-US" sz="1600" dirty="0">
                  <a:latin typeface="+mj-lt"/>
                </a:endParaRPr>
              </a:p>
              <a:p>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𝑖</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2</m:t>
                              </m:r>
                            </m:sub>
                          </m:sSub>
                        </m:num>
                        <m:den>
                          <m:r>
                            <a:rPr lang="en-US" sz="1600" b="0" i="1" smtClean="0">
                              <a:latin typeface="Cambria Math" panose="02040503050406030204" pitchFamily="18" charset="0"/>
                            </a:rPr>
                            <m:t>𝑅</m:t>
                          </m:r>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885</m:t>
                          </m:r>
                        </m:num>
                        <m:den>
                          <m:r>
                            <a:rPr lang="en-US" sz="1600" b="0" i="1" smtClean="0">
                              <a:latin typeface="Cambria Math" panose="02040503050406030204" pitchFamily="18" charset="0"/>
                            </a:rPr>
                            <m:t>100</m:t>
                          </m:r>
                        </m:den>
                      </m:f>
                      <m:r>
                        <a:rPr lang="en-US" sz="1600" b="0" i="1" smtClean="0">
                          <a:latin typeface="Cambria Math" panose="02040503050406030204" pitchFamily="18" charset="0"/>
                        </a:rPr>
                        <m:t>=−8850 </m:t>
                      </m:r>
                      <m:r>
                        <a:rPr lang="en-US" sz="1600" b="0" i="1" smtClean="0">
                          <a:latin typeface="Cambria Math" panose="02040503050406030204" pitchFamily="18" charset="0"/>
                        </a:rPr>
                        <m:t>𝐴</m:t>
                      </m:r>
                    </m:oMath>
                  </m:oMathPara>
                </a14:m>
                <a:endParaRPr lang="en-US" sz="1600" dirty="0">
                  <a:latin typeface="+mj-lt"/>
                </a:endParaRP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𝑖</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oMath>
                </a14:m>
                <a:r>
                  <a:rPr lang="en-US" sz="1600" dirty="0">
                    <a:latin typeface="+mj-lt"/>
                  </a:rPr>
                  <a:t> </a:t>
                </a:r>
              </a:p>
              <a:p>
                <a:endParaRPr lang="en-US" sz="1600" dirty="0">
                  <a:latin typeface="+mj-lt"/>
                </a:endParaRP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𝐻</m:t>
                            </m:r>
                            <m:r>
                              <a:rPr lang="en-US" sz="1600" b="0" i="1" smtClean="0">
                                <a:latin typeface="Cambria Math" panose="02040503050406030204" pitchFamily="18" charset="0"/>
                              </a:rPr>
                              <m:t>1</m:t>
                            </m:r>
                          </m:sub>
                        </m:sSub>
                      </m:e>
                    </m:d>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oMath>
                </a14:m>
                <a:r>
                  <a:rPr lang="en-US" sz="1600" dirty="0">
                    <a:latin typeface="+mj-lt"/>
                  </a:rPr>
                  <a:t> </a:t>
                </a:r>
              </a:p>
            </p:txBody>
          </p:sp>
        </mc:Choice>
        <mc:Fallback>
          <p:sp>
            <p:nvSpPr>
              <p:cNvPr id="5" name="TextBox 4">
                <a:extLst>
                  <a:ext uri="{FF2B5EF4-FFF2-40B4-BE49-F238E27FC236}">
                    <a16:creationId xmlns:a16="http://schemas.microsoft.com/office/drawing/2014/main" id="{A0810AA6-3728-45DC-BC8E-E20D7ABD10F1}"/>
                  </a:ext>
                </a:extLst>
              </p:cNvPr>
              <p:cNvSpPr txBox="1">
                <a:spLocks noRot="1" noChangeAspect="1" noMove="1" noResize="1" noEditPoints="1" noAdjustHandles="1" noChangeArrowheads="1" noChangeShapeType="1" noTextEdit="1"/>
              </p:cNvSpPr>
              <p:nvPr/>
            </p:nvSpPr>
            <p:spPr>
              <a:xfrm>
                <a:off x="7239000" y="1447800"/>
                <a:ext cx="4267200" cy="5094023"/>
              </a:xfrm>
              <a:prstGeom prst="rect">
                <a:avLst/>
              </a:prstGeom>
              <a:blipFill>
                <a:blip r:embed="rId4"/>
                <a:stretch>
                  <a:fillRect l="-857" t="-479"/>
                </a:stretch>
              </a:blipFill>
            </p:spPr>
            <p:txBody>
              <a:bodyPr/>
              <a:lstStyle/>
              <a:p>
                <a:r>
                  <a:rPr lang="en-US">
                    <a:noFill/>
                  </a:rPr>
                  <a:t> </a:t>
                </a:r>
              </a:p>
            </p:txBody>
          </p:sp>
        </mc:Fallback>
      </mc:AlternateContent>
    </p:spTree>
    <p:extLst>
      <p:ext uri="{BB962C8B-B14F-4D97-AF65-F5344CB8AC3E}">
        <p14:creationId xmlns:p14="http://schemas.microsoft.com/office/powerpoint/2010/main" val="3065606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F5093E76-C529-42B2-86BA-3654357262AD}"/>
                  </a:ext>
                </a:extLst>
              </p:cNvPr>
              <p:cNvSpPr>
                <a:spLocks noGrp="1"/>
              </p:cNvSpPr>
              <p:nvPr>
                <p:ph type="title"/>
              </p:nvPr>
            </p:nvSpPr>
            <p:spPr/>
            <p:txBody>
              <a:bodyPr/>
              <a:lstStyle/>
              <a:p>
                <a:r>
                  <a:rPr lang="en-US" dirty="0"/>
                  <a:t>Time Steps 70-100 </a:t>
                </a:r>
                <a14:m>
                  <m:oMath xmlns:m="http://schemas.openxmlformats.org/officeDocument/2006/math">
                    <m:r>
                      <a:rPr lang="en-US" b="1" i="1" smtClean="0">
                        <a:latin typeface="Cambria Math" panose="02040503050406030204" pitchFamily="18" charset="0"/>
                      </a:rPr>
                      <m:t>𝝁</m:t>
                    </m:r>
                    <m:r>
                      <a:rPr lang="en-US" b="1" i="1" smtClean="0">
                        <a:latin typeface="Cambria Math" panose="02040503050406030204" pitchFamily="18" charset="0"/>
                      </a:rPr>
                      <m:t>𝒔</m:t>
                    </m:r>
                  </m:oMath>
                </a14:m>
                <a:endParaRPr lang="en-US" dirty="0"/>
              </a:p>
            </p:txBody>
          </p:sp>
        </mc:Choice>
        <mc:Fallback>
          <p:sp>
            <p:nvSpPr>
              <p:cNvPr id="2" name="Title 1">
                <a:extLst>
                  <a:ext uri="{FF2B5EF4-FFF2-40B4-BE49-F238E27FC236}">
                    <a16:creationId xmlns:a16="http://schemas.microsoft.com/office/drawing/2014/main" id="{F5093E76-C529-42B2-86BA-3654357262AD}"/>
                  </a:ext>
                </a:extLst>
              </p:cNvPr>
              <p:cNvSpPr>
                <a:spLocks noGrp="1" noRot="1" noChangeAspect="1" noMove="1" noResize="1" noEditPoints="1" noAdjustHandles="1" noChangeArrowheads="1" noChangeShapeType="1" noTextEdit="1"/>
              </p:cNvSpPr>
              <p:nvPr>
                <p:ph type="title"/>
              </p:nvPr>
            </p:nvSpPr>
            <p:spPr>
              <a:blipFill>
                <a:blip r:embed="rId2"/>
                <a:stretch>
                  <a:fillRect l="-173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1898765805"/>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154388">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𝑡</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𝑠𝑢𝑟𝑔𝑒</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extLst>
                      <a:ext uri="{0D108BD9-81ED-4DB2-BD59-A6C34878D82A}">
                        <a16:rowId xmlns:a16="http://schemas.microsoft.com/office/drawing/2014/main" val="3064444016"/>
                      </a:ext>
                    </a:extLst>
                  </a:tr>
                  <a:tr h="14608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146080">
                    <a:tc>
                      <a:txBody>
                        <a:bodyPr/>
                        <a:lstStyle/>
                        <a:p>
                          <a:r>
                            <a:rPr lang="en-US" sz="1400" dirty="0"/>
                            <a:t>10 </a:t>
                          </a:r>
                          <a14:m>
                            <m:oMath xmlns:m="http://schemas.openxmlformats.org/officeDocument/2006/math">
                              <m:r>
                                <a:rPr lang="en-US" sz="1400" b="0" i="1" smtClean="0">
                                  <a:latin typeface="Cambria Math" panose="02040503050406030204" pitchFamily="18" charset="0"/>
                                </a:rPr>
                                <m:t>𝜇</m:t>
                              </m:r>
                              <m:r>
                                <a:rPr lang="en-US" sz="1400" b="0" i="1" smtClean="0">
                                  <a:latin typeface="Cambria Math" panose="02040503050406030204" pitchFamily="18" charset="0"/>
                                </a:rPr>
                                <m:t>𝑠</m:t>
                              </m:r>
                            </m:oMath>
                          </a14:m>
                          <a:endParaRPr lang="en-US" sz="1400" dirty="0"/>
                        </a:p>
                      </a:txBody>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146080">
                    <a:tc>
                      <a:txBody>
                        <a:bodyPr/>
                        <a:lstStyle/>
                        <a:p>
                          <a:r>
                            <a:rPr lang="en-US" sz="1400" dirty="0"/>
                            <a:t>20</a:t>
                          </a:r>
                        </a:p>
                      </a:txBody>
                      <a:tcPr/>
                    </a:tc>
                    <a:tc>
                      <a:txBody>
                        <a:bodyPr/>
                        <a:lstStyle/>
                        <a:p>
                          <a:r>
                            <a:rPr lang="en-US" sz="1400" dirty="0"/>
                            <a:t>2639</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1311</a:t>
                          </a:r>
                        </a:p>
                      </a:txBody>
                      <a:tcPr/>
                    </a:tc>
                    <a:tc>
                      <a:txBody>
                        <a:bodyPr/>
                        <a:lstStyle/>
                        <a:p>
                          <a:r>
                            <a:rPr lang="en-US" sz="1400" dirty="0"/>
                            <a:t>0</a:t>
                          </a:r>
                        </a:p>
                      </a:txBody>
                      <a:tcPr/>
                    </a:tc>
                    <a:tc>
                      <a:txBody>
                        <a:bodyPr/>
                        <a:lstStyle/>
                        <a:p>
                          <a:r>
                            <a:rPr lang="en-US" sz="1400" dirty="0"/>
                            <a:t>2639</a:t>
                          </a:r>
                        </a:p>
                      </a:txBody>
                      <a:tcPr/>
                    </a:tc>
                    <a:tc>
                      <a:txBody>
                        <a:bodyPr/>
                        <a:lstStyle/>
                        <a:p>
                          <a:r>
                            <a:rPr lang="en-US" sz="1400" dirty="0"/>
                            <a:t>0</a:t>
                          </a:r>
                        </a:p>
                      </a:txBody>
                      <a:tcPr/>
                    </a:tc>
                    <a:extLst>
                      <a:ext uri="{0D108BD9-81ED-4DB2-BD59-A6C34878D82A}">
                        <a16:rowId xmlns:a16="http://schemas.microsoft.com/office/drawing/2014/main" val="4241752928"/>
                      </a:ext>
                    </a:extLst>
                  </a:tr>
                  <a:tr h="146080">
                    <a:tc>
                      <a:txBody>
                        <a:bodyPr/>
                        <a:lstStyle/>
                        <a:p>
                          <a:r>
                            <a:rPr lang="en-US" sz="1400" dirty="0"/>
                            <a:t>30</a:t>
                          </a:r>
                        </a:p>
                      </a:txBody>
                      <a:tcPr/>
                    </a:tc>
                    <a:tc>
                      <a:txBody>
                        <a:bodyPr/>
                        <a:lstStyle/>
                        <a:p>
                          <a:r>
                            <a:rPr lang="en-US" sz="1400" dirty="0"/>
                            <a:t>1310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1310</a:t>
                          </a:r>
                        </a:p>
                      </a:txBody>
                      <a:tcPr/>
                    </a:tc>
                    <a:tc>
                      <a:txBody>
                        <a:bodyPr/>
                        <a:lstStyle/>
                        <a:p>
                          <a:r>
                            <a:rPr lang="en-US" sz="1400" dirty="0"/>
                            <a:t>0</a:t>
                          </a:r>
                        </a:p>
                      </a:txBody>
                      <a:tcPr/>
                    </a:tc>
                    <a:extLst>
                      <a:ext uri="{0D108BD9-81ED-4DB2-BD59-A6C34878D82A}">
                        <a16:rowId xmlns:a16="http://schemas.microsoft.com/office/drawing/2014/main" val="2742253485"/>
                      </a:ext>
                    </a:extLst>
                  </a:tr>
                  <a:tr h="146080">
                    <a:tc>
                      <a:txBody>
                        <a:bodyPr/>
                        <a:lstStyle/>
                        <a:p>
                          <a:r>
                            <a:rPr lang="en-US" sz="1400" dirty="0"/>
                            <a:t>40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extLst>
                      <a:ext uri="{0D108BD9-81ED-4DB2-BD59-A6C34878D82A}">
                        <a16:rowId xmlns:a16="http://schemas.microsoft.com/office/drawing/2014/main" val="2179561135"/>
                      </a:ext>
                    </a:extLst>
                  </a:tr>
                  <a:tr h="146080">
                    <a:tc>
                      <a:txBody>
                        <a:bodyPr/>
                        <a:lstStyle/>
                        <a:p>
                          <a:r>
                            <a:rPr lang="en-US" sz="1400" dirty="0"/>
                            <a:t>50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161</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extLst>
                      <a:ext uri="{0D108BD9-81ED-4DB2-BD59-A6C34878D82A}">
                        <a16:rowId xmlns:a16="http://schemas.microsoft.com/office/drawing/2014/main" val="3651646405"/>
                      </a:ext>
                    </a:extLst>
                  </a:tr>
                  <a:tr h="146080">
                    <a:tc>
                      <a:txBody>
                        <a:bodyPr/>
                        <a:lstStyle/>
                        <a:p>
                          <a:r>
                            <a:rPr lang="en-US" sz="1400" dirty="0"/>
                            <a:t>60</a:t>
                          </a:r>
                        </a:p>
                      </a:txBody>
                      <a:tcPr/>
                    </a:tc>
                    <a:tc>
                      <a:txBody>
                        <a:bodyPr/>
                        <a:lstStyle/>
                        <a:p>
                          <a:r>
                            <a:rPr lang="en-US" sz="1400" dirty="0"/>
                            <a:t>160</a:t>
                          </a:r>
                        </a:p>
                      </a:txBody>
                      <a:tcPr/>
                    </a:tc>
                    <a:tc>
                      <a:txBody>
                        <a:bodyPr/>
                        <a:lstStyle/>
                        <a:p>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-10627 A</a:t>
                          </a:r>
                        </a:p>
                      </a:txBody>
                      <a:tcPr/>
                    </a:tc>
                    <a:tc>
                      <a:txBody>
                        <a:bodyPr/>
                        <a:lstStyle/>
                        <a:p>
                          <a:r>
                            <a:rPr lang="en-US" sz="1400" dirty="0"/>
                            <a:t>80</a:t>
                          </a:r>
                        </a:p>
                      </a:txBody>
                      <a:tcPr/>
                    </a:tc>
                    <a:tc>
                      <a:txBody>
                        <a:bodyPr/>
                        <a:lstStyle/>
                        <a:p>
                          <a:r>
                            <a:rPr lang="en-US" sz="1400" dirty="0"/>
                            <a:t>885</a:t>
                          </a:r>
                        </a:p>
                      </a:txBody>
                      <a:tcPr/>
                    </a:tc>
                    <a:tc>
                      <a:txBody>
                        <a:bodyPr/>
                        <a:lstStyle/>
                        <a:p>
                          <a:r>
                            <a:rPr lang="en-US" sz="1400" dirty="0"/>
                            <a:t>160</a:t>
                          </a:r>
                        </a:p>
                      </a:txBody>
                      <a:tcPr/>
                    </a:tc>
                    <a:tc>
                      <a:txBody>
                        <a:bodyPr/>
                        <a:lstStyle/>
                        <a:p>
                          <a:r>
                            <a:rPr lang="en-US" sz="1400" dirty="0"/>
                            <a:t>-8850 A</a:t>
                          </a:r>
                        </a:p>
                      </a:txBody>
                      <a:tcPr/>
                    </a:tc>
                    <a:extLst>
                      <a:ext uri="{0D108BD9-81ED-4DB2-BD59-A6C34878D82A}">
                        <a16:rowId xmlns:a16="http://schemas.microsoft.com/office/drawing/2014/main" val="1038191599"/>
                      </a:ext>
                    </a:extLst>
                  </a:tr>
                  <a:tr h="146080">
                    <a:tc>
                      <a:txBody>
                        <a:bodyPr/>
                        <a:lstStyle/>
                        <a:p>
                          <a:r>
                            <a:rPr lang="en-US" sz="1400" dirty="0"/>
                            <a:t>70</a:t>
                          </a:r>
                        </a:p>
                      </a:txBody>
                      <a:tcPr/>
                    </a:tc>
                    <a:tc>
                      <a:txBody>
                        <a:bodyPr/>
                        <a:lstStyle/>
                        <a:p>
                          <a:r>
                            <a:rPr lang="en-US" sz="1400" dirty="0"/>
                            <a:t>80</a:t>
                          </a:r>
                        </a:p>
                      </a:txBody>
                      <a:tcPr/>
                    </a:tc>
                    <a:tc>
                      <a:txBody>
                        <a:bodyPr/>
                        <a:lstStyle/>
                        <a:p>
                          <a:r>
                            <a:rPr lang="en-US" sz="1400" dirty="0"/>
                            <a:t>0</a:t>
                          </a:r>
                        </a:p>
                      </a:txBody>
                      <a:tcPr/>
                    </a:tc>
                    <a:tc>
                      <a:txBody>
                        <a:bodyPr/>
                        <a:lstStyle/>
                        <a:p>
                          <a:r>
                            <a:rPr lang="en-US" sz="1400" dirty="0"/>
                            <a:t>-5277</a:t>
                          </a:r>
                        </a:p>
                      </a:txBody>
                      <a:tcPr/>
                    </a:tc>
                    <a:tc>
                      <a:txBody>
                        <a:bodyPr/>
                        <a:lstStyle/>
                        <a:p>
                          <a:r>
                            <a:rPr lang="en-US" sz="1400" dirty="0"/>
                            <a:t>40</a:t>
                          </a:r>
                        </a:p>
                      </a:txBody>
                      <a:tcPr/>
                    </a:tc>
                    <a:tc>
                      <a:txBody>
                        <a:bodyPr/>
                        <a:lstStyle/>
                        <a:p>
                          <a:r>
                            <a:rPr lang="en-US" sz="1400" dirty="0"/>
                            <a:t>439</a:t>
                          </a:r>
                        </a:p>
                      </a:txBody>
                      <a:tcPr/>
                    </a:tc>
                    <a:tc>
                      <a:txBody>
                        <a:bodyPr/>
                        <a:lstStyle/>
                        <a:p>
                          <a:r>
                            <a:rPr lang="en-US" sz="1400" dirty="0"/>
                            <a:t>80</a:t>
                          </a:r>
                        </a:p>
                      </a:txBody>
                      <a:tcPr/>
                    </a:tc>
                    <a:tc>
                      <a:txBody>
                        <a:bodyPr/>
                        <a:lstStyle/>
                        <a:p>
                          <a:r>
                            <a:rPr lang="en-US" sz="1400" dirty="0"/>
                            <a:t>-4393</a:t>
                          </a:r>
                        </a:p>
                      </a:txBody>
                      <a:tcPr/>
                    </a:tc>
                    <a:extLst>
                      <a:ext uri="{0D108BD9-81ED-4DB2-BD59-A6C34878D82A}">
                        <a16:rowId xmlns:a16="http://schemas.microsoft.com/office/drawing/2014/main" val="1071409900"/>
                      </a:ext>
                    </a:extLst>
                  </a:tr>
                  <a:tr h="146080">
                    <a:tc>
                      <a:txBody>
                        <a:bodyPr/>
                        <a:lstStyle/>
                        <a:p>
                          <a:r>
                            <a:rPr lang="en-US" sz="1400" dirty="0"/>
                            <a:t>80</a:t>
                          </a:r>
                        </a:p>
                      </a:txBody>
                      <a:tcPr/>
                    </a:tc>
                    <a:tc>
                      <a:txBody>
                        <a:bodyPr/>
                        <a:lstStyle/>
                        <a:p>
                          <a:r>
                            <a:rPr lang="en-US" sz="1400" dirty="0"/>
                            <a:t>40</a:t>
                          </a:r>
                        </a:p>
                      </a:txBody>
                      <a:tcPr/>
                    </a:tc>
                    <a:tc>
                      <a:txBody>
                        <a:bodyPr/>
                        <a:lstStyle/>
                        <a:p>
                          <a:r>
                            <a:rPr lang="en-US" sz="1400" dirty="0"/>
                            <a:t>0</a:t>
                          </a:r>
                        </a:p>
                      </a:txBody>
                      <a:tcPr/>
                    </a:tc>
                    <a:tc>
                      <a:txBody>
                        <a:bodyPr/>
                        <a:lstStyle/>
                        <a:p>
                          <a:r>
                            <a:rPr lang="en-US" sz="1400" dirty="0"/>
                            <a:t>-2621</a:t>
                          </a:r>
                        </a:p>
                      </a:txBody>
                      <a:tcPr/>
                    </a:tc>
                    <a:tc>
                      <a:txBody>
                        <a:bodyPr/>
                        <a:lstStyle/>
                        <a:p>
                          <a:r>
                            <a:rPr lang="en-US" sz="1400" dirty="0"/>
                            <a:t>20</a:t>
                          </a:r>
                        </a:p>
                      </a:txBody>
                      <a:tcPr/>
                    </a:tc>
                    <a:tc>
                      <a:txBody>
                        <a:bodyPr/>
                        <a:lstStyle/>
                        <a:p>
                          <a:r>
                            <a:rPr lang="en-US" sz="1400" dirty="0"/>
                            <a:t>218</a:t>
                          </a:r>
                        </a:p>
                      </a:txBody>
                      <a:tcPr/>
                    </a:tc>
                    <a:tc>
                      <a:txBody>
                        <a:bodyPr/>
                        <a:lstStyle/>
                        <a:p>
                          <a:r>
                            <a:rPr lang="en-US" sz="1400" dirty="0"/>
                            <a:t>40</a:t>
                          </a:r>
                        </a:p>
                      </a:txBody>
                      <a:tcPr/>
                    </a:tc>
                    <a:tc>
                      <a:txBody>
                        <a:bodyPr/>
                        <a:lstStyle/>
                        <a:p>
                          <a:r>
                            <a:rPr lang="en-US" sz="1400" dirty="0"/>
                            <a:t>-2181</a:t>
                          </a:r>
                        </a:p>
                      </a:txBody>
                      <a:tcPr/>
                    </a:tc>
                    <a:extLst>
                      <a:ext uri="{0D108BD9-81ED-4DB2-BD59-A6C34878D82A}">
                        <a16:rowId xmlns:a16="http://schemas.microsoft.com/office/drawing/2014/main" val="1906103990"/>
                      </a:ext>
                    </a:extLst>
                  </a:tr>
                  <a:tr h="146080">
                    <a:tc>
                      <a:txBody>
                        <a:bodyPr/>
                        <a:lstStyle/>
                        <a:p>
                          <a:r>
                            <a:rPr lang="en-US" sz="1400" dirty="0"/>
                            <a:t>90</a:t>
                          </a:r>
                        </a:p>
                      </a:txBody>
                      <a:tcPr/>
                    </a:tc>
                    <a:tc>
                      <a:txBody>
                        <a:bodyPr/>
                        <a:lstStyle/>
                        <a:p>
                          <a:r>
                            <a:rPr lang="en-US" sz="1400" dirty="0"/>
                            <a:t>20</a:t>
                          </a:r>
                        </a:p>
                      </a:txBody>
                      <a:tcPr/>
                    </a:tc>
                    <a:tc>
                      <a:txBody>
                        <a:bodyPr/>
                        <a:lstStyle/>
                        <a:p>
                          <a:r>
                            <a:rPr lang="en-US" sz="1400" dirty="0"/>
                            <a:t>0</a:t>
                          </a:r>
                        </a:p>
                      </a:txBody>
                      <a:tcPr/>
                    </a:tc>
                    <a:tc>
                      <a:txBody>
                        <a:bodyPr/>
                        <a:lstStyle/>
                        <a:p>
                          <a:r>
                            <a:rPr lang="en-US" sz="1400" dirty="0"/>
                            <a:t>-1301</a:t>
                          </a:r>
                        </a:p>
                      </a:txBody>
                      <a:tcPr/>
                    </a:tc>
                    <a:tc>
                      <a:txBody>
                        <a:bodyPr/>
                        <a:lstStyle/>
                        <a:p>
                          <a:r>
                            <a:rPr lang="en-US" sz="1400" dirty="0"/>
                            <a:t>10</a:t>
                          </a:r>
                        </a:p>
                      </a:txBody>
                      <a:tcPr/>
                    </a:tc>
                    <a:tc>
                      <a:txBody>
                        <a:bodyPr/>
                        <a:lstStyle/>
                        <a:p>
                          <a:r>
                            <a:rPr lang="en-US" sz="1400" dirty="0"/>
                            <a:t>108</a:t>
                          </a:r>
                        </a:p>
                      </a:txBody>
                      <a:tcPr/>
                    </a:tc>
                    <a:tc>
                      <a:txBody>
                        <a:bodyPr/>
                        <a:lstStyle/>
                        <a:p>
                          <a:r>
                            <a:rPr lang="en-US" sz="1400" dirty="0"/>
                            <a:t>20</a:t>
                          </a:r>
                        </a:p>
                      </a:txBody>
                      <a:tcPr/>
                    </a:tc>
                    <a:tc>
                      <a:txBody>
                        <a:bodyPr/>
                        <a:lstStyle/>
                        <a:p>
                          <a:r>
                            <a:rPr lang="en-US" sz="1400" dirty="0"/>
                            <a:t>-1083</a:t>
                          </a:r>
                        </a:p>
                      </a:txBody>
                      <a:tcPr/>
                    </a:tc>
                    <a:extLst>
                      <a:ext uri="{0D108BD9-81ED-4DB2-BD59-A6C34878D82A}">
                        <a16:rowId xmlns:a16="http://schemas.microsoft.com/office/drawing/2014/main" val="409105822"/>
                      </a:ext>
                    </a:extLst>
                  </a:tr>
                  <a:tr h="146080">
                    <a:tc>
                      <a:txBody>
                        <a:bodyPr/>
                        <a:lstStyle/>
                        <a:p>
                          <a:r>
                            <a:rPr lang="en-US" sz="1400" dirty="0"/>
                            <a:t>100</a:t>
                          </a:r>
                        </a:p>
                      </a:txBody>
                      <a:tcPr/>
                    </a:tc>
                    <a:tc>
                      <a:txBody>
                        <a:bodyPr/>
                        <a:lstStyle/>
                        <a:p>
                          <a:r>
                            <a:rPr lang="en-US" sz="1400" dirty="0"/>
                            <a:t>10</a:t>
                          </a:r>
                        </a:p>
                      </a:txBody>
                      <a:tcPr/>
                    </a:tc>
                    <a:tc>
                      <a:txBody>
                        <a:bodyPr/>
                        <a:lstStyle/>
                        <a:p>
                          <a:r>
                            <a:rPr lang="en-US" sz="1400" dirty="0"/>
                            <a:t>0</a:t>
                          </a:r>
                        </a:p>
                      </a:txBody>
                      <a:tcPr/>
                    </a:tc>
                    <a:tc>
                      <a:txBody>
                        <a:bodyPr/>
                        <a:lstStyle/>
                        <a:p>
                          <a:r>
                            <a:rPr lang="en-US" sz="1400" dirty="0"/>
                            <a:t>-646</a:t>
                          </a:r>
                        </a:p>
                      </a:txBody>
                      <a:tcPr/>
                    </a:tc>
                    <a:tc>
                      <a:txBody>
                        <a:bodyPr/>
                        <a:lstStyle/>
                        <a:p>
                          <a:r>
                            <a:rPr lang="en-US" sz="1400" dirty="0"/>
                            <a:t>5</a:t>
                          </a:r>
                        </a:p>
                      </a:txBody>
                      <a:tcPr/>
                    </a:tc>
                    <a:tc>
                      <a:txBody>
                        <a:bodyPr/>
                        <a:lstStyle/>
                        <a:p>
                          <a:r>
                            <a:rPr lang="en-US" sz="1400" dirty="0"/>
                            <a:t>54</a:t>
                          </a:r>
                        </a:p>
                      </a:txBody>
                      <a:tcPr/>
                    </a:tc>
                    <a:tc>
                      <a:txBody>
                        <a:bodyPr/>
                        <a:lstStyle/>
                        <a:p>
                          <a:r>
                            <a:rPr lang="en-US" sz="1400" dirty="0"/>
                            <a:t>10</a:t>
                          </a:r>
                        </a:p>
                      </a:txBody>
                      <a:tcPr/>
                    </a:tc>
                    <a:tc>
                      <a:txBody>
                        <a:bodyPr/>
                        <a:lstStyle/>
                        <a:p>
                          <a:r>
                            <a:rPr lang="en-US" sz="1400" dirty="0"/>
                            <a:t>-538</a:t>
                          </a:r>
                        </a:p>
                      </a:txBody>
                      <a:tcPr/>
                    </a:tc>
                    <a:extLst>
                      <a:ext uri="{0D108BD9-81ED-4DB2-BD59-A6C34878D82A}">
                        <a16:rowId xmlns:a16="http://schemas.microsoft.com/office/drawing/2014/main" val="2899369795"/>
                      </a:ext>
                    </a:extLst>
                  </a:tr>
                  <a:tr h="146080">
                    <a:tc>
                      <a:txBody>
                        <a:bodyPr/>
                        <a:lstStyle/>
                        <a:p>
                          <a:r>
                            <a:rPr lang="en-US" sz="1400" dirty="0"/>
                            <a:t>110</a:t>
                          </a:r>
                        </a:p>
                      </a:txBody>
                      <a:tcPr/>
                    </a:tc>
                    <a:tc>
                      <a:txBody>
                        <a:bodyPr/>
                        <a:lstStyle/>
                        <a:p>
                          <a:r>
                            <a:rPr lang="en-US" sz="1400" dirty="0"/>
                            <a:t>5</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997893660"/>
                      </a:ext>
                    </a:extLst>
                  </a:tr>
                  <a:tr h="146080">
                    <a:tc>
                      <a:txBody>
                        <a:bodyPr/>
                        <a:lstStyle/>
                        <a:p>
                          <a:r>
                            <a:rPr lang="en-US" sz="1400" dirty="0"/>
                            <a:t>120</a:t>
                          </a:r>
                        </a:p>
                      </a:txBody>
                      <a:tcPr/>
                    </a:tc>
                    <a:tc>
                      <a:txBody>
                        <a:bodyPr/>
                        <a:lstStyle/>
                        <a:p>
                          <a:r>
                            <a:rPr lang="en-US" sz="1400" dirty="0"/>
                            <a:t>2</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14608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14608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14608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Choice>
        <mc:Fallback>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1898765805"/>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322136">
                    <a:tc>
                      <a:txBody>
                        <a:bodyPr/>
                        <a:lstStyle/>
                        <a:p>
                          <a:endParaRPr lang="en-US"/>
                        </a:p>
                      </a:txBody>
                      <a:tcPr>
                        <a:blipFill>
                          <a:blip r:embed="rId3"/>
                          <a:stretch>
                            <a:fillRect l="-763" t="-1887" r="-703817" b="-1530189"/>
                          </a:stretch>
                        </a:blipFill>
                      </a:tcPr>
                    </a:tc>
                    <a:tc>
                      <a:txBody>
                        <a:bodyPr/>
                        <a:lstStyle/>
                        <a:p>
                          <a:endParaRPr lang="en-US"/>
                        </a:p>
                      </a:txBody>
                      <a:tcPr>
                        <a:blipFill>
                          <a:blip r:embed="rId3"/>
                          <a:stretch>
                            <a:fillRect l="-100000" t="-1887" r="-598485" b="-1530189"/>
                          </a:stretch>
                        </a:blipFill>
                      </a:tcPr>
                    </a:tc>
                    <a:tc>
                      <a:txBody>
                        <a:bodyPr/>
                        <a:lstStyle/>
                        <a:p>
                          <a:endParaRPr lang="en-US"/>
                        </a:p>
                      </a:txBody>
                      <a:tcPr>
                        <a:blipFill>
                          <a:blip r:embed="rId3"/>
                          <a:stretch>
                            <a:fillRect l="-201527" t="-1887" r="-503053" b="-1530189"/>
                          </a:stretch>
                        </a:blipFill>
                      </a:tcPr>
                    </a:tc>
                    <a:tc>
                      <a:txBody>
                        <a:bodyPr/>
                        <a:lstStyle/>
                        <a:p>
                          <a:endParaRPr lang="en-US"/>
                        </a:p>
                      </a:txBody>
                      <a:tcPr>
                        <a:blipFill>
                          <a:blip r:embed="rId3"/>
                          <a:stretch>
                            <a:fillRect l="-299242" t="-1887" r="-399242" b="-1530189"/>
                          </a:stretch>
                        </a:blipFill>
                      </a:tcPr>
                    </a:tc>
                    <a:tc>
                      <a:txBody>
                        <a:bodyPr/>
                        <a:lstStyle/>
                        <a:p>
                          <a:endParaRPr lang="en-US"/>
                        </a:p>
                      </a:txBody>
                      <a:tcPr>
                        <a:blipFill>
                          <a:blip r:embed="rId3"/>
                          <a:stretch>
                            <a:fillRect l="-402290" t="-1887" r="-302290" b="-1530189"/>
                          </a:stretch>
                        </a:blipFill>
                      </a:tcPr>
                    </a:tc>
                    <a:tc>
                      <a:txBody>
                        <a:bodyPr/>
                        <a:lstStyle/>
                        <a:p>
                          <a:endParaRPr lang="en-US"/>
                        </a:p>
                      </a:txBody>
                      <a:tcPr>
                        <a:blipFill>
                          <a:blip r:embed="rId3"/>
                          <a:stretch>
                            <a:fillRect l="-502290" t="-1887" r="-202290" b="-1530189"/>
                          </a:stretch>
                        </a:blipFill>
                      </a:tcPr>
                    </a:tc>
                    <a:tc>
                      <a:txBody>
                        <a:bodyPr/>
                        <a:lstStyle/>
                        <a:p>
                          <a:endParaRPr lang="en-US"/>
                        </a:p>
                      </a:txBody>
                      <a:tcPr>
                        <a:blipFill>
                          <a:blip r:embed="rId3"/>
                          <a:stretch>
                            <a:fillRect l="-597727" t="-1887" r="-100758" b="-1530189"/>
                          </a:stretch>
                        </a:blipFill>
                      </a:tcPr>
                    </a:tc>
                    <a:tc>
                      <a:txBody>
                        <a:bodyPr/>
                        <a:lstStyle/>
                        <a:p>
                          <a:endParaRPr lang="en-US"/>
                        </a:p>
                      </a:txBody>
                      <a:tcPr>
                        <a:blipFill>
                          <a:blip r:embed="rId3"/>
                          <a:stretch>
                            <a:fillRect l="-703053" t="-1887" r="-1527" b="-1530189"/>
                          </a:stretch>
                        </a:blipFill>
                      </a:tcPr>
                    </a:tc>
                    <a:extLst>
                      <a:ext uri="{0D108BD9-81ED-4DB2-BD59-A6C34878D82A}">
                        <a16:rowId xmlns:a16="http://schemas.microsoft.com/office/drawing/2014/main" val="3064444016"/>
                      </a:ext>
                    </a:extLst>
                  </a:tr>
                  <a:tr h="30480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304800">
                    <a:tc>
                      <a:txBody>
                        <a:bodyPr/>
                        <a:lstStyle/>
                        <a:p>
                          <a:endParaRPr lang="en-US"/>
                        </a:p>
                      </a:txBody>
                      <a:tcPr>
                        <a:blipFill>
                          <a:blip r:embed="rId3"/>
                          <a:stretch>
                            <a:fillRect l="-763" t="-208000" r="-703817" b="-1422000"/>
                          </a:stretch>
                        </a:blipFill>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304800">
                    <a:tc>
                      <a:txBody>
                        <a:bodyPr/>
                        <a:lstStyle/>
                        <a:p>
                          <a:r>
                            <a:rPr lang="en-US" sz="1400" dirty="0"/>
                            <a:t>20</a:t>
                          </a:r>
                        </a:p>
                      </a:txBody>
                      <a:tcPr/>
                    </a:tc>
                    <a:tc>
                      <a:txBody>
                        <a:bodyPr/>
                        <a:lstStyle/>
                        <a:p>
                          <a:r>
                            <a:rPr lang="en-US" sz="1400" dirty="0"/>
                            <a:t>2639</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1311</a:t>
                          </a:r>
                        </a:p>
                      </a:txBody>
                      <a:tcPr/>
                    </a:tc>
                    <a:tc>
                      <a:txBody>
                        <a:bodyPr/>
                        <a:lstStyle/>
                        <a:p>
                          <a:r>
                            <a:rPr lang="en-US" sz="1400" dirty="0"/>
                            <a:t>0</a:t>
                          </a:r>
                        </a:p>
                      </a:txBody>
                      <a:tcPr/>
                    </a:tc>
                    <a:tc>
                      <a:txBody>
                        <a:bodyPr/>
                        <a:lstStyle/>
                        <a:p>
                          <a:r>
                            <a:rPr lang="en-US" sz="1400" dirty="0"/>
                            <a:t>2639</a:t>
                          </a:r>
                        </a:p>
                      </a:txBody>
                      <a:tcPr/>
                    </a:tc>
                    <a:tc>
                      <a:txBody>
                        <a:bodyPr/>
                        <a:lstStyle/>
                        <a:p>
                          <a:r>
                            <a:rPr lang="en-US" sz="1400" dirty="0"/>
                            <a:t>0</a:t>
                          </a:r>
                        </a:p>
                      </a:txBody>
                      <a:tcPr/>
                    </a:tc>
                    <a:extLst>
                      <a:ext uri="{0D108BD9-81ED-4DB2-BD59-A6C34878D82A}">
                        <a16:rowId xmlns:a16="http://schemas.microsoft.com/office/drawing/2014/main" val="4241752928"/>
                      </a:ext>
                    </a:extLst>
                  </a:tr>
                  <a:tr h="304800">
                    <a:tc>
                      <a:txBody>
                        <a:bodyPr/>
                        <a:lstStyle/>
                        <a:p>
                          <a:r>
                            <a:rPr lang="en-US" sz="1400" dirty="0"/>
                            <a:t>30</a:t>
                          </a:r>
                        </a:p>
                      </a:txBody>
                      <a:tcPr/>
                    </a:tc>
                    <a:tc>
                      <a:txBody>
                        <a:bodyPr/>
                        <a:lstStyle/>
                        <a:p>
                          <a:r>
                            <a:rPr lang="en-US" sz="1400" dirty="0"/>
                            <a:t>1310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1310</a:t>
                          </a:r>
                        </a:p>
                      </a:txBody>
                      <a:tcPr/>
                    </a:tc>
                    <a:tc>
                      <a:txBody>
                        <a:bodyPr/>
                        <a:lstStyle/>
                        <a:p>
                          <a:r>
                            <a:rPr lang="en-US" sz="1400" dirty="0"/>
                            <a:t>0</a:t>
                          </a:r>
                        </a:p>
                      </a:txBody>
                      <a:tcPr/>
                    </a:tc>
                    <a:extLst>
                      <a:ext uri="{0D108BD9-81ED-4DB2-BD59-A6C34878D82A}">
                        <a16:rowId xmlns:a16="http://schemas.microsoft.com/office/drawing/2014/main" val="2742253485"/>
                      </a:ext>
                    </a:extLst>
                  </a:tr>
                  <a:tr h="304800">
                    <a:tc>
                      <a:txBody>
                        <a:bodyPr/>
                        <a:lstStyle/>
                        <a:p>
                          <a:r>
                            <a:rPr lang="en-US" sz="1400" dirty="0"/>
                            <a:t>40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extLst>
                      <a:ext uri="{0D108BD9-81ED-4DB2-BD59-A6C34878D82A}">
                        <a16:rowId xmlns:a16="http://schemas.microsoft.com/office/drawing/2014/main" val="2179561135"/>
                      </a:ext>
                    </a:extLst>
                  </a:tr>
                  <a:tr h="304800">
                    <a:tc>
                      <a:txBody>
                        <a:bodyPr/>
                        <a:lstStyle/>
                        <a:p>
                          <a:r>
                            <a:rPr lang="en-US" sz="1400" dirty="0"/>
                            <a:t>50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161</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extLst>
                      <a:ext uri="{0D108BD9-81ED-4DB2-BD59-A6C34878D82A}">
                        <a16:rowId xmlns:a16="http://schemas.microsoft.com/office/drawing/2014/main" val="3651646405"/>
                      </a:ext>
                    </a:extLst>
                  </a:tr>
                  <a:tr h="304800">
                    <a:tc>
                      <a:txBody>
                        <a:bodyPr/>
                        <a:lstStyle/>
                        <a:p>
                          <a:r>
                            <a:rPr lang="en-US" sz="1400" dirty="0"/>
                            <a:t>60</a:t>
                          </a:r>
                        </a:p>
                      </a:txBody>
                      <a:tcPr/>
                    </a:tc>
                    <a:tc>
                      <a:txBody>
                        <a:bodyPr/>
                        <a:lstStyle/>
                        <a:p>
                          <a:r>
                            <a:rPr lang="en-US" sz="1400" dirty="0"/>
                            <a:t>160</a:t>
                          </a:r>
                        </a:p>
                      </a:txBody>
                      <a:tcPr/>
                    </a:tc>
                    <a:tc>
                      <a:txBody>
                        <a:bodyPr/>
                        <a:lstStyle/>
                        <a:p>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-10627 A</a:t>
                          </a:r>
                        </a:p>
                      </a:txBody>
                      <a:tcPr/>
                    </a:tc>
                    <a:tc>
                      <a:txBody>
                        <a:bodyPr/>
                        <a:lstStyle/>
                        <a:p>
                          <a:r>
                            <a:rPr lang="en-US" sz="1400" dirty="0"/>
                            <a:t>80</a:t>
                          </a:r>
                        </a:p>
                      </a:txBody>
                      <a:tcPr/>
                    </a:tc>
                    <a:tc>
                      <a:txBody>
                        <a:bodyPr/>
                        <a:lstStyle/>
                        <a:p>
                          <a:r>
                            <a:rPr lang="en-US" sz="1400" dirty="0"/>
                            <a:t>885</a:t>
                          </a:r>
                        </a:p>
                      </a:txBody>
                      <a:tcPr/>
                    </a:tc>
                    <a:tc>
                      <a:txBody>
                        <a:bodyPr/>
                        <a:lstStyle/>
                        <a:p>
                          <a:r>
                            <a:rPr lang="en-US" sz="1400" dirty="0"/>
                            <a:t>160</a:t>
                          </a:r>
                        </a:p>
                      </a:txBody>
                      <a:tcPr/>
                    </a:tc>
                    <a:tc>
                      <a:txBody>
                        <a:bodyPr/>
                        <a:lstStyle/>
                        <a:p>
                          <a:r>
                            <a:rPr lang="en-US" sz="1400" dirty="0"/>
                            <a:t>-8850 A</a:t>
                          </a:r>
                        </a:p>
                      </a:txBody>
                      <a:tcPr/>
                    </a:tc>
                    <a:extLst>
                      <a:ext uri="{0D108BD9-81ED-4DB2-BD59-A6C34878D82A}">
                        <a16:rowId xmlns:a16="http://schemas.microsoft.com/office/drawing/2014/main" val="1038191599"/>
                      </a:ext>
                    </a:extLst>
                  </a:tr>
                  <a:tr h="304800">
                    <a:tc>
                      <a:txBody>
                        <a:bodyPr/>
                        <a:lstStyle/>
                        <a:p>
                          <a:r>
                            <a:rPr lang="en-US" sz="1400" dirty="0"/>
                            <a:t>70</a:t>
                          </a:r>
                        </a:p>
                      </a:txBody>
                      <a:tcPr/>
                    </a:tc>
                    <a:tc>
                      <a:txBody>
                        <a:bodyPr/>
                        <a:lstStyle/>
                        <a:p>
                          <a:r>
                            <a:rPr lang="en-US" sz="1400" dirty="0"/>
                            <a:t>80</a:t>
                          </a:r>
                        </a:p>
                      </a:txBody>
                      <a:tcPr/>
                    </a:tc>
                    <a:tc>
                      <a:txBody>
                        <a:bodyPr/>
                        <a:lstStyle/>
                        <a:p>
                          <a:r>
                            <a:rPr lang="en-US" sz="1400" dirty="0"/>
                            <a:t>0</a:t>
                          </a:r>
                        </a:p>
                      </a:txBody>
                      <a:tcPr/>
                    </a:tc>
                    <a:tc>
                      <a:txBody>
                        <a:bodyPr/>
                        <a:lstStyle/>
                        <a:p>
                          <a:r>
                            <a:rPr lang="en-US" sz="1400" dirty="0"/>
                            <a:t>-5277</a:t>
                          </a:r>
                        </a:p>
                      </a:txBody>
                      <a:tcPr/>
                    </a:tc>
                    <a:tc>
                      <a:txBody>
                        <a:bodyPr/>
                        <a:lstStyle/>
                        <a:p>
                          <a:r>
                            <a:rPr lang="en-US" sz="1400" dirty="0"/>
                            <a:t>40</a:t>
                          </a:r>
                        </a:p>
                      </a:txBody>
                      <a:tcPr/>
                    </a:tc>
                    <a:tc>
                      <a:txBody>
                        <a:bodyPr/>
                        <a:lstStyle/>
                        <a:p>
                          <a:r>
                            <a:rPr lang="en-US" sz="1400" dirty="0"/>
                            <a:t>439</a:t>
                          </a:r>
                        </a:p>
                      </a:txBody>
                      <a:tcPr/>
                    </a:tc>
                    <a:tc>
                      <a:txBody>
                        <a:bodyPr/>
                        <a:lstStyle/>
                        <a:p>
                          <a:r>
                            <a:rPr lang="en-US" sz="1400" dirty="0"/>
                            <a:t>80</a:t>
                          </a:r>
                        </a:p>
                      </a:txBody>
                      <a:tcPr/>
                    </a:tc>
                    <a:tc>
                      <a:txBody>
                        <a:bodyPr/>
                        <a:lstStyle/>
                        <a:p>
                          <a:r>
                            <a:rPr lang="en-US" sz="1400" dirty="0"/>
                            <a:t>-4393</a:t>
                          </a:r>
                        </a:p>
                      </a:txBody>
                      <a:tcPr/>
                    </a:tc>
                    <a:extLst>
                      <a:ext uri="{0D108BD9-81ED-4DB2-BD59-A6C34878D82A}">
                        <a16:rowId xmlns:a16="http://schemas.microsoft.com/office/drawing/2014/main" val="1071409900"/>
                      </a:ext>
                    </a:extLst>
                  </a:tr>
                  <a:tr h="304800">
                    <a:tc>
                      <a:txBody>
                        <a:bodyPr/>
                        <a:lstStyle/>
                        <a:p>
                          <a:r>
                            <a:rPr lang="en-US" sz="1400" dirty="0"/>
                            <a:t>80</a:t>
                          </a:r>
                        </a:p>
                      </a:txBody>
                      <a:tcPr/>
                    </a:tc>
                    <a:tc>
                      <a:txBody>
                        <a:bodyPr/>
                        <a:lstStyle/>
                        <a:p>
                          <a:r>
                            <a:rPr lang="en-US" sz="1400" dirty="0"/>
                            <a:t>40</a:t>
                          </a:r>
                        </a:p>
                      </a:txBody>
                      <a:tcPr/>
                    </a:tc>
                    <a:tc>
                      <a:txBody>
                        <a:bodyPr/>
                        <a:lstStyle/>
                        <a:p>
                          <a:r>
                            <a:rPr lang="en-US" sz="1400" dirty="0"/>
                            <a:t>0</a:t>
                          </a:r>
                        </a:p>
                      </a:txBody>
                      <a:tcPr/>
                    </a:tc>
                    <a:tc>
                      <a:txBody>
                        <a:bodyPr/>
                        <a:lstStyle/>
                        <a:p>
                          <a:r>
                            <a:rPr lang="en-US" sz="1400" dirty="0"/>
                            <a:t>-2621</a:t>
                          </a:r>
                        </a:p>
                      </a:txBody>
                      <a:tcPr/>
                    </a:tc>
                    <a:tc>
                      <a:txBody>
                        <a:bodyPr/>
                        <a:lstStyle/>
                        <a:p>
                          <a:r>
                            <a:rPr lang="en-US" sz="1400" dirty="0"/>
                            <a:t>20</a:t>
                          </a:r>
                        </a:p>
                      </a:txBody>
                      <a:tcPr/>
                    </a:tc>
                    <a:tc>
                      <a:txBody>
                        <a:bodyPr/>
                        <a:lstStyle/>
                        <a:p>
                          <a:r>
                            <a:rPr lang="en-US" sz="1400" dirty="0"/>
                            <a:t>218</a:t>
                          </a:r>
                        </a:p>
                      </a:txBody>
                      <a:tcPr/>
                    </a:tc>
                    <a:tc>
                      <a:txBody>
                        <a:bodyPr/>
                        <a:lstStyle/>
                        <a:p>
                          <a:r>
                            <a:rPr lang="en-US" sz="1400" dirty="0"/>
                            <a:t>40</a:t>
                          </a:r>
                        </a:p>
                      </a:txBody>
                      <a:tcPr/>
                    </a:tc>
                    <a:tc>
                      <a:txBody>
                        <a:bodyPr/>
                        <a:lstStyle/>
                        <a:p>
                          <a:r>
                            <a:rPr lang="en-US" sz="1400" dirty="0"/>
                            <a:t>-2181</a:t>
                          </a:r>
                        </a:p>
                      </a:txBody>
                      <a:tcPr/>
                    </a:tc>
                    <a:extLst>
                      <a:ext uri="{0D108BD9-81ED-4DB2-BD59-A6C34878D82A}">
                        <a16:rowId xmlns:a16="http://schemas.microsoft.com/office/drawing/2014/main" val="1906103990"/>
                      </a:ext>
                    </a:extLst>
                  </a:tr>
                  <a:tr h="304800">
                    <a:tc>
                      <a:txBody>
                        <a:bodyPr/>
                        <a:lstStyle/>
                        <a:p>
                          <a:r>
                            <a:rPr lang="en-US" sz="1400" dirty="0"/>
                            <a:t>90</a:t>
                          </a:r>
                        </a:p>
                      </a:txBody>
                      <a:tcPr/>
                    </a:tc>
                    <a:tc>
                      <a:txBody>
                        <a:bodyPr/>
                        <a:lstStyle/>
                        <a:p>
                          <a:r>
                            <a:rPr lang="en-US" sz="1400" dirty="0"/>
                            <a:t>20</a:t>
                          </a:r>
                        </a:p>
                      </a:txBody>
                      <a:tcPr/>
                    </a:tc>
                    <a:tc>
                      <a:txBody>
                        <a:bodyPr/>
                        <a:lstStyle/>
                        <a:p>
                          <a:r>
                            <a:rPr lang="en-US" sz="1400" dirty="0"/>
                            <a:t>0</a:t>
                          </a:r>
                        </a:p>
                      </a:txBody>
                      <a:tcPr/>
                    </a:tc>
                    <a:tc>
                      <a:txBody>
                        <a:bodyPr/>
                        <a:lstStyle/>
                        <a:p>
                          <a:r>
                            <a:rPr lang="en-US" sz="1400" dirty="0"/>
                            <a:t>-1301</a:t>
                          </a:r>
                        </a:p>
                      </a:txBody>
                      <a:tcPr/>
                    </a:tc>
                    <a:tc>
                      <a:txBody>
                        <a:bodyPr/>
                        <a:lstStyle/>
                        <a:p>
                          <a:r>
                            <a:rPr lang="en-US" sz="1400" dirty="0"/>
                            <a:t>10</a:t>
                          </a:r>
                        </a:p>
                      </a:txBody>
                      <a:tcPr/>
                    </a:tc>
                    <a:tc>
                      <a:txBody>
                        <a:bodyPr/>
                        <a:lstStyle/>
                        <a:p>
                          <a:r>
                            <a:rPr lang="en-US" sz="1400" dirty="0"/>
                            <a:t>108</a:t>
                          </a:r>
                        </a:p>
                      </a:txBody>
                      <a:tcPr/>
                    </a:tc>
                    <a:tc>
                      <a:txBody>
                        <a:bodyPr/>
                        <a:lstStyle/>
                        <a:p>
                          <a:r>
                            <a:rPr lang="en-US" sz="1400" dirty="0"/>
                            <a:t>20</a:t>
                          </a:r>
                        </a:p>
                      </a:txBody>
                      <a:tcPr/>
                    </a:tc>
                    <a:tc>
                      <a:txBody>
                        <a:bodyPr/>
                        <a:lstStyle/>
                        <a:p>
                          <a:r>
                            <a:rPr lang="en-US" sz="1400" dirty="0"/>
                            <a:t>-1083</a:t>
                          </a:r>
                        </a:p>
                      </a:txBody>
                      <a:tcPr/>
                    </a:tc>
                    <a:extLst>
                      <a:ext uri="{0D108BD9-81ED-4DB2-BD59-A6C34878D82A}">
                        <a16:rowId xmlns:a16="http://schemas.microsoft.com/office/drawing/2014/main" val="409105822"/>
                      </a:ext>
                    </a:extLst>
                  </a:tr>
                  <a:tr h="304800">
                    <a:tc>
                      <a:txBody>
                        <a:bodyPr/>
                        <a:lstStyle/>
                        <a:p>
                          <a:r>
                            <a:rPr lang="en-US" sz="1400" dirty="0"/>
                            <a:t>100</a:t>
                          </a:r>
                        </a:p>
                      </a:txBody>
                      <a:tcPr/>
                    </a:tc>
                    <a:tc>
                      <a:txBody>
                        <a:bodyPr/>
                        <a:lstStyle/>
                        <a:p>
                          <a:r>
                            <a:rPr lang="en-US" sz="1400" dirty="0"/>
                            <a:t>10</a:t>
                          </a:r>
                        </a:p>
                      </a:txBody>
                      <a:tcPr/>
                    </a:tc>
                    <a:tc>
                      <a:txBody>
                        <a:bodyPr/>
                        <a:lstStyle/>
                        <a:p>
                          <a:r>
                            <a:rPr lang="en-US" sz="1400" dirty="0"/>
                            <a:t>0</a:t>
                          </a:r>
                        </a:p>
                      </a:txBody>
                      <a:tcPr/>
                    </a:tc>
                    <a:tc>
                      <a:txBody>
                        <a:bodyPr/>
                        <a:lstStyle/>
                        <a:p>
                          <a:r>
                            <a:rPr lang="en-US" sz="1400" dirty="0"/>
                            <a:t>-646</a:t>
                          </a:r>
                        </a:p>
                      </a:txBody>
                      <a:tcPr/>
                    </a:tc>
                    <a:tc>
                      <a:txBody>
                        <a:bodyPr/>
                        <a:lstStyle/>
                        <a:p>
                          <a:r>
                            <a:rPr lang="en-US" sz="1400" dirty="0"/>
                            <a:t>5</a:t>
                          </a:r>
                        </a:p>
                      </a:txBody>
                      <a:tcPr/>
                    </a:tc>
                    <a:tc>
                      <a:txBody>
                        <a:bodyPr/>
                        <a:lstStyle/>
                        <a:p>
                          <a:r>
                            <a:rPr lang="en-US" sz="1400" dirty="0"/>
                            <a:t>54</a:t>
                          </a:r>
                        </a:p>
                      </a:txBody>
                      <a:tcPr/>
                    </a:tc>
                    <a:tc>
                      <a:txBody>
                        <a:bodyPr/>
                        <a:lstStyle/>
                        <a:p>
                          <a:r>
                            <a:rPr lang="en-US" sz="1400" dirty="0"/>
                            <a:t>10</a:t>
                          </a:r>
                        </a:p>
                      </a:txBody>
                      <a:tcPr/>
                    </a:tc>
                    <a:tc>
                      <a:txBody>
                        <a:bodyPr/>
                        <a:lstStyle/>
                        <a:p>
                          <a:r>
                            <a:rPr lang="en-US" sz="1400" dirty="0"/>
                            <a:t>-538</a:t>
                          </a:r>
                        </a:p>
                      </a:txBody>
                      <a:tcPr/>
                    </a:tc>
                    <a:extLst>
                      <a:ext uri="{0D108BD9-81ED-4DB2-BD59-A6C34878D82A}">
                        <a16:rowId xmlns:a16="http://schemas.microsoft.com/office/drawing/2014/main" val="2899369795"/>
                      </a:ext>
                    </a:extLst>
                  </a:tr>
                  <a:tr h="304800">
                    <a:tc>
                      <a:txBody>
                        <a:bodyPr/>
                        <a:lstStyle/>
                        <a:p>
                          <a:r>
                            <a:rPr lang="en-US" sz="1400" dirty="0"/>
                            <a:t>110</a:t>
                          </a:r>
                        </a:p>
                      </a:txBody>
                      <a:tcPr/>
                    </a:tc>
                    <a:tc>
                      <a:txBody>
                        <a:bodyPr/>
                        <a:lstStyle/>
                        <a:p>
                          <a:r>
                            <a:rPr lang="en-US" sz="1400" dirty="0"/>
                            <a:t>5</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997893660"/>
                      </a:ext>
                    </a:extLst>
                  </a:tr>
                  <a:tr h="304800">
                    <a:tc>
                      <a:txBody>
                        <a:bodyPr/>
                        <a:lstStyle/>
                        <a:p>
                          <a:r>
                            <a:rPr lang="en-US" sz="1400" dirty="0"/>
                            <a:t>120</a:t>
                          </a:r>
                        </a:p>
                      </a:txBody>
                      <a:tcPr/>
                    </a:tc>
                    <a:tc>
                      <a:txBody>
                        <a:bodyPr/>
                        <a:lstStyle/>
                        <a:p>
                          <a:r>
                            <a:rPr lang="en-US" sz="1400" dirty="0"/>
                            <a:t>2</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30480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30480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30480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A0810AA6-3728-45DC-BC8E-E20D7ABD10F1}"/>
                  </a:ext>
                </a:extLst>
              </p:cNvPr>
              <p:cNvSpPr txBox="1"/>
              <p:nvPr/>
            </p:nvSpPr>
            <p:spPr>
              <a:xfrm>
                <a:off x="7239000" y="1905000"/>
                <a:ext cx="4419600" cy="3469348"/>
              </a:xfrm>
              <a:prstGeom prst="rect">
                <a:avLst/>
              </a:prstGeom>
              <a:solidFill>
                <a:srgbClr val="D6D2C4"/>
              </a:solidFill>
            </p:spPr>
            <p:txBody>
              <a:bodyPr wrap="square" rtlCol="0">
                <a:spAutoFit/>
              </a:bodyPr>
              <a:lstStyle/>
              <a:p>
                <a14:m>
                  <m:oMath xmlns:m="http://schemas.openxmlformats.org/officeDocument/2006/math">
                    <m:sSub>
                      <m:sSubPr>
                        <m:ctrlPr>
                          <a:rPr lang="en-US" sz="1600" i="1" smtClean="0">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h</m:t>
                        </m:r>
                        <m:r>
                          <a:rPr lang="en-US" sz="1600" i="1">
                            <a:latin typeface="Cambria Math" panose="02040503050406030204" pitchFamily="18" charset="0"/>
                          </a:rPr>
                          <m:t>1</m:t>
                        </m:r>
                      </m:sub>
                    </m:sSub>
                    <m:d>
                      <m:dPr>
                        <m:ctrlPr>
                          <a:rPr lang="en-US" sz="1600" i="1">
                            <a:latin typeface="Cambria Math" panose="02040503050406030204" pitchFamily="18" charset="0"/>
                          </a:rPr>
                        </m:ctrlPr>
                      </m:dPr>
                      <m:e>
                        <m:r>
                          <a:rPr lang="en-US" sz="1600" i="1">
                            <a:latin typeface="Cambria Math" panose="02040503050406030204" pitchFamily="18" charset="0"/>
                          </a:rPr>
                          <m:t>𝑡</m:t>
                        </m:r>
                      </m:e>
                    </m:d>
                    <m:r>
                      <a:rPr lang="en-US" sz="1600" i="1">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𝑣</m:t>
                            </m:r>
                          </m:e>
                          <m:sub>
                            <m:r>
                              <a:rPr lang="en-US" sz="1600" i="1">
                                <a:latin typeface="Cambria Math" panose="02040503050406030204" pitchFamily="18" charset="0"/>
                              </a:rPr>
                              <m:t>2</m:t>
                            </m:r>
                          </m:sub>
                        </m:sSub>
                        <m:d>
                          <m:dPr>
                            <m:ctrlPr>
                              <a:rPr lang="en-US" sz="1600" i="1">
                                <a:latin typeface="Cambria Math" panose="02040503050406030204" pitchFamily="18" charset="0"/>
                              </a:rPr>
                            </m:ctrlPr>
                          </m:dPr>
                          <m:e>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e>
                        </m:d>
                      </m:num>
                      <m:den>
                        <m:sSub>
                          <m:sSubPr>
                            <m:ctrlPr>
                              <a:rPr lang="en-US" sz="1600" i="1">
                                <a:latin typeface="Cambria Math" panose="02040503050406030204" pitchFamily="18" charset="0"/>
                              </a:rPr>
                            </m:ctrlPr>
                          </m:sSubPr>
                          <m:e>
                            <m:r>
                              <a:rPr lang="en-US" sz="1600" i="1">
                                <a:latin typeface="Cambria Math" panose="02040503050406030204" pitchFamily="18" charset="0"/>
                              </a:rPr>
                              <m:t>𝑍</m:t>
                            </m:r>
                          </m:e>
                          <m:sub>
                            <m:r>
                              <a:rPr lang="en-US" sz="1600" i="1">
                                <a:latin typeface="Cambria Math" panose="02040503050406030204" pitchFamily="18" charset="0"/>
                              </a:rPr>
                              <m:t>𝑐</m:t>
                            </m:r>
                          </m:sub>
                        </m:sSub>
                      </m:den>
                    </m:f>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𝑖</m:t>
                        </m:r>
                      </m:e>
                      <m:sub>
                        <m:r>
                          <a:rPr lang="en-US" sz="1600" i="1">
                            <a:latin typeface="Cambria Math" panose="02040503050406030204" pitchFamily="18" charset="0"/>
                          </a:rPr>
                          <m:t>2</m:t>
                        </m:r>
                      </m:sub>
                    </m:sSub>
                    <m:r>
                      <a:rPr lang="en-US" sz="1600" i="1">
                        <a:latin typeface="Cambria Math" panose="02040503050406030204" pitchFamily="18" charset="0"/>
                      </a:rPr>
                      <m:t>(</m:t>
                    </m:r>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r>
                      <a:rPr lang="en-US" sz="1600" i="1">
                        <a:latin typeface="Cambria Math" panose="02040503050406030204" pitchFamily="18" charset="0"/>
                      </a:rPr>
                      <m:t>)</m:t>
                    </m:r>
                  </m:oMath>
                </a14:m>
                <a:r>
                  <a:rPr lang="en-US" sz="1600" dirty="0"/>
                  <a:t> = 0       (</a:t>
                </a:r>
                <a14:m>
                  <m:oMath xmlns:m="http://schemas.openxmlformats.org/officeDocument/2006/math">
                    <m:r>
                      <a:rPr lang="en-US" sz="1600" b="0" i="1" dirty="0" smtClean="0">
                        <a:latin typeface="Cambria Math" panose="02040503050406030204" pitchFamily="18" charset="0"/>
                      </a:rPr>
                      <m:t>𝜏</m:t>
                    </m:r>
                    <m:r>
                      <a:rPr lang="en-US" sz="1600" b="0" i="1" dirty="0" smtClean="0">
                        <a:latin typeface="Cambria Math" panose="02040503050406030204" pitchFamily="18" charset="0"/>
                      </a:rPr>
                      <m:t>=50</m:t>
                    </m:r>
                    <m:r>
                      <a:rPr lang="en-US" sz="1600" b="0" i="1" dirty="0" smtClean="0">
                        <a:latin typeface="Cambria Math" panose="02040503050406030204" pitchFamily="18" charset="0"/>
                      </a:rPr>
                      <m:t>𝜇</m:t>
                    </m:r>
                    <m:r>
                      <a:rPr lang="en-US" sz="1600" b="0" i="1" dirty="0" smtClean="0">
                        <a:latin typeface="Cambria Math" panose="02040503050406030204" pitchFamily="18" charset="0"/>
                      </a:rPr>
                      <m:t>𝑠</m:t>
                    </m:r>
                  </m:oMath>
                </a14:m>
                <a:r>
                  <a:rPr lang="en-US" sz="1600" dirty="0"/>
                  <a:t>)</a:t>
                </a:r>
              </a:p>
              <a:p>
                <a:endParaRPr lang="en-US" sz="1600" dirty="0"/>
              </a:p>
              <a:p>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h</m:t>
                        </m:r>
                        <m:r>
                          <a:rPr lang="en-US" sz="1600" b="0" i="1" smtClean="0">
                            <a:latin typeface="Cambria Math" panose="02040503050406030204" pitchFamily="18" charset="0"/>
                          </a:rPr>
                          <m:t>2</m:t>
                        </m:r>
                      </m:sub>
                    </m:sSub>
                    <m:d>
                      <m:dPr>
                        <m:ctrlPr>
                          <a:rPr lang="en-US" sz="1600" i="1">
                            <a:latin typeface="Cambria Math" panose="02040503050406030204" pitchFamily="18" charset="0"/>
                          </a:rPr>
                        </m:ctrlPr>
                      </m:dPr>
                      <m:e>
                        <m:r>
                          <a:rPr lang="en-US" sz="1600" i="1">
                            <a:latin typeface="Cambria Math" panose="02040503050406030204" pitchFamily="18" charset="0"/>
                          </a:rPr>
                          <m:t>𝑡</m:t>
                        </m:r>
                      </m:e>
                    </m:d>
                    <m:r>
                      <a:rPr lang="en-US" sz="1600" i="1">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𝑣</m:t>
                            </m:r>
                          </m:e>
                          <m:sub>
                            <m:r>
                              <a:rPr lang="en-US" sz="1600" b="0" i="1" smtClean="0">
                                <a:latin typeface="Cambria Math" panose="02040503050406030204" pitchFamily="18" charset="0"/>
                              </a:rPr>
                              <m:t>1</m:t>
                            </m:r>
                          </m:sub>
                        </m:sSub>
                        <m:d>
                          <m:dPr>
                            <m:ctrlPr>
                              <a:rPr lang="en-US" sz="1600" i="1">
                                <a:latin typeface="Cambria Math" panose="02040503050406030204" pitchFamily="18" charset="0"/>
                              </a:rPr>
                            </m:ctrlPr>
                          </m:dPr>
                          <m:e>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e>
                        </m:d>
                      </m:num>
                      <m:den>
                        <m:sSub>
                          <m:sSubPr>
                            <m:ctrlPr>
                              <a:rPr lang="en-US" sz="1600" i="1">
                                <a:latin typeface="Cambria Math" panose="02040503050406030204" pitchFamily="18" charset="0"/>
                              </a:rPr>
                            </m:ctrlPr>
                          </m:sSubPr>
                          <m:e>
                            <m:r>
                              <a:rPr lang="en-US" sz="1600" i="1">
                                <a:latin typeface="Cambria Math" panose="02040503050406030204" pitchFamily="18" charset="0"/>
                              </a:rPr>
                              <m:t>𝑍</m:t>
                            </m:r>
                          </m:e>
                          <m:sub>
                            <m:r>
                              <a:rPr lang="en-US" sz="1600" i="1">
                                <a:latin typeface="Cambria Math" panose="02040503050406030204" pitchFamily="18" charset="0"/>
                              </a:rPr>
                              <m:t>𝑐</m:t>
                            </m:r>
                          </m:sub>
                        </m:sSub>
                      </m:den>
                    </m:f>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𝑖</m:t>
                        </m:r>
                      </m:e>
                      <m:sub>
                        <m:r>
                          <a:rPr lang="en-US" sz="1600" b="0" i="1" smtClean="0">
                            <a:latin typeface="Cambria Math" panose="02040503050406030204" pitchFamily="18" charset="0"/>
                          </a:rPr>
                          <m:t>1</m:t>
                        </m:r>
                      </m:sub>
                    </m:sSub>
                    <m:r>
                      <a:rPr lang="en-US" sz="1600" i="1">
                        <a:latin typeface="Cambria Math" panose="02040503050406030204" pitchFamily="18" charset="0"/>
                      </a:rPr>
                      <m:t>(</m:t>
                    </m:r>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r>
                      <a:rPr lang="en-US" sz="1600" i="1">
                        <a:latin typeface="Cambria Math" panose="02040503050406030204" pitchFamily="18" charset="0"/>
                      </a:rPr>
                      <m:t>)</m:t>
                    </m:r>
                  </m:oMath>
                </a14:m>
                <a:r>
                  <a:rPr lang="en-US" sz="1600" dirty="0"/>
                  <a:t>        (</a:t>
                </a:r>
                <a14:m>
                  <m:oMath xmlns:m="http://schemas.openxmlformats.org/officeDocument/2006/math">
                    <m:r>
                      <a:rPr lang="en-US" sz="1600" i="1" dirty="0">
                        <a:latin typeface="Cambria Math" panose="02040503050406030204" pitchFamily="18" charset="0"/>
                      </a:rPr>
                      <m:t>𝜏</m:t>
                    </m:r>
                    <m:r>
                      <a:rPr lang="en-US" sz="1600" i="1" dirty="0">
                        <a:latin typeface="Cambria Math" panose="02040503050406030204" pitchFamily="18" charset="0"/>
                      </a:rPr>
                      <m:t>=50</m:t>
                    </m:r>
                    <m:r>
                      <a:rPr lang="en-US" sz="1600" i="1" dirty="0">
                        <a:latin typeface="Cambria Math" panose="02040503050406030204" pitchFamily="18" charset="0"/>
                      </a:rPr>
                      <m:t>𝜇</m:t>
                    </m:r>
                    <m:r>
                      <a:rPr lang="en-US" sz="1600" i="1" dirty="0">
                        <a:latin typeface="Cambria Math" panose="02040503050406030204" pitchFamily="18" charset="0"/>
                      </a:rPr>
                      <m:t>𝑠</m:t>
                    </m:r>
                  </m:oMath>
                </a14:m>
                <a:r>
                  <a:rPr lang="en-US" sz="1600" dirty="0"/>
                  <a:t>)</a:t>
                </a:r>
              </a:p>
              <a:p>
                <a:endParaRPr lang="en-US" sz="1600" dirty="0"/>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h</m:t>
                        </m:r>
                        <m:r>
                          <a:rPr lang="en-US" sz="1600" b="0" i="1" smtClean="0">
                            <a:latin typeface="Cambria Math" panose="02040503050406030204" pitchFamily="18" charset="0"/>
                          </a:rPr>
                          <m:t>2</m:t>
                        </m:r>
                      </m:sub>
                    </m:sSub>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𝑅</m:t>
                            </m:r>
                          </m:den>
                        </m:f>
                      </m:den>
                    </m:f>
                  </m:oMath>
                </a14:m>
                <a:r>
                  <a:rPr lang="en-US" sz="1600" b="0" i="1" dirty="0">
                    <a:latin typeface="Cambria Math" panose="02040503050406030204" pitchFamily="18" charset="0"/>
                  </a:rPr>
                  <a:t> </a:t>
                </a: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𝑖</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2</m:t>
                            </m:r>
                          </m:sub>
                        </m:sSub>
                      </m:num>
                      <m:den>
                        <m:r>
                          <a:rPr lang="en-US" sz="1600" b="0" i="1" smtClean="0">
                            <a:latin typeface="Cambria Math" panose="02040503050406030204" pitchFamily="18" charset="0"/>
                          </a:rPr>
                          <m:t>𝑅</m:t>
                        </m:r>
                      </m:den>
                    </m:f>
                  </m:oMath>
                </a14:m>
                <a:r>
                  <a:rPr lang="en-US" sz="1600" b="0" i="1" dirty="0">
                    <a:latin typeface="Cambria Math" panose="02040503050406030204" pitchFamily="18" charset="0"/>
                  </a:rPr>
                  <a:t> </a:t>
                </a: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𝑖</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oMath>
                </a14:m>
                <a:r>
                  <a:rPr lang="en-US" sz="1600" dirty="0">
                    <a:latin typeface="+mj-lt"/>
                  </a:rPr>
                  <a:t> </a:t>
                </a:r>
              </a:p>
              <a:p>
                <a:endParaRPr lang="en-US" sz="1600" dirty="0">
                  <a:latin typeface="+mj-lt"/>
                </a:endParaRP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𝐻</m:t>
                            </m:r>
                            <m:r>
                              <a:rPr lang="en-US" sz="1600" b="0" i="1" smtClean="0">
                                <a:latin typeface="Cambria Math" panose="02040503050406030204" pitchFamily="18" charset="0"/>
                              </a:rPr>
                              <m:t>1</m:t>
                            </m:r>
                          </m:sub>
                        </m:sSub>
                      </m:e>
                    </m:d>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oMath>
                </a14:m>
                <a:r>
                  <a:rPr lang="en-US" sz="1600" dirty="0">
                    <a:latin typeface="+mj-lt"/>
                  </a:rPr>
                  <a:t> </a:t>
                </a:r>
              </a:p>
            </p:txBody>
          </p:sp>
        </mc:Choice>
        <mc:Fallback>
          <p:sp>
            <p:nvSpPr>
              <p:cNvPr id="5" name="TextBox 4">
                <a:extLst>
                  <a:ext uri="{FF2B5EF4-FFF2-40B4-BE49-F238E27FC236}">
                    <a16:creationId xmlns:a16="http://schemas.microsoft.com/office/drawing/2014/main" id="{A0810AA6-3728-45DC-BC8E-E20D7ABD10F1}"/>
                  </a:ext>
                </a:extLst>
              </p:cNvPr>
              <p:cNvSpPr txBox="1">
                <a:spLocks noRot="1" noChangeAspect="1" noMove="1" noResize="1" noEditPoints="1" noAdjustHandles="1" noChangeArrowheads="1" noChangeShapeType="1" noTextEdit="1"/>
              </p:cNvSpPr>
              <p:nvPr/>
            </p:nvSpPr>
            <p:spPr>
              <a:xfrm>
                <a:off x="7239000" y="1905000"/>
                <a:ext cx="4419600" cy="3469348"/>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269227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F5093E76-C529-42B2-86BA-3654357262AD}"/>
                  </a:ext>
                </a:extLst>
              </p:cNvPr>
              <p:cNvSpPr>
                <a:spLocks noGrp="1"/>
              </p:cNvSpPr>
              <p:nvPr>
                <p:ph type="title"/>
              </p:nvPr>
            </p:nvSpPr>
            <p:spPr/>
            <p:txBody>
              <a:bodyPr/>
              <a:lstStyle/>
              <a:p>
                <a:r>
                  <a:rPr lang="en-US" dirty="0"/>
                  <a:t>Time Step 110 </a:t>
                </a:r>
                <a14:m>
                  <m:oMath xmlns:m="http://schemas.openxmlformats.org/officeDocument/2006/math">
                    <m:r>
                      <a:rPr lang="en-US" b="1" i="1" smtClean="0">
                        <a:latin typeface="Cambria Math" panose="02040503050406030204" pitchFamily="18" charset="0"/>
                      </a:rPr>
                      <m:t>𝝁</m:t>
                    </m:r>
                    <m:r>
                      <a:rPr lang="en-US" b="1" i="1" smtClean="0">
                        <a:latin typeface="Cambria Math" panose="02040503050406030204" pitchFamily="18" charset="0"/>
                      </a:rPr>
                      <m:t>𝒔</m:t>
                    </m:r>
                  </m:oMath>
                </a14:m>
                <a:endParaRPr lang="en-US" dirty="0"/>
              </a:p>
            </p:txBody>
          </p:sp>
        </mc:Choice>
        <mc:Fallback>
          <p:sp>
            <p:nvSpPr>
              <p:cNvPr id="2" name="Title 1">
                <a:extLst>
                  <a:ext uri="{FF2B5EF4-FFF2-40B4-BE49-F238E27FC236}">
                    <a16:creationId xmlns:a16="http://schemas.microsoft.com/office/drawing/2014/main" id="{F5093E76-C529-42B2-86BA-3654357262AD}"/>
                  </a:ext>
                </a:extLst>
              </p:cNvPr>
              <p:cNvSpPr>
                <a:spLocks noGrp="1" noRot="1" noChangeAspect="1" noMove="1" noResize="1" noEditPoints="1" noAdjustHandles="1" noChangeArrowheads="1" noChangeShapeType="1" noTextEdit="1"/>
              </p:cNvSpPr>
              <p:nvPr>
                <p:ph type="title"/>
              </p:nvPr>
            </p:nvSpPr>
            <p:spPr>
              <a:blipFill>
                <a:blip r:embed="rId2"/>
                <a:stretch>
                  <a:fillRect l="-173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2987163708"/>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154388">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𝑡</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𝑠𝑢𝑟𝑔𝑒</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extLst>
                      <a:ext uri="{0D108BD9-81ED-4DB2-BD59-A6C34878D82A}">
                        <a16:rowId xmlns:a16="http://schemas.microsoft.com/office/drawing/2014/main" val="3064444016"/>
                      </a:ext>
                    </a:extLst>
                  </a:tr>
                  <a:tr h="14608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146080">
                    <a:tc>
                      <a:txBody>
                        <a:bodyPr/>
                        <a:lstStyle/>
                        <a:p>
                          <a:r>
                            <a:rPr lang="en-US" sz="1400" dirty="0"/>
                            <a:t>10 </a:t>
                          </a:r>
                          <a14:m>
                            <m:oMath xmlns:m="http://schemas.openxmlformats.org/officeDocument/2006/math">
                              <m:r>
                                <a:rPr lang="en-US" sz="1400" b="0" i="1" smtClean="0">
                                  <a:latin typeface="Cambria Math" panose="02040503050406030204" pitchFamily="18" charset="0"/>
                                </a:rPr>
                                <m:t>𝜇</m:t>
                              </m:r>
                              <m:r>
                                <a:rPr lang="en-US" sz="1400" b="0" i="1" smtClean="0">
                                  <a:latin typeface="Cambria Math" panose="02040503050406030204" pitchFamily="18" charset="0"/>
                                </a:rPr>
                                <m:t>𝑠</m:t>
                              </m:r>
                            </m:oMath>
                          </a14:m>
                          <a:endParaRPr lang="en-US" sz="1400" dirty="0"/>
                        </a:p>
                      </a:txBody>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146080">
                    <a:tc>
                      <a:txBody>
                        <a:bodyPr/>
                        <a:lstStyle/>
                        <a:p>
                          <a:r>
                            <a:rPr lang="en-US" sz="1400" dirty="0"/>
                            <a:t>20</a:t>
                          </a:r>
                        </a:p>
                      </a:txBody>
                      <a:tcPr/>
                    </a:tc>
                    <a:tc>
                      <a:txBody>
                        <a:bodyPr/>
                        <a:lstStyle/>
                        <a:p>
                          <a:r>
                            <a:rPr lang="en-US" sz="1400" dirty="0"/>
                            <a:t>2639</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1311</a:t>
                          </a:r>
                        </a:p>
                      </a:txBody>
                      <a:tcPr/>
                    </a:tc>
                    <a:tc>
                      <a:txBody>
                        <a:bodyPr/>
                        <a:lstStyle/>
                        <a:p>
                          <a:r>
                            <a:rPr lang="en-US" sz="1400" dirty="0"/>
                            <a:t>0</a:t>
                          </a:r>
                        </a:p>
                      </a:txBody>
                      <a:tcPr/>
                    </a:tc>
                    <a:tc>
                      <a:txBody>
                        <a:bodyPr/>
                        <a:lstStyle/>
                        <a:p>
                          <a:r>
                            <a:rPr lang="en-US" sz="1400" dirty="0"/>
                            <a:t>2639</a:t>
                          </a:r>
                        </a:p>
                      </a:txBody>
                      <a:tcPr/>
                    </a:tc>
                    <a:tc>
                      <a:txBody>
                        <a:bodyPr/>
                        <a:lstStyle/>
                        <a:p>
                          <a:r>
                            <a:rPr lang="en-US" sz="1400" dirty="0"/>
                            <a:t>0</a:t>
                          </a:r>
                        </a:p>
                      </a:txBody>
                      <a:tcPr/>
                    </a:tc>
                    <a:extLst>
                      <a:ext uri="{0D108BD9-81ED-4DB2-BD59-A6C34878D82A}">
                        <a16:rowId xmlns:a16="http://schemas.microsoft.com/office/drawing/2014/main" val="4241752928"/>
                      </a:ext>
                    </a:extLst>
                  </a:tr>
                  <a:tr h="146080">
                    <a:tc>
                      <a:txBody>
                        <a:bodyPr/>
                        <a:lstStyle/>
                        <a:p>
                          <a:r>
                            <a:rPr lang="en-US" sz="1400" dirty="0"/>
                            <a:t>30</a:t>
                          </a:r>
                        </a:p>
                      </a:txBody>
                      <a:tcPr/>
                    </a:tc>
                    <a:tc>
                      <a:txBody>
                        <a:bodyPr/>
                        <a:lstStyle/>
                        <a:p>
                          <a:r>
                            <a:rPr lang="en-US" sz="1400" dirty="0"/>
                            <a:t>1310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1310</a:t>
                          </a:r>
                        </a:p>
                      </a:txBody>
                      <a:tcPr/>
                    </a:tc>
                    <a:tc>
                      <a:txBody>
                        <a:bodyPr/>
                        <a:lstStyle/>
                        <a:p>
                          <a:r>
                            <a:rPr lang="en-US" sz="1400" dirty="0"/>
                            <a:t>0</a:t>
                          </a:r>
                        </a:p>
                      </a:txBody>
                      <a:tcPr/>
                    </a:tc>
                    <a:extLst>
                      <a:ext uri="{0D108BD9-81ED-4DB2-BD59-A6C34878D82A}">
                        <a16:rowId xmlns:a16="http://schemas.microsoft.com/office/drawing/2014/main" val="2742253485"/>
                      </a:ext>
                    </a:extLst>
                  </a:tr>
                  <a:tr h="146080">
                    <a:tc>
                      <a:txBody>
                        <a:bodyPr/>
                        <a:lstStyle/>
                        <a:p>
                          <a:r>
                            <a:rPr lang="en-US" sz="1400" dirty="0"/>
                            <a:t>40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extLst>
                      <a:ext uri="{0D108BD9-81ED-4DB2-BD59-A6C34878D82A}">
                        <a16:rowId xmlns:a16="http://schemas.microsoft.com/office/drawing/2014/main" val="2179561135"/>
                      </a:ext>
                    </a:extLst>
                  </a:tr>
                  <a:tr h="146080">
                    <a:tc>
                      <a:txBody>
                        <a:bodyPr/>
                        <a:lstStyle/>
                        <a:p>
                          <a:r>
                            <a:rPr lang="en-US" sz="1400" dirty="0"/>
                            <a:t>50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161</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extLst>
                      <a:ext uri="{0D108BD9-81ED-4DB2-BD59-A6C34878D82A}">
                        <a16:rowId xmlns:a16="http://schemas.microsoft.com/office/drawing/2014/main" val="3651646405"/>
                      </a:ext>
                    </a:extLst>
                  </a:tr>
                  <a:tr h="146080">
                    <a:tc>
                      <a:txBody>
                        <a:bodyPr/>
                        <a:lstStyle/>
                        <a:p>
                          <a:r>
                            <a:rPr lang="en-US" sz="1400" dirty="0"/>
                            <a:t>60</a:t>
                          </a:r>
                        </a:p>
                      </a:txBody>
                      <a:tcPr/>
                    </a:tc>
                    <a:tc>
                      <a:txBody>
                        <a:bodyPr/>
                        <a:lstStyle/>
                        <a:p>
                          <a:r>
                            <a:rPr lang="en-US" sz="1400" dirty="0"/>
                            <a:t>160</a:t>
                          </a:r>
                        </a:p>
                      </a:txBody>
                      <a:tcPr/>
                    </a:tc>
                    <a:tc>
                      <a:txBody>
                        <a:bodyPr/>
                        <a:lstStyle/>
                        <a:p>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-10627 A</a:t>
                          </a:r>
                        </a:p>
                      </a:txBody>
                      <a:tcPr/>
                    </a:tc>
                    <a:tc>
                      <a:txBody>
                        <a:bodyPr/>
                        <a:lstStyle/>
                        <a:p>
                          <a:r>
                            <a:rPr lang="en-US" sz="1400" dirty="0"/>
                            <a:t>80</a:t>
                          </a:r>
                        </a:p>
                      </a:txBody>
                      <a:tcPr/>
                    </a:tc>
                    <a:tc>
                      <a:txBody>
                        <a:bodyPr/>
                        <a:lstStyle/>
                        <a:p>
                          <a:r>
                            <a:rPr lang="en-US" sz="1400" dirty="0"/>
                            <a:t>885 kV</a:t>
                          </a:r>
                        </a:p>
                      </a:txBody>
                      <a:tcPr/>
                    </a:tc>
                    <a:tc>
                      <a:txBody>
                        <a:bodyPr/>
                        <a:lstStyle/>
                        <a:p>
                          <a:r>
                            <a:rPr lang="en-US" sz="1400" dirty="0"/>
                            <a:t>160</a:t>
                          </a:r>
                        </a:p>
                      </a:txBody>
                      <a:tcPr/>
                    </a:tc>
                    <a:tc>
                      <a:txBody>
                        <a:bodyPr/>
                        <a:lstStyle/>
                        <a:p>
                          <a:r>
                            <a:rPr lang="en-US" sz="1400" dirty="0"/>
                            <a:t>-8850 A</a:t>
                          </a:r>
                        </a:p>
                      </a:txBody>
                      <a:tcPr/>
                    </a:tc>
                    <a:extLst>
                      <a:ext uri="{0D108BD9-81ED-4DB2-BD59-A6C34878D82A}">
                        <a16:rowId xmlns:a16="http://schemas.microsoft.com/office/drawing/2014/main" val="1038191599"/>
                      </a:ext>
                    </a:extLst>
                  </a:tr>
                  <a:tr h="146080">
                    <a:tc>
                      <a:txBody>
                        <a:bodyPr/>
                        <a:lstStyle/>
                        <a:p>
                          <a:r>
                            <a:rPr lang="en-US" sz="1400" dirty="0"/>
                            <a:t>70</a:t>
                          </a:r>
                        </a:p>
                      </a:txBody>
                      <a:tcPr/>
                    </a:tc>
                    <a:tc>
                      <a:txBody>
                        <a:bodyPr/>
                        <a:lstStyle/>
                        <a:p>
                          <a:r>
                            <a:rPr lang="en-US" sz="1400" dirty="0"/>
                            <a:t>80</a:t>
                          </a:r>
                        </a:p>
                      </a:txBody>
                      <a:tcPr/>
                    </a:tc>
                    <a:tc>
                      <a:txBody>
                        <a:bodyPr/>
                        <a:lstStyle/>
                        <a:p>
                          <a:r>
                            <a:rPr lang="en-US" sz="1400" dirty="0"/>
                            <a:t>0</a:t>
                          </a:r>
                        </a:p>
                      </a:txBody>
                      <a:tcPr/>
                    </a:tc>
                    <a:tc>
                      <a:txBody>
                        <a:bodyPr/>
                        <a:lstStyle/>
                        <a:p>
                          <a:r>
                            <a:rPr lang="en-US" sz="1400" dirty="0"/>
                            <a:t>-5277</a:t>
                          </a:r>
                        </a:p>
                      </a:txBody>
                      <a:tcPr/>
                    </a:tc>
                    <a:tc>
                      <a:txBody>
                        <a:bodyPr/>
                        <a:lstStyle/>
                        <a:p>
                          <a:r>
                            <a:rPr lang="en-US" sz="1400" dirty="0"/>
                            <a:t>40</a:t>
                          </a:r>
                        </a:p>
                      </a:txBody>
                      <a:tcPr/>
                    </a:tc>
                    <a:tc>
                      <a:txBody>
                        <a:bodyPr/>
                        <a:lstStyle/>
                        <a:p>
                          <a:r>
                            <a:rPr lang="en-US" sz="1400" dirty="0"/>
                            <a:t>439</a:t>
                          </a:r>
                        </a:p>
                      </a:txBody>
                      <a:tcPr/>
                    </a:tc>
                    <a:tc>
                      <a:txBody>
                        <a:bodyPr/>
                        <a:lstStyle/>
                        <a:p>
                          <a:r>
                            <a:rPr lang="en-US" sz="1400" dirty="0"/>
                            <a:t>80</a:t>
                          </a:r>
                        </a:p>
                      </a:txBody>
                      <a:tcPr/>
                    </a:tc>
                    <a:tc>
                      <a:txBody>
                        <a:bodyPr/>
                        <a:lstStyle/>
                        <a:p>
                          <a:r>
                            <a:rPr lang="en-US" sz="1400" dirty="0"/>
                            <a:t>-4393</a:t>
                          </a:r>
                        </a:p>
                      </a:txBody>
                      <a:tcPr/>
                    </a:tc>
                    <a:extLst>
                      <a:ext uri="{0D108BD9-81ED-4DB2-BD59-A6C34878D82A}">
                        <a16:rowId xmlns:a16="http://schemas.microsoft.com/office/drawing/2014/main" val="1071409900"/>
                      </a:ext>
                    </a:extLst>
                  </a:tr>
                  <a:tr h="146080">
                    <a:tc>
                      <a:txBody>
                        <a:bodyPr/>
                        <a:lstStyle/>
                        <a:p>
                          <a:r>
                            <a:rPr lang="en-US" sz="1400" dirty="0"/>
                            <a:t>80</a:t>
                          </a:r>
                        </a:p>
                      </a:txBody>
                      <a:tcPr/>
                    </a:tc>
                    <a:tc>
                      <a:txBody>
                        <a:bodyPr/>
                        <a:lstStyle/>
                        <a:p>
                          <a:r>
                            <a:rPr lang="en-US" sz="1400" dirty="0"/>
                            <a:t>40</a:t>
                          </a:r>
                        </a:p>
                      </a:txBody>
                      <a:tcPr/>
                    </a:tc>
                    <a:tc>
                      <a:txBody>
                        <a:bodyPr/>
                        <a:lstStyle/>
                        <a:p>
                          <a:r>
                            <a:rPr lang="en-US" sz="1400" dirty="0"/>
                            <a:t>0</a:t>
                          </a:r>
                        </a:p>
                      </a:txBody>
                      <a:tcPr/>
                    </a:tc>
                    <a:tc>
                      <a:txBody>
                        <a:bodyPr/>
                        <a:lstStyle/>
                        <a:p>
                          <a:r>
                            <a:rPr lang="en-US" sz="1400" dirty="0"/>
                            <a:t>-2621</a:t>
                          </a:r>
                        </a:p>
                      </a:txBody>
                      <a:tcPr/>
                    </a:tc>
                    <a:tc>
                      <a:txBody>
                        <a:bodyPr/>
                        <a:lstStyle/>
                        <a:p>
                          <a:r>
                            <a:rPr lang="en-US" sz="1400" dirty="0"/>
                            <a:t>20</a:t>
                          </a:r>
                        </a:p>
                      </a:txBody>
                      <a:tcPr/>
                    </a:tc>
                    <a:tc>
                      <a:txBody>
                        <a:bodyPr/>
                        <a:lstStyle/>
                        <a:p>
                          <a:r>
                            <a:rPr lang="en-US" sz="1400" dirty="0"/>
                            <a:t>218</a:t>
                          </a:r>
                        </a:p>
                      </a:txBody>
                      <a:tcPr/>
                    </a:tc>
                    <a:tc>
                      <a:txBody>
                        <a:bodyPr/>
                        <a:lstStyle/>
                        <a:p>
                          <a:r>
                            <a:rPr lang="en-US" sz="1400" dirty="0"/>
                            <a:t>40</a:t>
                          </a:r>
                        </a:p>
                      </a:txBody>
                      <a:tcPr/>
                    </a:tc>
                    <a:tc>
                      <a:txBody>
                        <a:bodyPr/>
                        <a:lstStyle/>
                        <a:p>
                          <a:r>
                            <a:rPr lang="en-US" sz="1400" dirty="0"/>
                            <a:t>-2181</a:t>
                          </a:r>
                        </a:p>
                      </a:txBody>
                      <a:tcPr/>
                    </a:tc>
                    <a:extLst>
                      <a:ext uri="{0D108BD9-81ED-4DB2-BD59-A6C34878D82A}">
                        <a16:rowId xmlns:a16="http://schemas.microsoft.com/office/drawing/2014/main" val="1906103990"/>
                      </a:ext>
                    </a:extLst>
                  </a:tr>
                  <a:tr h="146080">
                    <a:tc>
                      <a:txBody>
                        <a:bodyPr/>
                        <a:lstStyle/>
                        <a:p>
                          <a:r>
                            <a:rPr lang="en-US" sz="1400" dirty="0"/>
                            <a:t>90</a:t>
                          </a:r>
                        </a:p>
                      </a:txBody>
                      <a:tcPr/>
                    </a:tc>
                    <a:tc>
                      <a:txBody>
                        <a:bodyPr/>
                        <a:lstStyle/>
                        <a:p>
                          <a:r>
                            <a:rPr lang="en-US" sz="1400" dirty="0"/>
                            <a:t>20</a:t>
                          </a:r>
                        </a:p>
                      </a:txBody>
                      <a:tcPr/>
                    </a:tc>
                    <a:tc>
                      <a:txBody>
                        <a:bodyPr/>
                        <a:lstStyle/>
                        <a:p>
                          <a:r>
                            <a:rPr lang="en-US" sz="1400" dirty="0"/>
                            <a:t>0</a:t>
                          </a:r>
                        </a:p>
                      </a:txBody>
                      <a:tcPr/>
                    </a:tc>
                    <a:tc>
                      <a:txBody>
                        <a:bodyPr/>
                        <a:lstStyle/>
                        <a:p>
                          <a:r>
                            <a:rPr lang="en-US" sz="1400" dirty="0"/>
                            <a:t>-1301</a:t>
                          </a:r>
                        </a:p>
                      </a:txBody>
                      <a:tcPr/>
                    </a:tc>
                    <a:tc>
                      <a:txBody>
                        <a:bodyPr/>
                        <a:lstStyle/>
                        <a:p>
                          <a:r>
                            <a:rPr lang="en-US" sz="1400" dirty="0"/>
                            <a:t>10</a:t>
                          </a:r>
                        </a:p>
                      </a:txBody>
                      <a:tcPr/>
                    </a:tc>
                    <a:tc>
                      <a:txBody>
                        <a:bodyPr/>
                        <a:lstStyle/>
                        <a:p>
                          <a:r>
                            <a:rPr lang="en-US" sz="1400" dirty="0"/>
                            <a:t>108</a:t>
                          </a:r>
                        </a:p>
                      </a:txBody>
                      <a:tcPr/>
                    </a:tc>
                    <a:tc>
                      <a:txBody>
                        <a:bodyPr/>
                        <a:lstStyle/>
                        <a:p>
                          <a:r>
                            <a:rPr lang="en-US" sz="1400" dirty="0"/>
                            <a:t>20</a:t>
                          </a:r>
                        </a:p>
                      </a:txBody>
                      <a:tcPr/>
                    </a:tc>
                    <a:tc>
                      <a:txBody>
                        <a:bodyPr/>
                        <a:lstStyle/>
                        <a:p>
                          <a:r>
                            <a:rPr lang="en-US" sz="1400" dirty="0"/>
                            <a:t>-1083</a:t>
                          </a:r>
                        </a:p>
                      </a:txBody>
                      <a:tcPr/>
                    </a:tc>
                    <a:extLst>
                      <a:ext uri="{0D108BD9-81ED-4DB2-BD59-A6C34878D82A}">
                        <a16:rowId xmlns:a16="http://schemas.microsoft.com/office/drawing/2014/main" val="409105822"/>
                      </a:ext>
                    </a:extLst>
                  </a:tr>
                  <a:tr h="146080">
                    <a:tc>
                      <a:txBody>
                        <a:bodyPr/>
                        <a:lstStyle/>
                        <a:p>
                          <a:r>
                            <a:rPr lang="en-US" sz="1400" dirty="0"/>
                            <a:t>100</a:t>
                          </a:r>
                        </a:p>
                      </a:txBody>
                      <a:tcPr/>
                    </a:tc>
                    <a:tc>
                      <a:txBody>
                        <a:bodyPr/>
                        <a:lstStyle/>
                        <a:p>
                          <a:r>
                            <a:rPr lang="en-US" sz="1400" dirty="0"/>
                            <a:t>10</a:t>
                          </a:r>
                        </a:p>
                      </a:txBody>
                      <a:tcPr/>
                    </a:tc>
                    <a:tc>
                      <a:txBody>
                        <a:bodyPr/>
                        <a:lstStyle/>
                        <a:p>
                          <a:r>
                            <a:rPr lang="en-US" sz="1400" dirty="0"/>
                            <a:t>0</a:t>
                          </a:r>
                        </a:p>
                      </a:txBody>
                      <a:tcPr/>
                    </a:tc>
                    <a:tc>
                      <a:txBody>
                        <a:bodyPr/>
                        <a:lstStyle/>
                        <a:p>
                          <a:r>
                            <a:rPr lang="en-US" sz="1400" dirty="0"/>
                            <a:t>-646</a:t>
                          </a:r>
                        </a:p>
                      </a:txBody>
                      <a:tcPr/>
                    </a:tc>
                    <a:tc>
                      <a:txBody>
                        <a:bodyPr/>
                        <a:lstStyle/>
                        <a:p>
                          <a:r>
                            <a:rPr lang="en-US" sz="1400" dirty="0"/>
                            <a:t>5</a:t>
                          </a:r>
                        </a:p>
                      </a:txBody>
                      <a:tcPr/>
                    </a:tc>
                    <a:tc>
                      <a:txBody>
                        <a:bodyPr/>
                        <a:lstStyle/>
                        <a:p>
                          <a:r>
                            <a:rPr lang="en-US" sz="1400" dirty="0"/>
                            <a:t>54</a:t>
                          </a:r>
                        </a:p>
                      </a:txBody>
                      <a:tcPr/>
                    </a:tc>
                    <a:tc>
                      <a:txBody>
                        <a:bodyPr/>
                        <a:lstStyle/>
                        <a:p>
                          <a:r>
                            <a:rPr lang="en-US" sz="1400" dirty="0"/>
                            <a:t>10</a:t>
                          </a:r>
                        </a:p>
                      </a:txBody>
                      <a:tcPr/>
                    </a:tc>
                    <a:tc>
                      <a:txBody>
                        <a:bodyPr/>
                        <a:lstStyle/>
                        <a:p>
                          <a:r>
                            <a:rPr lang="en-US" sz="1400" dirty="0"/>
                            <a:t>-538</a:t>
                          </a:r>
                        </a:p>
                      </a:txBody>
                      <a:tcPr/>
                    </a:tc>
                    <a:extLst>
                      <a:ext uri="{0D108BD9-81ED-4DB2-BD59-A6C34878D82A}">
                        <a16:rowId xmlns:a16="http://schemas.microsoft.com/office/drawing/2014/main" val="2899369795"/>
                      </a:ext>
                    </a:extLst>
                  </a:tr>
                  <a:tr h="146080">
                    <a:tc>
                      <a:txBody>
                        <a:bodyPr/>
                        <a:lstStyle/>
                        <a:p>
                          <a:r>
                            <a:rPr lang="en-US" sz="1400" dirty="0"/>
                            <a:t>110</a:t>
                          </a:r>
                        </a:p>
                      </a:txBody>
                      <a:tcPr/>
                    </a:tc>
                    <a:tc>
                      <a:txBody>
                        <a:bodyPr/>
                        <a:lstStyle/>
                        <a:p>
                          <a:r>
                            <a:rPr lang="en-US" sz="1400" dirty="0"/>
                            <a:t>5</a:t>
                          </a:r>
                        </a:p>
                      </a:txBody>
                      <a:tcPr/>
                    </a:tc>
                    <a:tc>
                      <a:txBody>
                        <a:bodyPr/>
                        <a:lstStyle/>
                        <a:p>
                          <a:r>
                            <a:rPr lang="en-US" sz="1400" dirty="0"/>
                            <a:t>7067 A</a:t>
                          </a:r>
                        </a:p>
                      </a:txBody>
                      <a:tcPr/>
                    </a:tc>
                    <a:tc>
                      <a:txBody>
                        <a:bodyPr/>
                        <a:lstStyle/>
                        <a:p>
                          <a:r>
                            <a:rPr lang="en-US" sz="1400" dirty="0"/>
                            <a:t>-320</a:t>
                          </a:r>
                        </a:p>
                      </a:txBody>
                      <a:tcPr/>
                    </a:tc>
                    <a:tc>
                      <a:txBody>
                        <a:bodyPr/>
                        <a:lstStyle/>
                        <a:p>
                          <a:r>
                            <a:rPr lang="en-US" sz="1400" dirty="0"/>
                            <a:t>-3510</a:t>
                          </a:r>
                        </a:p>
                      </a:txBody>
                      <a:tcPr/>
                    </a:tc>
                    <a:tc>
                      <a:txBody>
                        <a:bodyPr/>
                        <a:lstStyle/>
                        <a:p>
                          <a:r>
                            <a:rPr lang="en-US" sz="1400" dirty="0"/>
                            <a:t>27</a:t>
                          </a:r>
                        </a:p>
                      </a:txBody>
                      <a:tcPr/>
                    </a:tc>
                    <a:tc>
                      <a:txBody>
                        <a:bodyPr/>
                        <a:lstStyle/>
                        <a:p>
                          <a:r>
                            <a:rPr lang="en-US" sz="1400" dirty="0"/>
                            <a:t>5</a:t>
                          </a:r>
                        </a:p>
                      </a:txBody>
                      <a:tcPr/>
                    </a:tc>
                    <a:tc>
                      <a:txBody>
                        <a:bodyPr/>
                        <a:lstStyle/>
                        <a:p>
                          <a:r>
                            <a:rPr lang="en-US" sz="1400" dirty="0"/>
                            <a:t>-267</a:t>
                          </a:r>
                        </a:p>
                      </a:txBody>
                      <a:tcPr/>
                    </a:tc>
                    <a:extLst>
                      <a:ext uri="{0D108BD9-81ED-4DB2-BD59-A6C34878D82A}">
                        <a16:rowId xmlns:a16="http://schemas.microsoft.com/office/drawing/2014/main" val="3997893660"/>
                      </a:ext>
                    </a:extLst>
                  </a:tr>
                  <a:tr h="146080">
                    <a:tc>
                      <a:txBody>
                        <a:bodyPr/>
                        <a:lstStyle/>
                        <a:p>
                          <a:r>
                            <a:rPr lang="en-US" sz="1400" dirty="0"/>
                            <a:t>120</a:t>
                          </a:r>
                        </a:p>
                      </a:txBody>
                      <a:tcPr/>
                    </a:tc>
                    <a:tc>
                      <a:txBody>
                        <a:bodyPr/>
                        <a:lstStyle/>
                        <a:p>
                          <a:r>
                            <a:rPr lang="en-US" sz="1400" dirty="0"/>
                            <a:t>2</a:t>
                          </a:r>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14608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14608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14608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Choice>
        <mc:Fallback>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2987163708"/>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322136">
                    <a:tc>
                      <a:txBody>
                        <a:bodyPr/>
                        <a:lstStyle/>
                        <a:p>
                          <a:endParaRPr lang="en-US"/>
                        </a:p>
                      </a:txBody>
                      <a:tcPr>
                        <a:blipFill>
                          <a:blip r:embed="rId3"/>
                          <a:stretch>
                            <a:fillRect l="-763" t="-1887" r="-703817" b="-1530189"/>
                          </a:stretch>
                        </a:blipFill>
                      </a:tcPr>
                    </a:tc>
                    <a:tc>
                      <a:txBody>
                        <a:bodyPr/>
                        <a:lstStyle/>
                        <a:p>
                          <a:endParaRPr lang="en-US"/>
                        </a:p>
                      </a:txBody>
                      <a:tcPr>
                        <a:blipFill>
                          <a:blip r:embed="rId3"/>
                          <a:stretch>
                            <a:fillRect l="-100000" t="-1887" r="-598485" b="-1530189"/>
                          </a:stretch>
                        </a:blipFill>
                      </a:tcPr>
                    </a:tc>
                    <a:tc>
                      <a:txBody>
                        <a:bodyPr/>
                        <a:lstStyle/>
                        <a:p>
                          <a:endParaRPr lang="en-US"/>
                        </a:p>
                      </a:txBody>
                      <a:tcPr>
                        <a:blipFill>
                          <a:blip r:embed="rId3"/>
                          <a:stretch>
                            <a:fillRect l="-201527" t="-1887" r="-503053" b="-1530189"/>
                          </a:stretch>
                        </a:blipFill>
                      </a:tcPr>
                    </a:tc>
                    <a:tc>
                      <a:txBody>
                        <a:bodyPr/>
                        <a:lstStyle/>
                        <a:p>
                          <a:endParaRPr lang="en-US"/>
                        </a:p>
                      </a:txBody>
                      <a:tcPr>
                        <a:blipFill>
                          <a:blip r:embed="rId3"/>
                          <a:stretch>
                            <a:fillRect l="-299242" t="-1887" r="-399242" b="-1530189"/>
                          </a:stretch>
                        </a:blipFill>
                      </a:tcPr>
                    </a:tc>
                    <a:tc>
                      <a:txBody>
                        <a:bodyPr/>
                        <a:lstStyle/>
                        <a:p>
                          <a:endParaRPr lang="en-US"/>
                        </a:p>
                      </a:txBody>
                      <a:tcPr>
                        <a:blipFill>
                          <a:blip r:embed="rId3"/>
                          <a:stretch>
                            <a:fillRect l="-402290" t="-1887" r="-302290" b="-1530189"/>
                          </a:stretch>
                        </a:blipFill>
                      </a:tcPr>
                    </a:tc>
                    <a:tc>
                      <a:txBody>
                        <a:bodyPr/>
                        <a:lstStyle/>
                        <a:p>
                          <a:endParaRPr lang="en-US"/>
                        </a:p>
                      </a:txBody>
                      <a:tcPr>
                        <a:blipFill>
                          <a:blip r:embed="rId3"/>
                          <a:stretch>
                            <a:fillRect l="-502290" t="-1887" r="-202290" b="-1530189"/>
                          </a:stretch>
                        </a:blipFill>
                      </a:tcPr>
                    </a:tc>
                    <a:tc>
                      <a:txBody>
                        <a:bodyPr/>
                        <a:lstStyle/>
                        <a:p>
                          <a:endParaRPr lang="en-US"/>
                        </a:p>
                      </a:txBody>
                      <a:tcPr>
                        <a:blipFill>
                          <a:blip r:embed="rId3"/>
                          <a:stretch>
                            <a:fillRect l="-597727" t="-1887" r="-100758" b="-1530189"/>
                          </a:stretch>
                        </a:blipFill>
                      </a:tcPr>
                    </a:tc>
                    <a:tc>
                      <a:txBody>
                        <a:bodyPr/>
                        <a:lstStyle/>
                        <a:p>
                          <a:endParaRPr lang="en-US"/>
                        </a:p>
                      </a:txBody>
                      <a:tcPr>
                        <a:blipFill>
                          <a:blip r:embed="rId3"/>
                          <a:stretch>
                            <a:fillRect l="-703053" t="-1887" r="-1527" b="-1530189"/>
                          </a:stretch>
                        </a:blipFill>
                      </a:tcPr>
                    </a:tc>
                    <a:extLst>
                      <a:ext uri="{0D108BD9-81ED-4DB2-BD59-A6C34878D82A}">
                        <a16:rowId xmlns:a16="http://schemas.microsoft.com/office/drawing/2014/main" val="3064444016"/>
                      </a:ext>
                    </a:extLst>
                  </a:tr>
                  <a:tr h="30480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304800">
                    <a:tc>
                      <a:txBody>
                        <a:bodyPr/>
                        <a:lstStyle/>
                        <a:p>
                          <a:endParaRPr lang="en-US"/>
                        </a:p>
                      </a:txBody>
                      <a:tcPr>
                        <a:blipFill>
                          <a:blip r:embed="rId3"/>
                          <a:stretch>
                            <a:fillRect l="-763" t="-208000" r="-703817" b="-1422000"/>
                          </a:stretch>
                        </a:blipFill>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304800">
                    <a:tc>
                      <a:txBody>
                        <a:bodyPr/>
                        <a:lstStyle/>
                        <a:p>
                          <a:r>
                            <a:rPr lang="en-US" sz="1400" dirty="0"/>
                            <a:t>20</a:t>
                          </a:r>
                        </a:p>
                      </a:txBody>
                      <a:tcPr/>
                    </a:tc>
                    <a:tc>
                      <a:txBody>
                        <a:bodyPr/>
                        <a:lstStyle/>
                        <a:p>
                          <a:r>
                            <a:rPr lang="en-US" sz="1400" dirty="0"/>
                            <a:t>2639</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1311</a:t>
                          </a:r>
                        </a:p>
                      </a:txBody>
                      <a:tcPr/>
                    </a:tc>
                    <a:tc>
                      <a:txBody>
                        <a:bodyPr/>
                        <a:lstStyle/>
                        <a:p>
                          <a:r>
                            <a:rPr lang="en-US" sz="1400" dirty="0"/>
                            <a:t>0</a:t>
                          </a:r>
                        </a:p>
                      </a:txBody>
                      <a:tcPr/>
                    </a:tc>
                    <a:tc>
                      <a:txBody>
                        <a:bodyPr/>
                        <a:lstStyle/>
                        <a:p>
                          <a:r>
                            <a:rPr lang="en-US" sz="1400" dirty="0"/>
                            <a:t>2639</a:t>
                          </a:r>
                        </a:p>
                      </a:txBody>
                      <a:tcPr/>
                    </a:tc>
                    <a:tc>
                      <a:txBody>
                        <a:bodyPr/>
                        <a:lstStyle/>
                        <a:p>
                          <a:r>
                            <a:rPr lang="en-US" sz="1400" dirty="0"/>
                            <a:t>0</a:t>
                          </a:r>
                        </a:p>
                      </a:txBody>
                      <a:tcPr/>
                    </a:tc>
                    <a:extLst>
                      <a:ext uri="{0D108BD9-81ED-4DB2-BD59-A6C34878D82A}">
                        <a16:rowId xmlns:a16="http://schemas.microsoft.com/office/drawing/2014/main" val="4241752928"/>
                      </a:ext>
                    </a:extLst>
                  </a:tr>
                  <a:tr h="304800">
                    <a:tc>
                      <a:txBody>
                        <a:bodyPr/>
                        <a:lstStyle/>
                        <a:p>
                          <a:r>
                            <a:rPr lang="en-US" sz="1400" dirty="0"/>
                            <a:t>30</a:t>
                          </a:r>
                        </a:p>
                      </a:txBody>
                      <a:tcPr/>
                    </a:tc>
                    <a:tc>
                      <a:txBody>
                        <a:bodyPr/>
                        <a:lstStyle/>
                        <a:p>
                          <a:r>
                            <a:rPr lang="en-US" sz="1400" dirty="0"/>
                            <a:t>1310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1310</a:t>
                          </a:r>
                        </a:p>
                      </a:txBody>
                      <a:tcPr/>
                    </a:tc>
                    <a:tc>
                      <a:txBody>
                        <a:bodyPr/>
                        <a:lstStyle/>
                        <a:p>
                          <a:r>
                            <a:rPr lang="en-US" sz="1400" dirty="0"/>
                            <a:t>0</a:t>
                          </a:r>
                        </a:p>
                      </a:txBody>
                      <a:tcPr/>
                    </a:tc>
                    <a:extLst>
                      <a:ext uri="{0D108BD9-81ED-4DB2-BD59-A6C34878D82A}">
                        <a16:rowId xmlns:a16="http://schemas.microsoft.com/office/drawing/2014/main" val="2742253485"/>
                      </a:ext>
                    </a:extLst>
                  </a:tr>
                  <a:tr h="304800">
                    <a:tc>
                      <a:txBody>
                        <a:bodyPr/>
                        <a:lstStyle/>
                        <a:p>
                          <a:r>
                            <a:rPr lang="en-US" sz="1400" dirty="0"/>
                            <a:t>40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extLst>
                      <a:ext uri="{0D108BD9-81ED-4DB2-BD59-A6C34878D82A}">
                        <a16:rowId xmlns:a16="http://schemas.microsoft.com/office/drawing/2014/main" val="2179561135"/>
                      </a:ext>
                    </a:extLst>
                  </a:tr>
                  <a:tr h="304800">
                    <a:tc>
                      <a:txBody>
                        <a:bodyPr/>
                        <a:lstStyle/>
                        <a:p>
                          <a:r>
                            <a:rPr lang="en-US" sz="1400" dirty="0"/>
                            <a:t>50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161</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extLst>
                      <a:ext uri="{0D108BD9-81ED-4DB2-BD59-A6C34878D82A}">
                        <a16:rowId xmlns:a16="http://schemas.microsoft.com/office/drawing/2014/main" val="3651646405"/>
                      </a:ext>
                    </a:extLst>
                  </a:tr>
                  <a:tr h="304800">
                    <a:tc>
                      <a:txBody>
                        <a:bodyPr/>
                        <a:lstStyle/>
                        <a:p>
                          <a:r>
                            <a:rPr lang="en-US" sz="1400" dirty="0"/>
                            <a:t>60</a:t>
                          </a:r>
                        </a:p>
                      </a:txBody>
                      <a:tcPr/>
                    </a:tc>
                    <a:tc>
                      <a:txBody>
                        <a:bodyPr/>
                        <a:lstStyle/>
                        <a:p>
                          <a:r>
                            <a:rPr lang="en-US" sz="1400" dirty="0"/>
                            <a:t>160</a:t>
                          </a:r>
                        </a:p>
                      </a:txBody>
                      <a:tcPr/>
                    </a:tc>
                    <a:tc>
                      <a:txBody>
                        <a:bodyPr/>
                        <a:lstStyle/>
                        <a:p>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-10627 A</a:t>
                          </a:r>
                        </a:p>
                      </a:txBody>
                      <a:tcPr/>
                    </a:tc>
                    <a:tc>
                      <a:txBody>
                        <a:bodyPr/>
                        <a:lstStyle/>
                        <a:p>
                          <a:r>
                            <a:rPr lang="en-US" sz="1400" dirty="0"/>
                            <a:t>80</a:t>
                          </a:r>
                        </a:p>
                      </a:txBody>
                      <a:tcPr/>
                    </a:tc>
                    <a:tc>
                      <a:txBody>
                        <a:bodyPr/>
                        <a:lstStyle/>
                        <a:p>
                          <a:r>
                            <a:rPr lang="en-US" sz="1400" dirty="0"/>
                            <a:t>885 kV</a:t>
                          </a:r>
                        </a:p>
                      </a:txBody>
                      <a:tcPr/>
                    </a:tc>
                    <a:tc>
                      <a:txBody>
                        <a:bodyPr/>
                        <a:lstStyle/>
                        <a:p>
                          <a:r>
                            <a:rPr lang="en-US" sz="1400" dirty="0"/>
                            <a:t>160</a:t>
                          </a:r>
                        </a:p>
                      </a:txBody>
                      <a:tcPr/>
                    </a:tc>
                    <a:tc>
                      <a:txBody>
                        <a:bodyPr/>
                        <a:lstStyle/>
                        <a:p>
                          <a:r>
                            <a:rPr lang="en-US" sz="1400" dirty="0"/>
                            <a:t>-8850 A</a:t>
                          </a:r>
                        </a:p>
                      </a:txBody>
                      <a:tcPr/>
                    </a:tc>
                    <a:extLst>
                      <a:ext uri="{0D108BD9-81ED-4DB2-BD59-A6C34878D82A}">
                        <a16:rowId xmlns:a16="http://schemas.microsoft.com/office/drawing/2014/main" val="1038191599"/>
                      </a:ext>
                    </a:extLst>
                  </a:tr>
                  <a:tr h="304800">
                    <a:tc>
                      <a:txBody>
                        <a:bodyPr/>
                        <a:lstStyle/>
                        <a:p>
                          <a:r>
                            <a:rPr lang="en-US" sz="1400" dirty="0"/>
                            <a:t>70</a:t>
                          </a:r>
                        </a:p>
                      </a:txBody>
                      <a:tcPr/>
                    </a:tc>
                    <a:tc>
                      <a:txBody>
                        <a:bodyPr/>
                        <a:lstStyle/>
                        <a:p>
                          <a:r>
                            <a:rPr lang="en-US" sz="1400" dirty="0"/>
                            <a:t>80</a:t>
                          </a:r>
                        </a:p>
                      </a:txBody>
                      <a:tcPr/>
                    </a:tc>
                    <a:tc>
                      <a:txBody>
                        <a:bodyPr/>
                        <a:lstStyle/>
                        <a:p>
                          <a:r>
                            <a:rPr lang="en-US" sz="1400" dirty="0"/>
                            <a:t>0</a:t>
                          </a:r>
                        </a:p>
                      </a:txBody>
                      <a:tcPr/>
                    </a:tc>
                    <a:tc>
                      <a:txBody>
                        <a:bodyPr/>
                        <a:lstStyle/>
                        <a:p>
                          <a:r>
                            <a:rPr lang="en-US" sz="1400" dirty="0"/>
                            <a:t>-5277</a:t>
                          </a:r>
                        </a:p>
                      </a:txBody>
                      <a:tcPr/>
                    </a:tc>
                    <a:tc>
                      <a:txBody>
                        <a:bodyPr/>
                        <a:lstStyle/>
                        <a:p>
                          <a:r>
                            <a:rPr lang="en-US" sz="1400" dirty="0"/>
                            <a:t>40</a:t>
                          </a:r>
                        </a:p>
                      </a:txBody>
                      <a:tcPr/>
                    </a:tc>
                    <a:tc>
                      <a:txBody>
                        <a:bodyPr/>
                        <a:lstStyle/>
                        <a:p>
                          <a:r>
                            <a:rPr lang="en-US" sz="1400" dirty="0"/>
                            <a:t>439</a:t>
                          </a:r>
                        </a:p>
                      </a:txBody>
                      <a:tcPr/>
                    </a:tc>
                    <a:tc>
                      <a:txBody>
                        <a:bodyPr/>
                        <a:lstStyle/>
                        <a:p>
                          <a:r>
                            <a:rPr lang="en-US" sz="1400" dirty="0"/>
                            <a:t>80</a:t>
                          </a:r>
                        </a:p>
                      </a:txBody>
                      <a:tcPr/>
                    </a:tc>
                    <a:tc>
                      <a:txBody>
                        <a:bodyPr/>
                        <a:lstStyle/>
                        <a:p>
                          <a:r>
                            <a:rPr lang="en-US" sz="1400" dirty="0"/>
                            <a:t>-4393</a:t>
                          </a:r>
                        </a:p>
                      </a:txBody>
                      <a:tcPr/>
                    </a:tc>
                    <a:extLst>
                      <a:ext uri="{0D108BD9-81ED-4DB2-BD59-A6C34878D82A}">
                        <a16:rowId xmlns:a16="http://schemas.microsoft.com/office/drawing/2014/main" val="1071409900"/>
                      </a:ext>
                    </a:extLst>
                  </a:tr>
                  <a:tr h="304800">
                    <a:tc>
                      <a:txBody>
                        <a:bodyPr/>
                        <a:lstStyle/>
                        <a:p>
                          <a:r>
                            <a:rPr lang="en-US" sz="1400" dirty="0"/>
                            <a:t>80</a:t>
                          </a:r>
                        </a:p>
                      </a:txBody>
                      <a:tcPr/>
                    </a:tc>
                    <a:tc>
                      <a:txBody>
                        <a:bodyPr/>
                        <a:lstStyle/>
                        <a:p>
                          <a:r>
                            <a:rPr lang="en-US" sz="1400" dirty="0"/>
                            <a:t>40</a:t>
                          </a:r>
                        </a:p>
                      </a:txBody>
                      <a:tcPr/>
                    </a:tc>
                    <a:tc>
                      <a:txBody>
                        <a:bodyPr/>
                        <a:lstStyle/>
                        <a:p>
                          <a:r>
                            <a:rPr lang="en-US" sz="1400" dirty="0"/>
                            <a:t>0</a:t>
                          </a:r>
                        </a:p>
                      </a:txBody>
                      <a:tcPr/>
                    </a:tc>
                    <a:tc>
                      <a:txBody>
                        <a:bodyPr/>
                        <a:lstStyle/>
                        <a:p>
                          <a:r>
                            <a:rPr lang="en-US" sz="1400" dirty="0"/>
                            <a:t>-2621</a:t>
                          </a:r>
                        </a:p>
                      </a:txBody>
                      <a:tcPr/>
                    </a:tc>
                    <a:tc>
                      <a:txBody>
                        <a:bodyPr/>
                        <a:lstStyle/>
                        <a:p>
                          <a:r>
                            <a:rPr lang="en-US" sz="1400" dirty="0"/>
                            <a:t>20</a:t>
                          </a:r>
                        </a:p>
                      </a:txBody>
                      <a:tcPr/>
                    </a:tc>
                    <a:tc>
                      <a:txBody>
                        <a:bodyPr/>
                        <a:lstStyle/>
                        <a:p>
                          <a:r>
                            <a:rPr lang="en-US" sz="1400" dirty="0"/>
                            <a:t>218</a:t>
                          </a:r>
                        </a:p>
                      </a:txBody>
                      <a:tcPr/>
                    </a:tc>
                    <a:tc>
                      <a:txBody>
                        <a:bodyPr/>
                        <a:lstStyle/>
                        <a:p>
                          <a:r>
                            <a:rPr lang="en-US" sz="1400" dirty="0"/>
                            <a:t>40</a:t>
                          </a:r>
                        </a:p>
                      </a:txBody>
                      <a:tcPr/>
                    </a:tc>
                    <a:tc>
                      <a:txBody>
                        <a:bodyPr/>
                        <a:lstStyle/>
                        <a:p>
                          <a:r>
                            <a:rPr lang="en-US" sz="1400" dirty="0"/>
                            <a:t>-2181</a:t>
                          </a:r>
                        </a:p>
                      </a:txBody>
                      <a:tcPr/>
                    </a:tc>
                    <a:extLst>
                      <a:ext uri="{0D108BD9-81ED-4DB2-BD59-A6C34878D82A}">
                        <a16:rowId xmlns:a16="http://schemas.microsoft.com/office/drawing/2014/main" val="1906103990"/>
                      </a:ext>
                    </a:extLst>
                  </a:tr>
                  <a:tr h="304800">
                    <a:tc>
                      <a:txBody>
                        <a:bodyPr/>
                        <a:lstStyle/>
                        <a:p>
                          <a:r>
                            <a:rPr lang="en-US" sz="1400" dirty="0"/>
                            <a:t>90</a:t>
                          </a:r>
                        </a:p>
                      </a:txBody>
                      <a:tcPr/>
                    </a:tc>
                    <a:tc>
                      <a:txBody>
                        <a:bodyPr/>
                        <a:lstStyle/>
                        <a:p>
                          <a:r>
                            <a:rPr lang="en-US" sz="1400" dirty="0"/>
                            <a:t>20</a:t>
                          </a:r>
                        </a:p>
                      </a:txBody>
                      <a:tcPr/>
                    </a:tc>
                    <a:tc>
                      <a:txBody>
                        <a:bodyPr/>
                        <a:lstStyle/>
                        <a:p>
                          <a:r>
                            <a:rPr lang="en-US" sz="1400" dirty="0"/>
                            <a:t>0</a:t>
                          </a:r>
                        </a:p>
                      </a:txBody>
                      <a:tcPr/>
                    </a:tc>
                    <a:tc>
                      <a:txBody>
                        <a:bodyPr/>
                        <a:lstStyle/>
                        <a:p>
                          <a:r>
                            <a:rPr lang="en-US" sz="1400" dirty="0"/>
                            <a:t>-1301</a:t>
                          </a:r>
                        </a:p>
                      </a:txBody>
                      <a:tcPr/>
                    </a:tc>
                    <a:tc>
                      <a:txBody>
                        <a:bodyPr/>
                        <a:lstStyle/>
                        <a:p>
                          <a:r>
                            <a:rPr lang="en-US" sz="1400" dirty="0"/>
                            <a:t>10</a:t>
                          </a:r>
                        </a:p>
                      </a:txBody>
                      <a:tcPr/>
                    </a:tc>
                    <a:tc>
                      <a:txBody>
                        <a:bodyPr/>
                        <a:lstStyle/>
                        <a:p>
                          <a:r>
                            <a:rPr lang="en-US" sz="1400" dirty="0"/>
                            <a:t>108</a:t>
                          </a:r>
                        </a:p>
                      </a:txBody>
                      <a:tcPr/>
                    </a:tc>
                    <a:tc>
                      <a:txBody>
                        <a:bodyPr/>
                        <a:lstStyle/>
                        <a:p>
                          <a:r>
                            <a:rPr lang="en-US" sz="1400" dirty="0"/>
                            <a:t>20</a:t>
                          </a:r>
                        </a:p>
                      </a:txBody>
                      <a:tcPr/>
                    </a:tc>
                    <a:tc>
                      <a:txBody>
                        <a:bodyPr/>
                        <a:lstStyle/>
                        <a:p>
                          <a:r>
                            <a:rPr lang="en-US" sz="1400" dirty="0"/>
                            <a:t>-1083</a:t>
                          </a:r>
                        </a:p>
                      </a:txBody>
                      <a:tcPr/>
                    </a:tc>
                    <a:extLst>
                      <a:ext uri="{0D108BD9-81ED-4DB2-BD59-A6C34878D82A}">
                        <a16:rowId xmlns:a16="http://schemas.microsoft.com/office/drawing/2014/main" val="409105822"/>
                      </a:ext>
                    </a:extLst>
                  </a:tr>
                  <a:tr h="304800">
                    <a:tc>
                      <a:txBody>
                        <a:bodyPr/>
                        <a:lstStyle/>
                        <a:p>
                          <a:r>
                            <a:rPr lang="en-US" sz="1400" dirty="0"/>
                            <a:t>100</a:t>
                          </a:r>
                        </a:p>
                      </a:txBody>
                      <a:tcPr/>
                    </a:tc>
                    <a:tc>
                      <a:txBody>
                        <a:bodyPr/>
                        <a:lstStyle/>
                        <a:p>
                          <a:r>
                            <a:rPr lang="en-US" sz="1400" dirty="0"/>
                            <a:t>10</a:t>
                          </a:r>
                        </a:p>
                      </a:txBody>
                      <a:tcPr/>
                    </a:tc>
                    <a:tc>
                      <a:txBody>
                        <a:bodyPr/>
                        <a:lstStyle/>
                        <a:p>
                          <a:r>
                            <a:rPr lang="en-US" sz="1400" dirty="0"/>
                            <a:t>0</a:t>
                          </a:r>
                        </a:p>
                      </a:txBody>
                      <a:tcPr/>
                    </a:tc>
                    <a:tc>
                      <a:txBody>
                        <a:bodyPr/>
                        <a:lstStyle/>
                        <a:p>
                          <a:r>
                            <a:rPr lang="en-US" sz="1400" dirty="0"/>
                            <a:t>-646</a:t>
                          </a:r>
                        </a:p>
                      </a:txBody>
                      <a:tcPr/>
                    </a:tc>
                    <a:tc>
                      <a:txBody>
                        <a:bodyPr/>
                        <a:lstStyle/>
                        <a:p>
                          <a:r>
                            <a:rPr lang="en-US" sz="1400" dirty="0"/>
                            <a:t>5</a:t>
                          </a:r>
                        </a:p>
                      </a:txBody>
                      <a:tcPr/>
                    </a:tc>
                    <a:tc>
                      <a:txBody>
                        <a:bodyPr/>
                        <a:lstStyle/>
                        <a:p>
                          <a:r>
                            <a:rPr lang="en-US" sz="1400" dirty="0"/>
                            <a:t>54</a:t>
                          </a:r>
                        </a:p>
                      </a:txBody>
                      <a:tcPr/>
                    </a:tc>
                    <a:tc>
                      <a:txBody>
                        <a:bodyPr/>
                        <a:lstStyle/>
                        <a:p>
                          <a:r>
                            <a:rPr lang="en-US" sz="1400" dirty="0"/>
                            <a:t>10</a:t>
                          </a:r>
                        </a:p>
                      </a:txBody>
                      <a:tcPr/>
                    </a:tc>
                    <a:tc>
                      <a:txBody>
                        <a:bodyPr/>
                        <a:lstStyle/>
                        <a:p>
                          <a:r>
                            <a:rPr lang="en-US" sz="1400" dirty="0"/>
                            <a:t>-538</a:t>
                          </a:r>
                        </a:p>
                      </a:txBody>
                      <a:tcPr/>
                    </a:tc>
                    <a:extLst>
                      <a:ext uri="{0D108BD9-81ED-4DB2-BD59-A6C34878D82A}">
                        <a16:rowId xmlns:a16="http://schemas.microsoft.com/office/drawing/2014/main" val="2899369795"/>
                      </a:ext>
                    </a:extLst>
                  </a:tr>
                  <a:tr h="304800">
                    <a:tc>
                      <a:txBody>
                        <a:bodyPr/>
                        <a:lstStyle/>
                        <a:p>
                          <a:r>
                            <a:rPr lang="en-US" sz="1400" dirty="0"/>
                            <a:t>110</a:t>
                          </a:r>
                        </a:p>
                      </a:txBody>
                      <a:tcPr/>
                    </a:tc>
                    <a:tc>
                      <a:txBody>
                        <a:bodyPr/>
                        <a:lstStyle/>
                        <a:p>
                          <a:r>
                            <a:rPr lang="en-US" sz="1400" dirty="0"/>
                            <a:t>5</a:t>
                          </a:r>
                        </a:p>
                      </a:txBody>
                      <a:tcPr/>
                    </a:tc>
                    <a:tc>
                      <a:txBody>
                        <a:bodyPr/>
                        <a:lstStyle/>
                        <a:p>
                          <a:r>
                            <a:rPr lang="en-US" sz="1400" dirty="0"/>
                            <a:t>7067 A</a:t>
                          </a:r>
                        </a:p>
                      </a:txBody>
                      <a:tcPr/>
                    </a:tc>
                    <a:tc>
                      <a:txBody>
                        <a:bodyPr/>
                        <a:lstStyle/>
                        <a:p>
                          <a:r>
                            <a:rPr lang="en-US" sz="1400" dirty="0"/>
                            <a:t>-320</a:t>
                          </a:r>
                        </a:p>
                      </a:txBody>
                      <a:tcPr/>
                    </a:tc>
                    <a:tc>
                      <a:txBody>
                        <a:bodyPr/>
                        <a:lstStyle/>
                        <a:p>
                          <a:r>
                            <a:rPr lang="en-US" sz="1400" dirty="0"/>
                            <a:t>-3510</a:t>
                          </a:r>
                        </a:p>
                      </a:txBody>
                      <a:tcPr/>
                    </a:tc>
                    <a:tc>
                      <a:txBody>
                        <a:bodyPr/>
                        <a:lstStyle/>
                        <a:p>
                          <a:r>
                            <a:rPr lang="en-US" sz="1400" dirty="0"/>
                            <a:t>27</a:t>
                          </a:r>
                        </a:p>
                      </a:txBody>
                      <a:tcPr/>
                    </a:tc>
                    <a:tc>
                      <a:txBody>
                        <a:bodyPr/>
                        <a:lstStyle/>
                        <a:p>
                          <a:r>
                            <a:rPr lang="en-US" sz="1400" dirty="0"/>
                            <a:t>5</a:t>
                          </a:r>
                        </a:p>
                      </a:txBody>
                      <a:tcPr/>
                    </a:tc>
                    <a:tc>
                      <a:txBody>
                        <a:bodyPr/>
                        <a:lstStyle/>
                        <a:p>
                          <a:r>
                            <a:rPr lang="en-US" sz="1400" dirty="0"/>
                            <a:t>-267</a:t>
                          </a:r>
                        </a:p>
                      </a:txBody>
                      <a:tcPr/>
                    </a:tc>
                    <a:extLst>
                      <a:ext uri="{0D108BD9-81ED-4DB2-BD59-A6C34878D82A}">
                        <a16:rowId xmlns:a16="http://schemas.microsoft.com/office/drawing/2014/main" val="3997893660"/>
                      </a:ext>
                    </a:extLst>
                  </a:tr>
                  <a:tr h="304800">
                    <a:tc>
                      <a:txBody>
                        <a:bodyPr/>
                        <a:lstStyle/>
                        <a:p>
                          <a:r>
                            <a:rPr lang="en-US" sz="1400" dirty="0"/>
                            <a:t>120</a:t>
                          </a:r>
                        </a:p>
                      </a:txBody>
                      <a:tcPr/>
                    </a:tc>
                    <a:tc>
                      <a:txBody>
                        <a:bodyPr/>
                        <a:lstStyle/>
                        <a:p>
                          <a:r>
                            <a:rPr lang="en-US" sz="1400" dirty="0"/>
                            <a:t>2</a:t>
                          </a:r>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30480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30480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30480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A0810AA6-3728-45DC-BC8E-E20D7ABD10F1}"/>
                  </a:ext>
                </a:extLst>
              </p:cNvPr>
              <p:cNvSpPr txBox="1"/>
              <p:nvPr/>
            </p:nvSpPr>
            <p:spPr>
              <a:xfrm>
                <a:off x="7239000" y="1905000"/>
                <a:ext cx="4267200" cy="4508670"/>
              </a:xfrm>
              <a:prstGeom prst="rect">
                <a:avLst/>
              </a:prstGeom>
              <a:solidFill>
                <a:srgbClr val="D6D2C4"/>
              </a:solidFill>
            </p:spPr>
            <p:txBody>
              <a:bodyPr wrap="square" rtlCol="0">
                <a:spAutoFit/>
              </a:bodyPr>
              <a:lstStyle/>
              <a:p>
                <a:r>
                  <a:rPr lang="en-US" sz="1600" dirty="0">
                    <a:latin typeface="+mj-lt"/>
                  </a:rPr>
                  <a:t>Return surge has gotten back to the sending end</a:t>
                </a:r>
              </a:p>
              <a:p>
                <a14:m>
                  <m:oMath xmlns:m="http://schemas.openxmlformats.org/officeDocument/2006/math">
                    <m:sSub>
                      <m:sSubPr>
                        <m:ctrlPr>
                          <a:rPr lang="en-US" sz="1600" i="1" smtClean="0">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h</m:t>
                        </m:r>
                        <m:r>
                          <a:rPr lang="en-US" sz="1600" i="1">
                            <a:latin typeface="Cambria Math" panose="02040503050406030204" pitchFamily="18" charset="0"/>
                          </a:rPr>
                          <m:t>1</m:t>
                        </m:r>
                      </m:sub>
                    </m:sSub>
                    <m:d>
                      <m:dPr>
                        <m:ctrlPr>
                          <a:rPr lang="en-US" sz="1600" i="1">
                            <a:latin typeface="Cambria Math" panose="02040503050406030204" pitchFamily="18" charset="0"/>
                          </a:rPr>
                        </m:ctrlPr>
                      </m:dPr>
                      <m:e>
                        <m:r>
                          <a:rPr lang="en-US" sz="1600" i="1">
                            <a:latin typeface="Cambria Math" panose="02040503050406030204" pitchFamily="18" charset="0"/>
                          </a:rPr>
                          <m:t>𝑡</m:t>
                        </m:r>
                      </m:e>
                    </m:d>
                    <m:r>
                      <a:rPr lang="en-US" sz="1600" i="1">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𝑣</m:t>
                            </m:r>
                          </m:e>
                          <m:sub>
                            <m:r>
                              <a:rPr lang="en-US" sz="1600" i="1">
                                <a:latin typeface="Cambria Math" panose="02040503050406030204" pitchFamily="18" charset="0"/>
                              </a:rPr>
                              <m:t>2</m:t>
                            </m:r>
                          </m:sub>
                        </m:sSub>
                        <m:d>
                          <m:dPr>
                            <m:ctrlPr>
                              <a:rPr lang="en-US" sz="1600" i="1">
                                <a:latin typeface="Cambria Math" panose="02040503050406030204" pitchFamily="18" charset="0"/>
                              </a:rPr>
                            </m:ctrlPr>
                          </m:dPr>
                          <m:e>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e>
                        </m:d>
                      </m:num>
                      <m:den>
                        <m:sSub>
                          <m:sSubPr>
                            <m:ctrlPr>
                              <a:rPr lang="en-US" sz="1600" i="1">
                                <a:latin typeface="Cambria Math" panose="02040503050406030204" pitchFamily="18" charset="0"/>
                              </a:rPr>
                            </m:ctrlPr>
                          </m:sSubPr>
                          <m:e>
                            <m:r>
                              <a:rPr lang="en-US" sz="1600" i="1">
                                <a:latin typeface="Cambria Math" panose="02040503050406030204" pitchFamily="18" charset="0"/>
                              </a:rPr>
                              <m:t>𝑍</m:t>
                            </m:r>
                          </m:e>
                          <m:sub>
                            <m:r>
                              <a:rPr lang="en-US" sz="1600" i="1">
                                <a:latin typeface="Cambria Math" panose="02040503050406030204" pitchFamily="18" charset="0"/>
                              </a:rPr>
                              <m:t>𝑐</m:t>
                            </m:r>
                          </m:sub>
                        </m:sSub>
                      </m:den>
                    </m:f>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𝑖</m:t>
                        </m:r>
                      </m:e>
                      <m:sub>
                        <m:r>
                          <a:rPr lang="en-US" sz="1600" i="1">
                            <a:latin typeface="Cambria Math" panose="02040503050406030204" pitchFamily="18" charset="0"/>
                          </a:rPr>
                          <m:t>2</m:t>
                        </m:r>
                      </m:sub>
                    </m:sSub>
                    <m:r>
                      <a:rPr lang="en-US" sz="1600" i="1">
                        <a:latin typeface="Cambria Math" panose="02040503050406030204" pitchFamily="18" charset="0"/>
                      </a:rPr>
                      <m:t>(</m:t>
                    </m:r>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r>
                      <a:rPr lang="en-US" sz="1600" i="1">
                        <a:latin typeface="Cambria Math" panose="02040503050406030204" pitchFamily="18" charset="0"/>
                      </a:rPr>
                      <m:t>)</m:t>
                    </m:r>
                  </m:oMath>
                </a14:m>
                <a:r>
                  <a:rPr lang="en-US" sz="1600" dirty="0"/>
                  <a:t>        (</a:t>
                </a:r>
                <a14:m>
                  <m:oMath xmlns:m="http://schemas.openxmlformats.org/officeDocument/2006/math">
                    <m:r>
                      <a:rPr lang="en-US" sz="1600" b="0" i="1" dirty="0" smtClean="0">
                        <a:latin typeface="Cambria Math" panose="02040503050406030204" pitchFamily="18" charset="0"/>
                      </a:rPr>
                      <m:t>𝜏</m:t>
                    </m:r>
                    <m:r>
                      <a:rPr lang="en-US" sz="1600" b="0" i="1" dirty="0" smtClean="0">
                        <a:latin typeface="Cambria Math" panose="02040503050406030204" pitchFamily="18" charset="0"/>
                      </a:rPr>
                      <m:t>=50</m:t>
                    </m:r>
                    <m:r>
                      <a:rPr lang="en-US" sz="1600" b="0" i="1" dirty="0" smtClean="0">
                        <a:latin typeface="Cambria Math" panose="02040503050406030204" pitchFamily="18" charset="0"/>
                      </a:rPr>
                      <m:t>𝜇</m:t>
                    </m:r>
                    <m:r>
                      <a:rPr lang="en-US" sz="1600" b="0" i="1" dirty="0" smtClean="0">
                        <a:latin typeface="Cambria Math" panose="02040503050406030204" pitchFamily="18" charset="0"/>
                      </a:rPr>
                      <m:t>𝑠</m:t>
                    </m:r>
                  </m:oMath>
                </a14:m>
                <a:r>
                  <a:rPr lang="en-US" sz="1600" dirty="0"/>
                  <a:t>)</a:t>
                </a:r>
              </a:p>
              <a:p>
                <a14:m>
                  <m:oMath xmlns:m="http://schemas.openxmlformats.org/officeDocument/2006/math">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885000</m:t>
                        </m:r>
                      </m:num>
                      <m:den>
                        <m:r>
                          <a:rPr lang="en-US" sz="1600" b="0" i="1" smtClean="0">
                            <a:latin typeface="Cambria Math" panose="02040503050406030204" pitchFamily="18" charset="0"/>
                          </a:rPr>
                          <m:t>497</m:t>
                        </m:r>
                      </m:den>
                    </m:f>
                    <m:r>
                      <a:rPr lang="en-US" sz="1600" b="0" i="1" smtClean="0">
                        <a:latin typeface="Cambria Math" panose="02040503050406030204" pitchFamily="18" charset="0"/>
                      </a:rPr>
                      <m:t>−−8850=7067 </m:t>
                    </m:r>
                    <m:r>
                      <a:rPr lang="en-US" sz="1600" b="0" i="1" smtClean="0">
                        <a:latin typeface="Cambria Math" panose="02040503050406030204" pitchFamily="18" charset="0"/>
                      </a:rPr>
                      <m:t>𝐴</m:t>
                    </m:r>
                  </m:oMath>
                </a14:m>
                <a:r>
                  <a:rPr lang="en-US" sz="1600" dirty="0"/>
                  <a:t> </a:t>
                </a:r>
              </a:p>
              <a:p>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h</m:t>
                        </m:r>
                        <m:r>
                          <a:rPr lang="en-US" sz="1600" b="0" i="1" smtClean="0">
                            <a:latin typeface="Cambria Math" panose="02040503050406030204" pitchFamily="18" charset="0"/>
                          </a:rPr>
                          <m:t>2</m:t>
                        </m:r>
                      </m:sub>
                    </m:sSub>
                    <m:d>
                      <m:dPr>
                        <m:ctrlPr>
                          <a:rPr lang="en-US" sz="1600" i="1">
                            <a:latin typeface="Cambria Math" panose="02040503050406030204" pitchFamily="18" charset="0"/>
                          </a:rPr>
                        </m:ctrlPr>
                      </m:dPr>
                      <m:e>
                        <m:r>
                          <a:rPr lang="en-US" sz="1600" i="1">
                            <a:latin typeface="Cambria Math" panose="02040503050406030204" pitchFamily="18" charset="0"/>
                          </a:rPr>
                          <m:t>𝑡</m:t>
                        </m:r>
                      </m:e>
                    </m:d>
                    <m:r>
                      <a:rPr lang="en-US" sz="1600" i="1">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𝑣</m:t>
                            </m:r>
                          </m:e>
                          <m:sub>
                            <m:r>
                              <a:rPr lang="en-US" sz="1600" b="0" i="1" smtClean="0">
                                <a:latin typeface="Cambria Math" panose="02040503050406030204" pitchFamily="18" charset="0"/>
                              </a:rPr>
                              <m:t>1</m:t>
                            </m:r>
                          </m:sub>
                        </m:sSub>
                        <m:d>
                          <m:dPr>
                            <m:ctrlPr>
                              <a:rPr lang="en-US" sz="1600" i="1">
                                <a:latin typeface="Cambria Math" panose="02040503050406030204" pitchFamily="18" charset="0"/>
                              </a:rPr>
                            </m:ctrlPr>
                          </m:dPr>
                          <m:e>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e>
                        </m:d>
                      </m:num>
                      <m:den>
                        <m:sSub>
                          <m:sSubPr>
                            <m:ctrlPr>
                              <a:rPr lang="en-US" sz="1600" i="1">
                                <a:latin typeface="Cambria Math" panose="02040503050406030204" pitchFamily="18" charset="0"/>
                              </a:rPr>
                            </m:ctrlPr>
                          </m:sSubPr>
                          <m:e>
                            <m:r>
                              <a:rPr lang="en-US" sz="1600" i="1">
                                <a:latin typeface="Cambria Math" panose="02040503050406030204" pitchFamily="18" charset="0"/>
                              </a:rPr>
                              <m:t>𝑍</m:t>
                            </m:r>
                          </m:e>
                          <m:sub>
                            <m:r>
                              <a:rPr lang="en-US" sz="1600" i="1">
                                <a:latin typeface="Cambria Math" panose="02040503050406030204" pitchFamily="18" charset="0"/>
                              </a:rPr>
                              <m:t>𝑐</m:t>
                            </m:r>
                          </m:sub>
                        </m:sSub>
                      </m:den>
                    </m:f>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𝑖</m:t>
                        </m:r>
                      </m:e>
                      <m:sub>
                        <m:r>
                          <a:rPr lang="en-US" sz="1600" b="0" i="1" smtClean="0">
                            <a:latin typeface="Cambria Math" panose="02040503050406030204" pitchFamily="18" charset="0"/>
                          </a:rPr>
                          <m:t>1</m:t>
                        </m:r>
                      </m:sub>
                    </m:sSub>
                    <m:r>
                      <a:rPr lang="en-US" sz="1600" i="1">
                        <a:latin typeface="Cambria Math" panose="02040503050406030204" pitchFamily="18" charset="0"/>
                      </a:rPr>
                      <m:t>(</m:t>
                    </m:r>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r>
                      <a:rPr lang="en-US" sz="1600" i="1">
                        <a:latin typeface="Cambria Math" panose="02040503050406030204" pitchFamily="18" charset="0"/>
                      </a:rPr>
                      <m:t>)</m:t>
                    </m:r>
                  </m:oMath>
                </a14:m>
                <a:r>
                  <a:rPr lang="en-US" sz="1600" dirty="0"/>
                  <a:t>        (</a:t>
                </a:r>
                <a14:m>
                  <m:oMath xmlns:m="http://schemas.openxmlformats.org/officeDocument/2006/math">
                    <m:r>
                      <a:rPr lang="en-US" sz="1600" i="1" dirty="0">
                        <a:latin typeface="Cambria Math" panose="02040503050406030204" pitchFamily="18" charset="0"/>
                      </a:rPr>
                      <m:t>𝜏</m:t>
                    </m:r>
                    <m:r>
                      <a:rPr lang="en-US" sz="1600" i="1" dirty="0">
                        <a:latin typeface="Cambria Math" panose="02040503050406030204" pitchFamily="18" charset="0"/>
                      </a:rPr>
                      <m:t>=50</m:t>
                    </m:r>
                    <m:r>
                      <a:rPr lang="en-US" sz="1600" i="1" dirty="0">
                        <a:latin typeface="Cambria Math" panose="02040503050406030204" pitchFamily="18" charset="0"/>
                      </a:rPr>
                      <m:t>𝜇</m:t>
                    </m:r>
                    <m:r>
                      <a:rPr lang="en-US" sz="1600" i="1" dirty="0">
                        <a:latin typeface="Cambria Math" panose="02040503050406030204" pitchFamily="18" charset="0"/>
                      </a:rPr>
                      <m:t>𝑠</m:t>
                    </m:r>
                  </m:oMath>
                </a14:m>
                <a:r>
                  <a:rPr lang="en-US" sz="1600" dirty="0"/>
                  <a:t>)</a:t>
                </a:r>
              </a:p>
              <a:p>
                <a14:m>
                  <m:oMath xmlns:m="http://schemas.openxmlformats.org/officeDocument/2006/math">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80</m:t>
                        </m:r>
                      </m:num>
                      <m:den>
                        <m:r>
                          <a:rPr lang="en-US" sz="1600" b="0" i="1" smtClean="0">
                            <a:latin typeface="Cambria Math" panose="02040503050406030204" pitchFamily="18" charset="0"/>
                          </a:rPr>
                          <m:t>497</m:t>
                        </m:r>
                      </m:den>
                    </m:f>
                    <m:r>
                      <a:rPr lang="en-US" sz="1600" b="0" i="1" smtClean="0">
                        <a:latin typeface="Cambria Math" panose="02040503050406030204" pitchFamily="18" charset="0"/>
                      </a:rPr>
                      <m:t>−160=−320 </m:t>
                    </m:r>
                    <m:r>
                      <a:rPr lang="en-US" sz="1600" b="0" i="1" smtClean="0">
                        <a:latin typeface="Cambria Math" panose="02040503050406030204" pitchFamily="18" charset="0"/>
                      </a:rPr>
                      <m:t>𝐴</m:t>
                    </m:r>
                  </m:oMath>
                </a14:m>
                <a:r>
                  <a:rPr lang="en-US" sz="1600" dirty="0"/>
                  <a:t> </a:t>
                </a: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h</m:t>
                        </m:r>
                        <m:r>
                          <a:rPr lang="en-US" sz="1600" b="0" i="1" smtClean="0">
                            <a:latin typeface="Cambria Math" panose="02040503050406030204" pitchFamily="18" charset="0"/>
                          </a:rPr>
                          <m:t>2</m:t>
                        </m:r>
                      </m:sub>
                    </m:sSub>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𝑅</m:t>
                            </m:r>
                          </m:den>
                        </m:f>
                      </m:den>
                    </m:f>
                    <m:r>
                      <a:rPr lang="en-US" sz="1600" b="0" i="1" smtClean="0">
                        <a:latin typeface="Cambria Math" panose="02040503050406030204" pitchFamily="18" charset="0"/>
                      </a:rPr>
                      <m:t>=−320⋅83=27 </m:t>
                    </m:r>
                    <m:r>
                      <a:rPr lang="en-US" sz="1600" b="0" i="1" smtClean="0">
                        <a:latin typeface="Cambria Math" panose="02040503050406030204" pitchFamily="18" charset="0"/>
                      </a:rPr>
                      <m:t>𝑘𝑉</m:t>
                    </m:r>
                  </m:oMath>
                </a14:m>
                <a:r>
                  <a:rPr lang="en-US" sz="1600" b="0" i="1" dirty="0">
                    <a:latin typeface="Cambria Math" panose="02040503050406030204" pitchFamily="18" charset="0"/>
                  </a:rPr>
                  <a:t> </a:t>
                </a: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𝑖</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2</m:t>
                            </m:r>
                          </m:sub>
                        </m:sSub>
                      </m:num>
                      <m:den>
                        <m:r>
                          <a:rPr lang="en-US" sz="1600" b="0" i="1" smtClean="0">
                            <a:latin typeface="Cambria Math" panose="02040503050406030204" pitchFamily="18" charset="0"/>
                          </a:rPr>
                          <m:t>𝑅</m:t>
                        </m:r>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27</m:t>
                        </m:r>
                      </m:num>
                      <m:den>
                        <m:r>
                          <a:rPr lang="en-US" sz="1600" b="0" i="1" smtClean="0">
                            <a:latin typeface="Cambria Math" panose="02040503050406030204" pitchFamily="18" charset="0"/>
                          </a:rPr>
                          <m:t>100</m:t>
                        </m:r>
                      </m:den>
                    </m:f>
                    <m:r>
                      <a:rPr lang="en-US" sz="1600" b="0" i="1" smtClean="0">
                        <a:latin typeface="Cambria Math" panose="02040503050406030204" pitchFamily="18" charset="0"/>
                      </a:rPr>
                      <m:t>=−267 </m:t>
                    </m:r>
                    <m:r>
                      <a:rPr lang="en-US" sz="1600" b="0" i="1" smtClean="0">
                        <a:latin typeface="Cambria Math" panose="02040503050406030204" pitchFamily="18" charset="0"/>
                      </a:rPr>
                      <m:t>𝐴</m:t>
                    </m:r>
                  </m:oMath>
                </a14:m>
                <a:r>
                  <a:rPr lang="en-US" sz="1600" b="0" i="1" dirty="0">
                    <a:latin typeface="Cambria Math" panose="02040503050406030204" pitchFamily="18" charset="0"/>
                  </a:rPr>
                  <a:t> </a:t>
                </a: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𝑖</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oMath>
                </a14:m>
                <a:r>
                  <a:rPr lang="en-US" sz="1600" dirty="0">
                    <a:latin typeface="+mj-lt"/>
                  </a:rPr>
                  <a:t> </a:t>
                </a:r>
              </a:p>
              <a:p>
                <a:endParaRPr lang="en-US" sz="1600" dirty="0">
                  <a:latin typeface="+mj-lt"/>
                </a:endParaRPr>
              </a:p>
              <a:p>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𝐻</m:t>
                              </m:r>
                              <m:r>
                                <a:rPr lang="en-US" sz="1600" b="0" i="1" smtClean="0">
                                  <a:latin typeface="Cambria Math" panose="02040503050406030204" pitchFamily="18" charset="0"/>
                                </a:rPr>
                                <m:t>1</m:t>
                              </m:r>
                            </m:sub>
                          </m:sSub>
                        </m:e>
                      </m:d>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5−7067</m:t>
                          </m:r>
                        </m:e>
                      </m:d>
                      <m:d>
                        <m:dPr>
                          <m:ctrlPr>
                            <a:rPr lang="en-US" sz="1600" b="0" i="1" smtClean="0">
                              <a:latin typeface="Cambria Math" panose="02040503050406030204" pitchFamily="18" charset="0"/>
                            </a:rPr>
                          </m:ctrlPr>
                        </m:dPr>
                        <m:e>
                          <m:r>
                            <a:rPr lang="en-US" sz="1600" b="0" i="1" smtClean="0">
                              <a:latin typeface="Cambria Math" panose="02040503050406030204" pitchFamily="18" charset="0"/>
                            </a:rPr>
                            <m:t>497</m:t>
                          </m:r>
                        </m:e>
                      </m:d>
                      <m:r>
                        <a:rPr lang="en-US" sz="1600" b="0" i="1" smtClean="0">
                          <a:latin typeface="Cambria Math" panose="02040503050406030204" pitchFamily="18" charset="0"/>
                        </a:rPr>
                        <m:t>=−3510 </m:t>
                      </m:r>
                      <m:r>
                        <a:rPr lang="en-US" sz="1600" b="0" i="1" smtClean="0">
                          <a:latin typeface="Cambria Math" panose="02040503050406030204" pitchFamily="18" charset="0"/>
                        </a:rPr>
                        <m:t>𝑘𝑉</m:t>
                      </m:r>
                    </m:oMath>
                  </m:oMathPara>
                </a14:m>
                <a:endParaRPr lang="en-US" sz="1600" dirty="0">
                  <a:latin typeface="+mj-lt"/>
                </a:endParaRPr>
              </a:p>
            </p:txBody>
          </p:sp>
        </mc:Choice>
        <mc:Fallback>
          <p:sp>
            <p:nvSpPr>
              <p:cNvPr id="5" name="TextBox 4">
                <a:extLst>
                  <a:ext uri="{FF2B5EF4-FFF2-40B4-BE49-F238E27FC236}">
                    <a16:creationId xmlns:a16="http://schemas.microsoft.com/office/drawing/2014/main" id="{A0810AA6-3728-45DC-BC8E-E20D7ABD10F1}"/>
                  </a:ext>
                </a:extLst>
              </p:cNvPr>
              <p:cNvSpPr txBox="1">
                <a:spLocks noRot="1" noChangeAspect="1" noMove="1" noResize="1" noEditPoints="1" noAdjustHandles="1" noChangeArrowheads="1" noChangeShapeType="1" noTextEdit="1"/>
              </p:cNvSpPr>
              <p:nvPr/>
            </p:nvSpPr>
            <p:spPr>
              <a:xfrm>
                <a:off x="7239000" y="1905000"/>
                <a:ext cx="4267200" cy="4508670"/>
              </a:xfrm>
              <a:prstGeom prst="rect">
                <a:avLst/>
              </a:prstGeom>
              <a:blipFill>
                <a:blip r:embed="rId4"/>
                <a:stretch>
                  <a:fillRect l="-857" t="-406" r="-143"/>
                </a:stretch>
              </a:blipFill>
            </p:spPr>
            <p:txBody>
              <a:bodyPr/>
              <a:lstStyle/>
              <a:p>
                <a:r>
                  <a:rPr lang="en-US">
                    <a:noFill/>
                  </a:rPr>
                  <a:t> </a:t>
                </a:r>
              </a:p>
            </p:txBody>
          </p:sp>
        </mc:Fallback>
      </mc:AlternateContent>
    </p:spTree>
    <p:extLst>
      <p:ext uri="{BB962C8B-B14F-4D97-AF65-F5344CB8AC3E}">
        <p14:creationId xmlns:p14="http://schemas.microsoft.com/office/powerpoint/2010/main" val="1943643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F5093E76-C529-42B2-86BA-3654357262AD}"/>
                  </a:ext>
                </a:extLst>
              </p:cNvPr>
              <p:cNvSpPr>
                <a:spLocks noGrp="1"/>
              </p:cNvSpPr>
              <p:nvPr>
                <p:ph type="title"/>
              </p:nvPr>
            </p:nvSpPr>
            <p:spPr/>
            <p:txBody>
              <a:bodyPr/>
              <a:lstStyle/>
              <a:p>
                <a:r>
                  <a:rPr lang="en-US" dirty="0"/>
                  <a:t>Time Steps 120-150 </a:t>
                </a:r>
                <a14:m>
                  <m:oMath xmlns:m="http://schemas.openxmlformats.org/officeDocument/2006/math">
                    <m:r>
                      <a:rPr lang="en-US" b="1" i="1" smtClean="0">
                        <a:latin typeface="Cambria Math" panose="02040503050406030204" pitchFamily="18" charset="0"/>
                      </a:rPr>
                      <m:t>𝝁</m:t>
                    </m:r>
                    <m:r>
                      <a:rPr lang="en-US" b="1" i="1" smtClean="0">
                        <a:latin typeface="Cambria Math" panose="02040503050406030204" pitchFamily="18" charset="0"/>
                      </a:rPr>
                      <m:t>𝒔</m:t>
                    </m:r>
                  </m:oMath>
                </a14:m>
                <a:endParaRPr lang="en-US" dirty="0"/>
              </a:p>
            </p:txBody>
          </p:sp>
        </mc:Choice>
        <mc:Fallback>
          <p:sp>
            <p:nvSpPr>
              <p:cNvPr id="2" name="Title 1">
                <a:extLst>
                  <a:ext uri="{FF2B5EF4-FFF2-40B4-BE49-F238E27FC236}">
                    <a16:creationId xmlns:a16="http://schemas.microsoft.com/office/drawing/2014/main" id="{F5093E76-C529-42B2-86BA-3654357262AD}"/>
                  </a:ext>
                </a:extLst>
              </p:cNvPr>
              <p:cNvSpPr>
                <a:spLocks noGrp="1" noRot="1" noChangeAspect="1" noMove="1" noResize="1" noEditPoints="1" noAdjustHandles="1" noChangeArrowheads="1" noChangeShapeType="1" noTextEdit="1"/>
              </p:cNvSpPr>
              <p:nvPr>
                <p:ph type="title"/>
              </p:nvPr>
            </p:nvSpPr>
            <p:spPr>
              <a:blipFill>
                <a:blip r:embed="rId2"/>
                <a:stretch>
                  <a:fillRect l="-173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3888629086"/>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154388">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𝑡</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𝑠𝑢𝑟𝑔𝑒</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extLst>
                      <a:ext uri="{0D108BD9-81ED-4DB2-BD59-A6C34878D82A}">
                        <a16:rowId xmlns:a16="http://schemas.microsoft.com/office/drawing/2014/main" val="3064444016"/>
                      </a:ext>
                    </a:extLst>
                  </a:tr>
                  <a:tr h="14608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146080">
                    <a:tc>
                      <a:txBody>
                        <a:bodyPr/>
                        <a:lstStyle/>
                        <a:p>
                          <a:r>
                            <a:rPr lang="en-US" sz="1400" dirty="0"/>
                            <a:t>10 </a:t>
                          </a:r>
                          <a14:m>
                            <m:oMath xmlns:m="http://schemas.openxmlformats.org/officeDocument/2006/math">
                              <m:r>
                                <a:rPr lang="en-US" sz="1400" b="0" i="1" smtClean="0">
                                  <a:latin typeface="Cambria Math" panose="02040503050406030204" pitchFamily="18" charset="0"/>
                                </a:rPr>
                                <m:t>𝜇</m:t>
                              </m:r>
                              <m:r>
                                <a:rPr lang="en-US" sz="1400" b="0" i="1" smtClean="0">
                                  <a:latin typeface="Cambria Math" panose="02040503050406030204" pitchFamily="18" charset="0"/>
                                </a:rPr>
                                <m:t>𝑠</m:t>
                              </m:r>
                            </m:oMath>
                          </a14:m>
                          <a:endParaRPr lang="en-US" sz="1400" dirty="0"/>
                        </a:p>
                      </a:txBody>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146080">
                    <a:tc>
                      <a:txBody>
                        <a:bodyPr/>
                        <a:lstStyle/>
                        <a:p>
                          <a:r>
                            <a:rPr lang="en-US" sz="1400" dirty="0"/>
                            <a:t>20</a:t>
                          </a:r>
                        </a:p>
                      </a:txBody>
                      <a:tcPr/>
                    </a:tc>
                    <a:tc>
                      <a:txBody>
                        <a:bodyPr/>
                        <a:lstStyle/>
                        <a:p>
                          <a:r>
                            <a:rPr lang="en-US" sz="1400" dirty="0"/>
                            <a:t>2639</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1311</a:t>
                          </a:r>
                        </a:p>
                      </a:txBody>
                      <a:tcPr/>
                    </a:tc>
                    <a:tc>
                      <a:txBody>
                        <a:bodyPr/>
                        <a:lstStyle/>
                        <a:p>
                          <a:r>
                            <a:rPr lang="en-US" sz="1400" dirty="0"/>
                            <a:t>0</a:t>
                          </a:r>
                        </a:p>
                      </a:txBody>
                      <a:tcPr/>
                    </a:tc>
                    <a:tc>
                      <a:txBody>
                        <a:bodyPr/>
                        <a:lstStyle/>
                        <a:p>
                          <a:r>
                            <a:rPr lang="en-US" sz="1400" dirty="0"/>
                            <a:t>2639</a:t>
                          </a:r>
                        </a:p>
                      </a:txBody>
                      <a:tcPr/>
                    </a:tc>
                    <a:tc>
                      <a:txBody>
                        <a:bodyPr/>
                        <a:lstStyle/>
                        <a:p>
                          <a:r>
                            <a:rPr lang="en-US" sz="1400" dirty="0"/>
                            <a:t>0</a:t>
                          </a:r>
                        </a:p>
                      </a:txBody>
                      <a:tcPr/>
                    </a:tc>
                    <a:extLst>
                      <a:ext uri="{0D108BD9-81ED-4DB2-BD59-A6C34878D82A}">
                        <a16:rowId xmlns:a16="http://schemas.microsoft.com/office/drawing/2014/main" val="4241752928"/>
                      </a:ext>
                    </a:extLst>
                  </a:tr>
                  <a:tr h="146080">
                    <a:tc>
                      <a:txBody>
                        <a:bodyPr/>
                        <a:lstStyle/>
                        <a:p>
                          <a:r>
                            <a:rPr lang="en-US" sz="1400" dirty="0"/>
                            <a:t>30</a:t>
                          </a:r>
                        </a:p>
                      </a:txBody>
                      <a:tcPr/>
                    </a:tc>
                    <a:tc>
                      <a:txBody>
                        <a:bodyPr/>
                        <a:lstStyle/>
                        <a:p>
                          <a:r>
                            <a:rPr lang="en-US" sz="1400" dirty="0"/>
                            <a:t>1310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1310</a:t>
                          </a:r>
                        </a:p>
                      </a:txBody>
                      <a:tcPr/>
                    </a:tc>
                    <a:tc>
                      <a:txBody>
                        <a:bodyPr/>
                        <a:lstStyle/>
                        <a:p>
                          <a:r>
                            <a:rPr lang="en-US" sz="1400" dirty="0"/>
                            <a:t>0</a:t>
                          </a:r>
                        </a:p>
                      </a:txBody>
                      <a:tcPr/>
                    </a:tc>
                    <a:extLst>
                      <a:ext uri="{0D108BD9-81ED-4DB2-BD59-A6C34878D82A}">
                        <a16:rowId xmlns:a16="http://schemas.microsoft.com/office/drawing/2014/main" val="2742253485"/>
                      </a:ext>
                    </a:extLst>
                  </a:tr>
                  <a:tr h="146080">
                    <a:tc>
                      <a:txBody>
                        <a:bodyPr/>
                        <a:lstStyle/>
                        <a:p>
                          <a:r>
                            <a:rPr lang="en-US" sz="1400" dirty="0"/>
                            <a:t>40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extLst>
                      <a:ext uri="{0D108BD9-81ED-4DB2-BD59-A6C34878D82A}">
                        <a16:rowId xmlns:a16="http://schemas.microsoft.com/office/drawing/2014/main" val="2179561135"/>
                      </a:ext>
                    </a:extLst>
                  </a:tr>
                  <a:tr h="146080">
                    <a:tc>
                      <a:txBody>
                        <a:bodyPr/>
                        <a:lstStyle/>
                        <a:p>
                          <a:r>
                            <a:rPr lang="en-US" sz="1400" dirty="0"/>
                            <a:t>50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161</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extLst>
                      <a:ext uri="{0D108BD9-81ED-4DB2-BD59-A6C34878D82A}">
                        <a16:rowId xmlns:a16="http://schemas.microsoft.com/office/drawing/2014/main" val="3651646405"/>
                      </a:ext>
                    </a:extLst>
                  </a:tr>
                  <a:tr h="146080">
                    <a:tc>
                      <a:txBody>
                        <a:bodyPr/>
                        <a:lstStyle/>
                        <a:p>
                          <a:r>
                            <a:rPr lang="en-US" sz="1400" dirty="0"/>
                            <a:t>60</a:t>
                          </a:r>
                        </a:p>
                      </a:txBody>
                      <a:tcPr/>
                    </a:tc>
                    <a:tc>
                      <a:txBody>
                        <a:bodyPr/>
                        <a:lstStyle/>
                        <a:p>
                          <a:r>
                            <a:rPr lang="en-US" sz="1400" dirty="0"/>
                            <a:t>160</a:t>
                          </a:r>
                        </a:p>
                      </a:txBody>
                      <a:tcPr/>
                    </a:tc>
                    <a:tc>
                      <a:txBody>
                        <a:bodyPr/>
                        <a:lstStyle/>
                        <a:p>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-10627 A</a:t>
                          </a:r>
                        </a:p>
                      </a:txBody>
                      <a:tcPr/>
                    </a:tc>
                    <a:tc>
                      <a:txBody>
                        <a:bodyPr/>
                        <a:lstStyle/>
                        <a:p>
                          <a:r>
                            <a:rPr lang="en-US" sz="1400" dirty="0"/>
                            <a:t>80</a:t>
                          </a:r>
                        </a:p>
                      </a:txBody>
                      <a:tcPr/>
                    </a:tc>
                    <a:tc>
                      <a:txBody>
                        <a:bodyPr/>
                        <a:lstStyle/>
                        <a:p>
                          <a:r>
                            <a:rPr lang="en-US" sz="1400" dirty="0"/>
                            <a:t>885 kV</a:t>
                          </a:r>
                        </a:p>
                      </a:txBody>
                      <a:tcPr/>
                    </a:tc>
                    <a:tc>
                      <a:txBody>
                        <a:bodyPr/>
                        <a:lstStyle/>
                        <a:p>
                          <a:r>
                            <a:rPr lang="en-US" sz="1400" dirty="0"/>
                            <a:t>160</a:t>
                          </a:r>
                        </a:p>
                      </a:txBody>
                      <a:tcPr/>
                    </a:tc>
                    <a:tc>
                      <a:txBody>
                        <a:bodyPr/>
                        <a:lstStyle/>
                        <a:p>
                          <a:r>
                            <a:rPr lang="en-US" sz="1400" dirty="0"/>
                            <a:t>-8850 A</a:t>
                          </a:r>
                        </a:p>
                      </a:txBody>
                      <a:tcPr/>
                    </a:tc>
                    <a:extLst>
                      <a:ext uri="{0D108BD9-81ED-4DB2-BD59-A6C34878D82A}">
                        <a16:rowId xmlns:a16="http://schemas.microsoft.com/office/drawing/2014/main" val="1038191599"/>
                      </a:ext>
                    </a:extLst>
                  </a:tr>
                  <a:tr h="146080">
                    <a:tc>
                      <a:txBody>
                        <a:bodyPr/>
                        <a:lstStyle/>
                        <a:p>
                          <a:r>
                            <a:rPr lang="en-US" sz="1400" dirty="0"/>
                            <a:t>70</a:t>
                          </a:r>
                        </a:p>
                      </a:txBody>
                      <a:tcPr/>
                    </a:tc>
                    <a:tc>
                      <a:txBody>
                        <a:bodyPr/>
                        <a:lstStyle/>
                        <a:p>
                          <a:r>
                            <a:rPr lang="en-US" sz="1400" dirty="0"/>
                            <a:t>80</a:t>
                          </a:r>
                        </a:p>
                      </a:txBody>
                      <a:tcPr/>
                    </a:tc>
                    <a:tc>
                      <a:txBody>
                        <a:bodyPr/>
                        <a:lstStyle/>
                        <a:p>
                          <a:r>
                            <a:rPr lang="en-US" sz="1400" dirty="0"/>
                            <a:t>0</a:t>
                          </a:r>
                        </a:p>
                      </a:txBody>
                      <a:tcPr/>
                    </a:tc>
                    <a:tc>
                      <a:txBody>
                        <a:bodyPr/>
                        <a:lstStyle/>
                        <a:p>
                          <a:r>
                            <a:rPr lang="en-US" sz="1400" dirty="0"/>
                            <a:t>-5277</a:t>
                          </a:r>
                        </a:p>
                      </a:txBody>
                      <a:tcPr/>
                    </a:tc>
                    <a:tc>
                      <a:txBody>
                        <a:bodyPr/>
                        <a:lstStyle/>
                        <a:p>
                          <a:r>
                            <a:rPr lang="en-US" sz="1400" dirty="0"/>
                            <a:t>40</a:t>
                          </a:r>
                        </a:p>
                      </a:txBody>
                      <a:tcPr/>
                    </a:tc>
                    <a:tc>
                      <a:txBody>
                        <a:bodyPr/>
                        <a:lstStyle/>
                        <a:p>
                          <a:r>
                            <a:rPr lang="en-US" sz="1400" dirty="0"/>
                            <a:t>439</a:t>
                          </a:r>
                        </a:p>
                      </a:txBody>
                      <a:tcPr/>
                    </a:tc>
                    <a:tc>
                      <a:txBody>
                        <a:bodyPr/>
                        <a:lstStyle/>
                        <a:p>
                          <a:r>
                            <a:rPr lang="en-US" sz="1400" dirty="0"/>
                            <a:t>80</a:t>
                          </a:r>
                        </a:p>
                      </a:txBody>
                      <a:tcPr/>
                    </a:tc>
                    <a:tc>
                      <a:txBody>
                        <a:bodyPr/>
                        <a:lstStyle/>
                        <a:p>
                          <a:r>
                            <a:rPr lang="en-US" sz="1400" dirty="0"/>
                            <a:t>-4393</a:t>
                          </a:r>
                        </a:p>
                      </a:txBody>
                      <a:tcPr/>
                    </a:tc>
                    <a:extLst>
                      <a:ext uri="{0D108BD9-81ED-4DB2-BD59-A6C34878D82A}">
                        <a16:rowId xmlns:a16="http://schemas.microsoft.com/office/drawing/2014/main" val="1071409900"/>
                      </a:ext>
                    </a:extLst>
                  </a:tr>
                  <a:tr h="146080">
                    <a:tc>
                      <a:txBody>
                        <a:bodyPr/>
                        <a:lstStyle/>
                        <a:p>
                          <a:r>
                            <a:rPr lang="en-US" sz="1400" dirty="0"/>
                            <a:t>80</a:t>
                          </a:r>
                        </a:p>
                      </a:txBody>
                      <a:tcPr/>
                    </a:tc>
                    <a:tc>
                      <a:txBody>
                        <a:bodyPr/>
                        <a:lstStyle/>
                        <a:p>
                          <a:r>
                            <a:rPr lang="en-US" sz="1400" dirty="0"/>
                            <a:t>40</a:t>
                          </a:r>
                        </a:p>
                      </a:txBody>
                      <a:tcPr/>
                    </a:tc>
                    <a:tc>
                      <a:txBody>
                        <a:bodyPr/>
                        <a:lstStyle/>
                        <a:p>
                          <a:r>
                            <a:rPr lang="en-US" sz="1400" dirty="0"/>
                            <a:t>0</a:t>
                          </a:r>
                        </a:p>
                      </a:txBody>
                      <a:tcPr/>
                    </a:tc>
                    <a:tc>
                      <a:txBody>
                        <a:bodyPr/>
                        <a:lstStyle/>
                        <a:p>
                          <a:r>
                            <a:rPr lang="en-US" sz="1400" dirty="0"/>
                            <a:t>-2621</a:t>
                          </a:r>
                        </a:p>
                      </a:txBody>
                      <a:tcPr/>
                    </a:tc>
                    <a:tc>
                      <a:txBody>
                        <a:bodyPr/>
                        <a:lstStyle/>
                        <a:p>
                          <a:r>
                            <a:rPr lang="en-US" sz="1400" dirty="0"/>
                            <a:t>20</a:t>
                          </a:r>
                        </a:p>
                      </a:txBody>
                      <a:tcPr/>
                    </a:tc>
                    <a:tc>
                      <a:txBody>
                        <a:bodyPr/>
                        <a:lstStyle/>
                        <a:p>
                          <a:r>
                            <a:rPr lang="en-US" sz="1400" dirty="0"/>
                            <a:t>218</a:t>
                          </a:r>
                        </a:p>
                      </a:txBody>
                      <a:tcPr/>
                    </a:tc>
                    <a:tc>
                      <a:txBody>
                        <a:bodyPr/>
                        <a:lstStyle/>
                        <a:p>
                          <a:r>
                            <a:rPr lang="en-US" sz="1400" dirty="0"/>
                            <a:t>40</a:t>
                          </a:r>
                        </a:p>
                      </a:txBody>
                      <a:tcPr/>
                    </a:tc>
                    <a:tc>
                      <a:txBody>
                        <a:bodyPr/>
                        <a:lstStyle/>
                        <a:p>
                          <a:r>
                            <a:rPr lang="en-US" sz="1400" dirty="0"/>
                            <a:t>-2181</a:t>
                          </a:r>
                        </a:p>
                      </a:txBody>
                      <a:tcPr/>
                    </a:tc>
                    <a:extLst>
                      <a:ext uri="{0D108BD9-81ED-4DB2-BD59-A6C34878D82A}">
                        <a16:rowId xmlns:a16="http://schemas.microsoft.com/office/drawing/2014/main" val="1906103990"/>
                      </a:ext>
                    </a:extLst>
                  </a:tr>
                  <a:tr h="146080">
                    <a:tc>
                      <a:txBody>
                        <a:bodyPr/>
                        <a:lstStyle/>
                        <a:p>
                          <a:r>
                            <a:rPr lang="en-US" sz="1400" dirty="0"/>
                            <a:t>90</a:t>
                          </a:r>
                        </a:p>
                      </a:txBody>
                      <a:tcPr/>
                    </a:tc>
                    <a:tc>
                      <a:txBody>
                        <a:bodyPr/>
                        <a:lstStyle/>
                        <a:p>
                          <a:r>
                            <a:rPr lang="en-US" sz="1400" dirty="0"/>
                            <a:t>20</a:t>
                          </a:r>
                        </a:p>
                      </a:txBody>
                      <a:tcPr/>
                    </a:tc>
                    <a:tc>
                      <a:txBody>
                        <a:bodyPr/>
                        <a:lstStyle/>
                        <a:p>
                          <a:r>
                            <a:rPr lang="en-US" sz="1400" dirty="0"/>
                            <a:t>0</a:t>
                          </a:r>
                        </a:p>
                      </a:txBody>
                      <a:tcPr/>
                    </a:tc>
                    <a:tc>
                      <a:txBody>
                        <a:bodyPr/>
                        <a:lstStyle/>
                        <a:p>
                          <a:r>
                            <a:rPr lang="en-US" sz="1400" dirty="0"/>
                            <a:t>-1301</a:t>
                          </a:r>
                        </a:p>
                      </a:txBody>
                      <a:tcPr/>
                    </a:tc>
                    <a:tc>
                      <a:txBody>
                        <a:bodyPr/>
                        <a:lstStyle/>
                        <a:p>
                          <a:r>
                            <a:rPr lang="en-US" sz="1400" dirty="0"/>
                            <a:t>10</a:t>
                          </a:r>
                        </a:p>
                      </a:txBody>
                      <a:tcPr/>
                    </a:tc>
                    <a:tc>
                      <a:txBody>
                        <a:bodyPr/>
                        <a:lstStyle/>
                        <a:p>
                          <a:r>
                            <a:rPr lang="en-US" sz="1400" dirty="0"/>
                            <a:t>108</a:t>
                          </a:r>
                        </a:p>
                      </a:txBody>
                      <a:tcPr/>
                    </a:tc>
                    <a:tc>
                      <a:txBody>
                        <a:bodyPr/>
                        <a:lstStyle/>
                        <a:p>
                          <a:r>
                            <a:rPr lang="en-US" sz="1400" dirty="0"/>
                            <a:t>20</a:t>
                          </a:r>
                        </a:p>
                      </a:txBody>
                      <a:tcPr/>
                    </a:tc>
                    <a:tc>
                      <a:txBody>
                        <a:bodyPr/>
                        <a:lstStyle/>
                        <a:p>
                          <a:r>
                            <a:rPr lang="en-US" sz="1400" dirty="0"/>
                            <a:t>-1083</a:t>
                          </a:r>
                        </a:p>
                      </a:txBody>
                      <a:tcPr/>
                    </a:tc>
                    <a:extLst>
                      <a:ext uri="{0D108BD9-81ED-4DB2-BD59-A6C34878D82A}">
                        <a16:rowId xmlns:a16="http://schemas.microsoft.com/office/drawing/2014/main" val="409105822"/>
                      </a:ext>
                    </a:extLst>
                  </a:tr>
                  <a:tr h="146080">
                    <a:tc>
                      <a:txBody>
                        <a:bodyPr/>
                        <a:lstStyle/>
                        <a:p>
                          <a:r>
                            <a:rPr lang="en-US" sz="1400" dirty="0"/>
                            <a:t>100</a:t>
                          </a:r>
                        </a:p>
                      </a:txBody>
                      <a:tcPr/>
                    </a:tc>
                    <a:tc>
                      <a:txBody>
                        <a:bodyPr/>
                        <a:lstStyle/>
                        <a:p>
                          <a:r>
                            <a:rPr lang="en-US" sz="1400" dirty="0"/>
                            <a:t>10</a:t>
                          </a:r>
                        </a:p>
                      </a:txBody>
                      <a:tcPr/>
                    </a:tc>
                    <a:tc>
                      <a:txBody>
                        <a:bodyPr/>
                        <a:lstStyle/>
                        <a:p>
                          <a:r>
                            <a:rPr lang="en-US" sz="1400" dirty="0"/>
                            <a:t>0</a:t>
                          </a:r>
                        </a:p>
                      </a:txBody>
                      <a:tcPr/>
                    </a:tc>
                    <a:tc>
                      <a:txBody>
                        <a:bodyPr/>
                        <a:lstStyle/>
                        <a:p>
                          <a:r>
                            <a:rPr lang="en-US" sz="1400" dirty="0"/>
                            <a:t>-646</a:t>
                          </a:r>
                        </a:p>
                      </a:txBody>
                      <a:tcPr/>
                    </a:tc>
                    <a:tc>
                      <a:txBody>
                        <a:bodyPr/>
                        <a:lstStyle/>
                        <a:p>
                          <a:r>
                            <a:rPr lang="en-US" sz="1400" dirty="0"/>
                            <a:t>5</a:t>
                          </a:r>
                        </a:p>
                      </a:txBody>
                      <a:tcPr/>
                    </a:tc>
                    <a:tc>
                      <a:txBody>
                        <a:bodyPr/>
                        <a:lstStyle/>
                        <a:p>
                          <a:r>
                            <a:rPr lang="en-US" sz="1400" dirty="0"/>
                            <a:t>54</a:t>
                          </a:r>
                        </a:p>
                      </a:txBody>
                      <a:tcPr/>
                    </a:tc>
                    <a:tc>
                      <a:txBody>
                        <a:bodyPr/>
                        <a:lstStyle/>
                        <a:p>
                          <a:r>
                            <a:rPr lang="en-US" sz="1400" dirty="0"/>
                            <a:t>10</a:t>
                          </a:r>
                        </a:p>
                      </a:txBody>
                      <a:tcPr/>
                    </a:tc>
                    <a:tc>
                      <a:txBody>
                        <a:bodyPr/>
                        <a:lstStyle/>
                        <a:p>
                          <a:r>
                            <a:rPr lang="en-US" sz="1400" dirty="0"/>
                            <a:t>-538</a:t>
                          </a:r>
                        </a:p>
                      </a:txBody>
                      <a:tcPr/>
                    </a:tc>
                    <a:extLst>
                      <a:ext uri="{0D108BD9-81ED-4DB2-BD59-A6C34878D82A}">
                        <a16:rowId xmlns:a16="http://schemas.microsoft.com/office/drawing/2014/main" val="2899369795"/>
                      </a:ext>
                    </a:extLst>
                  </a:tr>
                  <a:tr h="146080">
                    <a:tc>
                      <a:txBody>
                        <a:bodyPr/>
                        <a:lstStyle/>
                        <a:p>
                          <a:r>
                            <a:rPr lang="en-US" sz="1400" dirty="0"/>
                            <a:t>110</a:t>
                          </a:r>
                        </a:p>
                      </a:txBody>
                      <a:tcPr/>
                    </a:tc>
                    <a:tc>
                      <a:txBody>
                        <a:bodyPr/>
                        <a:lstStyle/>
                        <a:p>
                          <a:r>
                            <a:rPr lang="en-US" sz="1400" dirty="0"/>
                            <a:t>5</a:t>
                          </a:r>
                        </a:p>
                      </a:txBody>
                      <a:tcPr/>
                    </a:tc>
                    <a:tc>
                      <a:txBody>
                        <a:bodyPr/>
                        <a:lstStyle/>
                        <a:p>
                          <a:r>
                            <a:rPr lang="en-US" sz="1400" dirty="0"/>
                            <a:t>7067 A</a:t>
                          </a:r>
                        </a:p>
                      </a:txBody>
                      <a:tcPr/>
                    </a:tc>
                    <a:tc>
                      <a:txBody>
                        <a:bodyPr/>
                        <a:lstStyle/>
                        <a:p>
                          <a:r>
                            <a:rPr lang="en-US" sz="1400" dirty="0"/>
                            <a:t>-320</a:t>
                          </a:r>
                        </a:p>
                      </a:txBody>
                      <a:tcPr/>
                    </a:tc>
                    <a:tc>
                      <a:txBody>
                        <a:bodyPr/>
                        <a:lstStyle/>
                        <a:p>
                          <a:r>
                            <a:rPr lang="en-US" sz="1400" dirty="0"/>
                            <a:t>-3510</a:t>
                          </a:r>
                        </a:p>
                      </a:txBody>
                      <a:tcPr/>
                    </a:tc>
                    <a:tc>
                      <a:txBody>
                        <a:bodyPr/>
                        <a:lstStyle/>
                        <a:p>
                          <a:r>
                            <a:rPr lang="en-US" sz="1400" dirty="0"/>
                            <a:t>27</a:t>
                          </a:r>
                        </a:p>
                      </a:txBody>
                      <a:tcPr/>
                    </a:tc>
                    <a:tc>
                      <a:txBody>
                        <a:bodyPr/>
                        <a:lstStyle/>
                        <a:p>
                          <a:r>
                            <a:rPr lang="en-US" sz="1400" dirty="0"/>
                            <a:t>5</a:t>
                          </a:r>
                        </a:p>
                      </a:txBody>
                      <a:tcPr/>
                    </a:tc>
                    <a:tc>
                      <a:txBody>
                        <a:bodyPr/>
                        <a:lstStyle/>
                        <a:p>
                          <a:r>
                            <a:rPr lang="en-US" sz="1400" dirty="0"/>
                            <a:t>-267</a:t>
                          </a:r>
                        </a:p>
                      </a:txBody>
                      <a:tcPr/>
                    </a:tc>
                    <a:extLst>
                      <a:ext uri="{0D108BD9-81ED-4DB2-BD59-A6C34878D82A}">
                        <a16:rowId xmlns:a16="http://schemas.microsoft.com/office/drawing/2014/main" val="3997893660"/>
                      </a:ext>
                    </a:extLst>
                  </a:tr>
                  <a:tr h="146080">
                    <a:tc>
                      <a:txBody>
                        <a:bodyPr/>
                        <a:lstStyle/>
                        <a:p>
                          <a:r>
                            <a:rPr lang="en-US" sz="1400" dirty="0"/>
                            <a:t>120</a:t>
                          </a:r>
                        </a:p>
                      </a:txBody>
                      <a:tcPr/>
                    </a:tc>
                    <a:tc>
                      <a:txBody>
                        <a:bodyPr/>
                        <a:lstStyle/>
                        <a:p>
                          <a:r>
                            <a:rPr lang="en-US" sz="1400" dirty="0"/>
                            <a:t>2</a:t>
                          </a:r>
                        </a:p>
                      </a:txBody>
                      <a:tcPr/>
                    </a:tc>
                    <a:tc>
                      <a:txBody>
                        <a:bodyPr/>
                        <a:lstStyle/>
                        <a:p>
                          <a:r>
                            <a:rPr lang="en-US" sz="1400" dirty="0"/>
                            <a:t>3509</a:t>
                          </a:r>
                        </a:p>
                      </a:txBody>
                      <a:tcPr/>
                    </a:tc>
                    <a:tc>
                      <a:txBody>
                        <a:bodyPr/>
                        <a:lstStyle/>
                        <a:p>
                          <a:r>
                            <a:rPr lang="en-US" sz="1400" dirty="0"/>
                            <a:t>-159</a:t>
                          </a:r>
                        </a:p>
                      </a:txBody>
                      <a:tcPr/>
                    </a:tc>
                    <a:tc>
                      <a:txBody>
                        <a:bodyPr/>
                        <a:lstStyle/>
                        <a:p>
                          <a:r>
                            <a:rPr lang="en-US" sz="1400" dirty="0"/>
                            <a:t>-1743</a:t>
                          </a:r>
                        </a:p>
                      </a:txBody>
                      <a:tcPr/>
                    </a:tc>
                    <a:tc>
                      <a:txBody>
                        <a:bodyPr/>
                        <a:lstStyle/>
                        <a:p>
                          <a:r>
                            <a:rPr lang="en-US" sz="1400" dirty="0"/>
                            <a:t>13</a:t>
                          </a:r>
                        </a:p>
                      </a:txBody>
                      <a:tcPr/>
                    </a:tc>
                    <a:tc>
                      <a:txBody>
                        <a:bodyPr/>
                        <a:lstStyle/>
                        <a:p>
                          <a:r>
                            <a:rPr lang="en-US" sz="1400" dirty="0"/>
                            <a:t>2</a:t>
                          </a:r>
                        </a:p>
                      </a:txBody>
                      <a:tcPr/>
                    </a:tc>
                    <a:tc>
                      <a:txBody>
                        <a:bodyPr/>
                        <a:lstStyle/>
                        <a:p>
                          <a:r>
                            <a:rPr lang="en-US" sz="1400" dirty="0"/>
                            <a:t>-133</a:t>
                          </a:r>
                        </a:p>
                      </a:txBody>
                      <a:tcPr/>
                    </a:tc>
                    <a:extLst>
                      <a:ext uri="{0D108BD9-81ED-4DB2-BD59-A6C34878D82A}">
                        <a16:rowId xmlns:a16="http://schemas.microsoft.com/office/drawing/2014/main" val="1860063358"/>
                      </a:ext>
                    </a:extLst>
                  </a:tr>
                  <a:tr h="146080">
                    <a:tc>
                      <a:txBody>
                        <a:bodyPr/>
                        <a:lstStyle/>
                        <a:p>
                          <a:r>
                            <a:rPr lang="en-US" sz="1400" dirty="0"/>
                            <a:t>130</a:t>
                          </a:r>
                        </a:p>
                      </a:txBody>
                      <a:tcPr/>
                    </a:tc>
                    <a:tc>
                      <a:txBody>
                        <a:bodyPr/>
                        <a:lstStyle/>
                        <a:p>
                          <a:r>
                            <a:rPr lang="en-US" sz="1400" dirty="0"/>
                            <a:t>1</a:t>
                          </a:r>
                        </a:p>
                      </a:txBody>
                      <a:tcPr/>
                    </a:tc>
                    <a:tc>
                      <a:txBody>
                        <a:bodyPr/>
                        <a:lstStyle/>
                        <a:p>
                          <a:r>
                            <a:rPr lang="en-US" sz="1400" dirty="0"/>
                            <a:t>1743</a:t>
                          </a:r>
                        </a:p>
                      </a:txBody>
                      <a:tcPr/>
                    </a:tc>
                    <a:tc>
                      <a:txBody>
                        <a:bodyPr/>
                        <a:lstStyle/>
                        <a:p>
                          <a:r>
                            <a:rPr lang="en-US" sz="1400" dirty="0"/>
                            <a:t>-79</a:t>
                          </a:r>
                        </a:p>
                      </a:txBody>
                      <a:tcPr/>
                    </a:tc>
                    <a:tc>
                      <a:txBody>
                        <a:bodyPr/>
                        <a:lstStyle/>
                        <a:p>
                          <a:r>
                            <a:rPr lang="en-US" sz="1400" dirty="0"/>
                            <a:t>-866</a:t>
                          </a:r>
                        </a:p>
                      </a:txBody>
                      <a:tcPr/>
                    </a:tc>
                    <a:tc>
                      <a:txBody>
                        <a:bodyPr/>
                        <a:lstStyle/>
                        <a:p>
                          <a:r>
                            <a:rPr lang="en-US" sz="1400" dirty="0"/>
                            <a:t>7</a:t>
                          </a:r>
                        </a:p>
                      </a:txBody>
                      <a:tcPr/>
                    </a:tc>
                    <a:tc>
                      <a:txBody>
                        <a:bodyPr/>
                        <a:lstStyle/>
                        <a:p>
                          <a:r>
                            <a:rPr lang="en-US" sz="1400" dirty="0"/>
                            <a:t>1</a:t>
                          </a:r>
                        </a:p>
                      </a:txBody>
                      <a:tcPr/>
                    </a:tc>
                    <a:tc>
                      <a:txBody>
                        <a:bodyPr/>
                        <a:lstStyle/>
                        <a:p>
                          <a:r>
                            <a:rPr lang="en-US" sz="1400" dirty="0"/>
                            <a:t>-66</a:t>
                          </a:r>
                        </a:p>
                      </a:txBody>
                      <a:tcPr/>
                    </a:tc>
                    <a:extLst>
                      <a:ext uri="{0D108BD9-81ED-4DB2-BD59-A6C34878D82A}">
                        <a16:rowId xmlns:a16="http://schemas.microsoft.com/office/drawing/2014/main" val="4133902863"/>
                      </a:ext>
                    </a:extLst>
                  </a:tr>
                  <a:tr h="146080">
                    <a:tc>
                      <a:txBody>
                        <a:bodyPr/>
                        <a:lstStyle/>
                        <a:p>
                          <a:r>
                            <a:rPr lang="en-US" sz="1400" dirty="0"/>
                            <a:t>140</a:t>
                          </a:r>
                        </a:p>
                      </a:txBody>
                      <a:tcPr/>
                    </a:tc>
                    <a:tc>
                      <a:txBody>
                        <a:bodyPr/>
                        <a:lstStyle/>
                        <a:p>
                          <a:r>
                            <a:rPr lang="en-US" sz="1400" dirty="0"/>
                            <a:t>1</a:t>
                          </a:r>
                        </a:p>
                      </a:txBody>
                      <a:tcPr/>
                    </a:tc>
                    <a:tc>
                      <a:txBody>
                        <a:bodyPr/>
                        <a:lstStyle/>
                        <a:p>
                          <a:r>
                            <a:rPr lang="en-US" sz="1400" dirty="0"/>
                            <a:t>865</a:t>
                          </a:r>
                        </a:p>
                      </a:txBody>
                      <a:tcPr/>
                    </a:tc>
                    <a:tc>
                      <a:txBody>
                        <a:bodyPr/>
                        <a:lstStyle/>
                        <a:p>
                          <a:r>
                            <a:rPr lang="en-US" sz="1400" dirty="0"/>
                            <a:t>-39</a:t>
                          </a:r>
                        </a:p>
                      </a:txBody>
                      <a:tcPr/>
                    </a:tc>
                    <a:tc>
                      <a:txBody>
                        <a:bodyPr/>
                        <a:lstStyle/>
                        <a:p>
                          <a:r>
                            <a:rPr lang="en-US" sz="1400" dirty="0"/>
                            <a:t>-430</a:t>
                          </a:r>
                        </a:p>
                      </a:txBody>
                      <a:tcPr/>
                    </a:tc>
                    <a:tc>
                      <a:txBody>
                        <a:bodyPr/>
                        <a:lstStyle/>
                        <a:p>
                          <a:r>
                            <a:rPr lang="en-US" sz="1400" dirty="0"/>
                            <a:t>3</a:t>
                          </a:r>
                        </a:p>
                      </a:txBody>
                      <a:tcPr/>
                    </a:tc>
                    <a:tc>
                      <a:txBody>
                        <a:bodyPr/>
                        <a:lstStyle/>
                        <a:p>
                          <a:r>
                            <a:rPr lang="en-US" sz="1400" dirty="0"/>
                            <a:t>1</a:t>
                          </a:r>
                        </a:p>
                      </a:txBody>
                      <a:tcPr/>
                    </a:tc>
                    <a:tc>
                      <a:txBody>
                        <a:bodyPr/>
                        <a:lstStyle/>
                        <a:p>
                          <a:r>
                            <a:rPr lang="en-US" sz="1400" dirty="0"/>
                            <a:t>-33</a:t>
                          </a:r>
                        </a:p>
                      </a:txBody>
                      <a:tcPr/>
                    </a:tc>
                    <a:extLst>
                      <a:ext uri="{0D108BD9-81ED-4DB2-BD59-A6C34878D82A}">
                        <a16:rowId xmlns:a16="http://schemas.microsoft.com/office/drawing/2014/main" val="1347464838"/>
                      </a:ext>
                    </a:extLst>
                  </a:tr>
                  <a:tr h="146080">
                    <a:tc>
                      <a:txBody>
                        <a:bodyPr/>
                        <a:lstStyle/>
                        <a:p>
                          <a:r>
                            <a:rPr lang="en-US" sz="1400" dirty="0"/>
                            <a:t>150</a:t>
                          </a:r>
                        </a:p>
                      </a:txBody>
                      <a:tcPr/>
                    </a:tc>
                    <a:tc>
                      <a:txBody>
                        <a:bodyPr/>
                        <a:lstStyle/>
                        <a:p>
                          <a:r>
                            <a:rPr lang="en-US" sz="1400" dirty="0"/>
                            <a:t>0</a:t>
                          </a:r>
                        </a:p>
                      </a:txBody>
                      <a:tcPr/>
                    </a:tc>
                    <a:tc>
                      <a:txBody>
                        <a:bodyPr/>
                        <a:lstStyle/>
                        <a:p>
                          <a:r>
                            <a:rPr lang="en-US" sz="1400" dirty="0"/>
                            <a:t>430</a:t>
                          </a:r>
                        </a:p>
                      </a:txBody>
                      <a:tcPr/>
                    </a:tc>
                    <a:tc>
                      <a:txBody>
                        <a:bodyPr/>
                        <a:lstStyle/>
                        <a:p>
                          <a:r>
                            <a:rPr lang="en-US" sz="1400" dirty="0"/>
                            <a:t>-20</a:t>
                          </a:r>
                        </a:p>
                      </a:txBody>
                      <a:tcPr/>
                    </a:tc>
                    <a:tc>
                      <a:txBody>
                        <a:bodyPr/>
                        <a:lstStyle/>
                        <a:p>
                          <a:r>
                            <a:rPr lang="en-US" sz="1400" dirty="0"/>
                            <a:t>-213</a:t>
                          </a:r>
                        </a:p>
                      </a:txBody>
                      <a:tcPr/>
                    </a:tc>
                    <a:tc>
                      <a:txBody>
                        <a:bodyPr/>
                        <a:lstStyle/>
                        <a:p>
                          <a:r>
                            <a:rPr lang="en-US" sz="1400" dirty="0"/>
                            <a:t>2</a:t>
                          </a:r>
                        </a:p>
                      </a:txBody>
                      <a:tcPr/>
                    </a:tc>
                    <a:tc>
                      <a:txBody>
                        <a:bodyPr/>
                        <a:lstStyle/>
                        <a:p>
                          <a:r>
                            <a:rPr lang="en-US" sz="1400" dirty="0"/>
                            <a:t>0</a:t>
                          </a:r>
                        </a:p>
                      </a:txBody>
                      <a:tcPr/>
                    </a:tc>
                    <a:tc>
                      <a:txBody>
                        <a:bodyPr/>
                        <a:lstStyle/>
                        <a:p>
                          <a:r>
                            <a:rPr lang="en-US" sz="1400" dirty="0"/>
                            <a:t>-16</a:t>
                          </a:r>
                        </a:p>
                      </a:txBody>
                      <a:tcPr/>
                    </a:tc>
                    <a:extLst>
                      <a:ext uri="{0D108BD9-81ED-4DB2-BD59-A6C34878D82A}">
                        <a16:rowId xmlns:a16="http://schemas.microsoft.com/office/drawing/2014/main" val="3521847635"/>
                      </a:ext>
                    </a:extLst>
                  </a:tr>
                </a:tbl>
              </a:graphicData>
            </a:graphic>
          </p:graphicFrame>
        </mc:Choice>
        <mc:Fallback>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3888629086"/>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322136">
                    <a:tc>
                      <a:txBody>
                        <a:bodyPr/>
                        <a:lstStyle/>
                        <a:p>
                          <a:endParaRPr lang="en-US"/>
                        </a:p>
                      </a:txBody>
                      <a:tcPr>
                        <a:blipFill>
                          <a:blip r:embed="rId3"/>
                          <a:stretch>
                            <a:fillRect l="-763" t="-1887" r="-703817" b="-1530189"/>
                          </a:stretch>
                        </a:blipFill>
                      </a:tcPr>
                    </a:tc>
                    <a:tc>
                      <a:txBody>
                        <a:bodyPr/>
                        <a:lstStyle/>
                        <a:p>
                          <a:endParaRPr lang="en-US"/>
                        </a:p>
                      </a:txBody>
                      <a:tcPr>
                        <a:blipFill>
                          <a:blip r:embed="rId3"/>
                          <a:stretch>
                            <a:fillRect l="-100000" t="-1887" r="-598485" b="-1530189"/>
                          </a:stretch>
                        </a:blipFill>
                      </a:tcPr>
                    </a:tc>
                    <a:tc>
                      <a:txBody>
                        <a:bodyPr/>
                        <a:lstStyle/>
                        <a:p>
                          <a:endParaRPr lang="en-US"/>
                        </a:p>
                      </a:txBody>
                      <a:tcPr>
                        <a:blipFill>
                          <a:blip r:embed="rId3"/>
                          <a:stretch>
                            <a:fillRect l="-201527" t="-1887" r="-503053" b="-1530189"/>
                          </a:stretch>
                        </a:blipFill>
                      </a:tcPr>
                    </a:tc>
                    <a:tc>
                      <a:txBody>
                        <a:bodyPr/>
                        <a:lstStyle/>
                        <a:p>
                          <a:endParaRPr lang="en-US"/>
                        </a:p>
                      </a:txBody>
                      <a:tcPr>
                        <a:blipFill>
                          <a:blip r:embed="rId3"/>
                          <a:stretch>
                            <a:fillRect l="-299242" t="-1887" r="-399242" b="-1530189"/>
                          </a:stretch>
                        </a:blipFill>
                      </a:tcPr>
                    </a:tc>
                    <a:tc>
                      <a:txBody>
                        <a:bodyPr/>
                        <a:lstStyle/>
                        <a:p>
                          <a:endParaRPr lang="en-US"/>
                        </a:p>
                      </a:txBody>
                      <a:tcPr>
                        <a:blipFill>
                          <a:blip r:embed="rId3"/>
                          <a:stretch>
                            <a:fillRect l="-402290" t="-1887" r="-302290" b="-1530189"/>
                          </a:stretch>
                        </a:blipFill>
                      </a:tcPr>
                    </a:tc>
                    <a:tc>
                      <a:txBody>
                        <a:bodyPr/>
                        <a:lstStyle/>
                        <a:p>
                          <a:endParaRPr lang="en-US"/>
                        </a:p>
                      </a:txBody>
                      <a:tcPr>
                        <a:blipFill>
                          <a:blip r:embed="rId3"/>
                          <a:stretch>
                            <a:fillRect l="-502290" t="-1887" r="-202290" b="-1530189"/>
                          </a:stretch>
                        </a:blipFill>
                      </a:tcPr>
                    </a:tc>
                    <a:tc>
                      <a:txBody>
                        <a:bodyPr/>
                        <a:lstStyle/>
                        <a:p>
                          <a:endParaRPr lang="en-US"/>
                        </a:p>
                      </a:txBody>
                      <a:tcPr>
                        <a:blipFill>
                          <a:blip r:embed="rId3"/>
                          <a:stretch>
                            <a:fillRect l="-597727" t="-1887" r="-100758" b="-1530189"/>
                          </a:stretch>
                        </a:blipFill>
                      </a:tcPr>
                    </a:tc>
                    <a:tc>
                      <a:txBody>
                        <a:bodyPr/>
                        <a:lstStyle/>
                        <a:p>
                          <a:endParaRPr lang="en-US"/>
                        </a:p>
                      </a:txBody>
                      <a:tcPr>
                        <a:blipFill>
                          <a:blip r:embed="rId3"/>
                          <a:stretch>
                            <a:fillRect l="-703053" t="-1887" r="-1527" b="-1530189"/>
                          </a:stretch>
                        </a:blipFill>
                      </a:tcPr>
                    </a:tc>
                    <a:extLst>
                      <a:ext uri="{0D108BD9-81ED-4DB2-BD59-A6C34878D82A}">
                        <a16:rowId xmlns:a16="http://schemas.microsoft.com/office/drawing/2014/main" val="3064444016"/>
                      </a:ext>
                    </a:extLst>
                  </a:tr>
                  <a:tr h="30480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304800">
                    <a:tc>
                      <a:txBody>
                        <a:bodyPr/>
                        <a:lstStyle/>
                        <a:p>
                          <a:endParaRPr lang="en-US"/>
                        </a:p>
                      </a:txBody>
                      <a:tcPr>
                        <a:blipFill>
                          <a:blip r:embed="rId3"/>
                          <a:stretch>
                            <a:fillRect l="-763" t="-208000" r="-703817" b="-1422000"/>
                          </a:stretch>
                        </a:blipFill>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304800">
                    <a:tc>
                      <a:txBody>
                        <a:bodyPr/>
                        <a:lstStyle/>
                        <a:p>
                          <a:r>
                            <a:rPr lang="en-US" sz="1400" dirty="0"/>
                            <a:t>20</a:t>
                          </a:r>
                        </a:p>
                      </a:txBody>
                      <a:tcPr/>
                    </a:tc>
                    <a:tc>
                      <a:txBody>
                        <a:bodyPr/>
                        <a:lstStyle/>
                        <a:p>
                          <a:r>
                            <a:rPr lang="en-US" sz="1400" dirty="0"/>
                            <a:t>2639</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1311</a:t>
                          </a:r>
                        </a:p>
                      </a:txBody>
                      <a:tcPr/>
                    </a:tc>
                    <a:tc>
                      <a:txBody>
                        <a:bodyPr/>
                        <a:lstStyle/>
                        <a:p>
                          <a:r>
                            <a:rPr lang="en-US" sz="1400" dirty="0"/>
                            <a:t>0</a:t>
                          </a:r>
                        </a:p>
                      </a:txBody>
                      <a:tcPr/>
                    </a:tc>
                    <a:tc>
                      <a:txBody>
                        <a:bodyPr/>
                        <a:lstStyle/>
                        <a:p>
                          <a:r>
                            <a:rPr lang="en-US" sz="1400" dirty="0"/>
                            <a:t>2639</a:t>
                          </a:r>
                        </a:p>
                      </a:txBody>
                      <a:tcPr/>
                    </a:tc>
                    <a:tc>
                      <a:txBody>
                        <a:bodyPr/>
                        <a:lstStyle/>
                        <a:p>
                          <a:r>
                            <a:rPr lang="en-US" sz="1400" dirty="0"/>
                            <a:t>0</a:t>
                          </a:r>
                        </a:p>
                      </a:txBody>
                      <a:tcPr/>
                    </a:tc>
                    <a:extLst>
                      <a:ext uri="{0D108BD9-81ED-4DB2-BD59-A6C34878D82A}">
                        <a16:rowId xmlns:a16="http://schemas.microsoft.com/office/drawing/2014/main" val="4241752928"/>
                      </a:ext>
                    </a:extLst>
                  </a:tr>
                  <a:tr h="304800">
                    <a:tc>
                      <a:txBody>
                        <a:bodyPr/>
                        <a:lstStyle/>
                        <a:p>
                          <a:r>
                            <a:rPr lang="en-US" sz="1400" dirty="0"/>
                            <a:t>30</a:t>
                          </a:r>
                        </a:p>
                      </a:txBody>
                      <a:tcPr/>
                    </a:tc>
                    <a:tc>
                      <a:txBody>
                        <a:bodyPr/>
                        <a:lstStyle/>
                        <a:p>
                          <a:r>
                            <a:rPr lang="en-US" sz="1400" dirty="0"/>
                            <a:t>1310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1310</a:t>
                          </a:r>
                        </a:p>
                      </a:txBody>
                      <a:tcPr/>
                    </a:tc>
                    <a:tc>
                      <a:txBody>
                        <a:bodyPr/>
                        <a:lstStyle/>
                        <a:p>
                          <a:r>
                            <a:rPr lang="en-US" sz="1400" dirty="0"/>
                            <a:t>0</a:t>
                          </a:r>
                        </a:p>
                      </a:txBody>
                      <a:tcPr/>
                    </a:tc>
                    <a:extLst>
                      <a:ext uri="{0D108BD9-81ED-4DB2-BD59-A6C34878D82A}">
                        <a16:rowId xmlns:a16="http://schemas.microsoft.com/office/drawing/2014/main" val="2742253485"/>
                      </a:ext>
                    </a:extLst>
                  </a:tr>
                  <a:tr h="304800">
                    <a:tc>
                      <a:txBody>
                        <a:bodyPr/>
                        <a:lstStyle/>
                        <a:p>
                          <a:r>
                            <a:rPr lang="en-US" sz="1400" dirty="0"/>
                            <a:t>40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extLst>
                      <a:ext uri="{0D108BD9-81ED-4DB2-BD59-A6C34878D82A}">
                        <a16:rowId xmlns:a16="http://schemas.microsoft.com/office/drawing/2014/main" val="2179561135"/>
                      </a:ext>
                    </a:extLst>
                  </a:tr>
                  <a:tr h="304800">
                    <a:tc>
                      <a:txBody>
                        <a:bodyPr/>
                        <a:lstStyle/>
                        <a:p>
                          <a:r>
                            <a:rPr lang="en-US" sz="1400" dirty="0"/>
                            <a:t>50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161</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extLst>
                      <a:ext uri="{0D108BD9-81ED-4DB2-BD59-A6C34878D82A}">
                        <a16:rowId xmlns:a16="http://schemas.microsoft.com/office/drawing/2014/main" val="3651646405"/>
                      </a:ext>
                    </a:extLst>
                  </a:tr>
                  <a:tr h="304800">
                    <a:tc>
                      <a:txBody>
                        <a:bodyPr/>
                        <a:lstStyle/>
                        <a:p>
                          <a:r>
                            <a:rPr lang="en-US" sz="1400" dirty="0"/>
                            <a:t>60</a:t>
                          </a:r>
                        </a:p>
                      </a:txBody>
                      <a:tcPr/>
                    </a:tc>
                    <a:tc>
                      <a:txBody>
                        <a:bodyPr/>
                        <a:lstStyle/>
                        <a:p>
                          <a:r>
                            <a:rPr lang="en-US" sz="1400" dirty="0"/>
                            <a:t>160</a:t>
                          </a:r>
                        </a:p>
                      </a:txBody>
                      <a:tcPr/>
                    </a:tc>
                    <a:tc>
                      <a:txBody>
                        <a:bodyPr/>
                        <a:lstStyle/>
                        <a:p>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-10627 A</a:t>
                          </a:r>
                        </a:p>
                      </a:txBody>
                      <a:tcPr/>
                    </a:tc>
                    <a:tc>
                      <a:txBody>
                        <a:bodyPr/>
                        <a:lstStyle/>
                        <a:p>
                          <a:r>
                            <a:rPr lang="en-US" sz="1400" dirty="0"/>
                            <a:t>80</a:t>
                          </a:r>
                        </a:p>
                      </a:txBody>
                      <a:tcPr/>
                    </a:tc>
                    <a:tc>
                      <a:txBody>
                        <a:bodyPr/>
                        <a:lstStyle/>
                        <a:p>
                          <a:r>
                            <a:rPr lang="en-US" sz="1400" dirty="0"/>
                            <a:t>885 kV</a:t>
                          </a:r>
                        </a:p>
                      </a:txBody>
                      <a:tcPr/>
                    </a:tc>
                    <a:tc>
                      <a:txBody>
                        <a:bodyPr/>
                        <a:lstStyle/>
                        <a:p>
                          <a:r>
                            <a:rPr lang="en-US" sz="1400" dirty="0"/>
                            <a:t>160</a:t>
                          </a:r>
                        </a:p>
                      </a:txBody>
                      <a:tcPr/>
                    </a:tc>
                    <a:tc>
                      <a:txBody>
                        <a:bodyPr/>
                        <a:lstStyle/>
                        <a:p>
                          <a:r>
                            <a:rPr lang="en-US" sz="1400" dirty="0"/>
                            <a:t>-8850 A</a:t>
                          </a:r>
                        </a:p>
                      </a:txBody>
                      <a:tcPr/>
                    </a:tc>
                    <a:extLst>
                      <a:ext uri="{0D108BD9-81ED-4DB2-BD59-A6C34878D82A}">
                        <a16:rowId xmlns:a16="http://schemas.microsoft.com/office/drawing/2014/main" val="1038191599"/>
                      </a:ext>
                    </a:extLst>
                  </a:tr>
                  <a:tr h="304800">
                    <a:tc>
                      <a:txBody>
                        <a:bodyPr/>
                        <a:lstStyle/>
                        <a:p>
                          <a:r>
                            <a:rPr lang="en-US" sz="1400" dirty="0"/>
                            <a:t>70</a:t>
                          </a:r>
                        </a:p>
                      </a:txBody>
                      <a:tcPr/>
                    </a:tc>
                    <a:tc>
                      <a:txBody>
                        <a:bodyPr/>
                        <a:lstStyle/>
                        <a:p>
                          <a:r>
                            <a:rPr lang="en-US" sz="1400" dirty="0"/>
                            <a:t>80</a:t>
                          </a:r>
                        </a:p>
                      </a:txBody>
                      <a:tcPr/>
                    </a:tc>
                    <a:tc>
                      <a:txBody>
                        <a:bodyPr/>
                        <a:lstStyle/>
                        <a:p>
                          <a:r>
                            <a:rPr lang="en-US" sz="1400" dirty="0"/>
                            <a:t>0</a:t>
                          </a:r>
                        </a:p>
                      </a:txBody>
                      <a:tcPr/>
                    </a:tc>
                    <a:tc>
                      <a:txBody>
                        <a:bodyPr/>
                        <a:lstStyle/>
                        <a:p>
                          <a:r>
                            <a:rPr lang="en-US" sz="1400" dirty="0"/>
                            <a:t>-5277</a:t>
                          </a:r>
                        </a:p>
                      </a:txBody>
                      <a:tcPr/>
                    </a:tc>
                    <a:tc>
                      <a:txBody>
                        <a:bodyPr/>
                        <a:lstStyle/>
                        <a:p>
                          <a:r>
                            <a:rPr lang="en-US" sz="1400" dirty="0"/>
                            <a:t>40</a:t>
                          </a:r>
                        </a:p>
                      </a:txBody>
                      <a:tcPr/>
                    </a:tc>
                    <a:tc>
                      <a:txBody>
                        <a:bodyPr/>
                        <a:lstStyle/>
                        <a:p>
                          <a:r>
                            <a:rPr lang="en-US" sz="1400" dirty="0"/>
                            <a:t>439</a:t>
                          </a:r>
                        </a:p>
                      </a:txBody>
                      <a:tcPr/>
                    </a:tc>
                    <a:tc>
                      <a:txBody>
                        <a:bodyPr/>
                        <a:lstStyle/>
                        <a:p>
                          <a:r>
                            <a:rPr lang="en-US" sz="1400" dirty="0"/>
                            <a:t>80</a:t>
                          </a:r>
                        </a:p>
                      </a:txBody>
                      <a:tcPr/>
                    </a:tc>
                    <a:tc>
                      <a:txBody>
                        <a:bodyPr/>
                        <a:lstStyle/>
                        <a:p>
                          <a:r>
                            <a:rPr lang="en-US" sz="1400" dirty="0"/>
                            <a:t>-4393</a:t>
                          </a:r>
                        </a:p>
                      </a:txBody>
                      <a:tcPr/>
                    </a:tc>
                    <a:extLst>
                      <a:ext uri="{0D108BD9-81ED-4DB2-BD59-A6C34878D82A}">
                        <a16:rowId xmlns:a16="http://schemas.microsoft.com/office/drawing/2014/main" val="1071409900"/>
                      </a:ext>
                    </a:extLst>
                  </a:tr>
                  <a:tr h="304800">
                    <a:tc>
                      <a:txBody>
                        <a:bodyPr/>
                        <a:lstStyle/>
                        <a:p>
                          <a:r>
                            <a:rPr lang="en-US" sz="1400" dirty="0"/>
                            <a:t>80</a:t>
                          </a:r>
                        </a:p>
                      </a:txBody>
                      <a:tcPr/>
                    </a:tc>
                    <a:tc>
                      <a:txBody>
                        <a:bodyPr/>
                        <a:lstStyle/>
                        <a:p>
                          <a:r>
                            <a:rPr lang="en-US" sz="1400" dirty="0"/>
                            <a:t>40</a:t>
                          </a:r>
                        </a:p>
                      </a:txBody>
                      <a:tcPr/>
                    </a:tc>
                    <a:tc>
                      <a:txBody>
                        <a:bodyPr/>
                        <a:lstStyle/>
                        <a:p>
                          <a:r>
                            <a:rPr lang="en-US" sz="1400" dirty="0"/>
                            <a:t>0</a:t>
                          </a:r>
                        </a:p>
                      </a:txBody>
                      <a:tcPr/>
                    </a:tc>
                    <a:tc>
                      <a:txBody>
                        <a:bodyPr/>
                        <a:lstStyle/>
                        <a:p>
                          <a:r>
                            <a:rPr lang="en-US" sz="1400" dirty="0"/>
                            <a:t>-2621</a:t>
                          </a:r>
                        </a:p>
                      </a:txBody>
                      <a:tcPr/>
                    </a:tc>
                    <a:tc>
                      <a:txBody>
                        <a:bodyPr/>
                        <a:lstStyle/>
                        <a:p>
                          <a:r>
                            <a:rPr lang="en-US" sz="1400" dirty="0"/>
                            <a:t>20</a:t>
                          </a:r>
                        </a:p>
                      </a:txBody>
                      <a:tcPr/>
                    </a:tc>
                    <a:tc>
                      <a:txBody>
                        <a:bodyPr/>
                        <a:lstStyle/>
                        <a:p>
                          <a:r>
                            <a:rPr lang="en-US" sz="1400" dirty="0"/>
                            <a:t>218</a:t>
                          </a:r>
                        </a:p>
                      </a:txBody>
                      <a:tcPr/>
                    </a:tc>
                    <a:tc>
                      <a:txBody>
                        <a:bodyPr/>
                        <a:lstStyle/>
                        <a:p>
                          <a:r>
                            <a:rPr lang="en-US" sz="1400" dirty="0"/>
                            <a:t>40</a:t>
                          </a:r>
                        </a:p>
                      </a:txBody>
                      <a:tcPr/>
                    </a:tc>
                    <a:tc>
                      <a:txBody>
                        <a:bodyPr/>
                        <a:lstStyle/>
                        <a:p>
                          <a:r>
                            <a:rPr lang="en-US" sz="1400" dirty="0"/>
                            <a:t>-2181</a:t>
                          </a:r>
                        </a:p>
                      </a:txBody>
                      <a:tcPr/>
                    </a:tc>
                    <a:extLst>
                      <a:ext uri="{0D108BD9-81ED-4DB2-BD59-A6C34878D82A}">
                        <a16:rowId xmlns:a16="http://schemas.microsoft.com/office/drawing/2014/main" val="1906103990"/>
                      </a:ext>
                    </a:extLst>
                  </a:tr>
                  <a:tr h="304800">
                    <a:tc>
                      <a:txBody>
                        <a:bodyPr/>
                        <a:lstStyle/>
                        <a:p>
                          <a:r>
                            <a:rPr lang="en-US" sz="1400" dirty="0"/>
                            <a:t>90</a:t>
                          </a:r>
                        </a:p>
                      </a:txBody>
                      <a:tcPr/>
                    </a:tc>
                    <a:tc>
                      <a:txBody>
                        <a:bodyPr/>
                        <a:lstStyle/>
                        <a:p>
                          <a:r>
                            <a:rPr lang="en-US" sz="1400" dirty="0"/>
                            <a:t>20</a:t>
                          </a:r>
                        </a:p>
                      </a:txBody>
                      <a:tcPr/>
                    </a:tc>
                    <a:tc>
                      <a:txBody>
                        <a:bodyPr/>
                        <a:lstStyle/>
                        <a:p>
                          <a:r>
                            <a:rPr lang="en-US" sz="1400" dirty="0"/>
                            <a:t>0</a:t>
                          </a:r>
                        </a:p>
                      </a:txBody>
                      <a:tcPr/>
                    </a:tc>
                    <a:tc>
                      <a:txBody>
                        <a:bodyPr/>
                        <a:lstStyle/>
                        <a:p>
                          <a:r>
                            <a:rPr lang="en-US" sz="1400" dirty="0"/>
                            <a:t>-1301</a:t>
                          </a:r>
                        </a:p>
                      </a:txBody>
                      <a:tcPr/>
                    </a:tc>
                    <a:tc>
                      <a:txBody>
                        <a:bodyPr/>
                        <a:lstStyle/>
                        <a:p>
                          <a:r>
                            <a:rPr lang="en-US" sz="1400" dirty="0"/>
                            <a:t>10</a:t>
                          </a:r>
                        </a:p>
                      </a:txBody>
                      <a:tcPr/>
                    </a:tc>
                    <a:tc>
                      <a:txBody>
                        <a:bodyPr/>
                        <a:lstStyle/>
                        <a:p>
                          <a:r>
                            <a:rPr lang="en-US" sz="1400" dirty="0"/>
                            <a:t>108</a:t>
                          </a:r>
                        </a:p>
                      </a:txBody>
                      <a:tcPr/>
                    </a:tc>
                    <a:tc>
                      <a:txBody>
                        <a:bodyPr/>
                        <a:lstStyle/>
                        <a:p>
                          <a:r>
                            <a:rPr lang="en-US" sz="1400" dirty="0"/>
                            <a:t>20</a:t>
                          </a:r>
                        </a:p>
                      </a:txBody>
                      <a:tcPr/>
                    </a:tc>
                    <a:tc>
                      <a:txBody>
                        <a:bodyPr/>
                        <a:lstStyle/>
                        <a:p>
                          <a:r>
                            <a:rPr lang="en-US" sz="1400" dirty="0"/>
                            <a:t>-1083</a:t>
                          </a:r>
                        </a:p>
                      </a:txBody>
                      <a:tcPr/>
                    </a:tc>
                    <a:extLst>
                      <a:ext uri="{0D108BD9-81ED-4DB2-BD59-A6C34878D82A}">
                        <a16:rowId xmlns:a16="http://schemas.microsoft.com/office/drawing/2014/main" val="409105822"/>
                      </a:ext>
                    </a:extLst>
                  </a:tr>
                  <a:tr h="304800">
                    <a:tc>
                      <a:txBody>
                        <a:bodyPr/>
                        <a:lstStyle/>
                        <a:p>
                          <a:r>
                            <a:rPr lang="en-US" sz="1400" dirty="0"/>
                            <a:t>100</a:t>
                          </a:r>
                        </a:p>
                      </a:txBody>
                      <a:tcPr/>
                    </a:tc>
                    <a:tc>
                      <a:txBody>
                        <a:bodyPr/>
                        <a:lstStyle/>
                        <a:p>
                          <a:r>
                            <a:rPr lang="en-US" sz="1400" dirty="0"/>
                            <a:t>10</a:t>
                          </a:r>
                        </a:p>
                      </a:txBody>
                      <a:tcPr/>
                    </a:tc>
                    <a:tc>
                      <a:txBody>
                        <a:bodyPr/>
                        <a:lstStyle/>
                        <a:p>
                          <a:r>
                            <a:rPr lang="en-US" sz="1400" dirty="0"/>
                            <a:t>0</a:t>
                          </a:r>
                        </a:p>
                      </a:txBody>
                      <a:tcPr/>
                    </a:tc>
                    <a:tc>
                      <a:txBody>
                        <a:bodyPr/>
                        <a:lstStyle/>
                        <a:p>
                          <a:r>
                            <a:rPr lang="en-US" sz="1400" dirty="0"/>
                            <a:t>-646</a:t>
                          </a:r>
                        </a:p>
                      </a:txBody>
                      <a:tcPr/>
                    </a:tc>
                    <a:tc>
                      <a:txBody>
                        <a:bodyPr/>
                        <a:lstStyle/>
                        <a:p>
                          <a:r>
                            <a:rPr lang="en-US" sz="1400" dirty="0"/>
                            <a:t>5</a:t>
                          </a:r>
                        </a:p>
                      </a:txBody>
                      <a:tcPr/>
                    </a:tc>
                    <a:tc>
                      <a:txBody>
                        <a:bodyPr/>
                        <a:lstStyle/>
                        <a:p>
                          <a:r>
                            <a:rPr lang="en-US" sz="1400" dirty="0"/>
                            <a:t>54</a:t>
                          </a:r>
                        </a:p>
                      </a:txBody>
                      <a:tcPr/>
                    </a:tc>
                    <a:tc>
                      <a:txBody>
                        <a:bodyPr/>
                        <a:lstStyle/>
                        <a:p>
                          <a:r>
                            <a:rPr lang="en-US" sz="1400" dirty="0"/>
                            <a:t>10</a:t>
                          </a:r>
                        </a:p>
                      </a:txBody>
                      <a:tcPr/>
                    </a:tc>
                    <a:tc>
                      <a:txBody>
                        <a:bodyPr/>
                        <a:lstStyle/>
                        <a:p>
                          <a:r>
                            <a:rPr lang="en-US" sz="1400" dirty="0"/>
                            <a:t>-538</a:t>
                          </a:r>
                        </a:p>
                      </a:txBody>
                      <a:tcPr/>
                    </a:tc>
                    <a:extLst>
                      <a:ext uri="{0D108BD9-81ED-4DB2-BD59-A6C34878D82A}">
                        <a16:rowId xmlns:a16="http://schemas.microsoft.com/office/drawing/2014/main" val="2899369795"/>
                      </a:ext>
                    </a:extLst>
                  </a:tr>
                  <a:tr h="304800">
                    <a:tc>
                      <a:txBody>
                        <a:bodyPr/>
                        <a:lstStyle/>
                        <a:p>
                          <a:r>
                            <a:rPr lang="en-US" sz="1400" dirty="0"/>
                            <a:t>110</a:t>
                          </a:r>
                        </a:p>
                      </a:txBody>
                      <a:tcPr/>
                    </a:tc>
                    <a:tc>
                      <a:txBody>
                        <a:bodyPr/>
                        <a:lstStyle/>
                        <a:p>
                          <a:r>
                            <a:rPr lang="en-US" sz="1400" dirty="0"/>
                            <a:t>5</a:t>
                          </a:r>
                        </a:p>
                      </a:txBody>
                      <a:tcPr/>
                    </a:tc>
                    <a:tc>
                      <a:txBody>
                        <a:bodyPr/>
                        <a:lstStyle/>
                        <a:p>
                          <a:r>
                            <a:rPr lang="en-US" sz="1400" dirty="0"/>
                            <a:t>7067 A</a:t>
                          </a:r>
                        </a:p>
                      </a:txBody>
                      <a:tcPr/>
                    </a:tc>
                    <a:tc>
                      <a:txBody>
                        <a:bodyPr/>
                        <a:lstStyle/>
                        <a:p>
                          <a:r>
                            <a:rPr lang="en-US" sz="1400" dirty="0"/>
                            <a:t>-320</a:t>
                          </a:r>
                        </a:p>
                      </a:txBody>
                      <a:tcPr/>
                    </a:tc>
                    <a:tc>
                      <a:txBody>
                        <a:bodyPr/>
                        <a:lstStyle/>
                        <a:p>
                          <a:r>
                            <a:rPr lang="en-US" sz="1400" dirty="0"/>
                            <a:t>-3510</a:t>
                          </a:r>
                        </a:p>
                      </a:txBody>
                      <a:tcPr/>
                    </a:tc>
                    <a:tc>
                      <a:txBody>
                        <a:bodyPr/>
                        <a:lstStyle/>
                        <a:p>
                          <a:r>
                            <a:rPr lang="en-US" sz="1400" dirty="0"/>
                            <a:t>27</a:t>
                          </a:r>
                        </a:p>
                      </a:txBody>
                      <a:tcPr/>
                    </a:tc>
                    <a:tc>
                      <a:txBody>
                        <a:bodyPr/>
                        <a:lstStyle/>
                        <a:p>
                          <a:r>
                            <a:rPr lang="en-US" sz="1400" dirty="0"/>
                            <a:t>5</a:t>
                          </a:r>
                        </a:p>
                      </a:txBody>
                      <a:tcPr/>
                    </a:tc>
                    <a:tc>
                      <a:txBody>
                        <a:bodyPr/>
                        <a:lstStyle/>
                        <a:p>
                          <a:r>
                            <a:rPr lang="en-US" sz="1400" dirty="0"/>
                            <a:t>-267</a:t>
                          </a:r>
                        </a:p>
                      </a:txBody>
                      <a:tcPr/>
                    </a:tc>
                    <a:extLst>
                      <a:ext uri="{0D108BD9-81ED-4DB2-BD59-A6C34878D82A}">
                        <a16:rowId xmlns:a16="http://schemas.microsoft.com/office/drawing/2014/main" val="3997893660"/>
                      </a:ext>
                    </a:extLst>
                  </a:tr>
                  <a:tr h="304800">
                    <a:tc>
                      <a:txBody>
                        <a:bodyPr/>
                        <a:lstStyle/>
                        <a:p>
                          <a:r>
                            <a:rPr lang="en-US" sz="1400" dirty="0"/>
                            <a:t>120</a:t>
                          </a:r>
                        </a:p>
                      </a:txBody>
                      <a:tcPr/>
                    </a:tc>
                    <a:tc>
                      <a:txBody>
                        <a:bodyPr/>
                        <a:lstStyle/>
                        <a:p>
                          <a:r>
                            <a:rPr lang="en-US" sz="1400" dirty="0"/>
                            <a:t>2</a:t>
                          </a:r>
                        </a:p>
                      </a:txBody>
                      <a:tcPr/>
                    </a:tc>
                    <a:tc>
                      <a:txBody>
                        <a:bodyPr/>
                        <a:lstStyle/>
                        <a:p>
                          <a:r>
                            <a:rPr lang="en-US" sz="1400" dirty="0"/>
                            <a:t>3509</a:t>
                          </a:r>
                        </a:p>
                      </a:txBody>
                      <a:tcPr/>
                    </a:tc>
                    <a:tc>
                      <a:txBody>
                        <a:bodyPr/>
                        <a:lstStyle/>
                        <a:p>
                          <a:r>
                            <a:rPr lang="en-US" sz="1400" dirty="0"/>
                            <a:t>-159</a:t>
                          </a:r>
                        </a:p>
                      </a:txBody>
                      <a:tcPr/>
                    </a:tc>
                    <a:tc>
                      <a:txBody>
                        <a:bodyPr/>
                        <a:lstStyle/>
                        <a:p>
                          <a:r>
                            <a:rPr lang="en-US" sz="1400" dirty="0"/>
                            <a:t>-1743</a:t>
                          </a:r>
                        </a:p>
                      </a:txBody>
                      <a:tcPr/>
                    </a:tc>
                    <a:tc>
                      <a:txBody>
                        <a:bodyPr/>
                        <a:lstStyle/>
                        <a:p>
                          <a:r>
                            <a:rPr lang="en-US" sz="1400" dirty="0"/>
                            <a:t>13</a:t>
                          </a:r>
                        </a:p>
                      </a:txBody>
                      <a:tcPr/>
                    </a:tc>
                    <a:tc>
                      <a:txBody>
                        <a:bodyPr/>
                        <a:lstStyle/>
                        <a:p>
                          <a:r>
                            <a:rPr lang="en-US" sz="1400" dirty="0"/>
                            <a:t>2</a:t>
                          </a:r>
                        </a:p>
                      </a:txBody>
                      <a:tcPr/>
                    </a:tc>
                    <a:tc>
                      <a:txBody>
                        <a:bodyPr/>
                        <a:lstStyle/>
                        <a:p>
                          <a:r>
                            <a:rPr lang="en-US" sz="1400" dirty="0"/>
                            <a:t>-133</a:t>
                          </a:r>
                        </a:p>
                      </a:txBody>
                      <a:tcPr/>
                    </a:tc>
                    <a:extLst>
                      <a:ext uri="{0D108BD9-81ED-4DB2-BD59-A6C34878D82A}">
                        <a16:rowId xmlns:a16="http://schemas.microsoft.com/office/drawing/2014/main" val="1860063358"/>
                      </a:ext>
                    </a:extLst>
                  </a:tr>
                  <a:tr h="304800">
                    <a:tc>
                      <a:txBody>
                        <a:bodyPr/>
                        <a:lstStyle/>
                        <a:p>
                          <a:r>
                            <a:rPr lang="en-US" sz="1400" dirty="0"/>
                            <a:t>130</a:t>
                          </a:r>
                        </a:p>
                      </a:txBody>
                      <a:tcPr/>
                    </a:tc>
                    <a:tc>
                      <a:txBody>
                        <a:bodyPr/>
                        <a:lstStyle/>
                        <a:p>
                          <a:r>
                            <a:rPr lang="en-US" sz="1400" dirty="0"/>
                            <a:t>1</a:t>
                          </a:r>
                        </a:p>
                      </a:txBody>
                      <a:tcPr/>
                    </a:tc>
                    <a:tc>
                      <a:txBody>
                        <a:bodyPr/>
                        <a:lstStyle/>
                        <a:p>
                          <a:r>
                            <a:rPr lang="en-US" sz="1400" dirty="0"/>
                            <a:t>1743</a:t>
                          </a:r>
                        </a:p>
                      </a:txBody>
                      <a:tcPr/>
                    </a:tc>
                    <a:tc>
                      <a:txBody>
                        <a:bodyPr/>
                        <a:lstStyle/>
                        <a:p>
                          <a:r>
                            <a:rPr lang="en-US" sz="1400" dirty="0"/>
                            <a:t>-79</a:t>
                          </a:r>
                        </a:p>
                      </a:txBody>
                      <a:tcPr/>
                    </a:tc>
                    <a:tc>
                      <a:txBody>
                        <a:bodyPr/>
                        <a:lstStyle/>
                        <a:p>
                          <a:r>
                            <a:rPr lang="en-US" sz="1400" dirty="0"/>
                            <a:t>-866</a:t>
                          </a:r>
                        </a:p>
                      </a:txBody>
                      <a:tcPr/>
                    </a:tc>
                    <a:tc>
                      <a:txBody>
                        <a:bodyPr/>
                        <a:lstStyle/>
                        <a:p>
                          <a:r>
                            <a:rPr lang="en-US" sz="1400" dirty="0"/>
                            <a:t>7</a:t>
                          </a:r>
                        </a:p>
                      </a:txBody>
                      <a:tcPr/>
                    </a:tc>
                    <a:tc>
                      <a:txBody>
                        <a:bodyPr/>
                        <a:lstStyle/>
                        <a:p>
                          <a:r>
                            <a:rPr lang="en-US" sz="1400" dirty="0"/>
                            <a:t>1</a:t>
                          </a:r>
                        </a:p>
                      </a:txBody>
                      <a:tcPr/>
                    </a:tc>
                    <a:tc>
                      <a:txBody>
                        <a:bodyPr/>
                        <a:lstStyle/>
                        <a:p>
                          <a:r>
                            <a:rPr lang="en-US" sz="1400" dirty="0"/>
                            <a:t>-66</a:t>
                          </a:r>
                        </a:p>
                      </a:txBody>
                      <a:tcPr/>
                    </a:tc>
                    <a:extLst>
                      <a:ext uri="{0D108BD9-81ED-4DB2-BD59-A6C34878D82A}">
                        <a16:rowId xmlns:a16="http://schemas.microsoft.com/office/drawing/2014/main" val="4133902863"/>
                      </a:ext>
                    </a:extLst>
                  </a:tr>
                  <a:tr h="304800">
                    <a:tc>
                      <a:txBody>
                        <a:bodyPr/>
                        <a:lstStyle/>
                        <a:p>
                          <a:r>
                            <a:rPr lang="en-US" sz="1400" dirty="0"/>
                            <a:t>140</a:t>
                          </a:r>
                        </a:p>
                      </a:txBody>
                      <a:tcPr/>
                    </a:tc>
                    <a:tc>
                      <a:txBody>
                        <a:bodyPr/>
                        <a:lstStyle/>
                        <a:p>
                          <a:r>
                            <a:rPr lang="en-US" sz="1400" dirty="0"/>
                            <a:t>1</a:t>
                          </a:r>
                        </a:p>
                      </a:txBody>
                      <a:tcPr/>
                    </a:tc>
                    <a:tc>
                      <a:txBody>
                        <a:bodyPr/>
                        <a:lstStyle/>
                        <a:p>
                          <a:r>
                            <a:rPr lang="en-US" sz="1400" dirty="0"/>
                            <a:t>865</a:t>
                          </a:r>
                        </a:p>
                      </a:txBody>
                      <a:tcPr/>
                    </a:tc>
                    <a:tc>
                      <a:txBody>
                        <a:bodyPr/>
                        <a:lstStyle/>
                        <a:p>
                          <a:r>
                            <a:rPr lang="en-US" sz="1400" dirty="0"/>
                            <a:t>-39</a:t>
                          </a:r>
                        </a:p>
                      </a:txBody>
                      <a:tcPr/>
                    </a:tc>
                    <a:tc>
                      <a:txBody>
                        <a:bodyPr/>
                        <a:lstStyle/>
                        <a:p>
                          <a:r>
                            <a:rPr lang="en-US" sz="1400" dirty="0"/>
                            <a:t>-430</a:t>
                          </a:r>
                        </a:p>
                      </a:txBody>
                      <a:tcPr/>
                    </a:tc>
                    <a:tc>
                      <a:txBody>
                        <a:bodyPr/>
                        <a:lstStyle/>
                        <a:p>
                          <a:r>
                            <a:rPr lang="en-US" sz="1400" dirty="0"/>
                            <a:t>3</a:t>
                          </a:r>
                        </a:p>
                      </a:txBody>
                      <a:tcPr/>
                    </a:tc>
                    <a:tc>
                      <a:txBody>
                        <a:bodyPr/>
                        <a:lstStyle/>
                        <a:p>
                          <a:r>
                            <a:rPr lang="en-US" sz="1400" dirty="0"/>
                            <a:t>1</a:t>
                          </a:r>
                        </a:p>
                      </a:txBody>
                      <a:tcPr/>
                    </a:tc>
                    <a:tc>
                      <a:txBody>
                        <a:bodyPr/>
                        <a:lstStyle/>
                        <a:p>
                          <a:r>
                            <a:rPr lang="en-US" sz="1400" dirty="0"/>
                            <a:t>-33</a:t>
                          </a:r>
                        </a:p>
                      </a:txBody>
                      <a:tcPr/>
                    </a:tc>
                    <a:extLst>
                      <a:ext uri="{0D108BD9-81ED-4DB2-BD59-A6C34878D82A}">
                        <a16:rowId xmlns:a16="http://schemas.microsoft.com/office/drawing/2014/main" val="1347464838"/>
                      </a:ext>
                    </a:extLst>
                  </a:tr>
                  <a:tr h="304800">
                    <a:tc>
                      <a:txBody>
                        <a:bodyPr/>
                        <a:lstStyle/>
                        <a:p>
                          <a:r>
                            <a:rPr lang="en-US" sz="1400" dirty="0"/>
                            <a:t>150</a:t>
                          </a:r>
                        </a:p>
                      </a:txBody>
                      <a:tcPr/>
                    </a:tc>
                    <a:tc>
                      <a:txBody>
                        <a:bodyPr/>
                        <a:lstStyle/>
                        <a:p>
                          <a:r>
                            <a:rPr lang="en-US" sz="1400" dirty="0"/>
                            <a:t>0</a:t>
                          </a:r>
                        </a:p>
                      </a:txBody>
                      <a:tcPr/>
                    </a:tc>
                    <a:tc>
                      <a:txBody>
                        <a:bodyPr/>
                        <a:lstStyle/>
                        <a:p>
                          <a:r>
                            <a:rPr lang="en-US" sz="1400" dirty="0"/>
                            <a:t>430</a:t>
                          </a:r>
                        </a:p>
                      </a:txBody>
                      <a:tcPr/>
                    </a:tc>
                    <a:tc>
                      <a:txBody>
                        <a:bodyPr/>
                        <a:lstStyle/>
                        <a:p>
                          <a:r>
                            <a:rPr lang="en-US" sz="1400" dirty="0"/>
                            <a:t>-20</a:t>
                          </a:r>
                        </a:p>
                      </a:txBody>
                      <a:tcPr/>
                    </a:tc>
                    <a:tc>
                      <a:txBody>
                        <a:bodyPr/>
                        <a:lstStyle/>
                        <a:p>
                          <a:r>
                            <a:rPr lang="en-US" sz="1400" dirty="0"/>
                            <a:t>-213</a:t>
                          </a:r>
                        </a:p>
                      </a:txBody>
                      <a:tcPr/>
                    </a:tc>
                    <a:tc>
                      <a:txBody>
                        <a:bodyPr/>
                        <a:lstStyle/>
                        <a:p>
                          <a:r>
                            <a:rPr lang="en-US" sz="1400" dirty="0"/>
                            <a:t>2</a:t>
                          </a:r>
                        </a:p>
                      </a:txBody>
                      <a:tcPr/>
                    </a:tc>
                    <a:tc>
                      <a:txBody>
                        <a:bodyPr/>
                        <a:lstStyle/>
                        <a:p>
                          <a:r>
                            <a:rPr lang="en-US" sz="1400" dirty="0"/>
                            <a:t>0</a:t>
                          </a:r>
                        </a:p>
                      </a:txBody>
                      <a:tcPr/>
                    </a:tc>
                    <a:tc>
                      <a:txBody>
                        <a:bodyPr/>
                        <a:lstStyle/>
                        <a:p>
                          <a:r>
                            <a:rPr lang="en-US" sz="1400" dirty="0"/>
                            <a:t>-16</a:t>
                          </a:r>
                        </a:p>
                      </a:txBody>
                      <a:tcPr/>
                    </a:tc>
                    <a:extLst>
                      <a:ext uri="{0D108BD9-81ED-4DB2-BD59-A6C34878D82A}">
                        <a16:rowId xmlns:a16="http://schemas.microsoft.com/office/drawing/2014/main" val="3521847635"/>
                      </a:ext>
                    </a:extLst>
                  </a:tr>
                </a:tbl>
              </a:graphicData>
            </a:graphic>
          </p:graphicFrame>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A0810AA6-3728-45DC-BC8E-E20D7ABD10F1}"/>
                  </a:ext>
                </a:extLst>
              </p:cNvPr>
              <p:cNvSpPr txBox="1"/>
              <p:nvPr/>
            </p:nvSpPr>
            <p:spPr>
              <a:xfrm>
                <a:off x="7239000" y="1905000"/>
                <a:ext cx="4267200" cy="2582951"/>
              </a:xfrm>
              <a:prstGeom prst="rect">
                <a:avLst/>
              </a:prstGeom>
              <a:solidFill>
                <a:srgbClr val="D6D2C4"/>
              </a:solidFill>
            </p:spPr>
            <p:txBody>
              <a:bodyPr wrap="square" rtlCol="0">
                <a:spAutoFit/>
              </a:bodyPr>
              <a:lstStyle/>
              <a:p>
                <a14:m>
                  <m:oMath xmlns:m="http://schemas.openxmlformats.org/officeDocument/2006/math">
                    <m:sSub>
                      <m:sSubPr>
                        <m:ctrlPr>
                          <a:rPr lang="en-US" sz="1600" i="1" smtClean="0">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h</m:t>
                        </m:r>
                        <m:r>
                          <a:rPr lang="en-US" sz="1600" i="1">
                            <a:latin typeface="Cambria Math" panose="02040503050406030204" pitchFamily="18" charset="0"/>
                          </a:rPr>
                          <m:t>1</m:t>
                        </m:r>
                      </m:sub>
                    </m:sSub>
                    <m:d>
                      <m:dPr>
                        <m:ctrlPr>
                          <a:rPr lang="en-US" sz="1600" i="1">
                            <a:latin typeface="Cambria Math" panose="02040503050406030204" pitchFamily="18" charset="0"/>
                          </a:rPr>
                        </m:ctrlPr>
                      </m:dPr>
                      <m:e>
                        <m:r>
                          <a:rPr lang="en-US" sz="1600" i="1">
                            <a:latin typeface="Cambria Math" panose="02040503050406030204" pitchFamily="18" charset="0"/>
                          </a:rPr>
                          <m:t>𝑡</m:t>
                        </m:r>
                      </m:e>
                    </m:d>
                    <m:r>
                      <a:rPr lang="en-US" sz="1600" i="1">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𝑣</m:t>
                            </m:r>
                          </m:e>
                          <m:sub>
                            <m:r>
                              <a:rPr lang="en-US" sz="1600" i="1">
                                <a:latin typeface="Cambria Math" panose="02040503050406030204" pitchFamily="18" charset="0"/>
                              </a:rPr>
                              <m:t>2</m:t>
                            </m:r>
                          </m:sub>
                        </m:sSub>
                        <m:d>
                          <m:dPr>
                            <m:ctrlPr>
                              <a:rPr lang="en-US" sz="1600" i="1">
                                <a:latin typeface="Cambria Math" panose="02040503050406030204" pitchFamily="18" charset="0"/>
                              </a:rPr>
                            </m:ctrlPr>
                          </m:dPr>
                          <m:e>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e>
                        </m:d>
                      </m:num>
                      <m:den>
                        <m:sSub>
                          <m:sSubPr>
                            <m:ctrlPr>
                              <a:rPr lang="en-US" sz="1600" i="1">
                                <a:latin typeface="Cambria Math" panose="02040503050406030204" pitchFamily="18" charset="0"/>
                              </a:rPr>
                            </m:ctrlPr>
                          </m:sSubPr>
                          <m:e>
                            <m:r>
                              <a:rPr lang="en-US" sz="1600" i="1">
                                <a:latin typeface="Cambria Math" panose="02040503050406030204" pitchFamily="18" charset="0"/>
                              </a:rPr>
                              <m:t>𝑍</m:t>
                            </m:r>
                          </m:e>
                          <m:sub>
                            <m:r>
                              <a:rPr lang="en-US" sz="1600" i="1">
                                <a:latin typeface="Cambria Math" panose="02040503050406030204" pitchFamily="18" charset="0"/>
                              </a:rPr>
                              <m:t>𝑐</m:t>
                            </m:r>
                          </m:sub>
                        </m:sSub>
                      </m:den>
                    </m:f>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𝑖</m:t>
                        </m:r>
                      </m:e>
                      <m:sub>
                        <m:r>
                          <a:rPr lang="en-US" sz="1600" i="1">
                            <a:latin typeface="Cambria Math" panose="02040503050406030204" pitchFamily="18" charset="0"/>
                          </a:rPr>
                          <m:t>2</m:t>
                        </m:r>
                      </m:sub>
                    </m:sSub>
                    <m:r>
                      <a:rPr lang="en-US" sz="1600" i="1">
                        <a:latin typeface="Cambria Math" panose="02040503050406030204" pitchFamily="18" charset="0"/>
                      </a:rPr>
                      <m:t>(</m:t>
                    </m:r>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r>
                      <a:rPr lang="en-US" sz="1600" i="1">
                        <a:latin typeface="Cambria Math" panose="02040503050406030204" pitchFamily="18" charset="0"/>
                      </a:rPr>
                      <m:t>)</m:t>
                    </m:r>
                  </m:oMath>
                </a14:m>
                <a:r>
                  <a:rPr lang="en-US" sz="1600" dirty="0"/>
                  <a:t>        (</a:t>
                </a:r>
                <a14:m>
                  <m:oMath xmlns:m="http://schemas.openxmlformats.org/officeDocument/2006/math">
                    <m:r>
                      <a:rPr lang="en-US" sz="1600" b="0" i="1" dirty="0" smtClean="0">
                        <a:latin typeface="Cambria Math" panose="02040503050406030204" pitchFamily="18" charset="0"/>
                      </a:rPr>
                      <m:t>𝜏</m:t>
                    </m:r>
                    <m:r>
                      <a:rPr lang="en-US" sz="1600" b="0" i="1" dirty="0" smtClean="0">
                        <a:latin typeface="Cambria Math" panose="02040503050406030204" pitchFamily="18" charset="0"/>
                      </a:rPr>
                      <m:t>=50</m:t>
                    </m:r>
                    <m:r>
                      <a:rPr lang="en-US" sz="1600" b="0" i="1" dirty="0" smtClean="0">
                        <a:latin typeface="Cambria Math" panose="02040503050406030204" pitchFamily="18" charset="0"/>
                      </a:rPr>
                      <m:t>𝜇</m:t>
                    </m:r>
                    <m:r>
                      <a:rPr lang="en-US" sz="1600" b="0" i="1" dirty="0" smtClean="0">
                        <a:latin typeface="Cambria Math" panose="02040503050406030204" pitchFamily="18" charset="0"/>
                      </a:rPr>
                      <m:t>𝑠</m:t>
                    </m:r>
                  </m:oMath>
                </a14:m>
                <a:r>
                  <a:rPr lang="en-US" sz="1600" dirty="0"/>
                  <a:t>)</a:t>
                </a:r>
              </a:p>
              <a:p>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h</m:t>
                        </m:r>
                        <m:r>
                          <a:rPr lang="en-US" sz="1600" b="0" i="1" smtClean="0">
                            <a:latin typeface="Cambria Math" panose="02040503050406030204" pitchFamily="18" charset="0"/>
                          </a:rPr>
                          <m:t>2</m:t>
                        </m:r>
                      </m:sub>
                    </m:sSub>
                    <m:d>
                      <m:dPr>
                        <m:ctrlPr>
                          <a:rPr lang="en-US" sz="1600" i="1">
                            <a:latin typeface="Cambria Math" panose="02040503050406030204" pitchFamily="18" charset="0"/>
                          </a:rPr>
                        </m:ctrlPr>
                      </m:dPr>
                      <m:e>
                        <m:r>
                          <a:rPr lang="en-US" sz="1600" i="1">
                            <a:latin typeface="Cambria Math" panose="02040503050406030204" pitchFamily="18" charset="0"/>
                          </a:rPr>
                          <m:t>𝑡</m:t>
                        </m:r>
                      </m:e>
                    </m:d>
                    <m:r>
                      <a:rPr lang="en-US" sz="1600" i="1">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𝑣</m:t>
                            </m:r>
                          </m:e>
                          <m:sub>
                            <m:r>
                              <a:rPr lang="en-US" sz="1600" b="0" i="1" smtClean="0">
                                <a:latin typeface="Cambria Math" panose="02040503050406030204" pitchFamily="18" charset="0"/>
                              </a:rPr>
                              <m:t>1</m:t>
                            </m:r>
                          </m:sub>
                        </m:sSub>
                        <m:d>
                          <m:dPr>
                            <m:ctrlPr>
                              <a:rPr lang="en-US" sz="1600" i="1">
                                <a:latin typeface="Cambria Math" panose="02040503050406030204" pitchFamily="18" charset="0"/>
                              </a:rPr>
                            </m:ctrlPr>
                          </m:dPr>
                          <m:e>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e>
                        </m:d>
                      </m:num>
                      <m:den>
                        <m:sSub>
                          <m:sSubPr>
                            <m:ctrlPr>
                              <a:rPr lang="en-US" sz="1600" i="1">
                                <a:latin typeface="Cambria Math" panose="02040503050406030204" pitchFamily="18" charset="0"/>
                              </a:rPr>
                            </m:ctrlPr>
                          </m:sSubPr>
                          <m:e>
                            <m:r>
                              <a:rPr lang="en-US" sz="1600" i="1">
                                <a:latin typeface="Cambria Math" panose="02040503050406030204" pitchFamily="18" charset="0"/>
                              </a:rPr>
                              <m:t>𝑍</m:t>
                            </m:r>
                          </m:e>
                          <m:sub>
                            <m:r>
                              <a:rPr lang="en-US" sz="1600" i="1">
                                <a:latin typeface="Cambria Math" panose="02040503050406030204" pitchFamily="18" charset="0"/>
                              </a:rPr>
                              <m:t>𝑐</m:t>
                            </m:r>
                          </m:sub>
                        </m:sSub>
                      </m:den>
                    </m:f>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𝑖</m:t>
                        </m:r>
                      </m:e>
                      <m:sub>
                        <m:r>
                          <a:rPr lang="en-US" sz="1600" b="0" i="1" smtClean="0">
                            <a:latin typeface="Cambria Math" panose="02040503050406030204" pitchFamily="18" charset="0"/>
                          </a:rPr>
                          <m:t>1</m:t>
                        </m:r>
                      </m:sub>
                    </m:sSub>
                    <m:r>
                      <a:rPr lang="en-US" sz="1600" i="1">
                        <a:latin typeface="Cambria Math" panose="02040503050406030204" pitchFamily="18" charset="0"/>
                      </a:rPr>
                      <m:t>(</m:t>
                    </m:r>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r>
                      <a:rPr lang="en-US" sz="1600" i="1">
                        <a:latin typeface="Cambria Math" panose="02040503050406030204" pitchFamily="18" charset="0"/>
                      </a:rPr>
                      <m:t>)</m:t>
                    </m:r>
                  </m:oMath>
                </a14:m>
                <a:r>
                  <a:rPr lang="en-US" sz="1600" dirty="0"/>
                  <a:t>        (</a:t>
                </a:r>
                <a14:m>
                  <m:oMath xmlns:m="http://schemas.openxmlformats.org/officeDocument/2006/math">
                    <m:r>
                      <a:rPr lang="en-US" sz="1600" i="1" dirty="0">
                        <a:latin typeface="Cambria Math" panose="02040503050406030204" pitchFamily="18" charset="0"/>
                      </a:rPr>
                      <m:t>𝜏</m:t>
                    </m:r>
                    <m:r>
                      <a:rPr lang="en-US" sz="1600" i="1" dirty="0">
                        <a:latin typeface="Cambria Math" panose="02040503050406030204" pitchFamily="18" charset="0"/>
                      </a:rPr>
                      <m:t>=50</m:t>
                    </m:r>
                    <m:r>
                      <a:rPr lang="en-US" sz="1600" i="1" dirty="0">
                        <a:latin typeface="Cambria Math" panose="02040503050406030204" pitchFamily="18" charset="0"/>
                      </a:rPr>
                      <m:t>𝜇</m:t>
                    </m:r>
                    <m:r>
                      <a:rPr lang="en-US" sz="1600" i="1" dirty="0">
                        <a:latin typeface="Cambria Math" panose="02040503050406030204" pitchFamily="18" charset="0"/>
                      </a:rPr>
                      <m:t>𝑠</m:t>
                    </m:r>
                  </m:oMath>
                </a14:m>
                <a:r>
                  <a:rPr lang="en-US" sz="1600" dirty="0"/>
                  <a:t>)</a:t>
                </a: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h</m:t>
                        </m:r>
                        <m:r>
                          <a:rPr lang="en-US" sz="1600" b="0" i="1" smtClean="0">
                            <a:latin typeface="Cambria Math" panose="02040503050406030204" pitchFamily="18" charset="0"/>
                          </a:rPr>
                          <m:t>2</m:t>
                        </m:r>
                      </m:sub>
                    </m:sSub>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den>
                        </m:f>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𝑅</m:t>
                            </m:r>
                          </m:den>
                        </m:f>
                      </m:den>
                    </m:f>
                  </m:oMath>
                </a14:m>
                <a:r>
                  <a:rPr lang="en-US" sz="1600" b="0" i="1" dirty="0">
                    <a:latin typeface="Cambria Math" panose="02040503050406030204" pitchFamily="18" charset="0"/>
                  </a:rPr>
                  <a:t> </a:t>
                </a: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𝑖</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2</m:t>
                            </m:r>
                          </m:sub>
                        </m:sSub>
                      </m:num>
                      <m:den>
                        <m:r>
                          <a:rPr lang="en-US" sz="1600" b="0" i="1" smtClean="0">
                            <a:latin typeface="Cambria Math" panose="02040503050406030204" pitchFamily="18" charset="0"/>
                          </a:rPr>
                          <m:t>𝑅</m:t>
                        </m:r>
                      </m:den>
                    </m:f>
                  </m:oMath>
                </a14:m>
                <a:r>
                  <a:rPr lang="en-US" sz="1600" b="0" i="1" dirty="0">
                    <a:latin typeface="Cambria Math" panose="02040503050406030204" pitchFamily="18" charset="0"/>
                  </a:rPr>
                  <a:t> </a:t>
                </a: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𝑖</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oMath>
                </a14:m>
                <a:r>
                  <a:rPr lang="en-US" sz="1600" dirty="0">
                    <a:latin typeface="+mj-lt"/>
                  </a:rPr>
                  <a:t> </a:t>
                </a: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𝐻</m:t>
                            </m:r>
                            <m:r>
                              <a:rPr lang="en-US" sz="1600" b="0" i="1" smtClean="0">
                                <a:latin typeface="Cambria Math" panose="02040503050406030204" pitchFamily="18" charset="0"/>
                              </a:rPr>
                              <m:t>1</m:t>
                            </m:r>
                          </m:sub>
                        </m:sSub>
                      </m:e>
                    </m:d>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oMath>
                </a14:m>
                <a:r>
                  <a:rPr lang="en-US" sz="1600" dirty="0">
                    <a:latin typeface="+mj-lt"/>
                  </a:rPr>
                  <a:t> </a:t>
                </a:r>
              </a:p>
            </p:txBody>
          </p:sp>
        </mc:Choice>
        <mc:Fallback>
          <p:sp>
            <p:nvSpPr>
              <p:cNvPr id="5" name="TextBox 4">
                <a:extLst>
                  <a:ext uri="{FF2B5EF4-FFF2-40B4-BE49-F238E27FC236}">
                    <a16:creationId xmlns:a16="http://schemas.microsoft.com/office/drawing/2014/main" id="{A0810AA6-3728-45DC-BC8E-E20D7ABD10F1}"/>
                  </a:ext>
                </a:extLst>
              </p:cNvPr>
              <p:cNvSpPr txBox="1">
                <a:spLocks noRot="1" noChangeAspect="1" noMove="1" noResize="1" noEditPoints="1" noAdjustHandles="1" noChangeArrowheads="1" noChangeShapeType="1" noTextEdit="1"/>
              </p:cNvSpPr>
              <p:nvPr/>
            </p:nvSpPr>
            <p:spPr>
              <a:xfrm>
                <a:off x="7239000" y="1905000"/>
                <a:ext cx="4267200" cy="2582951"/>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04145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itle 2">
                <a:extLst>
                  <a:ext uri="{FF2B5EF4-FFF2-40B4-BE49-F238E27FC236}">
                    <a16:creationId xmlns:a16="http://schemas.microsoft.com/office/drawing/2014/main" id="{91108F21-D7B8-4F1D-B516-C7128B3F40B7}"/>
                  </a:ext>
                </a:extLst>
              </p:cNvPr>
              <p:cNvSpPr>
                <a:spLocks noGrp="1"/>
              </p:cNvSpPr>
              <p:nvPr>
                <p:ph type="title"/>
              </p:nvPr>
            </p:nvSpPr>
            <p:spPr/>
            <p:txBody>
              <a:bodyPr/>
              <a:lstStyle/>
              <a:p>
                <a:r>
                  <a:rPr lang="en-US" dirty="0"/>
                  <a:t>Results with </a:t>
                </a:r>
                <a14:m>
                  <m:oMath xmlns:m="http://schemas.openxmlformats.org/officeDocument/2006/math">
                    <m:r>
                      <a:rPr lang="en-US" b="1" i="0" smtClean="0">
                        <a:latin typeface="Cambria Math" panose="02040503050406030204" pitchFamily="18" charset="0"/>
                      </a:rPr>
                      <m:t>𝚫</m:t>
                    </m:r>
                    <m:r>
                      <a:rPr lang="en-US" b="1" i="0" smtClean="0">
                        <a:latin typeface="Cambria Math" panose="02040503050406030204" pitchFamily="18" charset="0"/>
                      </a:rPr>
                      <m:t>𝐭</m:t>
                    </m:r>
                    <m:r>
                      <a:rPr lang="en-US" b="1" i="0" smtClean="0">
                        <a:latin typeface="Cambria Math" panose="02040503050406030204" pitchFamily="18" charset="0"/>
                      </a:rPr>
                      <m:t>=</m:t>
                    </m:r>
                    <m:r>
                      <a:rPr lang="en-US" b="1" i="0" smtClean="0">
                        <a:latin typeface="Cambria Math" panose="02040503050406030204" pitchFamily="18" charset="0"/>
                      </a:rPr>
                      <m:t>𝟎</m:t>
                    </m:r>
                    <m:r>
                      <a:rPr lang="en-US" b="1" i="0" smtClean="0">
                        <a:latin typeface="Cambria Math" panose="02040503050406030204" pitchFamily="18" charset="0"/>
                      </a:rPr>
                      <m:t>.</m:t>
                    </m:r>
                    <m:r>
                      <a:rPr lang="en-US" b="1" i="0" smtClean="0">
                        <a:latin typeface="Cambria Math" panose="02040503050406030204" pitchFamily="18" charset="0"/>
                      </a:rPr>
                      <m:t>𝟏</m:t>
                    </m:r>
                    <m:r>
                      <a:rPr lang="en-US" b="1" i="1" smtClean="0">
                        <a:latin typeface="Cambria Math" panose="02040503050406030204" pitchFamily="18" charset="0"/>
                      </a:rPr>
                      <m:t>𝝁</m:t>
                    </m:r>
                    <m:r>
                      <a:rPr lang="en-US" b="1" i="1" smtClean="0">
                        <a:latin typeface="Cambria Math" panose="02040503050406030204" pitchFamily="18" charset="0"/>
                      </a:rPr>
                      <m:t>𝒔</m:t>
                    </m:r>
                  </m:oMath>
                </a14:m>
                <a:endParaRPr lang="en-US" dirty="0"/>
              </a:p>
            </p:txBody>
          </p:sp>
        </mc:Choice>
        <mc:Fallback>
          <p:sp>
            <p:nvSpPr>
              <p:cNvPr id="3" name="Title 2">
                <a:extLst>
                  <a:ext uri="{FF2B5EF4-FFF2-40B4-BE49-F238E27FC236}">
                    <a16:creationId xmlns:a16="http://schemas.microsoft.com/office/drawing/2014/main" id="{91108F21-D7B8-4F1D-B516-C7128B3F40B7}"/>
                  </a:ext>
                </a:extLst>
              </p:cNvPr>
              <p:cNvSpPr>
                <a:spLocks noGrp="1" noRot="1" noChangeAspect="1" noMove="1" noResize="1" noEditPoints="1" noAdjustHandles="1" noChangeArrowheads="1" noChangeShapeType="1" noTextEdit="1"/>
              </p:cNvSpPr>
              <p:nvPr>
                <p:ph type="title"/>
              </p:nvPr>
            </p:nvSpPr>
            <p:spPr>
              <a:blipFill>
                <a:blip r:embed="rId2"/>
                <a:stretch>
                  <a:fillRect l="-1735"/>
                </a:stretch>
              </a:blipFill>
            </p:spPr>
            <p:txBody>
              <a:bodyPr/>
              <a:lstStyle/>
              <a:p>
                <a:r>
                  <a:rPr lang="en-US">
                    <a:noFill/>
                  </a:rPr>
                  <a:t> </a:t>
                </a:r>
              </a:p>
            </p:txBody>
          </p:sp>
        </mc:Fallback>
      </mc:AlternateContent>
      <p:sp>
        <p:nvSpPr>
          <p:cNvPr id="4" name="Text Placeholder 3">
            <a:extLst>
              <a:ext uri="{FF2B5EF4-FFF2-40B4-BE49-F238E27FC236}">
                <a16:creationId xmlns:a16="http://schemas.microsoft.com/office/drawing/2014/main" id="{79B6778F-E927-42D8-A0ED-5926DA3B7079}"/>
              </a:ext>
            </a:extLst>
          </p:cNvPr>
          <p:cNvSpPr>
            <a:spLocks noGrp="1"/>
          </p:cNvSpPr>
          <p:nvPr>
            <p:ph type="body" sz="quarter" idx="10"/>
          </p:nvPr>
        </p:nvSpPr>
        <p:spPr>
          <a:xfrm>
            <a:off x="228600" y="1295400"/>
            <a:ext cx="5410200" cy="5181600"/>
          </a:xfrm>
        </p:spPr>
        <p:txBody>
          <a:bodyPr/>
          <a:lstStyle/>
          <a:p>
            <a:r>
              <a:rPr lang="en-US" dirty="0"/>
              <a:t>Surge doesn’t get to the other end until 500</a:t>
            </a:r>
            <a:r>
              <a:rPr lang="en-US" baseline="30000" dirty="0"/>
              <a:t>th</a:t>
            </a:r>
            <a:r>
              <a:rPr lang="en-US" dirty="0"/>
              <a:t> time step, doesn’t return until the 1000</a:t>
            </a:r>
            <a:r>
              <a:rPr lang="en-US" baseline="30000" dirty="0"/>
              <a:t>th</a:t>
            </a:r>
            <a:r>
              <a:rPr lang="en-US" dirty="0"/>
              <a:t> </a:t>
            </a:r>
          </a:p>
          <a:p>
            <a:r>
              <a:rPr lang="en-US" dirty="0"/>
              <a:t>Can now see the rise and fall of the pulse, capture true peak</a:t>
            </a:r>
          </a:p>
        </p:txBody>
      </p:sp>
      <p:pic>
        <p:nvPicPr>
          <p:cNvPr id="6" name="Picture 5">
            <a:extLst>
              <a:ext uri="{FF2B5EF4-FFF2-40B4-BE49-F238E27FC236}">
                <a16:creationId xmlns:a16="http://schemas.microsoft.com/office/drawing/2014/main" id="{C3754CF0-F595-4DC3-B395-E19CF61B6ABB}"/>
              </a:ext>
            </a:extLst>
          </p:cNvPr>
          <p:cNvPicPr>
            <a:picLocks noChangeAspect="1"/>
          </p:cNvPicPr>
          <p:nvPr/>
        </p:nvPicPr>
        <p:blipFill>
          <a:blip r:embed="rId3"/>
          <a:stretch>
            <a:fillRect/>
          </a:stretch>
        </p:blipFill>
        <p:spPr>
          <a:xfrm>
            <a:off x="5943599" y="1258019"/>
            <a:ext cx="4267201" cy="2247550"/>
          </a:xfrm>
          <a:prstGeom prst="rect">
            <a:avLst/>
          </a:prstGeom>
        </p:spPr>
      </p:pic>
      <p:pic>
        <p:nvPicPr>
          <p:cNvPr id="8" name="Picture 7">
            <a:extLst>
              <a:ext uri="{FF2B5EF4-FFF2-40B4-BE49-F238E27FC236}">
                <a16:creationId xmlns:a16="http://schemas.microsoft.com/office/drawing/2014/main" id="{0721CDBD-1F92-480B-8DE2-51E75D49F608}"/>
              </a:ext>
            </a:extLst>
          </p:cNvPr>
          <p:cNvPicPr>
            <a:picLocks noChangeAspect="1"/>
          </p:cNvPicPr>
          <p:nvPr/>
        </p:nvPicPr>
        <p:blipFill>
          <a:blip r:embed="rId4"/>
          <a:stretch>
            <a:fillRect/>
          </a:stretch>
        </p:blipFill>
        <p:spPr>
          <a:xfrm>
            <a:off x="454145" y="3581400"/>
            <a:ext cx="5191125" cy="1409700"/>
          </a:xfrm>
          <a:prstGeom prst="rect">
            <a:avLst/>
          </a:prstGeom>
        </p:spPr>
      </p:pic>
      <p:pic>
        <p:nvPicPr>
          <p:cNvPr id="9" name="Picture 8">
            <a:extLst>
              <a:ext uri="{FF2B5EF4-FFF2-40B4-BE49-F238E27FC236}">
                <a16:creationId xmlns:a16="http://schemas.microsoft.com/office/drawing/2014/main" id="{B6DF21BD-9514-4BC2-BE7F-63D31C93D690}"/>
              </a:ext>
            </a:extLst>
          </p:cNvPr>
          <p:cNvPicPr>
            <a:picLocks noChangeAspect="1"/>
          </p:cNvPicPr>
          <p:nvPr/>
        </p:nvPicPr>
        <p:blipFill>
          <a:blip r:embed="rId5"/>
          <a:stretch>
            <a:fillRect/>
          </a:stretch>
        </p:blipFill>
        <p:spPr>
          <a:xfrm>
            <a:off x="609600" y="5208224"/>
            <a:ext cx="4560910" cy="1528611"/>
          </a:xfrm>
          <a:prstGeom prst="rect">
            <a:avLst/>
          </a:prstGeom>
        </p:spPr>
      </p:pic>
      <p:pic>
        <p:nvPicPr>
          <p:cNvPr id="10" name="Picture 9">
            <a:extLst>
              <a:ext uri="{FF2B5EF4-FFF2-40B4-BE49-F238E27FC236}">
                <a16:creationId xmlns:a16="http://schemas.microsoft.com/office/drawing/2014/main" id="{DD4EFEB6-61EE-46A3-9AF6-F1C61085BAB0}"/>
              </a:ext>
            </a:extLst>
          </p:cNvPr>
          <p:cNvPicPr>
            <a:picLocks noChangeAspect="1"/>
          </p:cNvPicPr>
          <p:nvPr/>
        </p:nvPicPr>
        <p:blipFill>
          <a:blip r:embed="rId6"/>
          <a:stretch>
            <a:fillRect/>
          </a:stretch>
        </p:blipFill>
        <p:spPr>
          <a:xfrm>
            <a:off x="6096000" y="3581400"/>
            <a:ext cx="4978521" cy="3316909"/>
          </a:xfrm>
          <a:prstGeom prst="rect">
            <a:avLst/>
          </a:prstGeom>
        </p:spPr>
      </p:pic>
    </p:spTree>
    <p:extLst>
      <p:ext uri="{BB962C8B-B14F-4D97-AF65-F5344CB8AC3E}">
        <p14:creationId xmlns:p14="http://schemas.microsoft.com/office/powerpoint/2010/main" val="3532575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574D7-0281-4B4F-96C8-04BB58EA13CF}"/>
              </a:ext>
            </a:extLst>
          </p:cNvPr>
          <p:cNvSpPr>
            <a:spLocks noGrp="1"/>
          </p:cNvSpPr>
          <p:nvPr>
            <p:ph type="title"/>
          </p:nvPr>
        </p:nvSpPr>
        <p:spPr/>
        <p:txBody>
          <a:bodyPr/>
          <a:lstStyle/>
          <a:p>
            <a:r>
              <a:rPr lang="en-US" dirty="0"/>
              <a:t>EMTP Results</a:t>
            </a:r>
          </a:p>
        </p:txBody>
      </p:sp>
      <p:pic>
        <p:nvPicPr>
          <p:cNvPr id="4" name="Picture 3">
            <a:extLst>
              <a:ext uri="{FF2B5EF4-FFF2-40B4-BE49-F238E27FC236}">
                <a16:creationId xmlns:a16="http://schemas.microsoft.com/office/drawing/2014/main" id="{ED0FABE7-DA75-4420-92C0-D6B10585C37E}"/>
              </a:ext>
            </a:extLst>
          </p:cNvPr>
          <p:cNvPicPr>
            <a:picLocks noChangeAspect="1"/>
          </p:cNvPicPr>
          <p:nvPr/>
        </p:nvPicPr>
        <p:blipFill>
          <a:blip r:embed="rId2"/>
          <a:stretch>
            <a:fillRect/>
          </a:stretch>
        </p:blipFill>
        <p:spPr>
          <a:xfrm>
            <a:off x="1219200" y="1828800"/>
            <a:ext cx="8915400" cy="3857625"/>
          </a:xfrm>
          <a:prstGeom prst="rect">
            <a:avLst/>
          </a:prstGeom>
        </p:spPr>
      </p:pic>
    </p:spTree>
    <p:extLst>
      <p:ext uri="{BB962C8B-B14F-4D97-AF65-F5344CB8AC3E}">
        <p14:creationId xmlns:p14="http://schemas.microsoft.com/office/powerpoint/2010/main" val="3950923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9889D4-D50D-481E-9DA7-E5B5D8915862}"/>
              </a:ext>
            </a:extLst>
          </p:cNvPr>
          <p:cNvSpPr>
            <a:spLocks noGrp="1"/>
          </p:cNvSpPr>
          <p:nvPr>
            <p:ph type="title"/>
          </p:nvPr>
        </p:nvSpPr>
        <p:spPr/>
        <p:txBody>
          <a:bodyPr/>
          <a:lstStyle/>
          <a:p>
            <a:r>
              <a:rPr lang="en-US" dirty="0"/>
              <a:t>Example 8a</a:t>
            </a:r>
          </a:p>
        </p:txBody>
      </p:sp>
      <mc:AlternateContent xmlns:mc="http://schemas.openxmlformats.org/markup-compatibility/2006" xmlns:a14="http://schemas.microsoft.com/office/drawing/2010/main">
        <mc:Choice Requires="a14">
          <p:sp>
            <p:nvSpPr>
              <p:cNvPr id="6" name="Text Placeholder 5">
                <a:extLst>
                  <a:ext uri="{FF2B5EF4-FFF2-40B4-BE49-F238E27FC236}">
                    <a16:creationId xmlns:a16="http://schemas.microsoft.com/office/drawing/2014/main" id="{1C189FB7-53E7-40A2-9E79-F9A42D3F33B1}"/>
                  </a:ext>
                </a:extLst>
              </p:cNvPr>
              <p:cNvSpPr>
                <a:spLocks noGrp="1"/>
              </p:cNvSpPr>
              <p:nvPr>
                <p:ph type="body" sz="quarter" idx="10"/>
              </p:nvPr>
            </p:nvSpPr>
            <p:spPr/>
            <p:txBody>
              <a:bodyPr/>
              <a:lstStyle/>
              <a:p>
                <a:r>
                  <a:rPr lang="en-US" dirty="0"/>
                  <a:t>A 15-km, single-phase transmission line is open on one end, and on the other end is terminated by a resistor. On the open end, a current pulse is injected, modeled as a double exponential with current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𝑖</m:t>
                        </m:r>
                      </m:e>
                      <m:sub>
                        <m:r>
                          <a:rPr lang="en-US" i="1" dirty="0">
                            <a:latin typeface="Cambria Math" panose="02040503050406030204" pitchFamily="18" charset="0"/>
                          </a:rPr>
                          <m:t>𝑝𝑢𝑙𝑠𝑒</m:t>
                        </m:r>
                      </m:sub>
                    </m:sSub>
                    <m:d>
                      <m:dPr>
                        <m:ctrlPr>
                          <a:rPr lang="en-US" i="1" dirty="0">
                            <a:latin typeface="Cambria Math" panose="02040503050406030204" pitchFamily="18" charset="0"/>
                          </a:rPr>
                        </m:ctrlPr>
                      </m:dPr>
                      <m:e>
                        <m:r>
                          <a:rPr lang="en-US" i="1" dirty="0">
                            <a:latin typeface="Cambria Math" panose="02040503050406030204" pitchFamily="18" charset="0"/>
                          </a:rPr>
                          <m:t>𝑡</m:t>
                        </m:r>
                      </m:e>
                    </m:d>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i="1" dirty="0">
                            <a:latin typeface="Cambria Math" panose="02040503050406030204" pitchFamily="18" charset="0"/>
                          </a:rPr>
                          <m:t>𝐼</m:t>
                        </m:r>
                      </m:e>
                      <m:sub>
                        <m:r>
                          <m:rPr>
                            <m:nor/>
                          </m:rPr>
                          <a:rPr lang="en-US" dirty="0"/>
                          <m:t>max</m:t>
                        </m:r>
                      </m:sub>
                    </m:sSub>
                    <m:r>
                      <a:rPr lang="en-US" i="1" dirty="0">
                        <a:latin typeface="Cambria Math" panose="02040503050406030204" pitchFamily="18" charset="0"/>
                      </a:rPr>
                      <m:t>⋅</m:t>
                    </m:r>
                    <m:d>
                      <m:dPr>
                        <m:ctrlPr>
                          <a:rPr lang="en-US" i="1" dirty="0">
                            <a:latin typeface="Cambria Math" panose="02040503050406030204" pitchFamily="18" charset="0"/>
                          </a:rPr>
                        </m:ctrlPr>
                      </m:dPr>
                      <m:e>
                        <m:sSup>
                          <m:sSupPr>
                            <m:ctrlPr>
                              <a:rPr lang="en-US" i="1" dirty="0">
                                <a:latin typeface="Cambria Math" panose="02040503050406030204" pitchFamily="18" charset="0"/>
                              </a:rPr>
                            </m:ctrlPr>
                          </m:sSupPr>
                          <m:e>
                            <m:r>
                              <a:rPr lang="en-US" i="1" dirty="0">
                                <a:latin typeface="Cambria Math" panose="02040503050406030204" pitchFamily="18" charset="0"/>
                              </a:rPr>
                              <m:t>𝑒</m:t>
                            </m:r>
                          </m:e>
                          <m:sup>
                            <m:r>
                              <a:rPr lang="en-US" i="1" dirty="0">
                                <a:latin typeface="Cambria Math" panose="02040503050406030204" pitchFamily="18" charset="0"/>
                              </a:rPr>
                              <m:t>−</m:t>
                            </m:r>
                            <m:r>
                              <a:rPr lang="en-US" i="1" dirty="0">
                                <a:latin typeface="Cambria Math" panose="02040503050406030204" pitchFamily="18" charset="0"/>
                              </a:rPr>
                              <m:t>𝛼</m:t>
                            </m:r>
                            <m:r>
                              <a:rPr lang="en-US" i="1" dirty="0">
                                <a:latin typeface="Cambria Math" panose="02040503050406030204" pitchFamily="18" charset="0"/>
                              </a:rPr>
                              <m:t>𝑡</m:t>
                            </m:r>
                          </m:sup>
                        </m:sSup>
                        <m:r>
                          <a:rPr lang="en-US"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𝑒</m:t>
                            </m:r>
                          </m:e>
                          <m:sup>
                            <m:r>
                              <a:rPr lang="en-US" i="1" dirty="0">
                                <a:latin typeface="Cambria Math" panose="02040503050406030204" pitchFamily="18" charset="0"/>
                              </a:rPr>
                              <m:t>−</m:t>
                            </m:r>
                            <m:r>
                              <a:rPr lang="en-US" i="1" dirty="0">
                                <a:latin typeface="Cambria Math" panose="02040503050406030204" pitchFamily="18" charset="0"/>
                              </a:rPr>
                              <m:t>𝛽</m:t>
                            </m:r>
                            <m:r>
                              <a:rPr lang="en-US" i="1" dirty="0">
                                <a:latin typeface="Cambria Math" panose="02040503050406030204" pitchFamily="18" charset="0"/>
                              </a:rPr>
                              <m:t>𝑡</m:t>
                            </m:r>
                          </m:sup>
                        </m:sSup>
                      </m:e>
                    </m:d>
                  </m:oMath>
                </a14:m>
                <a:r>
                  <a:rPr lang="en-US" dirty="0"/>
                  <a:t>, where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𝐼</m:t>
                        </m:r>
                      </m:e>
                      <m:sub>
                        <m:r>
                          <m:rPr>
                            <m:nor/>
                          </m:rPr>
                          <a:rPr lang="en-US" dirty="0"/>
                          <m:t>max</m:t>
                        </m:r>
                      </m:sub>
                    </m:sSub>
                    <m:r>
                      <a:rPr lang="en-US" i="1" dirty="0">
                        <a:latin typeface="Cambria Math" panose="02040503050406030204" pitchFamily="18" charset="0"/>
                      </a:rPr>
                      <m:t>=10.7 </m:t>
                    </m:r>
                    <m:r>
                      <m:rPr>
                        <m:nor/>
                      </m:rPr>
                      <a:rPr lang="en-US" dirty="0"/>
                      <m:t>kA</m:t>
                    </m:r>
                  </m:oMath>
                </a14:m>
                <a:r>
                  <a:rPr lang="en-US" dirty="0"/>
                  <a:t>, </a:t>
                </a:r>
                <a14:m>
                  <m:oMath xmlns:m="http://schemas.openxmlformats.org/officeDocument/2006/math">
                    <m:r>
                      <a:rPr lang="en-US" i="1" dirty="0">
                        <a:latin typeface="Cambria Math" panose="02040503050406030204" pitchFamily="18" charset="0"/>
                      </a:rPr>
                      <m:t>𝛼</m:t>
                    </m:r>
                    <m:r>
                      <a:rPr lang="en-US" i="1" dirty="0">
                        <a:latin typeface="Cambria Math" panose="02040503050406030204" pitchFamily="18" charset="0"/>
                      </a:rPr>
                      <m:t>=70000</m:t>
                    </m:r>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𝑠</m:t>
                        </m:r>
                      </m:den>
                    </m:f>
                  </m:oMath>
                </a14:m>
                <a:r>
                  <a:rPr lang="en-US" dirty="0"/>
                  <a:t>, and </a:t>
                </a:r>
                <a14:m>
                  <m:oMath xmlns:m="http://schemas.openxmlformats.org/officeDocument/2006/math">
                    <m:r>
                      <a:rPr lang="en-US" i="1" dirty="0">
                        <a:latin typeface="Cambria Math" panose="02040503050406030204" pitchFamily="18" charset="0"/>
                      </a:rPr>
                      <m:t>𝛽</m:t>
                    </m:r>
                    <m:r>
                      <a:rPr lang="en-US" i="1" dirty="0">
                        <a:latin typeface="Cambria Math" panose="02040503050406030204" pitchFamily="18" charset="0"/>
                      </a:rPr>
                      <m:t>=4755000</m:t>
                    </m:r>
                    <m:f>
                      <m:fPr>
                        <m:ctrlPr>
                          <a:rPr lang="en-US" i="1" dirty="0">
                            <a:latin typeface="Cambria Math" panose="02040503050406030204" pitchFamily="18" charset="0"/>
                          </a:rPr>
                        </m:ctrlPr>
                      </m:fPr>
                      <m:num>
                        <m:r>
                          <a:rPr lang="en-US" i="1" dirty="0">
                            <a:latin typeface="Cambria Math" panose="02040503050406030204" pitchFamily="18" charset="0"/>
                          </a:rPr>
                          <m:t>1</m:t>
                        </m:r>
                      </m:num>
                      <m:den>
                        <m:r>
                          <a:rPr lang="en-US" i="1" dirty="0">
                            <a:latin typeface="Cambria Math" panose="02040503050406030204" pitchFamily="18" charset="0"/>
                          </a:rPr>
                          <m:t>𝑠</m:t>
                        </m:r>
                      </m:den>
                    </m:f>
                  </m:oMath>
                </a14:m>
                <a:r>
                  <a:rPr lang="en-US" dirty="0"/>
                  <a:t>  (this is a 0.5 </a:t>
                </a:r>
                <a14:m>
                  <m:oMath xmlns:m="http://schemas.openxmlformats.org/officeDocument/2006/math">
                    <m:r>
                      <a:rPr lang="en-US" i="1" dirty="0">
                        <a:latin typeface="Cambria Math" panose="02040503050406030204" pitchFamily="18" charset="0"/>
                      </a:rPr>
                      <m:t>𝜇</m:t>
                    </m:r>
                    <m:r>
                      <a:rPr lang="en-US" i="1" dirty="0">
                        <a:latin typeface="Cambria Math" panose="02040503050406030204" pitchFamily="18" charset="0"/>
                      </a:rPr>
                      <m:t>𝑠</m:t>
                    </m:r>
                  </m:oMath>
                </a14:m>
                <a:r>
                  <a:rPr lang="en-US" dirty="0"/>
                  <a:t> characteristic lightning impulse). The line uses earth return and consists of a single conductor 1cm in diameter, 10m above the ground. Ignore sag and skin effect. In each of the following scenarios, calculate the maximum voltage on each end of the line:</a:t>
                </a:r>
              </a:p>
              <a:p>
                <a:pPr>
                  <a:buNone/>
                </a:pPr>
                <a:r>
                  <a:rPr lang="en-US" dirty="0"/>
                  <a:t>a) 	Assuming a lossless earth and lossless transmission line, with a terminating impedance of 100 </a:t>
                </a:r>
                <a14:m>
                  <m:oMath xmlns:m="http://schemas.openxmlformats.org/officeDocument/2006/math">
                    <m:r>
                      <m:rPr>
                        <m:sty m:val="p"/>
                      </m:rPr>
                      <a:rPr lang="en-US" dirty="0">
                        <a:latin typeface="Cambria Math" panose="02040503050406030204" pitchFamily="18" charset="0"/>
                      </a:rPr>
                      <m:t>Ω</m:t>
                    </m:r>
                  </m:oMath>
                </a14:m>
                <a:r>
                  <a:rPr lang="en-US" dirty="0"/>
                  <a:t>. Use the constant parameter (lossless Bergeron) line model evaluated at 60 Hz. Use EMTP to get the line constants, then solve the circuit both manually (using the programming environment of your choice) and in EMTP.</a:t>
                </a:r>
              </a:p>
              <a:p>
                <a:endParaRPr lang="en-US" dirty="0"/>
              </a:p>
            </p:txBody>
          </p:sp>
        </mc:Choice>
        <mc:Fallback xmlns="">
          <p:sp>
            <p:nvSpPr>
              <p:cNvPr id="6" name="Text Placeholder 5">
                <a:extLst>
                  <a:ext uri="{FF2B5EF4-FFF2-40B4-BE49-F238E27FC236}">
                    <a16:creationId xmlns:a16="http://schemas.microsoft.com/office/drawing/2014/main" id="{1C189FB7-53E7-40A2-9E79-F9A42D3F33B1}"/>
                  </a:ext>
                </a:extLst>
              </p:cNvPr>
              <p:cNvSpPr>
                <a:spLocks noGrp="1" noRot="1" noChangeAspect="1" noMove="1" noResize="1" noEditPoints="1" noAdjustHandles="1" noChangeArrowheads="1" noChangeShapeType="1" noTextEdit="1"/>
              </p:cNvSpPr>
              <p:nvPr>
                <p:ph type="body" sz="quarter" idx="10"/>
              </p:nvPr>
            </p:nvSpPr>
            <p:spPr>
              <a:blipFill>
                <a:blip r:embed="rId2"/>
                <a:stretch>
                  <a:fillRect l="-895" t="-824" r="-1343" b="-1412"/>
                </a:stretch>
              </a:blipFill>
            </p:spPr>
            <p:txBody>
              <a:bodyPr/>
              <a:lstStyle/>
              <a:p>
                <a:r>
                  <a:rPr lang="en-US">
                    <a:noFill/>
                  </a:rPr>
                  <a:t> </a:t>
                </a:r>
              </a:p>
            </p:txBody>
          </p:sp>
        </mc:Fallback>
      </mc:AlternateContent>
    </p:spTree>
    <p:extLst>
      <p:ext uri="{BB962C8B-B14F-4D97-AF65-F5344CB8AC3E}">
        <p14:creationId xmlns:p14="http://schemas.microsoft.com/office/powerpoint/2010/main" val="429250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CFD44-C671-4C41-A824-BA26432B23EC}"/>
              </a:ext>
            </a:extLst>
          </p:cNvPr>
          <p:cNvSpPr>
            <a:spLocks noGrp="1"/>
          </p:cNvSpPr>
          <p:nvPr>
            <p:ph type="title"/>
          </p:nvPr>
        </p:nvSpPr>
        <p:spPr/>
        <p:txBody>
          <a:bodyPr/>
          <a:lstStyle/>
          <a:p>
            <a:r>
              <a:rPr lang="en-US" dirty="0"/>
              <a:t>Getting Line Parameters from EMTP</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1F12A2CF-4160-40B5-8186-B3598E24E7BC}"/>
                  </a:ext>
                </a:extLst>
              </p:cNvPr>
              <p:cNvSpPr>
                <a:spLocks noGrp="1"/>
              </p:cNvSpPr>
              <p:nvPr>
                <p:ph type="body" sz="quarter" idx="10"/>
              </p:nvPr>
            </p:nvSpPr>
            <p:spPr>
              <a:xfrm>
                <a:off x="228599" y="1295400"/>
                <a:ext cx="5486401" cy="5181600"/>
              </a:xfrm>
            </p:spPr>
            <p:txBody>
              <a:bodyPr/>
              <a:lstStyle/>
              <a:p>
                <a:r>
                  <a:rPr lang="en-US" dirty="0"/>
                  <a:t>Line Data</a:t>
                </a:r>
              </a:p>
              <a:p>
                <a:pPr lvl="1"/>
                <a:r>
                  <a:rPr lang="en-US" dirty="0"/>
                  <a:t>1 conductor: Phase 1, 0 resistance, 1cm diameter, 0 horizontal, 10 vertical, no sag or skin effect</a:t>
                </a:r>
              </a:p>
              <a:p>
                <a:pPr lvl="1"/>
                <a:r>
                  <a:rPr lang="en-US" dirty="0"/>
                  <a:t>Model: constant parameter at 60 Hz</a:t>
                </a:r>
              </a:p>
              <a:p>
                <a:pPr lvl="1"/>
                <a:r>
                  <a:rPr lang="en-US" dirty="0"/>
                  <a:t>Line length: 15 km and 0 ground return resistivity</a:t>
                </a:r>
              </a:p>
              <a:p>
                <a:pPr lvl="1"/>
                <a:r>
                  <a:rPr lang="en-US" dirty="0"/>
                  <a:t>Generate data</a:t>
                </a:r>
              </a:p>
              <a:p>
                <a:r>
                  <a:rPr lang="en-US" dirty="0"/>
                  <a:t>Line model</a:t>
                </a:r>
              </a:p>
              <a:p>
                <a:pPr lvl="1"/>
                <a:r>
                  <a:rPr lang="en-US" dirty="0"/>
                  <a:t>Load data from file</a:t>
                </a:r>
              </a:p>
              <a:p>
                <a:pPr lvl="1"/>
                <a:r>
                  <a:rPr lang="en-US" dirty="0"/>
                  <a:t>R = 0</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𝑐</m:t>
                        </m:r>
                      </m:sub>
                    </m:sSub>
                    <m:r>
                      <a:rPr lang="en-US" b="0" i="0" smtClean="0">
                        <a:latin typeface="Cambria Math" panose="02040503050406030204" pitchFamily="18" charset="0"/>
                      </a:rPr>
                      <m:t>=497 </m:t>
                    </m:r>
                    <m:r>
                      <m:rPr>
                        <m:sty m:val="p"/>
                      </m:rPr>
                      <a:rPr lang="en-US" b="0" i="0" smtClean="0">
                        <a:latin typeface="Cambria Math" panose="02040503050406030204" pitchFamily="18" charset="0"/>
                      </a:rPr>
                      <m:t>Ω</m:t>
                    </m:r>
                  </m:oMath>
                </a14:m>
                <a:endParaRPr lang="en-US" dirty="0"/>
              </a:p>
              <a:p>
                <a:pPr lvl="1"/>
                <a14:m>
                  <m:oMath xmlns:m="http://schemas.openxmlformats.org/officeDocument/2006/math">
                    <m:r>
                      <a:rPr lang="en-US" b="0" i="1" smtClean="0">
                        <a:latin typeface="Cambria Math" panose="02040503050406030204" pitchFamily="18" charset="0"/>
                      </a:rPr>
                      <m:t>𝜏</m:t>
                    </m:r>
                    <m:r>
                      <a:rPr lang="en-US" b="0" i="1" smtClean="0">
                        <a:latin typeface="Cambria Math" panose="02040503050406030204" pitchFamily="18" charset="0"/>
                      </a:rPr>
                      <m:t>=50 </m:t>
                    </m:r>
                    <m:r>
                      <a:rPr lang="en-US" b="0" i="1" smtClean="0">
                        <a:latin typeface="Cambria Math" panose="02040503050406030204" pitchFamily="18" charset="0"/>
                      </a:rPr>
                      <m:t>𝜇</m:t>
                    </m:r>
                    <m:r>
                      <a:rPr lang="en-US" b="0" i="1" smtClean="0">
                        <a:latin typeface="Cambria Math" panose="02040503050406030204" pitchFamily="18" charset="0"/>
                      </a:rPr>
                      <m:t>𝑠</m:t>
                    </m:r>
                  </m:oMath>
                </a14:m>
                <a:endParaRPr lang="en-US" dirty="0"/>
              </a:p>
            </p:txBody>
          </p:sp>
        </mc:Choice>
        <mc:Fallback xmlns="">
          <p:sp>
            <p:nvSpPr>
              <p:cNvPr id="3" name="Text Placeholder 2">
                <a:extLst>
                  <a:ext uri="{FF2B5EF4-FFF2-40B4-BE49-F238E27FC236}">
                    <a16:creationId xmlns:a16="http://schemas.microsoft.com/office/drawing/2014/main" id="{1F12A2CF-4160-40B5-8186-B3598E24E7BC}"/>
                  </a:ext>
                </a:extLst>
              </p:cNvPr>
              <p:cNvSpPr>
                <a:spLocks noGrp="1" noRot="1" noChangeAspect="1" noMove="1" noResize="1" noEditPoints="1" noAdjustHandles="1" noChangeArrowheads="1" noChangeShapeType="1" noTextEdit="1"/>
              </p:cNvSpPr>
              <p:nvPr>
                <p:ph type="body" sz="quarter" idx="10"/>
              </p:nvPr>
            </p:nvSpPr>
            <p:spPr>
              <a:xfrm>
                <a:off x="228599" y="1295400"/>
                <a:ext cx="5486401" cy="5181600"/>
              </a:xfrm>
              <a:blipFill>
                <a:blip r:embed="rId2"/>
                <a:stretch>
                  <a:fillRect l="-1443" t="-824" r="-1776"/>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69B211F0-D977-4C65-AFA1-BBE6777CFF71}"/>
              </a:ext>
            </a:extLst>
          </p:cNvPr>
          <p:cNvPicPr>
            <a:picLocks noChangeAspect="1"/>
          </p:cNvPicPr>
          <p:nvPr/>
        </p:nvPicPr>
        <p:blipFill>
          <a:blip r:embed="rId3"/>
          <a:stretch>
            <a:fillRect/>
          </a:stretch>
        </p:blipFill>
        <p:spPr>
          <a:xfrm>
            <a:off x="4495800" y="3395932"/>
            <a:ext cx="7315200" cy="2486944"/>
          </a:xfrm>
          <a:prstGeom prst="rect">
            <a:avLst/>
          </a:prstGeom>
        </p:spPr>
      </p:pic>
    </p:spTree>
    <p:extLst>
      <p:ext uri="{BB962C8B-B14F-4D97-AF65-F5344CB8AC3E}">
        <p14:creationId xmlns:p14="http://schemas.microsoft.com/office/powerpoint/2010/main" val="2992686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CD2E1-1247-4047-9A5C-F0A5A535BF0A}"/>
              </a:ext>
            </a:extLst>
          </p:cNvPr>
          <p:cNvSpPr>
            <a:spLocks noGrp="1"/>
          </p:cNvSpPr>
          <p:nvPr>
            <p:ph type="title"/>
          </p:nvPr>
        </p:nvSpPr>
        <p:spPr/>
        <p:txBody>
          <a:bodyPr/>
          <a:lstStyle/>
          <a:p>
            <a:r>
              <a:rPr lang="en-US" dirty="0"/>
              <a:t>Setting up the Equivalent Circuit</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F2D0D243-5FAA-47F5-B5F7-FA637858C967}"/>
                  </a:ext>
                </a:extLst>
              </p:cNvPr>
              <p:cNvSpPr>
                <a:spLocks noGrp="1"/>
              </p:cNvSpPr>
              <p:nvPr>
                <p:ph type="body" sz="quarter" idx="10"/>
              </p:nvPr>
            </p:nvSpPr>
            <p:spPr>
              <a:xfrm>
                <a:off x="228600" y="1295400"/>
                <a:ext cx="3810000" cy="5181600"/>
              </a:xfrm>
            </p:spPr>
            <p:txBody>
              <a:bodyPr/>
              <a:lstStyle/>
              <a:p>
                <a:r>
                  <a:rPr lang="en-US" dirty="0"/>
                  <a:t>The line becomes two Norton sources, with resistance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𝑐</m:t>
                        </m:r>
                      </m:sub>
                    </m:sSub>
                  </m:oMath>
                </a14:m>
                <a:r>
                  <a:rPr lang="en-US" dirty="0"/>
                  <a:t> and current source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h</m:t>
                        </m:r>
                        <m:r>
                          <a:rPr lang="en-US" b="0" i="1" smtClean="0">
                            <a:latin typeface="Cambria Math" panose="02040503050406030204" pitchFamily="18" charset="0"/>
                          </a:rPr>
                          <m:t>1</m:t>
                        </m:r>
                      </m:sub>
                    </m:sSub>
                  </m:oMath>
                </a14:m>
                <a:r>
                  <a:rPr lang="en-US" dirty="0"/>
                  <a:t>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h</m:t>
                        </m:r>
                        <m:r>
                          <a:rPr lang="en-US" b="0" i="1" smtClean="0">
                            <a:latin typeface="Cambria Math" panose="02040503050406030204" pitchFamily="18" charset="0"/>
                          </a:rPr>
                          <m:t>2</m:t>
                        </m:r>
                      </m:sub>
                    </m:sSub>
                  </m:oMath>
                </a14:m>
                <a:r>
                  <a:rPr lang="en-US" dirty="0"/>
                  <a:t> which depend on prior values on other end of the line</a:t>
                </a:r>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𝑠𝑢𝑟𝑔𝑒</m:t>
                        </m:r>
                      </m:sub>
                    </m:sSub>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oMath>
                </a14:m>
                <a:r>
                  <a:rPr lang="en-US" dirty="0"/>
                  <a:t> comes from double exponential equations and </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𝑖</m:t>
                        </m:r>
                      </m:e>
                      <m:sub>
                        <m:r>
                          <a:rPr lang="en-US" b="0" i="1" smtClean="0">
                            <a:latin typeface="Cambria Math" panose="02040503050406030204" pitchFamily="18" charset="0"/>
                          </a:rPr>
                          <m:t>1</m:t>
                        </m:r>
                      </m:sub>
                    </m:sSub>
                  </m:oMath>
                </a14:m>
                <a:endParaRPr lang="en-US" dirty="0"/>
              </a:p>
              <a:p>
                <a14:m>
                  <m:oMath xmlns:m="http://schemas.openxmlformats.org/officeDocument/2006/math">
                    <m:r>
                      <a:rPr lang="en-US" b="0" i="1" smtClean="0">
                        <a:latin typeface="Cambria Math" panose="02040503050406030204" pitchFamily="18" charset="0"/>
                      </a:rPr>
                      <m:t>𝑅</m:t>
                    </m:r>
                  </m:oMath>
                </a14:m>
                <a:r>
                  <a:rPr lang="en-US" dirty="0"/>
                  <a:t> is </a:t>
                </a:r>
                <a14:m>
                  <m:oMath xmlns:m="http://schemas.openxmlformats.org/officeDocument/2006/math">
                    <m:r>
                      <a:rPr lang="en-US" b="0" i="1" smtClean="0">
                        <a:latin typeface="Cambria Math" panose="02040503050406030204" pitchFamily="18" charset="0"/>
                      </a:rPr>
                      <m:t>100</m:t>
                    </m:r>
                    <m:r>
                      <m:rPr>
                        <m:sty m:val="p"/>
                      </m:rPr>
                      <a:rPr lang="en-US" b="0" i="0" smtClean="0">
                        <a:latin typeface="Cambria Math" panose="02040503050406030204" pitchFamily="18" charset="0"/>
                      </a:rPr>
                      <m:t>Ω</m:t>
                    </m:r>
                  </m:oMath>
                </a14:m>
                <a:r>
                  <a:rPr lang="en-US" dirty="0"/>
                  <a:t>, the terminating impedance</a:t>
                </a:r>
              </a:p>
            </p:txBody>
          </p:sp>
        </mc:Choice>
        <mc:Fallback xmlns="">
          <p:sp>
            <p:nvSpPr>
              <p:cNvPr id="3" name="Text Placeholder 2">
                <a:extLst>
                  <a:ext uri="{FF2B5EF4-FFF2-40B4-BE49-F238E27FC236}">
                    <a16:creationId xmlns:a16="http://schemas.microsoft.com/office/drawing/2014/main" id="{F2D0D243-5FAA-47F5-B5F7-FA637858C967}"/>
                  </a:ext>
                </a:extLst>
              </p:cNvPr>
              <p:cNvSpPr>
                <a:spLocks noGrp="1" noRot="1" noChangeAspect="1" noMove="1" noResize="1" noEditPoints="1" noAdjustHandles="1" noChangeArrowheads="1" noChangeShapeType="1" noTextEdit="1"/>
              </p:cNvSpPr>
              <p:nvPr>
                <p:ph type="body" sz="quarter" idx="10"/>
              </p:nvPr>
            </p:nvSpPr>
            <p:spPr>
              <a:xfrm>
                <a:off x="228600" y="1295400"/>
                <a:ext cx="3810000" cy="5181600"/>
              </a:xfrm>
              <a:blipFill>
                <a:blip r:embed="rId2"/>
                <a:stretch>
                  <a:fillRect l="-2240" t="-824" r="-320"/>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0B8EA624-FEDE-472F-B697-7A6904BE472D}"/>
              </a:ext>
            </a:extLst>
          </p:cNvPr>
          <p:cNvPicPr>
            <a:picLocks noChangeAspect="1"/>
          </p:cNvPicPr>
          <p:nvPr/>
        </p:nvPicPr>
        <p:blipFill>
          <a:blip r:embed="rId3"/>
          <a:stretch>
            <a:fillRect/>
          </a:stretch>
        </p:blipFill>
        <p:spPr>
          <a:xfrm>
            <a:off x="3900578" y="1447800"/>
            <a:ext cx="8081513" cy="3582261"/>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03B821E-E868-4515-972D-360B54D7ED28}"/>
                  </a:ext>
                </a:extLst>
              </p:cNvPr>
              <p:cNvSpPr txBox="1"/>
              <p:nvPr/>
            </p:nvSpPr>
            <p:spPr>
              <a:xfrm>
                <a:off x="6424723" y="5182461"/>
                <a:ext cx="3076355" cy="1131207"/>
              </a:xfrm>
              <a:prstGeom prst="rect">
                <a:avLst/>
              </a:prstGeom>
              <a:noFill/>
            </p:spPr>
            <p:txBody>
              <a:bodyPr wrap="none" rtlCol="0">
                <a:spAutoFit/>
              </a:bodyPr>
              <a:lstStyle/>
              <a:p>
                <a:pPr algn="l"/>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h</m:t>
                          </m:r>
                          <m:r>
                            <a:rPr lang="en-US" sz="1600" b="0" i="1" smtClean="0">
                              <a:latin typeface="Cambria Math" panose="02040503050406030204" pitchFamily="18" charset="0"/>
                            </a:rPr>
                            <m:t>1</m:t>
                          </m:r>
                        </m:sub>
                      </m:sSub>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𝑡</m:t>
                          </m:r>
                        </m:e>
                      </m:d>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2</m:t>
                              </m:r>
                            </m:sub>
                          </m:sSub>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𝑡</m:t>
                              </m:r>
                              <m:r>
                                <a:rPr lang="en-US" sz="1600" b="0" i="1" smtClean="0">
                                  <a:latin typeface="Cambria Math" panose="02040503050406030204" pitchFamily="18" charset="0"/>
                                </a:rPr>
                                <m:t>−</m:t>
                              </m:r>
                              <m:r>
                                <a:rPr lang="en-US" sz="1600" b="0" i="1" smtClean="0">
                                  <a:latin typeface="Cambria Math" panose="02040503050406030204" pitchFamily="18" charset="0"/>
                                </a:rPr>
                                <m:t>𝜏</m:t>
                              </m:r>
                            </m:e>
                          </m:d>
                        </m:num>
                        <m:den>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den>
                      </m:f>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𝑖</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m:t>
                      </m:r>
                      <m:r>
                        <a:rPr lang="en-US" sz="1600" b="0" i="1" smtClean="0">
                          <a:latin typeface="Cambria Math" panose="02040503050406030204" pitchFamily="18" charset="0"/>
                        </a:rPr>
                        <m:t>𝑡</m:t>
                      </m:r>
                      <m:r>
                        <a:rPr lang="en-US" sz="1600" b="0" i="1" smtClean="0">
                          <a:latin typeface="Cambria Math" panose="02040503050406030204" pitchFamily="18" charset="0"/>
                        </a:rPr>
                        <m:t>−</m:t>
                      </m:r>
                      <m:r>
                        <a:rPr lang="en-US" sz="1600" b="0" i="1" smtClean="0">
                          <a:latin typeface="Cambria Math" panose="02040503050406030204" pitchFamily="18" charset="0"/>
                        </a:rPr>
                        <m:t>𝜏</m:t>
                      </m:r>
                      <m:r>
                        <a:rPr lang="en-US" sz="1600" b="0" i="1" smtClean="0">
                          <a:latin typeface="Cambria Math" panose="02040503050406030204" pitchFamily="18" charset="0"/>
                        </a:rPr>
                        <m:t>)</m:t>
                      </m:r>
                    </m:oMath>
                  </m:oMathPara>
                </a14:m>
                <a:endParaRPr lang="en-US" sz="1600" dirty="0">
                  <a:latin typeface="+mj-lt"/>
                </a:endParaRPr>
              </a:p>
              <a:p>
                <a:pPr/>
                <a14:m>
                  <m:oMathPara xmlns:m="http://schemas.openxmlformats.org/officeDocument/2006/math">
                    <m:oMathParaPr>
                      <m:jc m:val="centerGroup"/>
                    </m:oMathParaPr>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h</m:t>
                          </m:r>
                          <m:r>
                            <a:rPr lang="en-US" sz="1600" b="0" i="1" smtClean="0">
                              <a:latin typeface="Cambria Math" panose="02040503050406030204" pitchFamily="18" charset="0"/>
                            </a:rPr>
                            <m:t>2</m:t>
                          </m:r>
                        </m:sub>
                      </m:sSub>
                      <m:d>
                        <m:dPr>
                          <m:ctrlPr>
                            <a:rPr lang="en-US" sz="1600" i="1">
                              <a:latin typeface="Cambria Math" panose="02040503050406030204" pitchFamily="18" charset="0"/>
                            </a:rPr>
                          </m:ctrlPr>
                        </m:dPr>
                        <m:e>
                          <m:r>
                            <a:rPr lang="en-US" sz="1600" i="1">
                              <a:latin typeface="Cambria Math" panose="02040503050406030204" pitchFamily="18" charset="0"/>
                            </a:rPr>
                            <m:t>𝑡</m:t>
                          </m:r>
                        </m:e>
                      </m:d>
                      <m:r>
                        <a:rPr lang="en-US" sz="1600" i="1">
                          <a:latin typeface="Cambria Math" panose="02040503050406030204" pitchFamily="18" charset="0"/>
                        </a:rPr>
                        <m: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en-US" sz="1600" i="1">
                                  <a:latin typeface="Cambria Math" panose="02040503050406030204" pitchFamily="18" charset="0"/>
                                </a:rPr>
                                <m:t>𝑣</m:t>
                              </m:r>
                            </m:e>
                            <m:sub>
                              <m:r>
                                <a:rPr lang="en-US" sz="1600" b="0" i="1" smtClean="0">
                                  <a:latin typeface="Cambria Math" panose="02040503050406030204" pitchFamily="18" charset="0"/>
                                </a:rPr>
                                <m:t>1</m:t>
                              </m:r>
                            </m:sub>
                          </m:sSub>
                          <m:d>
                            <m:dPr>
                              <m:ctrlPr>
                                <a:rPr lang="en-US" sz="1600" i="1">
                                  <a:latin typeface="Cambria Math" panose="02040503050406030204" pitchFamily="18" charset="0"/>
                                </a:rPr>
                              </m:ctrlPr>
                            </m:dPr>
                            <m:e>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e>
                          </m:d>
                        </m:num>
                        <m:den>
                          <m:sSub>
                            <m:sSubPr>
                              <m:ctrlPr>
                                <a:rPr lang="en-US" sz="1600" i="1">
                                  <a:latin typeface="Cambria Math" panose="02040503050406030204" pitchFamily="18" charset="0"/>
                                </a:rPr>
                              </m:ctrlPr>
                            </m:sSubPr>
                            <m:e>
                              <m:r>
                                <a:rPr lang="en-US" sz="1600" i="1">
                                  <a:latin typeface="Cambria Math" panose="02040503050406030204" pitchFamily="18" charset="0"/>
                                </a:rPr>
                                <m:t>𝑍</m:t>
                              </m:r>
                            </m:e>
                            <m:sub>
                              <m:r>
                                <a:rPr lang="en-US" sz="1600" i="1">
                                  <a:latin typeface="Cambria Math" panose="02040503050406030204" pitchFamily="18" charset="0"/>
                                </a:rPr>
                                <m:t>𝑐</m:t>
                              </m:r>
                            </m:sub>
                          </m:sSub>
                        </m:den>
                      </m:f>
                      <m:r>
                        <a:rPr lang="en-US" sz="1600" i="1">
                          <a:latin typeface="Cambria Math" panose="02040503050406030204" pitchFamily="18" charset="0"/>
                        </a:rPr>
                        <m:t>−</m:t>
                      </m:r>
                      <m:sSub>
                        <m:sSubPr>
                          <m:ctrlPr>
                            <a:rPr lang="en-US" sz="1600" i="1">
                              <a:latin typeface="Cambria Math" panose="02040503050406030204" pitchFamily="18" charset="0"/>
                            </a:rPr>
                          </m:ctrlPr>
                        </m:sSubPr>
                        <m:e>
                          <m:r>
                            <a:rPr lang="en-US" sz="1600" i="1">
                              <a:latin typeface="Cambria Math" panose="02040503050406030204" pitchFamily="18" charset="0"/>
                            </a:rPr>
                            <m:t>𝑖</m:t>
                          </m:r>
                        </m:e>
                        <m:sub>
                          <m:r>
                            <a:rPr lang="en-US" sz="1600" b="0" i="1" smtClean="0">
                              <a:latin typeface="Cambria Math" panose="02040503050406030204" pitchFamily="18" charset="0"/>
                            </a:rPr>
                            <m:t>1</m:t>
                          </m:r>
                        </m:sub>
                      </m:sSub>
                      <m:r>
                        <a:rPr lang="en-US" sz="1600" i="1">
                          <a:latin typeface="Cambria Math" panose="02040503050406030204" pitchFamily="18" charset="0"/>
                        </a:rPr>
                        <m:t>(</m:t>
                      </m:r>
                      <m:r>
                        <a:rPr lang="en-US" sz="1600" i="1">
                          <a:latin typeface="Cambria Math" panose="02040503050406030204" pitchFamily="18" charset="0"/>
                        </a:rPr>
                        <m:t>𝑡</m:t>
                      </m:r>
                      <m:r>
                        <a:rPr lang="en-US" sz="1600" i="1">
                          <a:latin typeface="Cambria Math" panose="02040503050406030204" pitchFamily="18" charset="0"/>
                        </a:rPr>
                        <m:t>−</m:t>
                      </m:r>
                      <m:r>
                        <a:rPr lang="en-US" sz="1600" i="1">
                          <a:latin typeface="Cambria Math" panose="02040503050406030204" pitchFamily="18" charset="0"/>
                        </a:rPr>
                        <m:t>𝜏</m:t>
                      </m:r>
                      <m:r>
                        <a:rPr lang="en-US" sz="1600" i="1">
                          <a:latin typeface="Cambria Math" panose="02040503050406030204" pitchFamily="18" charset="0"/>
                        </a:rPr>
                        <m:t>)</m:t>
                      </m:r>
                    </m:oMath>
                  </m:oMathPara>
                </a14:m>
                <a:endParaRPr lang="en-US" sz="1600" dirty="0">
                  <a:latin typeface="+mj-lt"/>
                </a:endParaRPr>
              </a:p>
            </p:txBody>
          </p:sp>
        </mc:Choice>
        <mc:Fallback xmlns="">
          <p:sp>
            <p:nvSpPr>
              <p:cNvPr id="5" name="TextBox 4">
                <a:extLst>
                  <a:ext uri="{FF2B5EF4-FFF2-40B4-BE49-F238E27FC236}">
                    <a16:creationId xmlns:a16="http://schemas.microsoft.com/office/drawing/2014/main" id="{803B821E-E868-4515-972D-360B54D7ED28}"/>
                  </a:ext>
                </a:extLst>
              </p:cNvPr>
              <p:cNvSpPr txBox="1">
                <a:spLocks noRot="1" noChangeAspect="1" noMove="1" noResize="1" noEditPoints="1" noAdjustHandles="1" noChangeArrowheads="1" noChangeShapeType="1" noTextEdit="1"/>
              </p:cNvSpPr>
              <p:nvPr/>
            </p:nvSpPr>
            <p:spPr>
              <a:xfrm>
                <a:off x="6424723" y="5182461"/>
                <a:ext cx="3076355" cy="1131207"/>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80516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93E76-C529-42B2-86BA-3654357262AD}"/>
              </a:ext>
            </a:extLst>
          </p:cNvPr>
          <p:cNvSpPr>
            <a:spLocks noGrp="1"/>
          </p:cNvSpPr>
          <p:nvPr>
            <p:ph type="title"/>
          </p:nvPr>
        </p:nvSpPr>
        <p:spPr/>
        <p:txBody>
          <a:bodyPr/>
          <a:lstStyle/>
          <a:p>
            <a:r>
              <a:rPr lang="en-US" dirty="0"/>
              <a:t>Setting up the Time Chart</a:t>
            </a: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2137431844"/>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154388">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𝑡</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𝑠𝑢𝑟𝑔𝑒</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extLst>
                      <a:ext uri="{0D108BD9-81ED-4DB2-BD59-A6C34878D82A}">
                        <a16:rowId xmlns:a16="http://schemas.microsoft.com/office/drawing/2014/main" val="3064444016"/>
                      </a:ext>
                    </a:extLst>
                  </a:tr>
                  <a:tr h="146080">
                    <a:tc>
                      <a:txBody>
                        <a:bodyPr/>
                        <a:lstStyle/>
                        <a:p>
                          <a:r>
                            <a:rPr lang="en-US" sz="1400" dirty="0"/>
                            <a:t>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442601108"/>
                      </a:ext>
                    </a:extLst>
                  </a:tr>
                  <a:tr h="146080">
                    <a:tc>
                      <a:txBody>
                        <a:bodyPr/>
                        <a:lstStyle/>
                        <a:p>
                          <a:r>
                            <a:rPr lang="en-US" sz="1400" dirty="0"/>
                            <a:t>10 </a:t>
                          </a:r>
                          <a14:m>
                            <m:oMath xmlns:m="http://schemas.openxmlformats.org/officeDocument/2006/math">
                              <m:r>
                                <a:rPr lang="en-US" sz="1400" b="0" i="1" smtClean="0">
                                  <a:latin typeface="Cambria Math" panose="02040503050406030204" pitchFamily="18" charset="0"/>
                                </a:rPr>
                                <m:t>𝜇</m:t>
                              </m:r>
                              <m:r>
                                <a:rPr lang="en-US" sz="1400" b="0" i="1" smtClean="0">
                                  <a:latin typeface="Cambria Math" panose="02040503050406030204" pitchFamily="18" charset="0"/>
                                </a:rPr>
                                <m:t>𝑠</m:t>
                              </m:r>
                            </m:oMath>
                          </a14:m>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195227440"/>
                      </a:ext>
                    </a:extLst>
                  </a:tr>
                  <a:tr h="146080">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4241752928"/>
                      </a:ext>
                    </a:extLst>
                  </a:tr>
                  <a:tr h="146080">
                    <a:tc>
                      <a:txBody>
                        <a:bodyPr/>
                        <a:lstStyle/>
                        <a:p>
                          <a:r>
                            <a:rPr lang="en-US" sz="1400" dirty="0"/>
                            <a:t>30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742253485"/>
                      </a:ext>
                    </a:extLst>
                  </a:tr>
                  <a:tr h="146080">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179561135"/>
                      </a:ext>
                    </a:extLst>
                  </a:tr>
                  <a:tr h="146080">
                    <a:tc>
                      <a:txBody>
                        <a:bodyPr/>
                        <a:lstStyle/>
                        <a:p>
                          <a:r>
                            <a:rPr lang="en-US" sz="1400" dirty="0"/>
                            <a:t>50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3651646405"/>
                      </a:ext>
                    </a:extLst>
                  </a:tr>
                  <a:tr h="146080">
                    <a:tc>
                      <a:txBody>
                        <a:bodyPr/>
                        <a:lstStyle/>
                        <a:p>
                          <a:r>
                            <a:rPr lang="en-US" sz="1400" dirty="0"/>
                            <a:t>60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38191599"/>
                      </a:ext>
                    </a:extLst>
                  </a:tr>
                  <a:tr h="146080">
                    <a:tc>
                      <a:txBody>
                        <a:bodyPr/>
                        <a:lstStyle/>
                        <a:p>
                          <a:r>
                            <a:rPr lang="en-US" sz="1400" dirty="0"/>
                            <a:t>70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146080">
                    <a:tc>
                      <a:txBody>
                        <a:bodyPr/>
                        <a:lstStyle/>
                        <a:p>
                          <a:r>
                            <a:rPr lang="en-US" sz="1400" dirty="0"/>
                            <a:t>80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146080">
                    <a:tc>
                      <a:txBody>
                        <a:bodyPr/>
                        <a:lstStyle/>
                        <a:p>
                          <a:r>
                            <a:rPr lang="en-US" sz="1400" dirty="0"/>
                            <a:t>90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09105822"/>
                      </a:ext>
                    </a:extLst>
                  </a:tr>
                  <a:tr h="146080">
                    <a:tc>
                      <a:txBody>
                        <a:bodyPr/>
                        <a:lstStyle/>
                        <a:p>
                          <a:r>
                            <a:rPr lang="en-US" sz="1400" dirty="0"/>
                            <a:t>100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146080">
                    <a:tc>
                      <a:txBody>
                        <a:bodyPr/>
                        <a:lstStyle/>
                        <a:p>
                          <a:r>
                            <a:rPr lang="en-US" sz="1400" dirty="0"/>
                            <a:t>110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146080">
                    <a:tc>
                      <a:txBody>
                        <a:bodyPr/>
                        <a:lstStyle/>
                        <a:p>
                          <a:r>
                            <a:rPr lang="en-US" sz="1400" dirty="0"/>
                            <a:t>120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146080">
                    <a:tc>
                      <a:txBody>
                        <a:bodyPr/>
                        <a:lstStyle/>
                        <a:p>
                          <a:r>
                            <a:rPr lang="en-US" sz="1400" dirty="0"/>
                            <a:t>130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146080">
                    <a:tc>
                      <a:txBody>
                        <a:bodyPr/>
                        <a:lstStyle/>
                        <a:p>
                          <a:r>
                            <a:rPr lang="en-US" sz="1400" dirty="0"/>
                            <a:t>140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146080">
                    <a:tc>
                      <a:txBody>
                        <a:bodyPr/>
                        <a:lstStyle/>
                        <a:p>
                          <a:r>
                            <a:rPr lang="en-US" sz="1400" dirty="0"/>
                            <a:t>150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Choice>
        <mc:Fallback xmlns="">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2137431844"/>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322136">
                    <a:tc>
                      <a:txBody>
                        <a:bodyPr/>
                        <a:lstStyle/>
                        <a:p>
                          <a:endParaRPr lang="en-US"/>
                        </a:p>
                      </a:txBody>
                      <a:tcPr>
                        <a:blipFill>
                          <a:blip r:embed="rId2"/>
                          <a:stretch>
                            <a:fillRect l="-763" t="-1887" r="-703817" b="-1530189"/>
                          </a:stretch>
                        </a:blipFill>
                      </a:tcPr>
                    </a:tc>
                    <a:tc>
                      <a:txBody>
                        <a:bodyPr/>
                        <a:lstStyle/>
                        <a:p>
                          <a:endParaRPr lang="en-US"/>
                        </a:p>
                      </a:txBody>
                      <a:tcPr>
                        <a:blipFill>
                          <a:blip r:embed="rId2"/>
                          <a:stretch>
                            <a:fillRect l="-100000" t="-1887" r="-598485" b="-1530189"/>
                          </a:stretch>
                        </a:blipFill>
                      </a:tcPr>
                    </a:tc>
                    <a:tc>
                      <a:txBody>
                        <a:bodyPr/>
                        <a:lstStyle/>
                        <a:p>
                          <a:endParaRPr lang="en-US"/>
                        </a:p>
                      </a:txBody>
                      <a:tcPr>
                        <a:blipFill>
                          <a:blip r:embed="rId2"/>
                          <a:stretch>
                            <a:fillRect l="-201527" t="-1887" r="-503053" b="-1530189"/>
                          </a:stretch>
                        </a:blipFill>
                      </a:tcPr>
                    </a:tc>
                    <a:tc>
                      <a:txBody>
                        <a:bodyPr/>
                        <a:lstStyle/>
                        <a:p>
                          <a:endParaRPr lang="en-US"/>
                        </a:p>
                      </a:txBody>
                      <a:tcPr>
                        <a:blipFill>
                          <a:blip r:embed="rId2"/>
                          <a:stretch>
                            <a:fillRect l="-299242" t="-1887" r="-399242" b="-1530189"/>
                          </a:stretch>
                        </a:blipFill>
                      </a:tcPr>
                    </a:tc>
                    <a:tc>
                      <a:txBody>
                        <a:bodyPr/>
                        <a:lstStyle/>
                        <a:p>
                          <a:endParaRPr lang="en-US"/>
                        </a:p>
                      </a:txBody>
                      <a:tcPr>
                        <a:blipFill>
                          <a:blip r:embed="rId2"/>
                          <a:stretch>
                            <a:fillRect l="-402290" t="-1887" r="-302290" b="-1530189"/>
                          </a:stretch>
                        </a:blipFill>
                      </a:tcPr>
                    </a:tc>
                    <a:tc>
                      <a:txBody>
                        <a:bodyPr/>
                        <a:lstStyle/>
                        <a:p>
                          <a:endParaRPr lang="en-US"/>
                        </a:p>
                      </a:txBody>
                      <a:tcPr>
                        <a:blipFill>
                          <a:blip r:embed="rId2"/>
                          <a:stretch>
                            <a:fillRect l="-502290" t="-1887" r="-202290" b="-1530189"/>
                          </a:stretch>
                        </a:blipFill>
                      </a:tcPr>
                    </a:tc>
                    <a:tc>
                      <a:txBody>
                        <a:bodyPr/>
                        <a:lstStyle/>
                        <a:p>
                          <a:endParaRPr lang="en-US"/>
                        </a:p>
                      </a:txBody>
                      <a:tcPr>
                        <a:blipFill>
                          <a:blip r:embed="rId2"/>
                          <a:stretch>
                            <a:fillRect l="-597727" t="-1887" r="-100758" b="-1530189"/>
                          </a:stretch>
                        </a:blipFill>
                      </a:tcPr>
                    </a:tc>
                    <a:tc>
                      <a:txBody>
                        <a:bodyPr/>
                        <a:lstStyle/>
                        <a:p>
                          <a:endParaRPr lang="en-US"/>
                        </a:p>
                      </a:txBody>
                      <a:tcPr>
                        <a:blipFill>
                          <a:blip r:embed="rId2"/>
                          <a:stretch>
                            <a:fillRect l="-703053" t="-1887" r="-1527" b="-1530189"/>
                          </a:stretch>
                        </a:blipFill>
                      </a:tcPr>
                    </a:tc>
                    <a:extLst>
                      <a:ext uri="{0D108BD9-81ED-4DB2-BD59-A6C34878D82A}">
                        <a16:rowId xmlns:a16="http://schemas.microsoft.com/office/drawing/2014/main" val="3064444016"/>
                      </a:ext>
                    </a:extLst>
                  </a:tr>
                  <a:tr h="304800">
                    <a:tc>
                      <a:txBody>
                        <a:bodyPr/>
                        <a:lstStyle/>
                        <a:p>
                          <a:r>
                            <a:rPr lang="en-US" sz="1400" dirty="0"/>
                            <a:t>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442601108"/>
                      </a:ext>
                    </a:extLst>
                  </a:tr>
                  <a:tr h="304800">
                    <a:tc>
                      <a:txBody>
                        <a:bodyPr/>
                        <a:lstStyle/>
                        <a:p>
                          <a:endParaRPr lang="en-US"/>
                        </a:p>
                      </a:txBody>
                      <a:tcPr>
                        <a:blipFill>
                          <a:blip r:embed="rId2"/>
                          <a:stretch>
                            <a:fillRect l="-763" t="-208000" r="-703817" b="-1422000"/>
                          </a:stretch>
                        </a:blipFill>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195227440"/>
                      </a:ext>
                    </a:extLst>
                  </a:tr>
                  <a:tr h="304800">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4241752928"/>
                      </a:ext>
                    </a:extLst>
                  </a:tr>
                  <a:tr h="304800">
                    <a:tc>
                      <a:txBody>
                        <a:bodyPr/>
                        <a:lstStyle/>
                        <a:p>
                          <a:r>
                            <a:rPr lang="en-US" sz="1400" dirty="0"/>
                            <a:t>30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742253485"/>
                      </a:ext>
                    </a:extLst>
                  </a:tr>
                  <a:tr h="304800">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179561135"/>
                      </a:ext>
                    </a:extLst>
                  </a:tr>
                  <a:tr h="304800">
                    <a:tc>
                      <a:txBody>
                        <a:bodyPr/>
                        <a:lstStyle/>
                        <a:p>
                          <a:r>
                            <a:rPr lang="en-US" sz="1400" dirty="0"/>
                            <a:t>50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3651646405"/>
                      </a:ext>
                    </a:extLst>
                  </a:tr>
                  <a:tr h="304800">
                    <a:tc>
                      <a:txBody>
                        <a:bodyPr/>
                        <a:lstStyle/>
                        <a:p>
                          <a:r>
                            <a:rPr lang="en-US" sz="1400" dirty="0"/>
                            <a:t>60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38191599"/>
                      </a:ext>
                    </a:extLst>
                  </a:tr>
                  <a:tr h="304800">
                    <a:tc>
                      <a:txBody>
                        <a:bodyPr/>
                        <a:lstStyle/>
                        <a:p>
                          <a:r>
                            <a:rPr lang="en-US" sz="1400" dirty="0"/>
                            <a:t>70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304800">
                    <a:tc>
                      <a:txBody>
                        <a:bodyPr/>
                        <a:lstStyle/>
                        <a:p>
                          <a:r>
                            <a:rPr lang="en-US" sz="1400" dirty="0"/>
                            <a:t>80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304800">
                    <a:tc>
                      <a:txBody>
                        <a:bodyPr/>
                        <a:lstStyle/>
                        <a:p>
                          <a:r>
                            <a:rPr lang="en-US" sz="1400" dirty="0"/>
                            <a:t>90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09105822"/>
                      </a:ext>
                    </a:extLst>
                  </a:tr>
                  <a:tr h="304800">
                    <a:tc>
                      <a:txBody>
                        <a:bodyPr/>
                        <a:lstStyle/>
                        <a:p>
                          <a:r>
                            <a:rPr lang="en-US" sz="1400" dirty="0"/>
                            <a:t>100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304800">
                    <a:tc>
                      <a:txBody>
                        <a:bodyPr/>
                        <a:lstStyle/>
                        <a:p>
                          <a:r>
                            <a:rPr lang="en-US" sz="1400" dirty="0"/>
                            <a:t>110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304800">
                    <a:tc>
                      <a:txBody>
                        <a:bodyPr/>
                        <a:lstStyle/>
                        <a:p>
                          <a:r>
                            <a:rPr lang="en-US" sz="1400" dirty="0"/>
                            <a:t>120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304800">
                    <a:tc>
                      <a:txBody>
                        <a:bodyPr/>
                        <a:lstStyle/>
                        <a:p>
                          <a:r>
                            <a:rPr lang="en-US" sz="1400" dirty="0"/>
                            <a:t>130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304800">
                    <a:tc>
                      <a:txBody>
                        <a:bodyPr/>
                        <a:lstStyle/>
                        <a:p>
                          <a:r>
                            <a:rPr lang="en-US" sz="1400" dirty="0"/>
                            <a:t>140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304800">
                    <a:tc>
                      <a:txBody>
                        <a:bodyPr/>
                        <a:lstStyle/>
                        <a:p>
                          <a:r>
                            <a:rPr lang="en-US" sz="1400" dirty="0"/>
                            <a:t>150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0810AA6-3728-45DC-BC8E-E20D7ABD10F1}"/>
                  </a:ext>
                </a:extLst>
              </p:cNvPr>
              <p:cNvSpPr txBox="1"/>
              <p:nvPr/>
            </p:nvSpPr>
            <p:spPr>
              <a:xfrm>
                <a:off x="7391400" y="2819400"/>
                <a:ext cx="3962400" cy="880241"/>
              </a:xfrm>
              <a:prstGeom prst="rect">
                <a:avLst/>
              </a:prstGeom>
              <a:solidFill>
                <a:srgbClr val="D6D2C4"/>
              </a:solidFill>
            </p:spPr>
            <p:txBody>
              <a:bodyPr wrap="square" rtlCol="0">
                <a:spAutoFit/>
              </a:bodyPr>
              <a:lstStyle/>
              <a:p>
                <a:pPr algn="l"/>
                <a:r>
                  <a:rPr lang="en-US" sz="1600" dirty="0">
                    <a:latin typeface="+mj-lt"/>
                  </a:rPr>
                  <a:t>Chooose </a:t>
                </a:r>
                <a14:m>
                  <m:oMath xmlns:m="http://schemas.openxmlformats.org/officeDocument/2006/math">
                    <m:r>
                      <a:rPr lang="en-US" sz="1600" b="0" i="1" smtClean="0">
                        <a:latin typeface="Cambria Math" panose="02040503050406030204" pitchFamily="18" charset="0"/>
                      </a:rPr>
                      <m:t>10</m:t>
                    </m:r>
                    <m:r>
                      <a:rPr lang="en-US" sz="1600" b="0" i="1" smtClean="0">
                        <a:latin typeface="Cambria Math" panose="02040503050406030204" pitchFamily="18" charset="0"/>
                      </a:rPr>
                      <m:t>𝜇</m:t>
                    </m:r>
                    <m:r>
                      <a:rPr lang="en-US" sz="1600" b="0" i="1" smtClean="0">
                        <a:latin typeface="Cambria Math" panose="02040503050406030204" pitchFamily="18" charset="0"/>
                      </a:rPr>
                      <m:t>𝑠</m:t>
                    </m:r>
                  </m:oMath>
                </a14:m>
                <a:r>
                  <a:rPr lang="en-US" sz="1600" dirty="0">
                    <a:latin typeface="+mj-lt"/>
                  </a:rPr>
                  <a:t> as </a:t>
                </a:r>
                <a14:m>
                  <m:oMath xmlns:m="http://schemas.openxmlformats.org/officeDocument/2006/math">
                    <m:r>
                      <m:rPr>
                        <m:sty m:val="p"/>
                      </m:rPr>
                      <a:rPr lang="en-US" sz="1600" b="0" i="0" smtClean="0">
                        <a:latin typeface="Cambria Math" panose="02040503050406030204" pitchFamily="18" charset="0"/>
                      </a:rPr>
                      <m:t>Δ</m:t>
                    </m:r>
                    <m:r>
                      <a:rPr lang="en-US" sz="1600" b="0" i="1" smtClean="0">
                        <a:latin typeface="Cambria Math" panose="02040503050406030204" pitchFamily="18" charset="0"/>
                      </a:rPr>
                      <m:t>𝑡</m:t>
                    </m:r>
                  </m:oMath>
                </a14:m>
                <a:r>
                  <a:rPr lang="en-US" sz="1600" dirty="0">
                    <a:latin typeface="+mj-lt"/>
                  </a:rPr>
                  <a:t> for hand example</a:t>
                </a:r>
              </a:p>
              <a:p>
                <a:pPr algn="l"/>
                <a:r>
                  <a:rPr lang="en-US" sz="1600" dirty="0">
                    <a:latin typeface="+mj-lt"/>
                  </a:rPr>
                  <a:t>(in your actual code use a much smaller time step, 0.1</a:t>
                </a:r>
                <a14:m>
                  <m:oMath xmlns:m="http://schemas.openxmlformats.org/officeDocument/2006/math">
                    <m:r>
                      <a:rPr lang="en-US" sz="1600" b="0" i="1" smtClean="0">
                        <a:latin typeface="Cambria Math" panose="02040503050406030204" pitchFamily="18" charset="0"/>
                      </a:rPr>
                      <m:t>𝜇</m:t>
                    </m:r>
                    <m:r>
                      <a:rPr lang="en-US" sz="1600" b="0" i="1" smtClean="0">
                        <a:latin typeface="Cambria Math" panose="02040503050406030204" pitchFamily="18" charset="0"/>
                      </a:rPr>
                      <m:t>𝑠</m:t>
                    </m:r>
                  </m:oMath>
                </a14:m>
                <a:r>
                  <a:rPr lang="en-US" sz="1600" dirty="0">
                    <a:latin typeface="+mj-lt"/>
                  </a:rPr>
                  <a:t> should do.)</a:t>
                </a:r>
              </a:p>
            </p:txBody>
          </p:sp>
        </mc:Choice>
        <mc:Fallback xmlns="">
          <p:sp>
            <p:nvSpPr>
              <p:cNvPr id="5" name="TextBox 4">
                <a:extLst>
                  <a:ext uri="{FF2B5EF4-FFF2-40B4-BE49-F238E27FC236}">
                    <a16:creationId xmlns:a16="http://schemas.microsoft.com/office/drawing/2014/main" id="{A0810AA6-3728-45DC-BC8E-E20D7ABD10F1}"/>
                  </a:ext>
                </a:extLst>
              </p:cNvPr>
              <p:cNvSpPr txBox="1">
                <a:spLocks noRot="1" noChangeAspect="1" noMove="1" noResize="1" noEditPoints="1" noAdjustHandles="1" noChangeArrowheads="1" noChangeShapeType="1" noTextEdit="1"/>
              </p:cNvSpPr>
              <p:nvPr/>
            </p:nvSpPr>
            <p:spPr>
              <a:xfrm>
                <a:off x="7391400" y="2819400"/>
                <a:ext cx="3962400" cy="880241"/>
              </a:xfrm>
              <a:prstGeom prst="rect">
                <a:avLst/>
              </a:prstGeom>
              <a:blipFill>
                <a:blip r:embed="rId3"/>
                <a:stretch>
                  <a:fillRect l="-923" t="-2083" b="-7639"/>
                </a:stretch>
              </a:blipFill>
            </p:spPr>
            <p:txBody>
              <a:bodyPr/>
              <a:lstStyle/>
              <a:p>
                <a:r>
                  <a:rPr lang="en-US">
                    <a:noFill/>
                  </a:rPr>
                  <a:t> </a:t>
                </a:r>
              </a:p>
            </p:txBody>
          </p:sp>
        </mc:Fallback>
      </mc:AlternateContent>
    </p:spTree>
    <p:extLst>
      <p:ext uri="{BB962C8B-B14F-4D97-AF65-F5344CB8AC3E}">
        <p14:creationId xmlns:p14="http://schemas.microsoft.com/office/powerpoint/2010/main" val="60208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93E76-C529-42B2-86BA-3654357262AD}"/>
              </a:ext>
            </a:extLst>
          </p:cNvPr>
          <p:cNvSpPr>
            <a:spLocks noGrp="1"/>
          </p:cNvSpPr>
          <p:nvPr>
            <p:ph type="title"/>
          </p:nvPr>
        </p:nvSpPr>
        <p:spPr/>
        <p:txBody>
          <a:bodyPr/>
          <a:lstStyle/>
          <a:p>
            <a:r>
              <a:rPr lang="en-US" dirty="0"/>
              <a:t>Initial Values</a:t>
            </a: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2946894232"/>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154388">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𝑡</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𝑠𝑢𝑟𝑔𝑒</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extLst>
                      <a:ext uri="{0D108BD9-81ED-4DB2-BD59-A6C34878D82A}">
                        <a16:rowId xmlns:a16="http://schemas.microsoft.com/office/drawing/2014/main" val="3064444016"/>
                      </a:ext>
                    </a:extLst>
                  </a:tr>
                  <a:tr h="14608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146080">
                    <a:tc>
                      <a:txBody>
                        <a:bodyPr/>
                        <a:lstStyle/>
                        <a:p>
                          <a:r>
                            <a:rPr lang="en-US" sz="1400" dirty="0"/>
                            <a:t>10 </a:t>
                          </a:r>
                          <a14:m>
                            <m:oMath xmlns:m="http://schemas.openxmlformats.org/officeDocument/2006/math">
                              <m:r>
                                <a:rPr lang="en-US" sz="1400" b="0" i="1" smtClean="0">
                                  <a:latin typeface="Cambria Math" panose="02040503050406030204" pitchFamily="18" charset="0"/>
                                </a:rPr>
                                <m:t>𝜇</m:t>
                              </m:r>
                              <m:r>
                                <a:rPr lang="en-US" sz="1400" b="0" i="1" smtClean="0">
                                  <a:latin typeface="Cambria Math" panose="02040503050406030204" pitchFamily="18" charset="0"/>
                                </a:rPr>
                                <m:t>𝑠</m:t>
                              </m:r>
                            </m:oMath>
                          </a14:m>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195227440"/>
                      </a:ext>
                    </a:extLst>
                  </a:tr>
                  <a:tr h="146080">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4241752928"/>
                      </a:ext>
                    </a:extLst>
                  </a:tr>
                  <a:tr h="146080">
                    <a:tc>
                      <a:txBody>
                        <a:bodyPr/>
                        <a:lstStyle/>
                        <a:p>
                          <a:r>
                            <a:rPr lang="en-US" sz="1400" dirty="0"/>
                            <a:t>30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742253485"/>
                      </a:ext>
                    </a:extLst>
                  </a:tr>
                  <a:tr h="146080">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179561135"/>
                      </a:ext>
                    </a:extLst>
                  </a:tr>
                  <a:tr h="146080">
                    <a:tc>
                      <a:txBody>
                        <a:bodyPr/>
                        <a:lstStyle/>
                        <a:p>
                          <a:r>
                            <a:rPr lang="en-US" sz="1400" dirty="0"/>
                            <a:t>50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3651646405"/>
                      </a:ext>
                    </a:extLst>
                  </a:tr>
                  <a:tr h="146080">
                    <a:tc>
                      <a:txBody>
                        <a:bodyPr/>
                        <a:lstStyle/>
                        <a:p>
                          <a:r>
                            <a:rPr lang="en-US" sz="1400" dirty="0"/>
                            <a:t>60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38191599"/>
                      </a:ext>
                    </a:extLst>
                  </a:tr>
                  <a:tr h="146080">
                    <a:tc>
                      <a:txBody>
                        <a:bodyPr/>
                        <a:lstStyle/>
                        <a:p>
                          <a:r>
                            <a:rPr lang="en-US" sz="1400" dirty="0"/>
                            <a:t>70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146080">
                    <a:tc>
                      <a:txBody>
                        <a:bodyPr/>
                        <a:lstStyle/>
                        <a:p>
                          <a:r>
                            <a:rPr lang="en-US" sz="1400" dirty="0"/>
                            <a:t>80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146080">
                    <a:tc>
                      <a:txBody>
                        <a:bodyPr/>
                        <a:lstStyle/>
                        <a:p>
                          <a:r>
                            <a:rPr lang="en-US" sz="1400" dirty="0"/>
                            <a:t>90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09105822"/>
                      </a:ext>
                    </a:extLst>
                  </a:tr>
                  <a:tr h="146080">
                    <a:tc>
                      <a:txBody>
                        <a:bodyPr/>
                        <a:lstStyle/>
                        <a:p>
                          <a:r>
                            <a:rPr lang="en-US" sz="1400" dirty="0"/>
                            <a:t>100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146080">
                    <a:tc>
                      <a:txBody>
                        <a:bodyPr/>
                        <a:lstStyle/>
                        <a:p>
                          <a:r>
                            <a:rPr lang="en-US" sz="1400" dirty="0"/>
                            <a:t>110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146080">
                    <a:tc>
                      <a:txBody>
                        <a:bodyPr/>
                        <a:lstStyle/>
                        <a:p>
                          <a:r>
                            <a:rPr lang="en-US" sz="1400" dirty="0"/>
                            <a:t>120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146080">
                    <a:tc>
                      <a:txBody>
                        <a:bodyPr/>
                        <a:lstStyle/>
                        <a:p>
                          <a:r>
                            <a:rPr lang="en-US" sz="1400" dirty="0"/>
                            <a:t>130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146080">
                    <a:tc>
                      <a:txBody>
                        <a:bodyPr/>
                        <a:lstStyle/>
                        <a:p>
                          <a:r>
                            <a:rPr lang="en-US" sz="1400" dirty="0"/>
                            <a:t>140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146080">
                    <a:tc>
                      <a:txBody>
                        <a:bodyPr/>
                        <a:lstStyle/>
                        <a:p>
                          <a:r>
                            <a:rPr lang="en-US" sz="1400" dirty="0"/>
                            <a:t>150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Choice>
        <mc:Fallback xmlns="">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2946894232"/>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322136">
                    <a:tc>
                      <a:txBody>
                        <a:bodyPr/>
                        <a:lstStyle/>
                        <a:p>
                          <a:endParaRPr lang="en-US"/>
                        </a:p>
                      </a:txBody>
                      <a:tcPr>
                        <a:blipFill>
                          <a:blip r:embed="rId2"/>
                          <a:stretch>
                            <a:fillRect l="-763" t="-1887" r="-703817" b="-1530189"/>
                          </a:stretch>
                        </a:blipFill>
                      </a:tcPr>
                    </a:tc>
                    <a:tc>
                      <a:txBody>
                        <a:bodyPr/>
                        <a:lstStyle/>
                        <a:p>
                          <a:endParaRPr lang="en-US"/>
                        </a:p>
                      </a:txBody>
                      <a:tcPr>
                        <a:blipFill>
                          <a:blip r:embed="rId2"/>
                          <a:stretch>
                            <a:fillRect l="-100000" t="-1887" r="-598485" b="-1530189"/>
                          </a:stretch>
                        </a:blipFill>
                      </a:tcPr>
                    </a:tc>
                    <a:tc>
                      <a:txBody>
                        <a:bodyPr/>
                        <a:lstStyle/>
                        <a:p>
                          <a:endParaRPr lang="en-US"/>
                        </a:p>
                      </a:txBody>
                      <a:tcPr>
                        <a:blipFill>
                          <a:blip r:embed="rId2"/>
                          <a:stretch>
                            <a:fillRect l="-201527" t="-1887" r="-503053" b="-1530189"/>
                          </a:stretch>
                        </a:blipFill>
                      </a:tcPr>
                    </a:tc>
                    <a:tc>
                      <a:txBody>
                        <a:bodyPr/>
                        <a:lstStyle/>
                        <a:p>
                          <a:endParaRPr lang="en-US"/>
                        </a:p>
                      </a:txBody>
                      <a:tcPr>
                        <a:blipFill>
                          <a:blip r:embed="rId2"/>
                          <a:stretch>
                            <a:fillRect l="-299242" t="-1887" r="-399242" b="-1530189"/>
                          </a:stretch>
                        </a:blipFill>
                      </a:tcPr>
                    </a:tc>
                    <a:tc>
                      <a:txBody>
                        <a:bodyPr/>
                        <a:lstStyle/>
                        <a:p>
                          <a:endParaRPr lang="en-US"/>
                        </a:p>
                      </a:txBody>
                      <a:tcPr>
                        <a:blipFill>
                          <a:blip r:embed="rId2"/>
                          <a:stretch>
                            <a:fillRect l="-402290" t="-1887" r="-302290" b="-1530189"/>
                          </a:stretch>
                        </a:blipFill>
                      </a:tcPr>
                    </a:tc>
                    <a:tc>
                      <a:txBody>
                        <a:bodyPr/>
                        <a:lstStyle/>
                        <a:p>
                          <a:endParaRPr lang="en-US"/>
                        </a:p>
                      </a:txBody>
                      <a:tcPr>
                        <a:blipFill>
                          <a:blip r:embed="rId2"/>
                          <a:stretch>
                            <a:fillRect l="-502290" t="-1887" r="-202290" b="-1530189"/>
                          </a:stretch>
                        </a:blipFill>
                      </a:tcPr>
                    </a:tc>
                    <a:tc>
                      <a:txBody>
                        <a:bodyPr/>
                        <a:lstStyle/>
                        <a:p>
                          <a:endParaRPr lang="en-US"/>
                        </a:p>
                      </a:txBody>
                      <a:tcPr>
                        <a:blipFill>
                          <a:blip r:embed="rId2"/>
                          <a:stretch>
                            <a:fillRect l="-597727" t="-1887" r="-100758" b="-1530189"/>
                          </a:stretch>
                        </a:blipFill>
                      </a:tcPr>
                    </a:tc>
                    <a:tc>
                      <a:txBody>
                        <a:bodyPr/>
                        <a:lstStyle/>
                        <a:p>
                          <a:endParaRPr lang="en-US"/>
                        </a:p>
                      </a:txBody>
                      <a:tcPr>
                        <a:blipFill>
                          <a:blip r:embed="rId2"/>
                          <a:stretch>
                            <a:fillRect l="-703053" t="-1887" r="-1527" b="-1530189"/>
                          </a:stretch>
                        </a:blipFill>
                      </a:tcPr>
                    </a:tc>
                    <a:extLst>
                      <a:ext uri="{0D108BD9-81ED-4DB2-BD59-A6C34878D82A}">
                        <a16:rowId xmlns:a16="http://schemas.microsoft.com/office/drawing/2014/main" val="3064444016"/>
                      </a:ext>
                    </a:extLst>
                  </a:tr>
                  <a:tr h="30480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304800">
                    <a:tc>
                      <a:txBody>
                        <a:bodyPr/>
                        <a:lstStyle/>
                        <a:p>
                          <a:endParaRPr lang="en-US"/>
                        </a:p>
                      </a:txBody>
                      <a:tcPr>
                        <a:blipFill>
                          <a:blip r:embed="rId2"/>
                          <a:stretch>
                            <a:fillRect l="-763" t="-208000" r="-703817" b="-1422000"/>
                          </a:stretch>
                        </a:blipFill>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195227440"/>
                      </a:ext>
                    </a:extLst>
                  </a:tr>
                  <a:tr h="304800">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4241752928"/>
                      </a:ext>
                    </a:extLst>
                  </a:tr>
                  <a:tr h="304800">
                    <a:tc>
                      <a:txBody>
                        <a:bodyPr/>
                        <a:lstStyle/>
                        <a:p>
                          <a:r>
                            <a:rPr lang="en-US" sz="1400" dirty="0"/>
                            <a:t>30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742253485"/>
                      </a:ext>
                    </a:extLst>
                  </a:tr>
                  <a:tr h="304800">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179561135"/>
                      </a:ext>
                    </a:extLst>
                  </a:tr>
                  <a:tr h="304800">
                    <a:tc>
                      <a:txBody>
                        <a:bodyPr/>
                        <a:lstStyle/>
                        <a:p>
                          <a:r>
                            <a:rPr lang="en-US" sz="1400" dirty="0"/>
                            <a:t>50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3651646405"/>
                      </a:ext>
                    </a:extLst>
                  </a:tr>
                  <a:tr h="304800">
                    <a:tc>
                      <a:txBody>
                        <a:bodyPr/>
                        <a:lstStyle/>
                        <a:p>
                          <a:r>
                            <a:rPr lang="en-US" sz="1400" dirty="0"/>
                            <a:t>60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38191599"/>
                      </a:ext>
                    </a:extLst>
                  </a:tr>
                  <a:tr h="304800">
                    <a:tc>
                      <a:txBody>
                        <a:bodyPr/>
                        <a:lstStyle/>
                        <a:p>
                          <a:r>
                            <a:rPr lang="en-US" sz="1400" dirty="0"/>
                            <a:t>70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304800">
                    <a:tc>
                      <a:txBody>
                        <a:bodyPr/>
                        <a:lstStyle/>
                        <a:p>
                          <a:r>
                            <a:rPr lang="en-US" sz="1400" dirty="0"/>
                            <a:t>80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304800">
                    <a:tc>
                      <a:txBody>
                        <a:bodyPr/>
                        <a:lstStyle/>
                        <a:p>
                          <a:r>
                            <a:rPr lang="en-US" sz="1400" dirty="0"/>
                            <a:t>90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09105822"/>
                      </a:ext>
                    </a:extLst>
                  </a:tr>
                  <a:tr h="304800">
                    <a:tc>
                      <a:txBody>
                        <a:bodyPr/>
                        <a:lstStyle/>
                        <a:p>
                          <a:r>
                            <a:rPr lang="en-US" sz="1400" dirty="0"/>
                            <a:t>100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304800">
                    <a:tc>
                      <a:txBody>
                        <a:bodyPr/>
                        <a:lstStyle/>
                        <a:p>
                          <a:r>
                            <a:rPr lang="en-US" sz="1400" dirty="0"/>
                            <a:t>110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304800">
                    <a:tc>
                      <a:txBody>
                        <a:bodyPr/>
                        <a:lstStyle/>
                        <a:p>
                          <a:r>
                            <a:rPr lang="en-US" sz="1400" dirty="0"/>
                            <a:t>120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304800">
                    <a:tc>
                      <a:txBody>
                        <a:bodyPr/>
                        <a:lstStyle/>
                        <a:p>
                          <a:r>
                            <a:rPr lang="en-US" sz="1400" dirty="0"/>
                            <a:t>130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304800">
                    <a:tc>
                      <a:txBody>
                        <a:bodyPr/>
                        <a:lstStyle/>
                        <a:p>
                          <a:r>
                            <a:rPr lang="en-US" sz="1400" dirty="0"/>
                            <a:t>140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304800">
                    <a:tc>
                      <a:txBody>
                        <a:bodyPr/>
                        <a:lstStyle/>
                        <a:p>
                          <a:r>
                            <a:rPr lang="en-US" sz="1400" dirty="0"/>
                            <a:t>150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Fallback>
      </mc:AlternateContent>
      <p:sp>
        <p:nvSpPr>
          <p:cNvPr id="5" name="TextBox 4">
            <a:extLst>
              <a:ext uri="{FF2B5EF4-FFF2-40B4-BE49-F238E27FC236}">
                <a16:creationId xmlns:a16="http://schemas.microsoft.com/office/drawing/2014/main" id="{A0810AA6-3728-45DC-BC8E-E20D7ABD10F1}"/>
              </a:ext>
            </a:extLst>
          </p:cNvPr>
          <p:cNvSpPr txBox="1"/>
          <p:nvPr/>
        </p:nvSpPr>
        <p:spPr>
          <a:xfrm>
            <a:off x="7391400" y="2819400"/>
            <a:ext cx="3962400" cy="338554"/>
          </a:xfrm>
          <a:prstGeom prst="rect">
            <a:avLst/>
          </a:prstGeom>
          <a:solidFill>
            <a:srgbClr val="D6D2C4"/>
          </a:solidFill>
        </p:spPr>
        <p:txBody>
          <a:bodyPr wrap="square" rtlCol="0">
            <a:spAutoFit/>
          </a:bodyPr>
          <a:lstStyle/>
          <a:p>
            <a:pPr algn="l"/>
            <a:r>
              <a:rPr lang="en-US" sz="1600" dirty="0">
                <a:latin typeface="+mj-lt"/>
              </a:rPr>
              <a:t>Assume the line is initially unloaded</a:t>
            </a:r>
          </a:p>
        </p:txBody>
      </p:sp>
    </p:spTree>
    <p:extLst>
      <p:ext uri="{BB962C8B-B14F-4D97-AF65-F5344CB8AC3E}">
        <p14:creationId xmlns:p14="http://schemas.microsoft.com/office/powerpoint/2010/main" val="2965198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93E76-C529-42B2-86BA-3654357262AD}"/>
              </a:ext>
            </a:extLst>
          </p:cNvPr>
          <p:cNvSpPr>
            <a:spLocks noGrp="1"/>
          </p:cNvSpPr>
          <p:nvPr>
            <p:ph type="title"/>
          </p:nvPr>
        </p:nvSpPr>
        <p:spPr/>
        <p:txBody>
          <a:bodyPr/>
          <a:lstStyle/>
          <a:p>
            <a:r>
              <a:rPr lang="en-US" dirty="0"/>
              <a:t>Surge Current</a:t>
            </a: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3390457048"/>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154388">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𝑡</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𝑠𝑢𝑟𝑔𝑒</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extLst>
                      <a:ext uri="{0D108BD9-81ED-4DB2-BD59-A6C34878D82A}">
                        <a16:rowId xmlns:a16="http://schemas.microsoft.com/office/drawing/2014/main" val="3064444016"/>
                      </a:ext>
                    </a:extLst>
                  </a:tr>
                  <a:tr h="14608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146080">
                    <a:tc>
                      <a:txBody>
                        <a:bodyPr/>
                        <a:lstStyle/>
                        <a:p>
                          <a:r>
                            <a:rPr lang="en-US" sz="1400" dirty="0"/>
                            <a:t>10 </a:t>
                          </a:r>
                          <a14:m>
                            <m:oMath xmlns:m="http://schemas.openxmlformats.org/officeDocument/2006/math">
                              <m:r>
                                <a:rPr lang="en-US" sz="1400" b="0" i="1" smtClean="0">
                                  <a:latin typeface="Cambria Math" panose="02040503050406030204" pitchFamily="18" charset="0"/>
                                </a:rPr>
                                <m:t>𝜇</m:t>
                              </m:r>
                              <m:r>
                                <a:rPr lang="en-US" sz="1400" b="0" i="1" smtClean="0">
                                  <a:latin typeface="Cambria Math" panose="02040503050406030204" pitchFamily="18" charset="0"/>
                                </a:rPr>
                                <m:t>𝑠</m:t>
                              </m:r>
                            </m:oMath>
                          </a14:m>
                          <a:endParaRPr lang="en-US" sz="1400" dirty="0"/>
                        </a:p>
                      </a:txBody>
                      <a:tcPr/>
                    </a:tc>
                    <a:tc>
                      <a:txBody>
                        <a:bodyPr/>
                        <a:lstStyle/>
                        <a:p>
                          <a:r>
                            <a:rPr lang="en-US" sz="1400" dirty="0"/>
                            <a:t>5313 A</a:t>
                          </a:r>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195227440"/>
                      </a:ext>
                    </a:extLst>
                  </a:tr>
                  <a:tr h="146080">
                    <a:tc>
                      <a:txBody>
                        <a:bodyPr/>
                        <a:lstStyle/>
                        <a:p>
                          <a:r>
                            <a:rPr lang="en-US" sz="1400" dirty="0"/>
                            <a:t>20</a:t>
                          </a:r>
                        </a:p>
                      </a:txBody>
                      <a:tcPr/>
                    </a:tc>
                    <a:tc>
                      <a:txBody>
                        <a:bodyPr/>
                        <a:lstStyle/>
                        <a:p>
                          <a:r>
                            <a:rPr lang="en-US" sz="1400" dirty="0"/>
                            <a:t>2639</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4241752928"/>
                      </a:ext>
                    </a:extLst>
                  </a:tr>
                  <a:tr h="146080">
                    <a:tc>
                      <a:txBody>
                        <a:bodyPr/>
                        <a:lstStyle/>
                        <a:p>
                          <a:r>
                            <a:rPr lang="en-US" sz="1400" dirty="0"/>
                            <a:t>30</a:t>
                          </a:r>
                        </a:p>
                      </a:txBody>
                      <a:tcPr/>
                    </a:tc>
                    <a:tc>
                      <a:txBody>
                        <a:bodyPr/>
                        <a:lstStyle/>
                        <a:p>
                          <a:r>
                            <a:rPr lang="en-US" sz="1400" dirty="0"/>
                            <a:t>1310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742253485"/>
                      </a:ext>
                    </a:extLst>
                  </a:tr>
                  <a:tr h="146080">
                    <a:tc>
                      <a:txBody>
                        <a:bodyPr/>
                        <a:lstStyle/>
                        <a:p>
                          <a:r>
                            <a:rPr lang="en-US" sz="1400" dirty="0"/>
                            <a:t>40</a:t>
                          </a:r>
                        </a:p>
                      </a:txBody>
                      <a:tcPr/>
                    </a:tc>
                    <a:tc>
                      <a:txBody>
                        <a:bodyPr/>
                        <a:lstStyle/>
                        <a:p>
                          <a:r>
                            <a:rPr lang="en-US" sz="1400" dirty="0"/>
                            <a:t>651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179561135"/>
                      </a:ext>
                    </a:extLst>
                  </a:tr>
                  <a:tr h="146080">
                    <a:tc>
                      <a:txBody>
                        <a:bodyPr/>
                        <a:lstStyle/>
                        <a:p>
                          <a:r>
                            <a:rPr lang="en-US" sz="1400" dirty="0"/>
                            <a:t>50</a:t>
                          </a:r>
                        </a:p>
                      </a:txBody>
                      <a:tcPr/>
                    </a:tc>
                    <a:tc>
                      <a:txBody>
                        <a:bodyPr/>
                        <a:lstStyle/>
                        <a:p>
                          <a:r>
                            <a:rPr lang="en-US" sz="1400" dirty="0"/>
                            <a:t>323</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3651646405"/>
                      </a:ext>
                    </a:extLst>
                  </a:tr>
                  <a:tr h="146080">
                    <a:tc>
                      <a:txBody>
                        <a:bodyPr/>
                        <a:lstStyle/>
                        <a:p>
                          <a:r>
                            <a:rPr lang="en-US" sz="1400" dirty="0"/>
                            <a:t>60</a:t>
                          </a:r>
                        </a:p>
                      </a:txBody>
                      <a:tcPr/>
                    </a:tc>
                    <a:tc>
                      <a:txBody>
                        <a:bodyPr/>
                        <a:lstStyle/>
                        <a:p>
                          <a:r>
                            <a:rPr lang="en-US" sz="1400" dirty="0"/>
                            <a:t>160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38191599"/>
                      </a:ext>
                    </a:extLst>
                  </a:tr>
                  <a:tr h="146080">
                    <a:tc>
                      <a:txBody>
                        <a:bodyPr/>
                        <a:lstStyle/>
                        <a:p>
                          <a:r>
                            <a:rPr lang="en-US" sz="1400" dirty="0"/>
                            <a:t>70</a:t>
                          </a:r>
                        </a:p>
                      </a:txBody>
                      <a:tcPr/>
                    </a:tc>
                    <a:tc>
                      <a:txBody>
                        <a:bodyPr/>
                        <a:lstStyle/>
                        <a:p>
                          <a:r>
                            <a:rPr lang="en-US" sz="1400" dirty="0"/>
                            <a:t>80</a:t>
                          </a:r>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146080">
                    <a:tc>
                      <a:txBody>
                        <a:bodyPr/>
                        <a:lstStyle/>
                        <a:p>
                          <a:r>
                            <a:rPr lang="en-US" sz="1400" dirty="0"/>
                            <a:t>80</a:t>
                          </a:r>
                        </a:p>
                      </a:txBody>
                      <a:tcPr/>
                    </a:tc>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146080">
                    <a:tc>
                      <a:txBody>
                        <a:bodyPr/>
                        <a:lstStyle/>
                        <a:p>
                          <a:r>
                            <a:rPr lang="en-US" sz="1400" dirty="0"/>
                            <a:t>90</a:t>
                          </a:r>
                        </a:p>
                      </a:txBody>
                      <a:tcPr/>
                    </a:tc>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09105822"/>
                      </a:ext>
                    </a:extLst>
                  </a:tr>
                  <a:tr h="146080">
                    <a:tc>
                      <a:txBody>
                        <a:bodyPr/>
                        <a:lstStyle/>
                        <a:p>
                          <a:r>
                            <a:rPr lang="en-US" sz="1400" dirty="0"/>
                            <a:t>100</a:t>
                          </a:r>
                        </a:p>
                      </a:txBody>
                      <a:tcPr/>
                    </a:tc>
                    <a:tc>
                      <a:txBody>
                        <a:bodyPr/>
                        <a:lstStyle/>
                        <a:p>
                          <a:r>
                            <a:rPr lang="en-US" sz="1400" dirty="0"/>
                            <a:t>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146080">
                    <a:tc>
                      <a:txBody>
                        <a:bodyPr/>
                        <a:lstStyle/>
                        <a:p>
                          <a:r>
                            <a:rPr lang="en-US" sz="1400" dirty="0"/>
                            <a:t>110</a:t>
                          </a:r>
                        </a:p>
                      </a:txBody>
                      <a:tcPr/>
                    </a:tc>
                    <a:tc>
                      <a:txBody>
                        <a:bodyPr/>
                        <a:lstStyle/>
                        <a:p>
                          <a:r>
                            <a:rPr lang="en-US" sz="1400" dirty="0"/>
                            <a:t>5</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146080">
                    <a:tc>
                      <a:txBody>
                        <a:bodyPr/>
                        <a:lstStyle/>
                        <a:p>
                          <a:r>
                            <a:rPr lang="en-US" sz="1400" dirty="0"/>
                            <a:t>120</a:t>
                          </a:r>
                        </a:p>
                      </a:txBody>
                      <a:tcPr/>
                    </a:tc>
                    <a:tc>
                      <a:txBody>
                        <a:bodyPr/>
                        <a:lstStyle/>
                        <a:p>
                          <a:r>
                            <a:rPr lang="en-US" sz="1400" dirty="0"/>
                            <a:t>2</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14608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14608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14608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Choice>
        <mc:Fallback xmlns="">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3390457048"/>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322136">
                    <a:tc>
                      <a:txBody>
                        <a:bodyPr/>
                        <a:lstStyle/>
                        <a:p>
                          <a:endParaRPr lang="en-US"/>
                        </a:p>
                      </a:txBody>
                      <a:tcPr>
                        <a:blipFill>
                          <a:blip r:embed="rId2"/>
                          <a:stretch>
                            <a:fillRect l="-763" t="-1887" r="-703817" b="-1530189"/>
                          </a:stretch>
                        </a:blipFill>
                      </a:tcPr>
                    </a:tc>
                    <a:tc>
                      <a:txBody>
                        <a:bodyPr/>
                        <a:lstStyle/>
                        <a:p>
                          <a:endParaRPr lang="en-US"/>
                        </a:p>
                      </a:txBody>
                      <a:tcPr>
                        <a:blipFill>
                          <a:blip r:embed="rId2"/>
                          <a:stretch>
                            <a:fillRect l="-100000" t="-1887" r="-598485" b="-1530189"/>
                          </a:stretch>
                        </a:blipFill>
                      </a:tcPr>
                    </a:tc>
                    <a:tc>
                      <a:txBody>
                        <a:bodyPr/>
                        <a:lstStyle/>
                        <a:p>
                          <a:endParaRPr lang="en-US"/>
                        </a:p>
                      </a:txBody>
                      <a:tcPr>
                        <a:blipFill>
                          <a:blip r:embed="rId2"/>
                          <a:stretch>
                            <a:fillRect l="-201527" t="-1887" r="-503053" b="-1530189"/>
                          </a:stretch>
                        </a:blipFill>
                      </a:tcPr>
                    </a:tc>
                    <a:tc>
                      <a:txBody>
                        <a:bodyPr/>
                        <a:lstStyle/>
                        <a:p>
                          <a:endParaRPr lang="en-US"/>
                        </a:p>
                      </a:txBody>
                      <a:tcPr>
                        <a:blipFill>
                          <a:blip r:embed="rId2"/>
                          <a:stretch>
                            <a:fillRect l="-299242" t="-1887" r="-399242" b="-1530189"/>
                          </a:stretch>
                        </a:blipFill>
                      </a:tcPr>
                    </a:tc>
                    <a:tc>
                      <a:txBody>
                        <a:bodyPr/>
                        <a:lstStyle/>
                        <a:p>
                          <a:endParaRPr lang="en-US"/>
                        </a:p>
                      </a:txBody>
                      <a:tcPr>
                        <a:blipFill>
                          <a:blip r:embed="rId2"/>
                          <a:stretch>
                            <a:fillRect l="-402290" t="-1887" r="-302290" b="-1530189"/>
                          </a:stretch>
                        </a:blipFill>
                      </a:tcPr>
                    </a:tc>
                    <a:tc>
                      <a:txBody>
                        <a:bodyPr/>
                        <a:lstStyle/>
                        <a:p>
                          <a:endParaRPr lang="en-US"/>
                        </a:p>
                      </a:txBody>
                      <a:tcPr>
                        <a:blipFill>
                          <a:blip r:embed="rId2"/>
                          <a:stretch>
                            <a:fillRect l="-502290" t="-1887" r="-202290" b="-1530189"/>
                          </a:stretch>
                        </a:blipFill>
                      </a:tcPr>
                    </a:tc>
                    <a:tc>
                      <a:txBody>
                        <a:bodyPr/>
                        <a:lstStyle/>
                        <a:p>
                          <a:endParaRPr lang="en-US"/>
                        </a:p>
                      </a:txBody>
                      <a:tcPr>
                        <a:blipFill>
                          <a:blip r:embed="rId2"/>
                          <a:stretch>
                            <a:fillRect l="-597727" t="-1887" r="-100758" b="-1530189"/>
                          </a:stretch>
                        </a:blipFill>
                      </a:tcPr>
                    </a:tc>
                    <a:tc>
                      <a:txBody>
                        <a:bodyPr/>
                        <a:lstStyle/>
                        <a:p>
                          <a:endParaRPr lang="en-US"/>
                        </a:p>
                      </a:txBody>
                      <a:tcPr>
                        <a:blipFill>
                          <a:blip r:embed="rId2"/>
                          <a:stretch>
                            <a:fillRect l="-703053" t="-1887" r="-1527" b="-1530189"/>
                          </a:stretch>
                        </a:blipFill>
                      </a:tcPr>
                    </a:tc>
                    <a:extLst>
                      <a:ext uri="{0D108BD9-81ED-4DB2-BD59-A6C34878D82A}">
                        <a16:rowId xmlns:a16="http://schemas.microsoft.com/office/drawing/2014/main" val="3064444016"/>
                      </a:ext>
                    </a:extLst>
                  </a:tr>
                  <a:tr h="30480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304800">
                    <a:tc>
                      <a:txBody>
                        <a:bodyPr/>
                        <a:lstStyle/>
                        <a:p>
                          <a:endParaRPr lang="en-US"/>
                        </a:p>
                      </a:txBody>
                      <a:tcPr>
                        <a:blipFill>
                          <a:blip r:embed="rId2"/>
                          <a:stretch>
                            <a:fillRect l="-763" t="-208000" r="-703817" b="-1422000"/>
                          </a:stretch>
                        </a:blipFill>
                      </a:tcPr>
                    </a:tc>
                    <a:tc>
                      <a:txBody>
                        <a:bodyPr/>
                        <a:lstStyle/>
                        <a:p>
                          <a:r>
                            <a:rPr lang="en-US" sz="1400" dirty="0"/>
                            <a:t>5313 A</a:t>
                          </a:r>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195227440"/>
                      </a:ext>
                    </a:extLst>
                  </a:tr>
                  <a:tr h="304800">
                    <a:tc>
                      <a:txBody>
                        <a:bodyPr/>
                        <a:lstStyle/>
                        <a:p>
                          <a:r>
                            <a:rPr lang="en-US" sz="1400" dirty="0"/>
                            <a:t>20</a:t>
                          </a:r>
                        </a:p>
                      </a:txBody>
                      <a:tcPr/>
                    </a:tc>
                    <a:tc>
                      <a:txBody>
                        <a:bodyPr/>
                        <a:lstStyle/>
                        <a:p>
                          <a:r>
                            <a:rPr lang="en-US" sz="1400" dirty="0"/>
                            <a:t>2639</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4241752928"/>
                      </a:ext>
                    </a:extLst>
                  </a:tr>
                  <a:tr h="304800">
                    <a:tc>
                      <a:txBody>
                        <a:bodyPr/>
                        <a:lstStyle/>
                        <a:p>
                          <a:r>
                            <a:rPr lang="en-US" sz="1400" dirty="0"/>
                            <a:t>30</a:t>
                          </a:r>
                        </a:p>
                      </a:txBody>
                      <a:tcPr/>
                    </a:tc>
                    <a:tc>
                      <a:txBody>
                        <a:bodyPr/>
                        <a:lstStyle/>
                        <a:p>
                          <a:r>
                            <a:rPr lang="en-US" sz="1400" dirty="0"/>
                            <a:t>1310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742253485"/>
                      </a:ext>
                    </a:extLst>
                  </a:tr>
                  <a:tr h="304800">
                    <a:tc>
                      <a:txBody>
                        <a:bodyPr/>
                        <a:lstStyle/>
                        <a:p>
                          <a:r>
                            <a:rPr lang="en-US" sz="1400" dirty="0"/>
                            <a:t>40</a:t>
                          </a:r>
                        </a:p>
                      </a:txBody>
                      <a:tcPr/>
                    </a:tc>
                    <a:tc>
                      <a:txBody>
                        <a:bodyPr/>
                        <a:lstStyle/>
                        <a:p>
                          <a:r>
                            <a:rPr lang="en-US" sz="1400" dirty="0"/>
                            <a:t>651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179561135"/>
                      </a:ext>
                    </a:extLst>
                  </a:tr>
                  <a:tr h="304800">
                    <a:tc>
                      <a:txBody>
                        <a:bodyPr/>
                        <a:lstStyle/>
                        <a:p>
                          <a:r>
                            <a:rPr lang="en-US" sz="1400" dirty="0"/>
                            <a:t>50</a:t>
                          </a:r>
                        </a:p>
                      </a:txBody>
                      <a:tcPr/>
                    </a:tc>
                    <a:tc>
                      <a:txBody>
                        <a:bodyPr/>
                        <a:lstStyle/>
                        <a:p>
                          <a:r>
                            <a:rPr lang="en-US" sz="1400" dirty="0"/>
                            <a:t>323</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3651646405"/>
                      </a:ext>
                    </a:extLst>
                  </a:tr>
                  <a:tr h="304800">
                    <a:tc>
                      <a:txBody>
                        <a:bodyPr/>
                        <a:lstStyle/>
                        <a:p>
                          <a:r>
                            <a:rPr lang="en-US" sz="1400" dirty="0"/>
                            <a:t>60</a:t>
                          </a:r>
                        </a:p>
                      </a:txBody>
                      <a:tcPr/>
                    </a:tc>
                    <a:tc>
                      <a:txBody>
                        <a:bodyPr/>
                        <a:lstStyle/>
                        <a:p>
                          <a:r>
                            <a:rPr lang="en-US" sz="1400" dirty="0"/>
                            <a:t>160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38191599"/>
                      </a:ext>
                    </a:extLst>
                  </a:tr>
                  <a:tr h="304800">
                    <a:tc>
                      <a:txBody>
                        <a:bodyPr/>
                        <a:lstStyle/>
                        <a:p>
                          <a:r>
                            <a:rPr lang="en-US" sz="1400" dirty="0"/>
                            <a:t>70</a:t>
                          </a:r>
                        </a:p>
                      </a:txBody>
                      <a:tcPr/>
                    </a:tc>
                    <a:tc>
                      <a:txBody>
                        <a:bodyPr/>
                        <a:lstStyle/>
                        <a:p>
                          <a:r>
                            <a:rPr lang="en-US" sz="1400" dirty="0"/>
                            <a:t>80</a:t>
                          </a:r>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304800">
                    <a:tc>
                      <a:txBody>
                        <a:bodyPr/>
                        <a:lstStyle/>
                        <a:p>
                          <a:r>
                            <a:rPr lang="en-US" sz="1400" dirty="0"/>
                            <a:t>80</a:t>
                          </a:r>
                        </a:p>
                      </a:txBody>
                      <a:tcPr/>
                    </a:tc>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304800">
                    <a:tc>
                      <a:txBody>
                        <a:bodyPr/>
                        <a:lstStyle/>
                        <a:p>
                          <a:r>
                            <a:rPr lang="en-US" sz="1400" dirty="0"/>
                            <a:t>90</a:t>
                          </a:r>
                        </a:p>
                      </a:txBody>
                      <a:tcPr/>
                    </a:tc>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09105822"/>
                      </a:ext>
                    </a:extLst>
                  </a:tr>
                  <a:tr h="304800">
                    <a:tc>
                      <a:txBody>
                        <a:bodyPr/>
                        <a:lstStyle/>
                        <a:p>
                          <a:r>
                            <a:rPr lang="en-US" sz="1400" dirty="0"/>
                            <a:t>100</a:t>
                          </a:r>
                        </a:p>
                      </a:txBody>
                      <a:tcPr/>
                    </a:tc>
                    <a:tc>
                      <a:txBody>
                        <a:bodyPr/>
                        <a:lstStyle/>
                        <a:p>
                          <a:r>
                            <a:rPr lang="en-US" sz="1400" dirty="0"/>
                            <a:t>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304800">
                    <a:tc>
                      <a:txBody>
                        <a:bodyPr/>
                        <a:lstStyle/>
                        <a:p>
                          <a:r>
                            <a:rPr lang="en-US" sz="1400" dirty="0"/>
                            <a:t>110</a:t>
                          </a:r>
                        </a:p>
                      </a:txBody>
                      <a:tcPr/>
                    </a:tc>
                    <a:tc>
                      <a:txBody>
                        <a:bodyPr/>
                        <a:lstStyle/>
                        <a:p>
                          <a:r>
                            <a:rPr lang="en-US" sz="1400" dirty="0"/>
                            <a:t>5</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304800">
                    <a:tc>
                      <a:txBody>
                        <a:bodyPr/>
                        <a:lstStyle/>
                        <a:p>
                          <a:r>
                            <a:rPr lang="en-US" sz="1400" dirty="0"/>
                            <a:t>120</a:t>
                          </a:r>
                        </a:p>
                      </a:txBody>
                      <a:tcPr/>
                    </a:tc>
                    <a:tc>
                      <a:txBody>
                        <a:bodyPr/>
                        <a:lstStyle/>
                        <a:p>
                          <a:r>
                            <a:rPr lang="en-US" sz="1400" dirty="0"/>
                            <a:t>2</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30480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30480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30480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0810AA6-3728-45DC-BC8E-E20D7ABD10F1}"/>
                  </a:ext>
                </a:extLst>
              </p:cNvPr>
              <p:cNvSpPr txBox="1"/>
              <p:nvPr/>
            </p:nvSpPr>
            <p:spPr>
              <a:xfrm>
                <a:off x="7391400" y="2819400"/>
                <a:ext cx="4267200" cy="867610"/>
              </a:xfrm>
              <a:prstGeom prst="rect">
                <a:avLst/>
              </a:prstGeom>
              <a:solidFill>
                <a:srgbClr val="D6D2C4"/>
              </a:solidFill>
            </p:spPr>
            <p:txBody>
              <a:bodyPr wrap="square" rtlCol="0">
                <a:spAutoFit/>
              </a:bodyPr>
              <a:lstStyle/>
              <a:p>
                <a:r>
                  <a:rPr lang="en-US" sz="1600" dirty="0">
                    <a:latin typeface="+mj-lt"/>
                  </a:rPr>
                  <a:t>Surge current is just a function of </a:t>
                </a:r>
                <a14:m>
                  <m:oMath xmlns:m="http://schemas.openxmlformats.org/officeDocument/2006/math">
                    <m:r>
                      <a:rPr lang="en-US" sz="1600" b="0" i="1" smtClean="0">
                        <a:latin typeface="Cambria Math" panose="02040503050406030204" pitchFamily="18" charset="0"/>
                      </a:rPr>
                      <m:t>𝑡</m:t>
                    </m:r>
                  </m:oMath>
                </a14:m>
                <a:r>
                  <a:rPr lang="en-US" sz="1600" dirty="0">
                    <a:latin typeface="+mj-lt"/>
                  </a:rPr>
                  <a:t> and does not depend on the rest of the circuit. Use the equation </a:t>
                </a:r>
                <a14:m>
                  <m:oMath xmlns:m="http://schemas.openxmlformats.org/officeDocument/2006/math">
                    <m:sSub>
                      <m:sSubPr>
                        <m:ctrlPr>
                          <a:rPr lang="en-US" sz="1600" i="1" dirty="0">
                            <a:latin typeface="Cambria Math" panose="02040503050406030204" pitchFamily="18" charset="0"/>
                          </a:rPr>
                        </m:ctrlPr>
                      </m:sSubPr>
                      <m:e>
                        <m:r>
                          <a:rPr lang="en-US" sz="1600" i="1" dirty="0">
                            <a:latin typeface="Cambria Math" panose="02040503050406030204" pitchFamily="18" charset="0"/>
                          </a:rPr>
                          <m:t>𝑖</m:t>
                        </m:r>
                      </m:e>
                      <m:sub>
                        <m:r>
                          <a:rPr lang="en-US" sz="1600" i="1" dirty="0">
                            <a:latin typeface="Cambria Math" panose="02040503050406030204" pitchFamily="18" charset="0"/>
                          </a:rPr>
                          <m:t>𝑝𝑢𝑙𝑠𝑒</m:t>
                        </m:r>
                      </m:sub>
                    </m:sSub>
                    <m:d>
                      <m:dPr>
                        <m:ctrlPr>
                          <a:rPr lang="en-US" sz="1600" i="1" dirty="0">
                            <a:latin typeface="Cambria Math" panose="02040503050406030204" pitchFamily="18" charset="0"/>
                          </a:rPr>
                        </m:ctrlPr>
                      </m:dPr>
                      <m:e>
                        <m:r>
                          <a:rPr lang="en-US" sz="1600" i="1" dirty="0">
                            <a:latin typeface="Cambria Math" panose="02040503050406030204" pitchFamily="18" charset="0"/>
                          </a:rPr>
                          <m:t>𝑡</m:t>
                        </m:r>
                      </m:e>
                    </m:d>
                    <m:r>
                      <a:rPr lang="en-US" sz="1600" i="1" dirty="0">
                        <a:latin typeface="Cambria Math" panose="02040503050406030204" pitchFamily="18" charset="0"/>
                      </a:rPr>
                      <m:t>=</m:t>
                    </m:r>
                    <m:sSub>
                      <m:sSubPr>
                        <m:ctrlPr>
                          <a:rPr lang="en-US" sz="1600" i="1" dirty="0">
                            <a:latin typeface="Cambria Math" panose="02040503050406030204" pitchFamily="18" charset="0"/>
                          </a:rPr>
                        </m:ctrlPr>
                      </m:sSubPr>
                      <m:e>
                        <m:r>
                          <a:rPr lang="en-US" sz="1600" i="1" dirty="0">
                            <a:latin typeface="Cambria Math" panose="02040503050406030204" pitchFamily="18" charset="0"/>
                          </a:rPr>
                          <m:t>𝐼</m:t>
                        </m:r>
                      </m:e>
                      <m:sub>
                        <m:r>
                          <m:rPr>
                            <m:nor/>
                          </m:rPr>
                          <a:rPr lang="en-US" sz="1600" dirty="0"/>
                          <m:t>max</m:t>
                        </m:r>
                      </m:sub>
                    </m:sSub>
                    <m:r>
                      <a:rPr lang="en-US" sz="1600" i="1" dirty="0">
                        <a:latin typeface="Cambria Math" panose="02040503050406030204" pitchFamily="18" charset="0"/>
                      </a:rPr>
                      <m:t>⋅</m:t>
                    </m:r>
                    <m:d>
                      <m:dPr>
                        <m:ctrlPr>
                          <a:rPr lang="en-US" sz="1600" i="1" dirty="0">
                            <a:latin typeface="Cambria Math" panose="02040503050406030204" pitchFamily="18" charset="0"/>
                          </a:rPr>
                        </m:ctrlPr>
                      </m:dPr>
                      <m:e>
                        <m:sSup>
                          <m:sSupPr>
                            <m:ctrlPr>
                              <a:rPr lang="en-US" sz="1600" i="1" dirty="0">
                                <a:latin typeface="Cambria Math" panose="02040503050406030204" pitchFamily="18" charset="0"/>
                              </a:rPr>
                            </m:ctrlPr>
                          </m:sSupPr>
                          <m:e>
                            <m:r>
                              <a:rPr lang="en-US" sz="1600" i="1" dirty="0">
                                <a:latin typeface="Cambria Math" panose="02040503050406030204" pitchFamily="18" charset="0"/>
                              </a:rPr>
                              <m:t>𝑒</m:t>
                            </m:r>
                          </m:e>
                          <m:sup>
                            <m:r>
                              <a:rPr lang="en-US" sz="1600" i="1" dirty="0">
                                <a:latin typeface="Cambria Math" panose="02040503050406030204" pitchFamily="18" charset="0"/>
                              </a:rPr>
                              <m:t>−</m:t>
                            </m:r>
                            <m:r>
                              <a:rPr lang="en-US" sz="1600" i="1" dirty="0">
                                <a:latin typeface="Cambria Math" panose="02040503050406030204" pitchFamily="18" charset="0"/>
                              </a:rPr>
                              <m:t>𝛼</m:t>
                            </m:r>
                            <m:r>
                              <a:rPr lang="en-US" sz="1600" i="1" dirty="0">
                                <a:latin typeface="Cambria Math" panose="02040503050406030204" pitchFamily="18" charset="0"/>
                              </a:rPr>
                              <m:t>𝑡</m:t>
                            </m:r>
                          </m:sup>
                        </m:sSup>
                        <m:r>
                          <a:rPr lang="en-US" sz="1600" i="1" dirty="0">
                            <a:latin typeface="Cambria Math" panose="02040503050406030204" pitchFamily="18" charset="0"/>
                          </a:rPr>
                          <m:t>−</m:t>
                        </m:r>
                        <m:sSup>
                          <m:sSupPr>
                            <m:ctrlPr>
                              <a:rPr lang="en-US" sz="1600" i="1" dirty="0">
                                <a:latin typeface="Cambria Math" panose="02040503050406030204" pitchFamily="18" charset="0"/>
                              </a:rPr>
                            </m:ctrlPr>
                          </m:sSupPr>
                          <m:e>
                            <m:r>
                              <a:rPr lang="en-US" sz="1600" i="1" dirty="0">
                                <a:latin typeface="Cambria Math" panose="02040503050406030204" pitchFamily="18" charset="0"/>
                              </a:rPr>
                              <m:t>𝑒</m:t>
                            </m:r>
                          </m:e>
                          <m:sup>
                            <m:r>
                              <a:rPr lang="en-US" sz="1600" i="1" dirty="0">
                                <a:latin typeface="Cambria Math" panose="02040503050406030204" pitchFamily="18" charset="0"/>
                              </a:rPr>
                              <m:t>−</m:t>
                            </m:r>
                            <m:r>
                              <a:rPr lang="en-US" sz="1600" i="1" dirty="0">
                                <a:latin typeface="Cambria Math" panose="02040503050406030204" pitchFamily="18" charset="0"/>
                              </a:rPr>
                              <m:t>𝛽</m:t>
                            </m:r>
                            <m:r>
                              <a:rPr lang="en-US" sz="1600" i="1" dirty="0">
                                <a:latin typeface="Cambria Math" panose="02040503050406030204" pitchFamily="18" charset="0"/>
                              </a:rPr>
                              <m:t>𝑡</m:t>
                            </m:r>
                          </m:sup>
                        </m:sSup>
                      </m:e>
                    </m:d>
                  </m:oMath>
                </a14:m>
                <a:endParaRPr lang="en-US" sz="1600" dirty="0">
                  <a:latin typeface="+mj-lt"/>
                </a:endParaRPr>
              </a:p>
            </p:txBody>
          </p:sp>
        </mc:Choice>
        <mc:Fallback xmlns="">
          <p:sp>
            <p:nvSpPr>
              <p:cNvPr id="5" name="TextBox 4">
                <a:extLst>
                  <a:ext uri="{FF2B5EF4-FFF2-40B4-BE49-F238E27FC236}">
                    <a16:creationId xmlns:a16="http://schemas.microsoft.com/office/drawing/2014/main" id="{A0810AA6-3728-45DC-BC8E-E20D7ABD10F1}"/>
                  </a:ext>
                </a:extLst>
              </p:cNvPr>
              <p:cNvSpPr txBox="1">
                <a:spLocks noRot="1" noChangeAspect="1" noMove="1" noResize="1" noEditPoints="1" noAdjustHandles="1" noChangeArrowheads="1" noChangeShapeType="1" noTextEdit="1"/>
              </p:cNvSpPr>
              <p:nvPr/>
            </p:nvSpPr>
            <p:spPr>
              <a:xfrm>
                <a:off x="7391400" y="2819400"/>
                <a:ext cx="4267200" cy="867610"/>
              </a:xfrm>
              <a:prstGeom prst="rect">
                <a:avLst/>
              </a:prstGeom>
              <a:blipFill>
                <a:blip r:embed="rId3"/>
                <a:stretch>
                  <a:fillRect l="-857" t="-2113" r="-286" b="-5634"/>
                </a:stretch>
              </a:blipFill>
            </p:spPr>
            <p:txBody>
              <a:bodyPr/>
              <a:lstStyle/>
              <a:p>
                <a:r>
                  <a:rPr lang="en-US">
                    <a:noFill/>
                  </a:rPr>
                  <a:t> </a:t>
                </a:r>
              </a:p>
            </p:txBody>
          </p:sp>
        </mc:Fallback>
      </mc:AlternateContent>
    </p:spTree>
    <p:extLst>
      <p:ext uri="{BB962C8B-B14F-4D97-AF65-F5344CB8AC3E}">
        <p14:creationId xmlns:p14="http://schemas.microsoft.com/office/powerpoint/2010/main" val="2082491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93E76-C529-42B2-86BA-3654357262AD}"/>
              </a:ext>
            </a:extLst>
          </p:cNvPr>
          <p:cNvSpPr>
            <a:spLocks noGrp="1"/>
          </p:cNvSpPr>
          <p:nvPr>
            <p:ph type="title"/>
          </p:nvPr>
        </p:nvSpPr>
        <p:spPr/>
        <p:txBody>
          <a:bodyPr/>
          <a:lstStyle/>
          <a:p>
            <a:r>
              <a:rPr lang="en-US" dirty="0"/>
              <a:t>First Time Step</a:t>
            </a: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3524107510"/>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154388">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𝑡</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𝑠𝑢𝑟𝑔𝑒</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extLst>
                      <a:ext uri="{0D108BD9-81ED-4DB2-BD59-A6C34878D82A}">
                        <a16:rowId xmlns:a16="http://schemas.microsoft.com/office/drawing/2014/main" val="3064444016"/>
                      </a:ext>
                    </a:extLst>
                  </a:tr>
                  <a:tr h="14608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146080">
                    <a:tc>
                      <a:txBody>
                        <a:bodyPr/>
                        <a:lstStyle/>
                        <a:p>
                          <a:r>
                            <a:rPr lang="en-US" sz="1400" dirty="0"/>
                            <a:t>10 </a:t>
                          </a:r>
                          <a14:m>
                            <m:oMath xmlns:m="http://schemas.openxmlformats.org/officeDocument/2006/math">
                              <m:r>
                                <a:rPr lang="en-US" sz="1400" b="0" i="1" smtClean="0">
                                  <a:latin typeface="Cambria Math" panose="02040503050406030204" pitchFamily="18" charset="0"/>
                                </a:rPr>
                                <m:t>𝜇</m:t>
                              </m:r>
                              <m:r>
                                <a:rPr lang="en-US" sz="1400" b="0" i="1" smtClean="0">
                                  <a:latin typeface="Cambria Math" panose="02040503050406030204" pitchFamily="18" charset="0"/>
                                </a:rPr>
                                <m:t>𝑠</m:t>
                              </m:r>
                            </m:oMath>
                          </a14:m>
                          <a:endParaRPr lang="en-US" sz="1400" dirty="0"/>
                        </a:p>
                      </a:txBody>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146080">
                    <a:tc>
                      <a:txBody>
                        <a:bodyPr/>
                        <a:lstStyle/>
                        <a:p>
                          <a:r>
                            <a:rPr lang="en-US" sz="1400" dirty="0"/>
                            <a:t>20</a:t>
                          </a:r>
                        </a:p>
                      </a:txBody>
                      <a:tcPr/>
                    </a:tc>
                    <a:tc>
                      <a:txBody>
                        <a:bodyPr/>
                        <a:lstStyle/>
                        <a:p>
                          <a:r>
                            <a:rPr lang="en-US" sz="1400" dirty="0"/>
                            <a:t>2639</a:t>
                          </a:r>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4241752928"/>
                      </a:ext>
                    </a:extLst>
                  </a:tr>
                  <a:tr h="146080">
                    <a:tc>
                      <a:txBody>
                        <a:bodyPr/>
                        <a:lstStyle/>
                        <a:p>
                          <a:r>
                            <a:rPr lang="en-US" sz="1400" dirty="0"/>
                            <a:t>30</a:t>
                          </a:r>
                        </a:p>
                      </a:txBody>
                      <a:tcPr/>
                    </a:tc>
                    <a:tc>
                      <a:txBody>
                        <a:bodyPr/>
                        <a:lstStyle/>
                        <a:p>
                          <a:r>
                            <a:rPr lang="en-US" sz="1400" dirty="0"/>
                            <a:t>1310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742253485"/>
                      </a:ext>
                    </a:extLst>
                  </a:tr>
                  <a:tr h="146080">
                    <a:tc>
                      <a:txBody>
                        <a:bodyPr/>
                        <a:lstStyle/>
                        <a:p>
                          <a:r>
                            <a:rPr lang="en-US" sz="1400" dirty="0"/>
                            <a:t>40</a:t>
                          </a:r>
                        </a:p>
                      </a:txBody>
                      <a:tcPr/>
                    </a:tc>
                    <a:tc>
                      <a:txBody>
                        <a:bodyPr/>
                        <a:lstStyle/>
                        <a:p>
                          <a:r>
                            <a:rPr lang="en-US" sz="1400" dirty="0"/>
                            <a:t>651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179561135"/>
                      </a:ext>
                    </a:extLst>
                  </a:tr>
                  <a:tr h="146080">
                    <a:tc>
                      <a:txBody>
                        <a:bodyPr/>
                        <a:lstStyle/>
                        <a:p>
                          <a:r>
                            <a:rPr lang="en-US" sz="1400" dirty="0"/>
                            <a:t>50</a:t>
                          </a:r>
                        </a:p>
                      </a:txBody>
                      <a:tcPr/>
                    </a:tc>
                    <a:tc>
                      <a:txBody>
                        <a:bodyPr/>
                        <a:lstStyle/>
                        <a:p>
                          <a:r>
                            <a:rPr lang="en-US" sz="1400" dirty="0"/>
                            <a:t>323</a:t>
                          </a:r>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3651646405"/>
                      </a:ext>
                    </a:extLst>
                  </a:tr>
                  <a:tr h="146080">
                    <a:tc>
                      <a:txBody>
                        <a:bodyPr/>
                        <a:lstStyle/>
                        <a:p>
                          <a:r>
                            <a:rPr lang="en-US" sz="1400" dirty="0"/>
                            <a:t>60</a:t>
                          </a:r>
                        </a:p>
                      </a:txBody>
                      <a:tcPr/>
                    </a:tc>
                    <a:tc>
                      <a:txBody>
                        <a:bodyPr/>
                        <a:lstStyle/>
                        <a:p>
                          <a:r>
                            <a:rPr lang="en-US" sz="1400" dirty="0"/>
                            <a:t>160</a:t>
                          </a:r>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38191599"/>
                      </a:ext>
                    </a:extLst>
                  </a:tr>
                  <a:tr h="146080">
                    <a:tc>
                      <a:txBody>
                        <a:bodyPr/>
                        <a:lstStyle/>
                        <a:p>
                          <a:r>
                            <a:rPr lang="en-US" sz="1400" dirty="0"/>
                            <a:t>70</a:t>
                          </a:r>
                        </a:p>
                      </a:txBody>
                      <a:tcPr/>
                    </a:tc>
                    <a:tc>
                      <a:txBody>
                        <a:bodyPr/>
                        <a:lstStyle/>
                        <a:p>
                          <a:r>
                            <a:rPr lang="en-US" sz="1400" dirty="0"/>
                            <a:t>80</a:t>
                          </a:r>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146080">
                    <a:tc>
                      <a:txBody>
                        <a:bodyPr/>
                        <a:lstStyle/>
                        <a:p>
                          <a:r>
                            <a:rPr lang="en-US" sz="1400" dirty="0"/>
                            <a:t>80</a:t>
                          </a:r>
                        </a:p>
                      </a:txBody>
                      <a:tcPr/>
                    </a:tc>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146080">
                    <a:tc>
                      <a:txBody>
                        <a:bodyPr/>
                        <a:lstStyle/>
                        <a:p>
                          <a:r>
                            <a:rPr lang="en-US" sz="1400" dirty="0"/>
                            <a:t>90</a:t>
                          </a:r>
                        </a:p>
                      </a:txBody>
                      <a:tcPr/>
                    </a:tc>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09105822"/>
                      </a:ext>
                    </a:extLst>
                  </a:tr>
                  <a:tr h="146080">
                    <a:tc>
                      <a:txBody>
                        <a:bodyPr/>
                        <a:lstStyle/>
                        <a:p>
                          <a:r>
                            <a:rPr lang="en-US" sz="1400" dirty="0"/>
                            <a:t>100</a:t>
                          </a:r>
                        </a:p>
                      </a:txBody>
                      <a:tcPr/>
                    </a:tc>
                    <a:tc>
                      <a:txBody>
                        <a:bodyPr/>
                        <a:lstStyle/>
                        <a:p>
                          <a:r>
                            <a:rPr lang="en-US" sz="1400" dirty="0"/>
                            <a:t>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146080">
                    <a:tc>
                      <a:txBody>
                        <a:bodyPr/>
                        <a:lstStyle/>
                        <a:p>
                          <a:r>
                            <a:rPr lang="en-US" sz="1400" dirty="0"/>
                            <a:t>110</a:t>
                          </a:r>
                        </a:p>
                      </a:txBody>
                      <a:tcPr/>
                    </a:tc>
                    <a:tc>
                      <a:txBody>
                        <a:bodyPr/>
                        <a:lstStyle/>
                        <a:p>
                          <a:r>
                            <a:rPr lang="en-US" sz="1400" dirty="0"/>
                            <a:t>5</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146080">
                    <a:tc>
                      <a:txBody>
                        <a:bodyPr/>
                        <a:lstStyle/>
                        <a:p>
                          <a:r>
                            <a:rPr lang="en-US" sz="1400" dirty="0"/>
                            <a:t>120</a:t>
                          </a:r>
                        </a:p>
                      </a:txBody>
                      <a:tcPr/>
                    </a:tc>
                    <a:tc>
                      <a:txBody>
                        <a:bodyPr/>
                        <a:lstStyle/>
                        <a:p>
                          <a:r>
                            <a:rPr lang="en-US" sz="1400" dirty="0"/>
                            <a:t>2</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14608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14608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14608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Choice>
        <mc:Fallback xmlns="">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3524107510"/>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322136">
                    <a:tc>
                      <a:txBody>
                        <a:bodyPr/>
                        <a:lstStyle/>
                        <a:p>
                          <a:endParaRPr lang="en-US"/>
                        </a:p>
                      </a:txBody>
                      <a:tcPr>
                        <a:blipFill>
                          <a:blip r:embed="rId3"/>
                          <a:stretch>
                            <a:fillRect l="-763" t="-1887" r="-703817" b="-1530189"/>
                          </a:stretch>
                        </a:blipFill>
                      </a:tcPr>
                    </a:tc>
                    <a:tc>
                      <a:txBody>
                        <a:bodyPr/>
                        <a:lstStyle/>
                        <a:p>
                          <a:endParaRPr lang="en-US"/>
                        </a:p>
                      </a:txBody>
                      <a:tcPr>
                        <a:blipFill>
                          <a:blip r:embed="rId3"/>
                          <a:stretch>
                            <a:fillRect l="-100000" t="-1887" r="-598485" b="-1530189"/>
                          </a:stretch>
                        </a:blipFill>
                      </a:tcPr>
                    </a:tc>
                    <a:tc>
                      <a:txBody>
                        <a:bodyPr/>
                        <a:lstStyle/>
                        <a:p>
                          <a:endParaRPr lang="en-US"/>
                        </a:p>
                      </a:txBody>
                      <a:tcPr>
                        <a:blipFill>
                          <a:blip r:embed="rId3"/>
                          <a:stretch>
                            <a:fillRect l="-201527" t="-1887" r="-503053" b="-1530189"/>
                          </a:stretch>
                        </a:blipFill>
                      </a:tcPr>
                    </a:tc>
                    <a:tc>
                      <a:txBody>
                        <a:bodyPr/>
                        <a:lstStyle/>
                        <a:p>
                          <a:endParaRPr lang="en-US"/>
                        </a:p>
                      </a:txBody>
                      <a:tcPr>
                        <a:blipFill>
                          <a:blip r:embed="rId3"/>
                          <a:stretch>
                            <a:fillRect l="-299242" t="-1887" r="-399242" b="-1530189"/>
                          </a:stretch>
                        </a:blipFill>
                      </a:tcPr>
                    </a:tc>
                    <a:tc>
                      <a:txBody>
                        <a:bodyPr/>
                        <a:lstStyle/>
                        <a:p>
                          <a:endParaRPr lang="en-US"/>
                        </a:p>
                      </a:txBody>
                      <a:tcPr>
                        <a:blipFill>
                          <a:blip r:embed="rId3"/>
                          <a:stretch>
                            <a:fillRect l="-402290" t="-1887" r="-302290" b="-1530189"/>
                          </a:stretch>
                        </a:blipFill>
                      </a:tcPr>
                    </a:tc>
                    <a:tc>
                      <a:txBody>
                        <a:bodyPr/>
                        <a:lstStyle/>
                        <a:p>
                          <a:endParaRPr lang="en-US"/>
                        </a:p>
                      </a:txBody>
                      <a:tcPr>
                        <a:blipFill>
                          <a:blip r:embed="rId3"/>
                          <a:stretch>
                            <a:fillRect l="-502290" t="-1887" r="-202290" b="-1530189"/>
                          </a:stretch>
                        </a:blipFill>
                      </a:tcPr>
                    </a:tc>
                    <a:tc>
                      <a:txBody>
                        <a:bodyPr/>
                        <a:lstStyle/>
                        <a:p>
                          <a:endParaRPr lang="en-US"/>
                        </a:p>
                      </a:txBody>
                      <a:tcPr>
                        <a:blipFill>
                          <a:blip r:embed="rId3"/>
                          <a:stretch>
                            <a:fillRect l="-597727" t="-1887" r="-100758" b="-1530189"/>
                          </a:stretch>
                        </a:blipFill>
                      </a:tcPr>
                    </a:tc>
                    <a:tc>
                      <a:txBody>
                        <a:bodyPr/>
                        <a:lstStyle/>
                        <a:p>
                          <a:endParaRPr lang="en-US"/>
                        </a:p>
                      </a:txBody>
                      <a:tcPr>
                        <a:blipFill>
                          <a:blip r:embed="rId3"/>
                          <a:stretch>
                            <a:fillRect l="-703053" t="-1887" r="-1527" b="-1530189"/>
                          </a:stretch>
                        </a:blipFill>
                      </a:tcPr>
                    </a:tc>
                    <a:extLst>
                      <a:ext uri="{0D108BD9-81ED-4DB2-BD59-A6C34878D82A}">
                        <a16:rowId xmlns:a16="http://schemas.microsoft.com/office/drawing/2014/main" val="3064444016"/>
                      </a:ext>
                    </a:extLst>
                  </a:tr>
                  <a:tr h="30480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304800">
                    <a:tc>
                      <a:txBody>
                        <a:bodyPr/>
                        <a:lstStyle/>
                        <a:p>
                          <a:endParaRPr lang="en-US"/>
                        </a:p>
                      </a:txBody>
                      <a:tcPr>
                        <a:blipFill>
                          <a:blip r:embed="rId3"/>
                          <a:stretch>
                            <a:fillRect l="-763" t="-208000" r="-703817" b="-1422000"/>
                          </a:stretch>
                        </a:blipFill>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304800">
                    <a:tc>
                      <a:txBody>
                        <a:bodyPr/>
                        <a:lstStyle/>
                        <a:p>
                          <a:r>
                            <a:rPr lang="en-US" sz="1400" dirty="0"/>
                            <a:t>20</a:t>
                          </a:r>
                        </a:p>
                      </a:txBody>
                      <a:tcPr/>
                    </a:tc>
                    <a:tc>
                      <a:txBody>
                        <a:bodyPr/>
                        <a:lstStyle/>
                        <a:p>
                          <a:r>
                            <a:rPr lang="en-US" sz="1400" dirty="0"/>
                            <a:t>2639</a:t>
                          </a:r>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4241752928"/>
                      </a:ext>
                    </a:extLst>
                  </a:tr>
                  <a:tr h="304800">
                    <a:tc>
                      <a:txBody>
                        <a:bodyPr/>
                        <a:lstStyle/>
                        <a:p>
                          <a:r>
                            <a:rPr lang="en-US" sz="1400" dirty="0"/>
                            <a:t>30</a:t>
                          </a:r>
                        </a:p>
                      </a:txBody>
                      <a:tcPr/>
                    </a:tc>
                    <a:tc>
                      <a:txBody>
                        <a:bodyPr/>
                        <a:lstStyle/>
                        <a:p>
                          <a:r>
                            <a:rPr lang="en-US" sz="1400" dirty="0"/>
                            <a:t>1310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742253485"/>
                      </a:ext>
                    </a:extLst>
                  </a:tr>
                  <a:tr h="304800">
                    <a:tc>
                      <a:txBody>
                        <a:bodyPr/>
                        <a:lstStyle/>
                        <a:p>
                          <a:r>
                            <a:rPr lang="en-US" sz="1400" dirty="0"/>
                            <a:t>40</a:t>
                          </a:r>
                        </a:p>
                      </a:txBody>
                      <a:tcPr/>
                    </a:tc>
                    <a:tc>
                      <a:txBody>
                        <a:bodyPr/>
                        <a:lstStyle/>
                        <a:p>
                          <a:r>
                            <a:rPr lang="en-US" sz="1400" dirty="0"/>
                            <a:t>651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2179561135"/>
                      </a:ext>
                    </a:extLst>
                  </a:tr>
                  <a:tr h="304800">
                    <a:tc>
                      <a:txBody>
                        <a:bodyPr/>
                        <a:lstStyle/>
                        <a:p>
                          <a:r>
                            <a:rPr lang="en-US" sz="1400" dirty="0"/>
                            <a:t>50</a:t>
                          </a:r>
                        </a:p>
                      </a:txBody>
                      <a:tcPr/>
                    </a:tc>
                    <a:tc>
                      <a:txBody>
                        <a:bodyPr/>
                        <a:lstStyle/>
                        <a:p>
                          <a:r>
                            <a:rPr lang="en-US" sz="1400" dirty="0"/>
                            <a:t>323</a:t>
                          </a:r>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3651646405"/>
                      </a:ext>
                    </a:extLst>
                  </a:tr>
                  <a:tr h="304800">
                    <a:tc>
                      <a:txBody>
                        <a:bodyPr/>
                        <a:lstStyle/>
                        <a:p>
                          <a:r>
                            <a:rPr lang="en-US" sz="1400" dirty="0"/>
                            <a:t>60</a:t>
                          </a:r>
                        </a:p>
                      </a:txBody>
                      <a:tcPr/>
                    </a:tc>
                    <a:tc>
                      <a:txBody>
                        <a:bodyPr/>
                        <a:lstStyle/>
                        <a:p>
                          <a:r>
                            <a:rPr lang="en-US" sz="1400" dirty="0"/>
                            <a:t>160</a:t>
                          </a:r>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38191599"/>
                      </a:ext>
                    </a:extLst>
                  </a:tr>
                  <a:tr h="304800">
                    <a:tc>
                      <a:txBody>
                        <a:bodyPr/>
                        <a:lstStyle/>
                        <a:p>
                          <a:r>
                            <a:rPr lang="en-US" sz="1400" dirty="0"/>
                            <a:t>70</a:t>
                          </a:r>
                        </a:p>
                      </a:txBody>
                      <a:tcPr/>
                    </a:tc>
                    <a:tc>
                      <a:txBody>
                        <a:bodyPr/>
                        <a:lstStyle/>
                        <a:p>
                          <a:r>
                            <a:rPr lang="en-US" sz="1400" dirty="0"/>
                            <a:t>80</a:t>
                          </a:r>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304800">
                    <a:tc>
                      <a:txBody>
                        <a:bodyPr/>
                        <a:lstStyle/>
                        <a:p>
                          <a:r>
                            <a:rPr lang="en-US" sz="1400" dirty="0"/>
                            <a:t>80</a:t>
                          </a:r>
                        </a:p>
                      </a:txBody>
                      <a:tcPr/>
                    </a:tc>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304800">
                    <a:tc>
                      <a:txBody>
                        <a:bodyPr/>
                        <a:lstStyle/>
                        <a:p>
                          <a:r>
                            <a:rPr lang="en-US" sz="1400" dirty="0"/>
                            <a:t>90</a:t>
                          </a:r>
                        </a:p>
                      </a:txBody>
                      <a:tcPr/>
                    </a:tc>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09105822"/>
                      </a:ext>
                    </a:extLst>
                  </a:tr>
                  <a:tr h="304800">
                    <a:tc>
                      <a:txBody>
                        <a:bodyPr/>
                        <a:lstStyle/>
                        <a:p>
                          <a:r>
                            <a:rPr lang="en-US" sz="1400" dirty="0"/>
                            <a:t>100</a:t>
                          </a:r>
                        </a:p>
                      </a:txBody>
                      <a:tcPr/>
                    </a:tc>
                    <a:tc>
                      <a:txBody>
                        <a:bodyPr/>
                        <a:lstStyle/>
                        <a:p>
                          <a:r>
                            <a:rPr lang="en-US" sz="1400" dirty="0"/>
                            <a:t>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304800">
                    <a:tc>
                      <a:txBody>
                        <a:bodyPr/>
                        <a:lstStyle/>
                        <a:p>
                          <a:r>
                            <a:rPr lang="en-US" sz="1400" dirty="0"/>
                            <a:t>110</a:t>
                          </a:r>
                        </a:p>
                      </a:txBody>
                      <a:tcPr/>
                    </a:tc>
                    <a:tc>
                      <a:txBody>
                        <a:bodyPr/>
                        <a:lstStyle/>
                        <a:p>
                          <a:r>
                            <a:rPr lang="en-US" sz="1400" dirty="0"/>
                            <a:t>5</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304800">
                    <a:tc>
                      <a:txBody>
                        <a:bodyPr/>
                        <a:lstStyle/>
                        <a:p>
                          <a:r>
                            <a:rPr lang="en-US" sz="1400" dirty="0"/>
                            <a:t>120</a:t>
                          </a:r>
                        </a:p>
                      </a:txBody>
                      <a:tcPr/>
                    </a:tc>
                    <a:tc>
                      <a:txBody>
                        <a:bodyPr/>
                        <a:lstStyle/>
                        <a:p>
                          <a:r>
                            <a:rPr lang="en-US" sz="1400" dirty="0"/>
                            <a:t>2</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30480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30480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30480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0810AA6-3728-45DC-BC8E-E20D7ABD10F1}"/>
                  </a:ext>
                </a:extLst>
              </p:cNvPr>
              <p:cNvSpPr txBox="1"/>
              <p:nvPr/>
            </p:nvSpPr>
            <p:spPr>
              <a:xfrm>
                <a:off x="7239000" y="1905000"/>
                <a:ext cx="4267200" cy="3411575"/>
              </a:xfrm>
              <a:prstGeom prst="rect">
                <a:avLst/>
              </a:prstGeom>
              <a:solidFill>
                <a:srgbClr val="D6D2C4"/>
              </a:solidFill>
            </p:spPr>
            <p:txBody>
              <a:bodyPr wrap="square" rtlCol="0">
                <a:spAutoFit/>
              </a:bodyPr>
              <a:lstStyle/>
              <a:p>
                <a:r>
                  <a:rPr lang="en-US" sz="1600" dirty="0">
                    <a:latin typeface="+mj-lt"/>
                  </a:rPr>
                  <a:t>Assume that voltages and currents have been 0 for negative time, so historical values are 0. </a:t>
                </a:r>
              </a:p>
              <a:p>
                <a:endParaRPr lang="en-US" sz="1600" dirty="0">
                  <a:latin typeface="+mj-lt"/>
                </a:endParaRPr>
              </a:p>
              <a:p>
                <a:r>
                  <a:rPr lang="en-US" sz="1600" dirty="0">
                    <a:latin typeface="+mj-lt"/>
                  </a:rPr>
                  <a:t>Because right hand side current source is 0 </a:t>
                </a:r>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m:t>
                        </m:r>
                        <m:r>
                          <a:rPr lang="en-US" sz="1600" b="0" i="1" smtClean="0">
                            <a:latin typeface="Cambria Math" panose="02040503050406030204" pitchFamily="18" charset="0"/>
                          </a:rPr>
                          <m:t>𝐼</m:t>
                        </m:r>
                      </m:e>
                      <m:sub>
                        <m:r>
                          <a:rPr lang="en-US" sz="1600" b="0" i="1" smtClean="0">
                            <a:latin typeface="Cambria Math" panose="02040503050406030204" pitchFamily="18" charset="0"/>
                          </a:rPr>
                          <m:t>𝐻</m:t>
                        </m:r>
                        <m:r>
                          <a:rPr lang="en-US" sz="1600" b="0" i="1" smtClean="0">
                            <a:latin typeface="Cambria Math" panose="02040503050406030204" pitchFamily="18" charset="0"/>
                          </a:rPr>
                          <m:t>2</m:t>
                        </m:r>
                      </m:sub>
                    </m:sSub>
                    <m:r>
                      <a:rPr lang="en-US" sz="1600" b="0" i="1" smtClean="0">
                        <a:latin typeface="Cambria Math" panose="02040503050406030204" pitchFamily="18" charset="0"/>
                      </a:rPr>
                      <m:t>)</m:t>
                    </m:r>
                  </m:oMath>
                </a14:m>
                <a:r>
                  <a:rPr lang="en-US" sz="1600" dirty="0">
                    <a:latin typeface="+mj-lt"/>
                  </a:rPr>
                  <a:t>, the current and voltage there will be 0 as well.</a:t>
                </a:r>
              </a:p>
              <a:p>
                <a:endParaRPr lang="en-US" sz="1600" dirty="0">
                  <a:latin typeface="+mj-lt"/>
                </a:endParaRP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𝑖</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r>
                      <a:rPr lang="en-US" sz="1600" b="0" i="1" smtClean="0">
                        <a:latin typeface="Cambria Math" panose="02040503050406030204" pitchFamily="18" charset="0"/>
                      </a:rPr>
                      <m:t>=5313 </m:t>
                    </m:r>
                    <m:r>
                      <a:rPr lang="en-US" sz="1600" b="0" i="1" smtClean="0">
                        <a:latin typeface="Cambria Math" panose="02040503050406030204" pitchFamily="18" charset="0"/>
                      </a:rPr>
                      <m:t>𝐴</m:t>
                    </m:r>
                  </m:oMath>
                </a14:m>
                <a:r>
                  <a:rPr lang="en-US" sz="1600" dirty="0">
                    <a:latin typeface="+mj-lt"/>
                  </a:rPr>
                  <a:t> </a:t>
                </a:r>
              </a:p>
              <a:p>
                <a:endParaRPr lang="en-US" sz="1600" dirty="0">
                  <a:latin typeface="+mj-lt"/>
                </a:endParaRP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𝐻</m:t>
                            </m:r>
                            <m:r>
                              <a:rPr lang="en-US" sz="1600" b="0" i="1" smtClean="0">
                                <a:latin typeface="Cambria Math" panose="02040503050406030204" pitchFamily="18" charset="0"/>
                              </a:rPr>
                              <m:t>1</m:t>
                            </m:r>
                          </m:sub>
                        </m:sSub>
                      </m:e>
                    </m:d>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5313−0</m:t>
                        </m:r>
                      </m:e>
                    </m:d>
                    <m:d>
                      <m:dPr>
                        <m:ctrlPr>
                          <a:rPr lang="en-US" sz="1600" b="0" i="1" smtClean="0">
                            <a:latin typeface="Cambria Math" panose="02040503050406030204" pitchFamily="18" charset="0"/>
                          </a:rPr>
                        </m:ctrlPr>
                      </m:dPr>
                      <m:e>
                        <m:r>
                          <a:rPr lang="en-US" sz="1600" b="0" i="1" smtClean="0">
                            <a:latin typeface="Cambria Math" panose="02040503050406030204" pitchFamily="18" charset="0"/>
                          </a:rPr>
                          <m:t>497</m:t>
                        </m:r>
                      </m:e>
                    </m:d>
                    <m:r>
                      <a:rPr lang="en-US" sz="1600" b="0" i="1" smtClean="0">
                        <a:latin typeface="Cambria Math" panose="02040503050406030204" pitchFamily="18" charset="0"/>
                      </a:rPr>
                      <m:t>=2614 </m:t>
                    </m:r>
                    <m:r>
                      <a:rPr lang="en-US" sz="1600" b="0" i="1" smtClean="0">
                        <a:latin typeface="Cambria Math" panose="02040503050406030204" pitchFamily="18" charset="0"/>
                      </a:rPr>
                      <m:t>𝑘𝑉</m:t>
                    </m:r>
                  </m:oMath>
                </a14:m>
                <a:r>
                  <a:rPr lang="en-US" sz="1600" dirty="0">
                    <a:latin typeface="+mj-lt"/>
                  </a:rPr>
                  <a:t> </a:t>
                </a:r>
              </a:p>
            </p:txBody>
          </p:sp>
        </mc:Choice>
        <mc:Fallback xmlns="">
          <p:sp>
            <p:nvSpPr>
              <p:cNvPr id="5" name="TextBox 4">
                <a:extLst>
                  <a:ext uri="{FF2B5EF4-FFF2-40B4-BE49-F238E27FC236}">
                    <a16:creationId xmlns:a16="http://schemas.microsoft.com/office/drawing/2014/main" id="{A0810AA6-3728-45DC-BC8E-E20D7ABD10F1}"/>
                  </a:ext>
                </a:extLst>
              </p:cNvPr>
              <p:cNvSpPr txBox="1">
                <a:spLocks noRot="1" noChangeAspect="1" noMove="1" noResize="1" noEditPoints="1" noAdjustHandles="1" noChangeArrowheads="1" noChangeShapeType="1" noTextEdit="1"/>
              </p:cNvSpPr>
              <p:nvPr/>
            </p:nvSpPr>
            <p:spPr>
              <a:xfrm>
                <a:off x="7239000" y="1905000"/>
                <a:ext cx="4267200" cy="3411575"/>
              </a:xfrm>
              <a:prstGeom prst="rect">
                <a:avLst/>
              </a:prstGeom>
              <a:blipFill>
                <a:blip r:embed="rId4"/>
                <a:stretch>
                  <a:fillRect l="-857" t="-537" r="-286"/>
                </a:stretch>
              </a:blipFill>
            </p:spPr>
            <p:txBody>
              <a:bodyPr/>
              <a:lstStyle/>
              <a:p>
                <a:r>
                  <a:rPr lang="en-US">
                    <a:noFill/>
                  </a:rPr>
                  <a:t> </a:t>
                </a:r>
              </a:p>
            </p:txBody>
          </p:sp>
        </mc:Fallback>
      </mc:AlternateContent>
    </p:spTree>
    <p:extLst>
      <p:ext uri="{BB962C8B-B14F-4D97-AF65-F5344CB8AC3E}">
        <p14:creationId xmlns:p14="http://schemas.microsoft.com/office/powerpoint/2010/main" val="821756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F5093E76-C529-42B2-86BA-3654357262AD}"/>
                  </a:ext>
                </a:extLst>
              </p:cNvPr>
              <p:cNvSpPr>
                <a:spLocks noGrp="1"/>
              </p:cNvSpPr>
              <p:nvPr>
                <p:ph type="title"/>
              </p:nvPr>
            </p:nvSpPr>
            <p:spPr/>
            <p:txBody>
              <a:bodyPr/>
              <a:lstStyle/>
              <a:p>
                <a:r>
                  <a:rPr lang="en-US" dirty="0"/>
                  <a:t>Time Steps 20-50 </a:t>
                </a:r>
                <a14:m>
                  <m:oMath xmlns:m="http://schemas.openxmlformats.org/officeDocument/2006/math">
                    <m:r>
                      <a:rPr lang="en-US" b="1" i="1" smtClean="0">
                        <a:latin typeface="Cambria Math" panose="02040503050406030204" pitchFamily="18" charset="0"/>
                      </a:rPr>
                      <m:t>𝝁</m:t>
                    </m:r>
                    <m:r>
                      <a:rPr lang="en-US" b="1" i="1" smtClean="0">
                        <a:latin typeface="Cambria Math" panose="02040503050406030204" pitchFamily="18" charset="0"/>
                      </a:rPr>
                      <m:t>𝒔</m:t>
                    </m:r>
                  </m:oMath>
                </a14:m>
                <a:endParaRPr lang="en-US" dirty="0"/>
              </a:p>
            </p:txBody>
          </p:sp>
        </mc:Choice>
        <mc:Fallback xmlns="">
          <p:sp>
            <p:nvSpPr>
              <p:cNvPr id="2" name="Title 1">
                <a:extLst>
                  <a:ext uri="{FF2B5EF4-FFF2-40B4-BE49-F238E27FC236}">
                    <a16:creationId xmlns:a16="http://schemas.microsoft.com/office/drawing/2014/main" id="{F5093E76-C529-42B2-86BA-3654357262AD}"/>
                  </a:ext>
                </a:extLst>
              </p:cNvPr>
              <p:cNvSpPr>
                <a:spLocks noGrp="1" noRot="1" noChangeAspect="1" noMove="1" noResize="1" noEditPoints="1" noAdjustHandles="1" noChangeArrowheads="1" noChangeShapeType="1" noTextEdit="1"/>
              </p:cNvSpPr>
              <p:nvPr>
                <p:ph type="title"/>
              </p:nvPr>
            </p:nvSpPr>
            <p:spPr>
              <a:blipFill>
                <a:blip r:embed="rId2"/>
                <a:stretch>
                  <a:fillRect l="-173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1086429970"/>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154388">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𝑡</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𝑠𝑢𝑟𝑔𝑒</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𝐼</m:t>
                                    </m:r>
                                  </m:e>
                                  <m:sub>
                                    <m:r>
                                      <a:rPr lang="en-US" sz="1400" b="0" i="1" smtClean="0">
                                        <a:latin typeface="Cambria Math" panose="02040503050406030204" pitchFamily="18" charset="0"/>
                                      </a:rPr>
                                      <m:t>h</m:t>
                                    </m:r>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𝑣</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1</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𝑖</m:t>
                                    </m:r>
                                  </m:e>
                                  <m:sub>
                                    <m:r>
                                      <a:rPr lang="en-US" sz="1400" b="0" i="1" smtClean="0">
                                        <a:latin typeface="Cambria Math" panose="02040503050406030204" pitchFamily="18" charset="0"/>
                                      </a:rPr>
                                      <m:t>2</m:t>
                                    </m:r>
                                  </m:sub>
                                </m:sSub>
                                <m:r>
                                  <a:rPr lang="en-US" sz="1400" b="0" i="1" smtClean="0">
                                    <a:latin typeface="Cambria Math" panose="02040503050406030204" pitchFamily="18" charset="0"/>
                                  </a:rPr>
                                  <m:t>(</m:t>
                                </m:r>
                                <m:r>
                                  <a:rPr lang="en-US" sz="1400" b="0" i="1" smtClean="0">
                                    <a:latin typeface="Cambria Math" panose="02040503050406030204" pitchFamily="18" charset="0"/>
                                  </a:rPr>
                                  <m:t>𝑡</m:t>
                                </m:r>
                                <m:r>
                                  <a:rPr lang="en-US" sz="1400" b="0" i="1" smtClean="0">
                                    <a:latin typeface="Cambria Math" panose="02040503050406030204" pitchFamily="18" charset="0"/>
                                  </a:rPr>
                                  <m:t>)</m:t>
                                </m:r>
                              </m:oMath>
                            </m:oMathPara>
                          </a14:m>
                          <a:endParaRPr lang="en-US" sz="1400" dirty="0"/>
                        </a:p>
                      </a:txBody>
                      <a:tcPr/>
                    </a:tc>
                    <a:extLst>
                      <a:ext uri="{0D108BD9-81ED-4DB2-BD59-A6C34878D82A}">
                        <a16:rowId xmlns:a16="http://schemas.microsoft.com/office/drawing/2014/main" val="3064444016"/>
                      </a:ext>
                    </a:extLst>
                  </a:tr>
                  <a:tr h="14608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146080">
                    <a:tc>
                      <a:txBody>
                        <a:bodyPr/>
                        <a:lstStyle/>
                        <a:p>
                          <a:r>
                            <a:rPr lang="en-US" sz="1400" dirty="0"/>
                            <a:t>10 </a:t>
                          </a:r>
                          <a14:m>
                            <m:oMath xmlns:m="http://schemas.openxmlformats.org/officeDocument/2006/math">
                              <m:r>
                                <a:rPr lang="en-US" sz="1400" b="0" i="1" smtClean="0">
                                  <a:latin typeface="Cambria Math" panose="02040503050406030204" pitchFamily="18" charset="0"/>
                                </a:rPr>
                                <m:t>𝜇</m:t>
                              </m:r>
                              <m:r>
                                <a:rPr lang="en-US" sz="1400" b="0" i="1" smtClean="0">
                                  <a:latin typeface="Cambria Math" panose="02040503050406030204" pitchFamily="18" charset="0"/>
                                </a:rPr>
                                <m:t>𝑠</m:t>
                              </m:r>
                            </m:oMath>
                          </a14:m>
                          <a:endParaRPr lang="en-US" sz="1400" dirty="0"/>
                        </a:p>
                      </a:txBody>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146080">
                    <a:tc>
                      <a:txBody>
                        <a:bodyPr/>
                        <a:lstStyle/>
                        <a:p>
                          <a:r>
                            <a:rPr lang="en-US" sz="1400" dirty="0"/>
                            <a:t>20</a:t>
                          </a:r>
                        </a:p>
                      </a:txBody>
                      <a:tcPr/>
                    </a:tc>
                    <a:tc>
                      <a:txBody>
                        <a:bodyPr/>
                        <a:lstStyle/>
                        <a:p>
                          <a:r>
                            <a:rPr lang="en-US" sz="1400" dirty="0"/>
                            <a:t>2639</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1311</a:t>
                          </a:r>
                        </a:p>
                      </a:txBody>
                      <a:tcPr/>
                    </a:tc>
                    <a:tc>
                      <a:txBody>
                        <a:bodyPr/>
                        <a:lstStyle/>
                        <a:p>
                          <a:r>
                            <a:rPr lang="en-US" sz="1400" dirty="0"/>
                            <a:t>0</a:t>
                          </a:r>
                        </a:p>
                      </a:txBody>
                      <a:tcPr/>
                    </a:tc>
                    <a:tc>
                      <a:txBody>
                        <a:bodyPr/>
                        <a:lstStyle/>
                        <a:p>
                          <a:r>
                            <a:rPr lang="en-US" sz="1400" dirty="0"/>
                            <a:t>2639</a:t>
                          </a:r>
                        </a:p>
                      </a:txBody>
                      <a:tcPr/>
                    </a:tc>
                    <a:tc>
                      <a:txBody>
                        <a:bodyPr/>
                        <a:lstStyle/>
                        <a:p>
                          <a:r>
                            <a:rPr lang="en-US" sz="1400" dirty="0"/>
                            <a:t>0</a:t>
                          </a:r>
                        </a:p>
                      </a:txBody>
                      <a:tcPr/>
                    </a:tc>
                    <a:extLst>
                      <a:ext uri="{0D108BD9-81ED-4DB2-BD59-A6C34878D82A}">
                        <a16:rowId xmlns:a16="http://schemas.microsoft.com/office/drawing/2014/main" val="4241752928"/>
                      </a:ext>
                    </a:extLst>
                  </a:tr>
                  <a:tr h="146080">
                    <a:tc>
                      <a:txBody>
                        <a:bodyPr/>
                        <a:lstStyle/>
                        <a:p>
                          <a:r>
                            <a:rPr lang="en-US" sz="1400" dirty="0"/>
                            <a:t>30</a:t>
                          </a:r>
                        </a:p>
                      </a:txBody>
                      <a:tcPr/>
                    </a:tc>
                    <a:tc>
                      <a:txBody>
                        <a:bodyPr/>
                        <a:lstStyle/>
                        <a:p>
                          <a:r>
                            <a:rPr lang="en-US" sz="1400" dirty="0"/>
                            <a:t>1310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1310</a:t>
                          </a:r>
                        </a:p>
                      </a:txBody>
                      <a:tcPr/>
                    </a:tc>
                    <a:tc>
                      <a:txBody>
                        <a:bodyPr/>
                        <a:lstStyle/>
                        <a:p>
                          <a:r>
                            <a:rPr lang="en-US" sz="1400" dirty="0"/>
                            <a:t>0</a:t>
                          </a:r>
                        </a:p>
                      </a:txBody>
                      <a:tcPr/>
                    </a:tc>
                    <a:extLst>
                      <a:ext uri="{0D108BD9-81ED-4DB2-BD59-A6C34878D82A}">
                        <a16:rowId xmlns:a16="http://schemas.microsoft.com/office/drawing/2014/main" val="2742253485"/>
                      </a:ext>
                    </a:extLst>
                  </a:tr>
                  <a:tr h="146080">
                    <a:tc>
                      <a:txBody>
                        <a:bodyPr/>
                        <a:lstStyle/>
                        <a:p>
                          <a:r>
                            <a:rPr lang="en-US" sz="1400" dirty="0"/>
                            <a:t>40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extLst>
                      <a:ext uri="{0D108BD9-81ED-4DB2-BD59-A6C34878D82A}">
                        <a16:rowId xmlns:a16="http://schemas.microsoft.com/office/drawing/2014/main" val="2179561135"/>
                      </a:ext>
                    </a:extLst>
                  </a:tr>
                  <a:tr h="146080">
                    <a:tc>
                      <a:txBody>
                        <a:bodyPr/>
                        <a:lstStyle/>
                        <a:p>
                          <a:r>
                            <a:rPr lang="en-US" sz="1400" dirty="0"/>
                            <a:t>50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161</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extLst>
                      <a:ext uri="{0D108BD9-81ED-4DB2-BD59-A6C34878D82A}">
                        <a16:rowId xmlns:a16="http://schemas.microsoft.com/office/drawing/2014/main" val="3651646405"/>
                      </a:ext>
                    </a:extLst>
                  </a:tr>
                  <a:tr h="146080">
                    <a:tc>
                      <a:txBody>
                        <a:bodyPr/>
                        <a:lstStyle/>
                        <a:p>
                          <a:r>
                            <a:rPr lang="en-US" sz="1400" dirty="0"/>
                            <a:t>60</a:t>
                          </a:r>
                        </a:p>
                      </a:txBody>
                      <a:tcPr/>
                    </a:tc>
                    <a:tc>
                      <a:txBody>
                        <a:bodyPr/>
                        <a:lstStyle/>
                        <a:p>
                          <a:r>
                            <a:rPr lang="en-US" sz="1400" dirty="0"/>
                            <a:t>160</a:t>
                          </a:r>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38191599"/>
                      </a:ext>
                    </a:extLst>
                  </a:tr>
                  <a:tr h="146080">
                    <a:tc>
                      <a:txBody>
                        <a:bodyPr/>
                        <a:lstStyle/>
                        <a:p>
                          <a:r>
                            <a:rPr lang="en-US" sz="1400" dirty="0"/>
                            <a:t>70</a:t>
                          </a:r>
                        </a:p>
                      </a:txBody>
                      <a:tcPr/>
                    </a:tc>
                    <a:tc>
                      <a:txBody>
                        <a:bodyPr/>
                        <a:lstStyle/>
                        <a:p>
                          <a:r>
                            <a:rPr lang="en-US" sz="1400" dirty="0"/>
                            <a:t>80</a:t>
                          </a:r>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146080">
                    <a:tc>
                      <a:txBody>
                        <a:bodyPr/>
                        <a:lstStyle/>
                        <a:p>
                          <a:r>
                            <a:rPr lang="en-US" sz="1400" dirty="0"/>
                            <a:t>80</a:t>
                          </a:r>
                        </a:p>
                      </a:txBody>
                      <a:tcPr/>
                    </a:tc>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146080">
                    <a:tc>
                      <a:txBody>
                        <a:bodyPr/>
                        <a:lstStyle/>
                        <a:p>
                          <a:r>
                            <a:rPr lang="en-US" sz="1400" dirty="0"/>
                            <a:t>90</a:t>
                          </a:r>
                        </a:p>
                      </a:txBody>
                      <a:tcPr/>
                    </a:tc>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09105822"/>
                      </a:ext>
                    </a:extLst>
                  </a:tr>
                  <a:tr h="146080">
                    <a:tc>
                      <a:txBody>
                        <a:bodyPr/>
                        <a:lstStyle/>
                        <a:p>
                          <a:r>
                            <a:rPr lang="en-US" sz="1400" dirty="0"/>
                            <a:t>100</a:t>
                          </a:r>
                        </a:p>
                      </a:txBody>
                      <a:tcPr/>
                    </a:tc>
                    <a:tc>
                      <a:txBody>
                        <a:bodyPr/>
                        <a:lstStyle/>
                        <a:p>
                          <a:r>
                            <a:rPr lang="en-US" sz="1400" dirty="0"/>
                            <a:t>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146080">
                    <a:tc>
                      <a:txBody>
                        <a:bodyPr/>
                        <a:lstStyle/>
                        <a:p>
                          <a:r>
                            <a:rPr lang="en-US" sz="1400" dirty="0"/>
                            <a:t>110</a:t>
                          </a:r>
                        </a:p>
                      </a:txBody>
                      <a:tcPr/>
                    </a:tc>
                    <a:tc>
                      <a:txBody>
                        <a:bodyPr/>
                        <a:lstStyle/>
                        <a:p>
                          <a:r>
                            <a:rPr lang="en-US" sz="1400" dirty="0"/>
                            <a:t>5</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146080">
                    <a:tc>
                      <a:txBody>
                        <a:bodyPr/>
                        <a:lstStyle/>
                        <a:p>
                          <a:r>
                            <a:rPr lang="en-US" sz="1400" dirty="0"/>
                            <a:t>120</a:t>
                          </a:r>
                        </a:p>
                      </a:txBody>
                      <a:tcPr/>
                    </a:tc>
                    <a:tc>
                      <a:txBody>
                        <a:bodyPr/>
                        <a:lstStyle/>
                        <a:p>
                          <a:r>
                            <a:rPr lang="en-US" sz="1400" dirty="0"/>
                            <a:t>2</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14608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14608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14608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Choice>
        <mc:Fallback xmlns="">
          <p:graphicFrame>
            <p:nvGraphicFramePr>
              <p:cNvPr id="4" name="Table 3">
                <a:extLst>
                  <a:ext uri="{FF2B5EF4-FFF2-40B4-BE49-F238E27FC236}">
                    <a16:creationId xmlns:a16="http://schemas.microsoft.com/office/drawing/2014/main" id="{4FB9E983-0997-4915-9144-2C387BEE9388}"/>
                  </a:ext>
                </a:extLst>
              </p:cNvPr>
              <p:cNvGraphicFramePr>
                <a:graphicFrameLocks noGrp="1"/>
              </p:cNvGraphicFramePr>
              <p:nvPr>
                <p:extLst>
                  <p:ext uri="{D42A27DB-BD31-4B8C-83A1-F6EECF244321}">
                    <p14:modId xmlns:p14="http://schemas.microsoft.com/office/powerpoint/2010/main" val="1086429970"/>
                  </p:ext>
                </p:extLst>
              </p:nvPr>
            </p:nvGraphicFramePr>
            <p:xfrm>
              <a:off x="228600" y="1295400"/>
              <a:ext cx="6400800" cy="5198936"/>
            </p:xfrm>
            <a:graphic>
              <a:graphicData uri="http://schemas.openxmlformats.org/drawingml/2006/table">
                <a:tbl>
                  <a:tblPr firstRow="1" bandRow="1">
                    <a:tableStyleId>{5940675A-B579-460E-94D1-54222C63F5DA}</a:tableStyleId>
                  </a:tblPr>
                  <a:tblGrid>
                    <a:gridCol w="800100">
                      <a:extLst>
                        <a:ext uri="{9D8B030D-6E8A-4147-A177-3AD203B41FA5}">
                          <a16:colId xmlns:a16="http://schemas.microsoft.com/office/drawing/2014/main" val="6397091"/>
                        </a:ext>
                      </a:extLst>
                    </a:gridCol>
                    <a:gridCol w="800100">
                      <a:extLst>
                        <a:ext uri="{9D8B030D-6E8A-4147-A177-3AD203B41FA5}">
                          <a16:colId xmlns:a16="http://schemas.microsoft.com/office/drawing/2014/main" val="3546521499"/>
                        </a:ext>
                      </a:extLst>
                    </a:gridCol>
                    <a:gridCol w="800100">
                      <a:extLst>
                        <a:ext uri="{9D8B030D-6E8A-4147-A177-3AD203B41FA5}">
                          <a16:colId xmlns:a16="http://schemas.microsoft.com/office/drawing/2014/main" val="1158226105"/>
                        </a:ext>
                      </a:extLst>
                    </a:gridCol>
                    <a:gridCol w="800100">
                      <a:extLst>
                        <a:ext uri="{9D8B030D-6E8A-4147-A177-3AD203B41FA5}">
                          <a16:colId xmlns:a16="http://schemas.microsoft.com/office/drawing/2014/main" val="641157256"/>
                        </a:ext>
                      </a:extLst>
                    </a:gridCol>
                    <a:gridCol w="800100">
                      <a:extLst>
                        <a:ext uri="{9D8B030D-6E8A-4147-A177-3AD203B41FA5}">
                          <a16:colId xmlns:a16="http://schemas.microsoft.com/office/drawing/2014/main" val="4170852010"/>
                        </a:ext>
                      </a:extLst>
                    </a:gridCol>
                    <a:gridCol w="800100">
                      <a:extLst>
                        <a:ext uri="{9D8B030D-6E8A-4147-A177-3AD203B41FA5}">
                          <a16:colId xmlns:a16="http://schemas.microsoft.com/office/drawing/2014/main" val="536051949"/>
                        </a:ext>
                      </a:extLst>
                    </a:gridCol>
                    <a:gridCol w="800100">
                      <a:extLst>
                        <a:ext uri="{9D8B030D-6E8A-4147-A177-3AD203B41FA5}">
                          <a16:colId xmlns:a16="http://schemas.microsoft.com/office/drawing/2014/main" val="1093425452"/>
                        </a:ext>
                      </a:extLst>
                    </a:gridCol>
                    <a:gridCol w="800100">
                      <a:extLst>
                        <a:ext uri="{9D8B030D-6E8A-4147-A177-3AD203B41FA5}">
                          <a16:colId xmlns:a16="http://schemas.microsoft.com/office/drawing/2014/main" val="1413720973"/>
                        </a:ext>
                      </a:extLst>
                    </a:gridCol>
                  </a:tblGrid>
                  <a:tr h="322136">
                    <a:tc>
                      <a:txBody>
                        <a:bodyPr/>
                        <a:lstStyle/>
                        <a:p>
                          <a:endParaRPr lang="en-US"/>
                        </a:p>
                      </a:txBody>
                      <a:tcPr>
                        <a:blipFill>
                          <a:blip r:embed="rId3"/>
                          <a:stretch>
                            <a:fillRect l="-763" t="-1887" r="-703817" b="-1530189"/>
                          </a:stretch>
                        </a:blipFill>
                      </a:tcPr>
                    </a:tc>
                    <a:tc>
                      <a:txBody>
                        <a:bodyPr/>
                        <a:lstStyle/>
                        <a:p>
                          <a:endParaRPr lang="en-US"/>
                        </a:p>
                      </a:txBody>
                      <a:tcPr>
                        <a:blipFill>
                          <a:blip r:embed="rId3"/>
                          <a:stretch>
                            <a:fillRect l="-100000" t="-1887" r="-598485" b="-1530189"/>
                          </a:stretch>
                        </a:blipFill>
                      </a:tcPr>
                    </a:tc>
                    <a:tc>
                      <a:txBody>
                        <a:bodyPr/>
                        <a:lstStyle/>
                        <a:p>
                          <a:endParaRPr lang="en-US"/>
                        </a:p>
                      </a:txBody>
                      <a:tcPr>
                        <a:blipFill>
                          <a:blip r:embed="rId3"/>
                          <a:stretch>
                            <a:fillRect l="-201527" t="-1887" r="-503053" b="-1530189"/>
                          </a:stretch>
                        </a:blipFill>
                      </a:tcPr>
                    </a:tc>
                    <a:tc>
                      <a:txBody>
                        <a:bodyPr/>
                        <a:lstStyle/>
                        <a:p>
                          <a:endParaRPr lang="en-US"/>
                        </a:p>
                      </a:txBody>
                      <a:tcPr>
                        <a:blipFill>
                          <a:blip r:embed="rId3"/>
                          <a:stretch>
                            <a:fillRect l="-299242" t="-1887" r="-399242" b="-1530189"/>
                          </a:stretch>
                        </a:blipFill>
                      </a:tcPr>
                    </a:tc>
                    <a:tc>
                      <a:txBody>
                        <a:bodyPr/>
                        <a:lstStyle/>
                        <a:p>
                          <a:endParaRPr lang="en-US"/>
                        </a:p>
                      </a:txBody>
                      <a:tcPr>
                        <a:blipFill>
                          <a:blip r:embed="rId3"/>
                          <a:stretch>
                            <a:fillRect l="-402290" t="-1887" r="-302290" b="-1530189"/>
                          </a:stretch>
                        </a:blipFill>
                      </a:tcPr>
                    </a:tc>
                    <a:tc>
                      <a:txBody>
                        <a:bodyPr/>
                        <a:lstStyle/>
                        <a:p>
                          <a:endParaRPr lang="en-US"/>
                        </a:p>
                      </a:txBody>
                      <a:tcPr>
                        <a:blipFill>
                          <a:blip r:embed="rId3"/>
                          <a:stretch>
                            <a:fillRect l="-502290" t="-1887" r="-202290" b="-1530189"/>
                          </a:stretch>
                        </a:blipFill>
                      </a:tcPr>
                    </a:tc>
                    <a:tc>
                      <a:txBody>
                        <a:bodyPr/>
                        <a:lstStyle/>
                        <a:p>
                          <a:endParaRPr lang="en-US"/>
                        </a:p>
                      </a:txBody>
                      <a:tcPr>
                        <a:blipFill>
                          <a:blip r:embed="rId3"/>
                          <a:stretch>
                            <a:fillRect l="-597727" t="-1887" r="-100758" b="-1530189"/>
                          </a:stretch>
                        </a:blipFill>
                      </a:tcPr>
                    </a:tc>
                    <a:tc>
                      <a:txBody>
                        <a:bodyPr/>
                        <a:lstStyle/>
                        <a:p>
                          <a:endParaRPr lang="en-US"/>
                        </a:p>
                      </a:txBody>
                      <a:tcPr>
                        <a:blipFill>
                          <a:blip r:embed="rId3"/>
                          <a:stretch>
                            <a:fillRect l="-703053" t="-1887" r="-1527" b="-1530189"/>
                          </a:stretch>
                        </a:blipFill>
                      </a:tcPr>
                    </a:tc>
                    <a:extLst>
                      <a:ext uri="{0D108BD9-81ED-4DB2-BD59-A6C34878D82A}">
                        <a16:rowId xmlns:a16="http://schemas.microsoft.com/office/drawing/2014/main" val="3064444016"/>
                      </a:ext>
                    </a:extLst>
                  </a:tr>
                  <a:tr h="304800">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0</a:t>
                          </a:r>
                        </a:p>
                      </a:txBody>
                      <a:tcPr/>
                    </a:tc>
                    <a:extLst>
                      <a:ext uri="{0D108BD9-81ED-4DB2-BD59-A6C34878D82A}">
                        <a16:rowId xmlns:a16="http://schemas.microsoft.com/office/drawing/2014/main" val="1442601108"/>
                      </a:ext>
                    </a:extLst>
                  </a:tr>
                  <a:tr h="304800">
                    <a:tc>
                      <a:txBody>
                        <a:bodyPr/>
                        <a:lstStyle/>
                        <a:p>
                          <a:endParaRPr lang="en-US"/>
                        </a:p>
                      </a:txBody>
                      <a:tcPr>
                        <a:blipFill>
                          <a:blip r:embed="rId3"/>
                          <a:stretch>
                            <a:fillRect l="-763" t="-208000" r="-703817" b="-1422000"/>
                          </a:stretch>
                        </a:blipFill>
                      </a:tcPr>
                    </a:tc>
                    <a:tc>
                      <a:txBody>
                        <a:bodyPr/>
                        <a:lstStyle/>
                        <a:p>
                          <a:r>
                            <a:rPr lang="en-US" sz="1400" dirty="0"/>
                            <a:t>5313 A</a:t>
                          </a:r>
                        </a:p>
                      </a:txBody>
                      <a:tcPr/>
                    </a:tc>
                    <a:tc>
                      <a:txBody>
                        <a:bodyPr/>
                        <a:lstStyle/>
                        <a:p>
                          <a:r>
                            <a:rPr lang="en-US" sz="1400" dirty="0"/>
                            <a:t>0</a:t>
                          </a:r>
                        </a:p>
                      </a:txBody>
                      <a:tcPr/>
                    </a:tc>
                    <a:tc>
                      <a:txBody>
                        <a:bodyPr/>
                        <a:lstStyle/>
                        <a:p>
                          <a:r>
                            <a:rPr lang="en-US" sz="1400" dirty="0"/>
                            <a:t>0</a:t>
                          </a:r>
                        </a:p>
                      </a:txBody>
                      <a:tcPr/>
                    </a:tc>
                    <a:tc>
                      <a:txBody>
                        <a:bodyPr/>
                        <a:lstStyle/>
                        <a:p>
                          <a:r>
                            <a:rPr lang="en-US" sz="1200" dirty="0"/>
                            <a:t>2614 kV</a:t>
                          </a:r>
                        </a:p>
                      </a:txBody>
                      <a:tcPr/>
                    </a:tc>
                    <a:tc>
                      <a:txBody>
                        <a:bodyPr/>
                        <a:lstStyle/>
                        <a:p>
                          <a:r>
                            <a:rPr lang="en-US" sz="1400" dirty="0"/>
                            <a:t>0</a:t>
                          </a:r>
                        </a:p>
                      </a:txBody>
                      <a:tcPr/>
                    </a:tc>
                    <a:tc>
                      <a:txBody>
                        <a:bodyPr/>
                        <a:lstStyle/>
                        <a:p>
                          <a:r>
                            <a:rPr lang="en-US" sz="1400" dirty="0"/>
                            <a:t>5313 A</a:t>
                          </a:r>
                        </a:p>
                      </a:txBody>
                      <a:tcPr/>
                    </a:tc>
                    <a:tc>
                      <a:txBody>
                        <a:bodyPr/>
                        <a:lstStyle/>
                        <a:p>
                          <a:r>
                            <a:rPr lang="en-US" sz="1400" dirty="0"/>
                            <a:t>0</a:t>
                          </a:r>
                        </a:p>
                      </a:txBody>
                      <a:tcPr/>
                    </a:tc>
                    <a:extLst>
                      <a:ext uri="{0D108BD9-81ED-4DB2-BD59-A6C34878D82A}">
                        <a16:rowId xmlns:a16="http://schemas.microsoft.com/office/drawing/2014/main" val="1195227440"/>
                      </a:ext>
                    </a:extLst>
                  </a:tr>
                  <a:tr h="304800">
                    <a:tc>
                      <a:txBody>
                        <a:bodyPr/>
                        <a:lstStyle/>
                        <a:p>
                          <a:r>
                            <a:rPr lang="en-US" sz="1400" dirty="0"/>
                            <a:t>20</a:t>
                          </a:r>
                        </a:p>
                      </a:txBody>
                      <a:tcPr/>
                    </a:tc>
                    <a:tc>
                      <a:txBody>
                        <a:bodyPr/>
                        <a:lstStyle/>
                        <a:p>
                          <a:r>
                            <a:rPr lang="en-US" sz="1400" dirty="0"/>
                            <a:t>2639</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1311</a:t>
                          </a:r>
                        </a:p>
                      </a:txBody>
                      <a:tcPr/>
                    </a:tc>
                    <a:tc>
                      <a:txBody>
                        <a:bodyPr/>
                        <a:lstStyle/>
                        <a:p>
                          <a:r>
                            <a:rPr lang="en-US" sz="1400" dirty="0"/>
                            <a:t>0</a:t>
                          </a:r>
                        </a:p>
                      </a:txBody>
                      <a:tcPr/>
                    </a:tc>
                    <a:tc>
                      <a:txBody>
                        <a:bodyPr/>
                        <a:lstStyle/>
                        <a:p>
                          <a:r>
                            <a:rPr lang="en-US" sz="1400" dirty="0"/>
                            <a:t>2639</a:t>
                          </a:r>
                        </a:p>
                      </a:txBody>
                      <a:tcPr/>
                    </a:tc>
                    <a:tc>
                      <a:txBody>
                        <a:bodyPr/>
                        <a:lstStyle/>
                        <a:p>
                          <a:r>
                            <a:rPr lang="en-US" sz="1400" dirty="0"/>
                            <a:t>0</a:t>
                          </a:r>
                        </a:p>
                      </a:txBody>
                      <a:tcPr/>
                    </a:tc>
                    <a:extLst>
                      <a:ext uri="{0D108BD9-81ED-4DB2-BD59-A6C34878D82A}">
                        <a16:rowId xmlns:a16="http://schemas.microsoft.com/office/drawing/2014/main" val="4241752928"/>
                      </a:ext>
                    </a:extLst>
                  </a:tr>
                  <a:tr h="304800">
                    <a:tc>
                      <a:txBody>
                        <a:bodyPr/>
                        <a:lstStyle/>
                        <a:p>
                          <a:r>
                            <a:rPr lang="en-US" sz="1400" dirty="0"/>
                            <a:t>30</a:t>
                          </a:r>
                        </a:p>
                      </a:txBody>
                      <a:tcPr/>
                    </a:tc>
                    <a:tc>
                      <a:txBody>
                        <a:bodyPr/>
                        <a:lstStyle/>
                        <a:p>
                          <a:r>
                            <a:rPr lang="en-US" sz="1400" dirty="0"/>
                            <a:t>1310</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1310</a:t>
                          </a:r>
                        </a:p>
                      </a:txBody>
                      <a:tcPr/>
                    </a:tc>
                    <a:tc>
                      <a:txBody>
                        <a:bodyPr/>
                        <a:lstStyle/>
                        <a:p>
                          <a:r>
                            <a:rPr lang="en-US" sz="1400" dirty="0"/>
                            <a:t>0</a:t>
                          </a:r>
                        </a:p>
                      </a:txBody>
                      <a:tcPr/>
                    </a:tc>
                    <a:extLst>
                      <a:ext uri="{0D108BD9-81ED-4DB2-BD59-A6C34878D82A}">
                        <a16:rowId xmlns:a16="http://schemas.microsoft.com/office/drawing/2014/main" val="2742253485"/>
                      </a:ext>
                    </a:extLst>
                  </a:tr>
                  <a:tr h="304800">
                    <a:tc>
                      <a:txBody>
                        <a:bodyPr/>
                        <a:lstStyle/>
                        <a:p>
                          <a:r>
                            <a:rPr lang="en-US" sz="1400" dirty="0"/>
                            <a:t>40</a:t>
                          </a:r>
                        </a:p>
                      </a:txBody>
                      <a:tcPr/>
                    </a:tc>
                    <a:tc>
                      <a:txBody>
                        <a:bodyPr/>
                        <a:lstStyle/>
                        <a:p>
                          <a:r>
                            <a:rPr lang="en-US" sz="1400" dirty="0"/>
                            <a:t>651</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651</a:t>
                          </a:r>
                        </a:p>
                      </a:txBody>
                      <a:tcPr/>
                    </a:tc>
                    <a:tc>
                      <a:txBody>
                        <a:bodyPr/>
                        <a:lstStyle/>
                        <a:p>
                          <a:r>
                            <a:rPr lang="en-US" sz="1400" dirty="0"/>
                            <a:t>0</a:t>
                          </a:r>
                        </a:p>
                      </a:txBody>
                      <a:tcPr/>
                    </a:tc>
                    <a:extLst>
                      <a:ext uri="{0D108BD9-81ED-4DB2-BD59-A6C34878D82A}">
                        <a16:rowId xmlns:a16="http://schemas.microsoft.com/office/drawing/2014/main" val="2179561135"/>
                      </a:ext>
                    </a:extLst>
                  </a:tr>
                  <a:tr h="304800">
                    <a:tc>
                      <a:txBody>
                        <a:bodyPr/>
                        <a:lstStyle/>
                        <a:p>
                          <a:r>
                            <a:rPr lang="en-US" sz="1400" dirty="0"/>
                            <a:t>50</a:t>
                          </a:r>
                        </a:p>
                      </a:txBody>
                      <a:tcPr/>
                    </a:tc>
                    <a:tc>
                      <a:txBody>
                        <a:bodyPr/>
                        <a:lstStyle/>
                        <a:p>
                          <a:r>
                            <a:rPr lang="en-US" sz="1400" dirty="0"/>
                            <a:t>323</a:t>
                          </a:r>
                        </a:p>
                      </a:txBody>
                      <a:tcPr/>
                    </a:tc>
                    <a:tc>
                      <a:txBody>
                        <a:bodyPr/>
                        <a:lstStyle/>
                        <a:p>
                          <a:r>
                            <a:rPr lang="en-US" sz="1400" dirty="0"/>
                            <a:t>0</a:t>
                          </a:r>
                        </a:p>
                      </a:txBody>
                      <a:tcPr/>
                    </a:tc>
                    <a:tc>
                      <a:txBody>
                        <a:bodyPr/>
                        <a:lstStyle/>
                        <a:p>
                          <a:r>
                            <a:rPr lang="en-US" sz="1400" dirty="0"/>
                            <a:t>0</a:t>
                          </a:r>
                        </a:p>
                      </a:txBody>
                      <a:tcPr/>
                    </a:tc>
                    <a:tc>
                      <a:txBody>
                        <a:bodyPr/>
                        <a:lstStyle/>
                        <a:p>
                          <a:r>
                            <a:rPr lang="en-US" sz="1400" dirty="0"/>
                            <a:t>161</a:t>
                          </a:r>
                        </a:p>
                      </a:txBody>
                      <a:tcPr/>
                    </a:tc>
                    <a:tc>
                      <a:txBody>
                        <a:bodyPr/>
                        <a:lstStyle/>
                        <a:p>
                          <a:r>
                            <a:rPr lang="en-US" sz="1400" dirty="0"/>
                            <a:t>0</a:t>
                          </a:r>
                        </a:p>
                      </a:txBody>
                      <a:tcPr/>
                    </a:tc>
                    <a:tc>
                      <a:txBody>
                        <a:bodyPr/>
                        <a:lstStyle/>
                        <a:p>
                          <a:r>
                            <a:rPr lang="en-US" sz="1400" dirty="0"/>
                            <a:t>323</a:t>
                          </a:r>
                        </a:p>
                      </a:txBody>
                      <a:tcPr/>
                    </a:tc>
                    <a:tc>
                      <a:txBody>
                        <a:bodyPr/>
                        <a:lstStyle/>
                        <a:p>
                          <a:r>
                            <a:rPr lang="en-US" sz="1400" dirty="0"/>
                            <a:t>0</a:t>
                          </a:r>
                        </a:p>
                      </a:txBody>
                      <a:tcPr/>
                    </a:tc>
                    <a:extLst>
                      <a:ext uri="{0D108BD9-81ED-4DB2-BD59-A6C34878D82A}">
                        <a16:rowId xmlns:a16="http://schemas.microsoft.com/office/drawing/2014/main" val="3651646405"/>
                      </a:ext>
                    </a:extLst>
                  </a:tr>
                  <a:tr h="304800">
                    <a:tc>
                      <a:txBody>
                        <a:bodyPr/>
                        <a:lstStyle/>
                        <a:p>
                          <a:r>
                            <a:rPr lang="en-US" sz="1400" dirty="0"/>
                            <a:t>60</a:t>
                          </a:r>
                        </a:p>
                      </a:txBody>
                      <a:tcPr/>
                    </a:tc>
                    <a:tc>
                      <a:txBody>
                        <a:bodyPr/>
                        <a:lstStyle/>
                        <a:p>
                          <a:r>
                            <a:rPr lang="en-US" sz="1400" dirty="0"/>
                            <a:t>160</a:t>
                          </a:r>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38191599"/>
                      </a:ext>
                    </a:extLst>
                  </a:tr>
                  <a:tr h="304800">
                    <a:tc>
                      <a:txBody>
                        <a:bodyPr/>
                        <a:lstStyle/>
                        <a:p>
                          <a:r>
                            <a:rPr lang="en-US" sz="1400" dirty="0"/>
                            <a:t>70</a:t>
                          </a:r>
                        </a:p>
                      </a:txBody>
                      <a:tcPr/>
                    </a:tc>
                    <a:tc>
                      <a:txBody>
                        <a:bodyPr/>
                        <a:lstStyle/>
                        <a:p>
                          <a:r>
                            <a:rPr lang="en-US" sz="1400" dirty="0"/>
                            <a:t>80</a:t>
                          </a:r>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71409900"/>
                      </a:ext>
                    </a:extLst>
                  </a:tr>
                  <a:tr h="304800">
                    <a:tc>
                      <a:txBody>
                        <a:bodyPr/>
                        <a:lstStyle/>
                        <a:p>
                          <a:r>
                            <a:rPr lang="en-US" sz="1400" dirty="0"/>
                            <a:t>80</a:t>
                          </a:r>
                        </a:p>
                      </a:txBody>
                      <a:tcPr/>
                    </a:tc>
                    <a:tc>
                      <a:txBody>
                        <a:bodyPr/>
                        <a:lstStyle/>
                        <a:p>
                          <a:r>
                            <a:rPr lang="en-US" sz="1400" dirty="0"/>
                            <a:t>40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906103990"/>
                      </a:ext>
                    </a:extLst>
                  </a:tr>
                  <a:tr h="304800">
                    <a:tc>
                      <a:txBody>
                        <a:bodyPr/>
                        <a:lstStyle/>
                        <a:p>
                          <a:r>
                            <a:rPr lang="en-US" sz="1400" dirty="0"/>
                            <a:t>90</a:t>
                          </a:r>
                        </a:p>
                      </a:txBody>
                      <a:tcPr/>
                    </a:tc>
                    <a:tc>
                      <a:txBody>
                        <a:bodyPr/>
                        <a:lstStyle/>
                        <a:p>
                          <a:r>
                            <a:rPr lang="en-US" sz="1400" dirty="0"/>
                            <a:t>20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09105822"/>
                      </a:ext>
                    </a:extLst>
                  </a:tr>
                  <a:tr h="304800">
                    <a:tc>
                      <a:txBody>
                        <a:bodyPr/>
                        <a:lstStyle/>
                        <a:p>
                          <a:r>
                            <a:rPr lang="en-US" sz="1400" dirty="0"/>
                            <a:t>100</a:t>
                          </a:r>
                        </a:p>
                      </a:txBody>
                      <a:tcPr/>
                    </a:tc>
                    <a:tc>
                      <a:txBody>
                        <a:bodyPr/>
                        <a:lstStyle/>
                        <a:p>
                          <a:r>
                            <a:rPr lang="en-US" sz="1400" dirty="0"/>
                            <a:t>10</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2899369795"/>
                      </a:ext>
                    </a:extLst>
                  </a:tr>
                  <a:tr h="304800">
                    <a:tc>
                      <a:txBody>
                        <a:bodyPr/>
                        <a:lstStyle/>
                        <a:p>
                          <a:r>
                            <a:rPr lang="en-US" sz="1400" dirty="0"/>
                            <a:t>110</a:t>
                          </a:r>
                        </a:p>
                      </a:txBody>
                      <a:tcPr/>
                    </a:tc>
                    <a:tc>
                      <a:txBody>
                        <a:bodyPr/>
                        <a:lstStyle/>
                        <a:p>
                          <a:r>
                            <a:rPr lang="en-US" sz="1400" dirty="0"/>
                            <a:t>5</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3997893660"/>
                      </a:ext>
                    </a:extLst>
                  </a:tr>
                  <a:tr h="304800">
                    <a:tc>
                      <a:txBody>
                        <a:bodyPr/>
                        <a:lstStyle/>
                        <a:p>
                          <a:r>
                            <a:rPr lang="en-US" sz="1400" dirty="0"/>
                            <a:t>120</a:t>
                          </a:r>
                        </a:p>
                      </a:txBody>
                      <a:tcPr/>
                    </a:tc>
                    <a:tc>
                      <a:txBody>
                        <a:bodyPr/>
                        <a:lstStyle/>
                        <a:p>
                          <a:r>
                            <a:rPr lang="en-US" sz="1400" dirty="0"/>
                            <a:t>2</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860063358"/>
                      </a:ext>
                    </a:extLst>
                  </a:tr>
                  <a:tr h="304800">
                    <a:tc>
                      <a:txBody>
                        <a:bodyPr/>
                        <a:lstStyle/>
                        <a:p>
                          <a:r>
                            <a:rPr lang="en-US" sz="1400" dirty="0"/>
                            <a:t>130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133902863"/>
                      </a:ext>
                    </a:extLst>
                  </a:tr>
                  <a:tr h="304800">
                    <a:tc>
                      <a:txBody>
                        <a:bodyPr/>
                        <a:lstStyle/>
                        <a:p>
                          <a:r>
                            <a:rPr lang="en-US" sz="1400" dirty="0"/>
                            <a:t>140</a:t>
                          </a:r>
                        </a:p>
                      </a:txBody>
                      <a:tcPr/>
                    </a:tc>
                    <a:tc>
                      <a:txBody>
                        <a:bodyPr/>
                        <a:lstStyle/>
                        <a:p>
                          <a:r>
                            <a:rPr lang="en-US" sz="1400" dirty="0"/>
                            <a:t>1</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347464838"/>
                      </a:ext>
                    </a:extLst>
                  </a:tr>
                  <a:tr h="304800">
                    <a:tc>
                      <a:txBody>
                        <a:bodyPr/>
                        <a:lstStyle/>
                        <a:p>
                          <a:r>
                            <a:rPr lang="en-US" sz="1400" dirty="0"/>
                            <a:t>150</a:t>
                          </a:r>
                        </a:p>
                      </a:txBody>
                      <a:tcPr/>
                    </a:tc>
                    <a:tc>
                      <a:txBody>
                        <a:bodyPr/>
                        <a:lstStyle/>
                        <a:p>
                          <a:r>
                            <a:rPr lang="en-US" sz="1400" dirty="0"/>
                            <a:t>0</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521847635"/>
                      </a:ext>
                    </a:extLst>
                  </a:tr>
                </a:tbl>
              </a:graphicData>
            </a:graphic>
          </p:graphicFrame>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0810AA6-3728-45DC-BC8E-E20D7ABD10F1}"/>
                  </a:ext>
                </a:extLst>
              </p:cNvPr>
              <p:cNvSpPr txBox="1"/>
              <p:nvPr/>
            </p:nvSpPr>
            <p:spPr>
              <a:xfrm>
                <a:off x="7239000" y="1905000"/>
                <a:ext cx="4267200" cy="3411575"/>
              </a:xfrm>
              <a:prstGeom prst="rect">
                <a:avLst/>
              </a:prstGeom>
              <a:solidFill>
                <a:srgbClr val="D6D2C4"/>
              </a:solidFill>
            </p:spPr>
            <p:txBody>
              <a:bodyPr wrap="square" rtlCol="0">
                <a:spAutoFit/>
              </a:bodyPr>
              <a:lstStyle/>
              <a:p>
                <a:r>
                  <a:rPr lang="en-US" sz="1600" dirty="0">
                    <a:latin typeface="+mj-lt"/>
                  </a:rPr>
                  <a:t>Assume that voltages and currents have been 0 for negative time, so historical values are 0. For time step </a:t>
                </a:r>
                <a14:m>
                  <m:oMath xmlns:m="http://schemas.openxmlformats.org/officeDocument/2006/math">
                    <m:r>
                      <a:rPr lang="en-US" sz="1600" b="0" i="1" smtClean="0">
                        <a:latin typeface="Cambria Math" panose="02040503050406030204" pitchFamily="18" charset="0"/>
                      </a:rPr>
                      <m:t>50</m:t>
                    </m:r>
                    <m:r>
                      <a:rPr lang="en-US" sz="1600" b="0" i="1" smtClean="0">
                        <a:latin typeface="Cambria Math" panose="02040503050406030204" pitchFamily="18" charset="0"/>
                      </a:rPr>
                      <m:t>𝜇</m:t>
                    </m:r>
                    <m:r>
                      <a:rPr lang="en-US" sz="1600" b="0" i="1" smtClean="0">
                        <a:latin typeface="Cambria Math" panose="02040503050406030204" pitchFamily="18" charset="0"/>
                      </a:rPr>
                      <m:t>𝑠</m:t>
                    </m:r>
                  </m:oMath>
                </a14:m>
                <a:r>
                  <a:rPr lang="en-US" sz="1600" dirty="0">
                    <a:latin typeface="+mj-lt"/>
                  </a:rPr>
                  <a:t>, historical values are zero as well.</a:t>
                </a:r>
              </a:p>
              <a:p>
                <a:endParaRPr lang="en-US" sz="1600" dirty="0">
                  <a:latin typeface="+mj-lt"/>
                </a:endParaRPr>
              </a:p>
              <a:p>
                <a:r>
                  <a:rPr lang="en-US" sz="1600" dirty="0">
                    <a:latin typeface="+mj-lt"/>
                  </a:rPr>
                  <a:t>Because right hand side current source is 0 </a:t>
                </a:r>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m:t>
                        </m:r>
                        <m:r>
                          <a:rPr lang="en-US" sz="1600" b="0" i="1" smtClean="0">
                            <a:latin typeface="Cambria Math" panose="02040503050406030204" pitchFamily="18" charset="0"/>
                          </a:rPr>
                          <m:t>𝐼</m:t>
                        </m:r>
                      </m:e>
                      <m:sub>
                        <m:r>
                          <a:rPr lang="en-US" sz="1600" b="0" i="1" smtClean="0">
                            <a:latin typeface="Cambria Math" panose="02040503050406030204" pitchFamily="18" charset="0"/>
                          </a:rPr>
                          <m:t>𝐻</m:t>
                        </m:r>
                        <m:r>
                          <a:rPr lang="en-US" sz="1600" b="0" i="1" smtClean="0">
                            <a:latin typeface="Cambria Math" panose="02040503050406030204" pitchFamily="18" charset="0"/>
                          </a:rPr>
                          <m:t>2</m:t>
                        </m:r>
                      </m:sub>
                    </m:sSub>
                    <m:r>
                      <a:rPr lang="en-US" sz="1600" b="0" i="1" smtClean="0">
                        <a:latin typeface="Cambria Math" panose="02040503050406030204" pitchFamily="18" charset="0"/>
                      </a:rPr>
                      <m:t>)</m:t>
                    </m:r>
                  </m:oMath>
                </a14:m>
                <a:r>
                  <a:rPr lang="en-US" sz="1600" dirty="0">
                    <a:latin typeface="+mj-lt"/>
                  </a:rPr>
                  <a:t>, the current and voltage there will be 0 as well.</a:t>
                </a:r>
              </a:p>
              <a:p>
                <a:endParaRPr lang="en-US" sz="1600" dirty="0">
                  <a:latin typeface="+mj-lt"/>
                </a:endParaRP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𝑖</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oMath>
                </a14:m>
                <a:r>
                  <a:rPr lang="en-US" sz="1600" dirty="0">
                    <a:latin typeface="+mj-lt"/>
                  </a:rPr>
                  <a:t> </a:t>
                </a:r>
              </a:p>
              <a:p>
                <a:endParaRPr lang="en-US" sz="1600" dirty="0">
                  <a:latin typeface="+mj-lt"/>
                </a:endParaRPr>
              </a:p>
              <a:p>
                <a14:m>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𝐻</m:t>
                            </m:r>
                            <m:r>
                              <a:rPr lang="en-US" sz="1600" b="0" i="1" smtClean="0">
                                <a:latin typeface="Cambria Math" panose="02040503050406030204" pitchFamily="18" charset="0"/>
                              </a:rPr>
                              <m:t>1</m:t>
                            </m:r>
                          </m:sub>
                        </m:sSub>
                      </m:e>
                    </m:d>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𝑠𝑢𝑟𝑔𝑒</m:t>
                        </m:r>
                      </m:sub>
                    </m:sSub>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𝑍</m:t>
                        </m:r>
                      </m:e>
                      <m:sub>
                        <m:r>
                          <a:rPr lang="en-US" sz="1600" b="0" i="1" smtClean="0">
                            <a:latin typeface="Cambria Math" panose="02040503050406030204" pitchFamily="18" charset="0"/>
                          </a:rPr>
                          <m:t>𝑐</m:t>
                        </m:r>
                      </m:sub>
                    </m:sSub>
                  </m:oMath>
                </a14:m>
                <a:r>
                  <a:rPr lang="en-US" sz="1600" dirty="0">
                    <a:latin typeface="+mj-lt"/>
                  </a:rPr>
                  <a:t> </a:t>
                </a:r>
              </a:p>
            </p:txBody>
          </p:sp>
        </mc:Choice>
        <mc:Fallback xmlns="">
          <p:sp>
            <p:nvSpPr>
              <p:cNvPr id="5" name="TextBox 4">
                <a:extLst>
                  <a:ext uri="{FF2B5EF4-FFF2-40B4-BE49-F238E27FC236}">
                    <a16:creationId xmlns:a16="http://schemas.microsoft.com/office/drawing/2014/main" id="{A0810AA6-3728-45DC-BC8E-E20D7ABD10F1}"/>
                  </a:ext>
                </a:extLst>
              </p:cNvPr>
              <p:cNvSpPr txBox="1">
                <a:spLocks noRot="1" noChangeAspect="1" noMove="1" noResize="1" noEditPoints="1" noAdjustHandles="1" noChangeArrowheads="1" noChangeShapeType="1" noTextEdit="1"/>
              </p:cNvSpPr>
              <p:nvPr/>
            </p:nvSpPr>
            <p:spPr>
              <a:xfrm>
                <a:off x="7239000" y="1905000"/>
                <a:ext cx="4267200" cy="3411575"/>
              </a:xfrm>
              <a:prstGeom prst="rect">
                <a:avLst/>
              </a:prstGeom>
              <a:blipFill>
                <a:blip r:embed="rId4"/>
                <a:stretch>
                  <a:fillRect l="-857" t="-537" r="-286"/>
                </a:stretch>
              </a:blipFill>
            </p:spPr>
            <p:txBody>
              <a:bodyPr/>
              <a:lstStyle/>
              <a:p>
                <a:r>
                  <a:rPr lang="en-US">
                    <a:noFill/>
                  </a:rPr>
                  <a:t> </a:t>
                </a:r>
              </a:p>
            </p:txBody>
          </p:sp>
        </mc:Fallback>
      </mc:AlternateContent>
    </p:spTree>
    <p:extLst>
      <p:ext uri="{BB962C8B-B14F-4D97-AF65-F5344CB8AC3E}">
        <p14:creationId xmlns:p14="http://schemas.microsoft.com/office/powerpoint/2010/main" val="1054167200"/>
      </p:ext>
    </p:extLst>
  </p:cSld>
  <p:clrMapOvr>
    <a:masterClrMapping/>
  </p:clrMapOvr>
</p:sld>
</file>

<file path=ppt/theme/theme1.xml><?xml version="1.0" encoding="utf-8"?>
<a:theme xmlns:a="http://schemas.openxmlformats.org/drawingml/2006/main" name="Capsules">
  <a:themeElements>
    <a:clrScheme name="Custom 5">
      <a:dk1>
        <a:srgbClr val="000000"/>
      </a:dk1>
      <a:lt1>
        <a:srgbClr val="FFFFFF"/>
      </a:lt1>
      <a:dk2>
        <a:srgbClr val="500000"/>
      </a:dk2>
      <a:lt2>
        <a:srgbClr val="D1C394"/>
      </a:lt2>
      <a:accent1>
        <a:srgbClr val="99CC99"/>
      </a:accent1>
      <a:accent2>
        <a:srgbClr val="33CCCC"/>
      </a:accent2>
      <a:accent3>
        <a:srgbClr val="FFFFFF"/>
      </a:accent3>
      <a:accent4>
        <a:srgbClr val="002A56"/>
      </a:accent4>
      <a:accent5>
        <a:srgbClr val="CAE2CA"/>
      </a:accent5>
      <a:accent6>
        <a:srgbClr val="2DB9B9"/>
      </a:accent6>
      <a:hlink>
        <a:srgbClr val="500000"/>
      </a:hlink>
      <a:folHlink>
        <a:srgbClr val="50000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Surface_Mine_Workshop_Sept2022.pptx" id="{DE0D6E1C-3CAD-4B57-84BB-D59B3FEB6B24}" vid="{9CBBB78E-6A6C-4950-9BC1-3466FF9327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69</TotalTime>
  <Words>1858</Words>
  <Application>Microsoft Office PowerPoint</Application>
  <PresentationFormat>Widescreen</PresentationFormat>
  <Paragraphs>760</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Cambria Math</vt:lpstr>
      <vt:lpstr>Helvetica</vt:lpstr>
      <vt:lpstr>Times New Roman</vt:lpstr>
      <vt:lpstr>Wingdings</vt:lpstr>
      <vt:lpstr>Capsules</vt:lpstr>
      <vt:lpstr>ECEN 616: Electromagnetic Transients in Power Systems</vt:lpstr>
      <vt:lpstr>Example 8a</vt:lpstr>
      <vt:lpstr>Getting Line Parameters from EMTP</vt:lpstr>
      <vt:lpstr>Setting up the Equivalent Circuit</vt:lpstr>
      <vt:lpstr>Setting up the Time Chart</vt:lpstr>
      <vt:lpstr>Initial Values</vt:lpstr>
      <vt:lpstr>Surge Current</vt:lpstr>
      <vt:lpstr>First Time Step</vt:lpstr>
      <vt:lpstr>Time Steps 20-50 μs</vt:lpstr>
      <vt:lpstr>Time Step 60 μs</vt:lpstr>
      <vt:lpstr>Time Steps 70-100 μs</vt:lpstr>
      <vt:lpstr>Time Step 110 μs</vt:lpstr>
      <vt:lpstr>Time Steps 120-150 μs</vt:lpstr>
      <vt:lpstr>Results with Δt=0.1μs</vt:lpstr>
      <vt:lpstr>EMTP 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616: Electromagnetic Transients in Power Systems</dc:title>
  <dc:creator>Birchfield, Adam Barlow</dc:creator>
  <cp:lastModifiedBy>Birchfield, Adam Barlow</cp:lastModifiedBy>
  <cp:revision>10</cp:revision>
  <cp:lastPrinted>2011-08-22T16:49:24Z</cp:lastPrinted>
  <dcterms:created xsi:type="dcterms:W3CDTF">2022-10-14T20:01:26Z</dcterms:created>
  <dcterms:modified xsi:type="dcterms:W3CDTF">2022-10-14T21:14:07Z</dcterms:modified>
</cp:coreProperties>
</file>