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356" r:id="rId2"/>
    <p:sldId id="357" r:id="rId3"/>
    <p:sldId id="391" r:id="rId4"/>
    <p:sldId id="392" r:id="rId5"/>
    <p:sldId id="388" r:id="rId6"/>
    <p:sldId id="390" r:id="rId7"/>
    <p:sldId id="387" r:id="rId8"/>
    <p:sldId id="386" r:id="rId9"/>
    <p:sldId id="383" r:id="rId10"/>
    <p:sldId id="384" r:id="rId11"/>
    <p:sldId id="380" r:id="rId12"/>
    <p:sldId id="381" r:id="rId13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13" autoAdjust="0"/>
    <p:restoredTop sz="96374" autoAdjust="0"/>
  </p:normalViewPr>
  <p:slideViewPr>
    <p:cSldViewPr>
      <p:cViewPr varScale="1">
        <p:scale>
          <a:sx n="107" d="100"/>
          <a:sy n="107" d="100"/>
        </p:scale>
        <p:origin x="11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616, Fall 2022</a:t>
            </a:r>
            <a:br>
              <a:rPr lang="en-US" altLang="en-US" dirty="0"/>
            </a:br>
            <a:r>
              <a:rPr lang="en-US" altLang="en-US" dirty="0"/>
              <a:t>Electromagnetic Transients in Power Systems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22: Switching Transients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702AD-C70A-438E-A870-8B8EDB67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System Grounding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306DE-F218-4B56-9297-120DD96295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Types of grounding</a:t>
            </a:r>
          </a:p>
          <a:p>
            <a:pPr lvl="1"/>
            <a:r>
              <a:rPr lang="en-US" dirty="0"/>
              <a:t>Solid grounded systems: typical for transmission and often distribution. Easier to detect faults and keeps voltages lower.</a:t>
            </a:r>
          </a:p>
          <a:p>
            <a:pPr lvl="1"/>
            <a:r>
              <a:rPr lang="en-US" dirty="0"/>
              <a:t>Resistance grounded systems: occasional for industrial or distribution, and in some other countries. Fault current is more limited</a:t>
            </a:r>
          </a:p>
          <a:p>
            <a:pPr lvl="2"/>
            <a:r>
              <a:rPr lang="en-US" dirty="0"/>
              <a:t>Low-resistance</a:t>
            </a:r>
          </a:p>
          <a:p>
            <a:pPr lvl="2"/>
            <a:r>
              <a:rPr lang="en-US" dirty="0"/>
              <a:t>High-resistance</a:t>
            </a:r>
          </a:p>
          <a:p>
            <a:pPr lvl="1"/>
            <a:r>
              <a:rPr lang="en-US" dirty="0"/>
              <a:t>Ungrounded systems</a:t>
            </a:r>
          </a:p>
          <a:p>
            <a:r>
              <a:rPr lang="en-US" dirty="0"/>
              <a:t>Grounding safety considerations</a:t>
            </a:r>
          </a:p>
          <a:p>
            <a:pPr lvl="1"/>
            <a:r>
              <a:rPr lang="en-US" dirty="0"/>
              <a:t>Step voltage</a:t>
            </a:r>
          </a:p>
          <a:p>
            <a:pPr lvl="1"/>
            <a:r>
              <a:rPr lang="en-US" dirty="0"/>
              <a:t>Touch voltage</a:t>
            </a:r>
          </a:p>
          <a:p>
            <a:pPr lvl="1"/>
            <a:r>
              <a:rPr lang="en-US" dirty="0"/>
              <a:t>Mesh voltage</a:t>
            </a:r>
          </a:p>
          <a:p>
            <a:pPr lvl="1"/>
            <a:r>
              <a:rPr lang="en-US" dirty="0"/>
              <a:t>Fall of potential outside the grounding grid</a:t>
            </a:r>
          </a:p>
        </p:txBody>
      </p:sp>
    </p:spTree>
    <p:extLst>
      <p:ext uri="{BB962C8B-B14F-4D97-AF65-F5344CB8AC3E}">
        <p14:creationId xmlns:p14="http://schemas.microsoft.com/office/powerpoint/2010/main" val="262399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92DA-210A-4043-BF58-D678A6A0B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ECEN 616 Class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CC193-3022-454F-89F7-CF1EC78F92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858000" cy="5181600"/>
          </a:xfrm>
        </p:spPr>
        <p:txBody>
          <a:bodyPr/>
          <a:lstStyle/>
          <a:p>
            <a:pPr marL="339725" lvl="0" indent="-339725">
              <a:buFont typeface="+mj-lt"/>
              <a:buAutoNum type="romanUcPeriod"/>
            </a:pPr>
            <a:r>
              <a:rPr lang="en-US" dirty="0"/>
              <a:t>Electromagnetic Transients Theory</a:t>
            </a:r>
          </a:p>
          <a:p>
            <a:pPr lvl="1"/>
            <a:r>
              <a:rPr lang="en-US" dirty="0"/>
              <a:t>Principles, analytical methods, numerical methods, block element models, transmission line models (overhead/underground, single-phase/multi-phase, frequency dependent) 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Electromagnetic Transients Applications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Switching transients (capacitors, reactors, lines, symmetrical and unsymmetrical, grounding)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Transformer modeling and associated transients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Lightning studies and insulation coordination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Motors and generators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Power electronics</a:t>
            </a:r>
          </a:p>
          <a:p>
            <a:pPr marL="515938" indent="-515938">
              <a:buFont typeface="+mj-lt"/>
              <a:buAutoNum type="romanUcPeriod"/>
            </a:pPr>
            <a:r>
              <a:rPr lang="en-US" dirty="0"/>
              <a:t>Special Topics Lectures</a:t>
            </a:r>
          </a:p>
          <a:p>
            <a:pPr marL="801688" lvl="1" indent="-515938"/>
            <a:r>
              <a:rPr lang="en-US" dirty="0"/>
              <a:t>Electric field coupling, etc.</a:t>
            </a:r>
          </a:p>
          <a:p>
            <a:pPr marL="514350" indent="-514350">
              <a:buFont typeface="+mj-lt"/>
              <a:buAutoNum type="romanU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1409C9-FABB-4594-9ED0-1D59DFF78A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2" r="22592"/>
          <a:stretch/>
        </p:blipFill>
        <p:spPr>
          <a:xfrm>
            <a:off x="7162800" y="1638300"/>
            <a:ext cx="439589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0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792A-59BE-424B-9BA6-C3554A70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CEBC6-646A-4606-95E9-A212E90A8D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40% Theory Exam</a:t>
            </a:r>
            <a:r>
              <a:rPr lang="en-US" dirty="0"/>
              <a:t>: Class average was 88</a:t>
            </a:r>
          </a:p>
          <a:p>
            <a:r>
              <a:rPr lang="en-US" b="1" dirty="0"/>
              <a:t>20% Class Participation</a:t>
            </a:r>
          </a:p>
          <a:p>
            <a:pPr lvl="1"/>
            <a:r>
              <a:rPr lang="en-US" dirty="0"/>
              <a:t>Continue to attend lectures, send me an email if you need to be absent</a:t>
            </a:r>
          </a:p>
          <a:p>
            <a:pPr lvl="1"/>
            <a:r>
              <a:rPr lang="en-US" dirty="0"/>
              <a:t>Actively participate in class discussion</a:t>
            </a:r>
          </a:p>
          <a:p>
            <a:r>
              <a:rPr lang="en-US" b="1" dirty="0"/>
              <a:t>40% Project</a:t>
            </a:r>
          </a:p>
          <a:p>
            <a:pPr lvl="1"/>
            <a:r>
              <a:rPr lang="en-US" dirty="0"/>
              <a:t>If possible, bring your laptop with EMTP to class on </a:t>
            </a:r>
            <a:r>
              <a:rPr lang="en-US" u="sng" dirty="0"/>
              <a:t>Fridays</a:t>
            </a:r>
            <a:endParaRPr lang="en-US" dirty="0"/>
          </a:p>
          <a:p>
            <a:pPr lvl="1"/>
            <a:r>
              <a:rPr lang="en-US" dirty="0"/>
              <a:t>Project involves building an EMTP model to run three types of studies, which will be introduce on the next three Fridays: Oct. 28, Nov. 4, Nov 11. We’ll talk about the three studies then (which will build on each other) and have time in class to work on them.</a:t>
            </a:r>
          </a:p>
          <a:p>
            <a:pPr lvl="1"/>
            <a:r>
              <a:rPr lang="en-US" dirty="0"/>
              <a:t>Turn in 2-page report (no shorter or longer) by email to me that describes your model and study results. Deadline 12pm (noon) on Wednesday, November 16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In-class discussion of projects on Nov. 16</a:t>
            </a:r>
            <a:r>
              <a:rPr lang="en-US" baseline="30000" dirty="0"/>
              <a:t>th</a:t>
            </a:r>
            <a:r>
              <a:rPr lang="en-US" dirty="0"/>
              <a:t> and 18</a:t>
            </a:r>
            <a:r>
              <a:rPr lang="en-US" baseline="30000" dirty="0"/>
              <a:t>th</a:t>
            </a:r>
            <a:r>
              <a:rPr lang="en-US" dirty="0"/>
              <a:t> (not presentations) </a:t>
            </a:r>
          </a:p>
          <a:p>
            <a:pPr lvl="1"/>
            <a:r>
              <a:rPr lang="en-US" dirty="0"/>
              <a:t>Grade is out of 5. (5/5 = 100%, 4/5 = 80%, etc.)</a:t>
            </a:r>
          </a:p>
          <a:p>
            <a:pPr lvl="1"/>
            <a:r>
              <a:rPr lang="en-US" dirty="0"/>
              <a:t>You are not expected to spend a lot of time outside class on this project</a:t>
            </a:r>
          </a:p>
        </p:txBody>
      </p:sp>
    </p:spTree>
    <p:extLst>
      <p:ext uri="{BB962C8B-B14F-4D97-AF65-F5344CB8AC3E}">
        <p14:creationId xmlns:p14="http://schemas.microsoft.com/office/powerpoint/2010/main" val="223273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695C-76EE-4624-B700-80B2DEDB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Capacitor Switching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29AE0-307B-4719-9B5F-468FFE53DA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Switching caps</a:t>
            </a:r>
          </a:p>
          <a:p>
            <a:r>
              <a:rPr lang="en-US" dirty="0"/>
              <a:t>Switching multiple caps in a bank</a:t>
            </a:r>
          </a:p>
          <a:p>
            <a:r>
              <a:rPr lang="en-US" dirty="0"/>
              <a:t>Tripping cap banks</a:t>
            </a:r>
          </a:p>
          <a:p>
            <a:r>
              <a:rPr lang="en-US" dirty="0"/>
              <a:t>Resonance with distribution</a:t>
            </a:r>
          </a:p>
          <a:p>
            <a:r>
              <a:rPr lang="en-US" dirty="0"/>
              <a:t>Restrikes and </a:t>
            </a:r>
            <a:r>
              <a:rPr lang="en-US" dirty="0" err="1"/>
              <a:t>prestrkes</a:t>
            </a:r>
            <a:endParaRPr lang="en-US" dirty="0"/>
          </a:p>
          <a:p>
            <a:r>
              <a:rPr lang="en-US" dirty="0" err="1"/>
              <a:t>Autoclosing</a:t>
            </a:r>
            <a:r>
              <a:rPr lang="en-US" dirty="0"/>
              <a:t> with </a:t>
            </a:r>
            <a:r>
              <a:rPr lang="en-US" dirty="0" err="1"/>
              <a:t>precharge</a:t>
            </a:r>
            <a:endParaRPr lang="en-US" dirty="0"/>
          </a:p>
          <a:p>
            <a:r>
              <a:rPr lang="en-US" dirty="0"/>
              <a:t>Harmonics</a:t>
            </a:r>
          </a:p>
          <a:p>
            <a:r>
              <a:rPr lang="en-US" dirty="0"/>
              <a:t>Inrush</a:t>
            </a:r>
          </a:p>
          <a:p>
            <a:r>
              <a:rPr lang="en-US" dirty="0"/>
              <a:t>Switching duty</a:t>
            </a:r>
          </a:p>
          <a:p>
            <a:r>
              <a:rPr lang="en-US" dirty="0"/>
              <a:t>Three-phase clearing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5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B97F8-99AC-4EFD-A2EC-90F3D3A7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 Transformers (CTs, PTs, CCVTs)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7AD8C-12D9-42E1-8100-65C657E461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0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C54D-0ADC-44AF-B8A6-8CA6EC9A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 for Switching Capacitors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01733-2E03-4928-9E14-480A891BCC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Resistance switching</a:t>
            </a:r>
          </a:p>
          <a:p>
            <a:r>
              <a:rPr lang="en-US" dirty="0"/>
              <a:t>Point-on-wave switching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7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98B07-B8B0-4FE3-A0CC-D74EB3ED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Overvoltage Limits and Temporary </a:t>
            </a:r>
            <a:r>
              <a:rPr lang="en-US" dirty="0" err="1"/>
              <a:t>Overvoltages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1391B-7881-41D5-A166-02E33604BF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Equipment has a </a:t>
            </a:r>
            <a:r>
              <a:rPr lang="en-US" i="1" dirty="0"/>
              <a:t>nominal voltage</a:t>
            </a:r>
            <a:r>
              <a:rPr lang="en-US" dirty="0"/>
              <a:t> at which it is designed to operate</a:t>
            </a:r>
          </a:p>
          <a:p>
            <a:r>
              <a:rPr lang="en-US" i="1" dirty="0"/>
              <a:t>Maximum voltage</a:t>
            </a:r>
            <a:r>
              <a:rPr lang="en-US" dirty="0"/>
              <a:t> is the highest voltage the equipment is designed to be continuously operated at. Normally this is 5-10% above nominal</a:t>
            </a:r>
            <a:r>
              <a:rPr lang="en-US" i="1" dirty="0"/>
              <a:t>.</a:t>
            </a:r>
          </a:p>
          <a:p>
            <a:r>
              <a:rPr lang="en-US" dirty="0"/>
              <a:t>There are different categories of </a:t>
            </a:r>
            <a:r>
              <a:rPr lang="en-US" i="1" dirty="0"/>
              <a:t>temporary </a:t>
            </a:r>
            <a:r>
              <a:rPr lang="en-US" i="1" dirty="0" err="1"/>
              <a:t>overvoltages</a:t>
            </a:r>
            <a:r>
              <a:rPr lang="en-US" dirty="0"/>
              <a:t> depending on the expected timing of the overvoltage</a:t>
            </a:r>
          </a:p>
          <a:p>
            <a:pPr lvl="1"/>
            <a:r>
              <a:rPr lang="en-US" dirty="0"/>
              <a:t>Fault </a:t>
            </a:r>
            <a:r>
              <a:rPr lang="en-US" dirty="0" err="1"/>
              <a:t>overvoltages</a:t>
            </a:r>
            <a:r>
              <a:rPr lang="en-US" dirty="0"/>
              <a:t>, which may last 10-100 </a:t>
            </a:r>
            <a:r>
              <a:rPr lang="en-US" dirty="0" err="1"/>
              <a:t>ms</a:t>
            </a:r>
            <a:r>
              <a:rPr lang="en-US" dirty="0"/>
              <a:t>, are typically 25-50% above nominal</a:t>
            </a:r>
          </a:p>
          <a:p>
            <a:pPr lvl="1"/>
            <a:r>
              <a:rPr lang="en-US" dirty="0"/>
              <a:t>Switching </a:t>
            </a:r>
            <a:r>
              <a:rPr lang="en-US" dirty="0" err="1"/>
              <a:t>overvoltages</a:t>
            </a:r>
            <a:r>
              <a:rPr lang="en-US" dirty="0"/>
              <a:t>, lasting only a few </a:t>
            </a:r>
            <a:r>
              <a:rPr lang="en-US" dirty="0" err="1"/>
              <a:t>ms</a:t>
            </a:r>
            <a:r>
              <a:rPr lang="en-US" dirty="0"/>
              <a:t> or less, 2-3 times nominal</a:t>
            </a:r>
          </a:p>
          <a:p>
            <a:pPr lvl="1"/>
            <a:r>
              <a:rPr lang="en-US" dirty="0"/>
              <a:t>Lightning </a:t>
            </a:r>
            <a:r>
              <a:rPr lang="en-US" dirty="0" err="1"/>
              <a:t>overvoltages</a:t>
            </a:r>
            <a:r>
              <a:rPr lang="en-US" dirty="0"/>
              <a:t>, 3-4 times nominal for a few microseconds (basic impulse level or BIL)</a:t>
            </a:r>
          </a:p>
          <a:p>
            <a:r>
              <a:rPr lang="en-US" dirty="0"/>
              <a:t>Why else may </a:t>
            </a:r>
            <a:r>
              <a:rPr lang="en-US" dirty="0" err="1"/>
              <a:t>overvoltages</a:t>
            </a:r>
            <a:r>
              <a:rPr lang="en-US" dirty="0"/>
              <a:t> occur? Charging an open line, switching a line terminated by a transformer, load shedding, disconnection of inductances, fault clearance</a:t>
            </a:r>
          </a:p>
        </p:txBody>
      </p:sp>
    </p:spTree>
    <p:extLst>
      <p:ext uri="{BB962C8B-B14F-4D97-AF65-F5344CB8AC3E}">
        <p14:creationId xmlns:p14="http://schemas.microsoft.com/office/powerpoint/2010/main" val="340594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F783B-5F77-44F3-8BF7-2363466B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and Reclosing Transmission 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F5B10-A420-4CA1-AB8D-66F10F0AA5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Resonance</a:t>
            </a:r>
          </a:p>
          <a:p>
            <a:r>
              <a:rPr lang="en-US" dirty="0"/>
              <a:t>Compensation, ferro-resonance</a:t>
            </a:r>
          </a:p>
          <a:p>
            <a:r>
              <a:rPr lang="en-US" dirty="0"/>
              <a:t>Out-of-phase closing</a:t>
            </a:r>
          </a:p>
          <a:p>
            <a:r>
              <a:rPr lang="en-US" dirty="0"/>
              <a:t>Impact of trapped charge</a:t>
            </a:r>
          </a:p>
        </p:txBody>
      </p:sp>
    </p:spTree>
    <p:extLst>
      <p:ext uri="{BB962C8B-B14F-4D97-AF65-F5344CB8AC3E}">
        <p14:creationId xmlns:p14="http://schemas.microsoft.com/office/powerpoint/2010/main" val="2806351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3863-8704-4A4F-8567-42E7C8314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Current Interruption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A3A5A-B601-4858-8033-2CD1FDBA18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When a breaker opens, there will be an arc of ionized air between the terminals, which must be extinguished to fully open the switch</a:t>
            </a:r>
          </a:p>
          <a:p>
            <a:r>
              <a:rPr lang="en-US" dirty="0"/>
              <a:t>Current-zero breakers extinguish the arc when the current passes through a zero crossing</a:t>
            </a:r>
          </a:p>
          <a:p>
            <a:r>
              <a:rPr lang="en-US" dirty="0"/>
              <a:t>Breakers usually take 2-5 cycles to interrupt the current fully</a:t>
            </a:r>
          </a:p>
        </p:txBody>
      </p:sp>
    </p:spTree>
    <p:extLst>
      <p:ext uri="{BB962C8B-B14F-4D97-AF65-F5344CB8AC3E}">
        <p14:creationId xmlns:p14="http://schemas.microsoft.com/office/powerpoint/2010/main" val="39456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0B2F-E3E7-4775-B39F-47A264200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Transient Recovery Voltage (TRV)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18CD9-080A-4290-AE55-B830A1388D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2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C3D6-2FD4-4566-8E8E-539610A88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Circuits / Faults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73513-08FD-4FB3-95F5-9C2BD11D46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86217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325</TotalTime>
  <Words>620</Words>
  <Application>Microsoft Office PowerPoint</Application>
  <PresentationFormat>Widescreen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</vt:lpstr>
      <vt:lpstr>Times New Roman</vt:lpstr>
      <vt:lpstr>Wingdings</vt:lpstr>
      <vt:lpstr>Capsules</vt:lpstr>
      <vt:lpstr>ECEN 616, Fall 2022 Electromagnetic Transients in Power Systems</vt:lpstr>
      <vt:lpstr>Capacitor Switching</vt:lpstr>
      <vt:lpstr>Instrument Transformers (CTs, PTs, CCVTs)</vt:lpstr>
      <vt:lpstr>Techniques for Switching Capacitors</vt:lpstr>
      <vt:lpstr>Overvoltage Limits and Temporary Overvoltages</vt:lpstr>
      <vt:lpstr>Closing and Reclosing Transmission Lines</vt:lpstr>
      <vt:lpstr>Arc Current Interruption</vt:lpstr>
      <vt:lpstr>Transient Recovery Voltage (TRV)</vt:lpstr>
      <vt:lpstr>Short Circuits / Faults</vt:lpstr>
      <vt:lpstr>Modeling of System Grounding</vt:lpstr>
      <vt:lpstr>ECEN 616 Class Overview</vt:lpstr>
      <vt:lpstr>Grades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171</cp:revision>
  <cp:lastPrinted>2011-08-22T16:49:24Z</cp:lastPrinted>
  <dcterms:created xsi:type="dcterms:W3CDTF">2022-08-23T14:02:40Z</dcterms:created>
  <dcterms:modified xsi:type="dcterms:W3CDTF">2022-10-25T21:35:13Z</dcterms:modified>
</cp:coreProperties>
</file>