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356" r:id="rId2"/>
    <p:sldId id="419" r:id="rId3"/>
    <p:sldId id="420" r:id="rId4"/>
    <p:sldId id="421" r:id="rId5"/>
    <p:sldId id="422" r:id="rId6"/>
    <p:sldId id="423" r:id="rId7"/>
    <p:sldId id="424" r:id="rId8"/>
    <p:sldId id="425" r:id="rId9"/>
    <p:sldId id="426" r:id="rId10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13" autoAdjust="0"/>
    <p:restoredTop sz="96374" autoAdjust="0"/>
  </p:normalViewPr>
  <p:slideViewPr>
    <p:cSldViewPr>
      <p:cViewPr varScale="1">
        <p:scale>
          <a:sx n="107" d="100"/>
          <a:sy n="107" d="100"/>
        </p:scale>
        <p:origin x="10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17: Transmission Lines, Part 5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94BED-8A86-4B9E-A734-B7F8B767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Dependence of Line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1D8AC92-F284-495D-80AA-59AD22CB668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Even though the transformation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does depend on frequency, we will assume it can be treated as constant. Hence we have a set of independent single-phase “modes” of the form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are complex nonlinear functions of frequency, making a direct conversion to time domain quite difficult</a:t>
                </a:r>
              </a:p>
              <a:p>
                <a:r>
                  <a:rPr lang="en-US" dirty="0"/>
                  <a:t>Mode-based frequency dependent (FD) models are based on approximating the effects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that will be valid for many frequencies.</a:t>
                </a:r>
              </a:p>
              <a:p>
                <a:r>
                  <a:rPr lang="en-US" dirty="0"/>
                  <a:t>Key paper is J. R. Marti, “Accurate Modeling of FD Transmission Lines in EMT Simulations,” </a:t>
                </a:r>
                <a:r>
                  <a:rPr lang="en-US" i="1" dirty="0"/>
                  <a:t>IEEE Trans. PAS</a:t>
                </a:r>
                <a:r>
                  <a:rPr lang="en-US" dirty="0"/>
                  <a:t>, Jan. 1982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1D8AC92-F284-495D-80AA-59AD22CB66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175" b="-3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65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8CA2B69-F5A3-4082-B84F-D88D5199C55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Frequency Dependence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8CA2B69-F5A3-4082-B84F-D88D5199C5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F757924-F4F1-4DD2-9279-535CEFFA7FE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The characteristic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depends on frequency for at least three reasons (1)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(2) both R and L can vary with frequency due to skin effect (3) ground return effects are frequency dependent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the current that would be present</a:t>
                </a:r>
                <a:br>
                  <a:rPr lang="en-US" dirty="0"/>
                </a:br>
                <a:r>
                  <a:rPr lang="en-US" dirty="0"/>
                  <a:t>entering an equivalent circuit with a total</a:t>
                </a:r>
                <a:br>
                  <a:rPr lang="en-US" dirty="0"/>
                </a:br>
                <a:r>
                  <a:rPr lang="en-US" dirty="0"/>
                  <a:t>impedance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dirty="0"/>
                  <a:t> that approximates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So the approach is to find such a network,</a:t>
                </a:r>
                <a:br>
                  <a:rPr lang="en-US" dirty="0"/>
                </a:b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dirty="0"/>
                  <a:t> is close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across frequencies</a:t>
                </a:r>
                <a:br>
                  <a:rPr lang="en-US" dirty="0"/>
                </a:br>
                <a:r>
                  <a:rPr lang="en-US" dirty="0"/>
                  <a:t>of interest</a:t>
                </a:r>
              </a:p>
              <a:p>
                <a:r>
                  <a:rPr lang="en-US" dirty="0"/>
                  <a:t>Rational fraction approximation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)…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)…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are zeros and poles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F757924-F4F1-4DD2-9279-535CEFFA7F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824" b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F43E094-6714-4499-98C3-7158D006BB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590800"/>
            <a:ext cx="5057775" cy="34099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56095E-9582-464E-A450-7002B4E23234}"/>
              </a:ext>
            </a:extLst>
          </p:cNvPr>
          <p:cNvSpPr txBox="1"/>
          <p:nvPr/>
        </p:nvSpPr>
        <p:spPr>
          <a:xfrm>
            <a:off x="7620000" y="6139884"/>
            <a:ext cx="3695242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Example </a:t>
            </a:r>
            <a:r>
              <a:rPr lang="en-US" sz="1600" dirty="0" err="1">
                <a:latin typeface="+mj-lt"/>
              </a:rPr>
              <a:t>Zc</a:t>
            </a:r>
            <a:r>
              <a:rPr lang="en-US" sz="1600" dirty="0">
                <a:latin typeface="+mj-lt"/>
              </a:rPr>
              <a:t> dependence on frequency</a:t>
            </a:r>
          </a:p>
        </p:txBody>
      </p:sp>
    </p:spTree>
    <p:extLst>
      <p:ext uri="{BB962C8B-B14F-4D97-AF65-F5344CB8AC3E}">
        <p14:creationId xmlns:p14="http://schemas.microsoft.com/office/powerpoint/2010/main" val="321221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0004-1515-4404-A2F8-6FE70BE8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 Approximation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742B172-0624-40B4-9D23-E8A9AA3F3D50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A curve-fitting optimization is used to approximate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)…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+1/(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So that we can replace our Bergeron model (which had a constant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only to approximate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) with an equivalent RC network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742B172-0624-40B4-9D23-E8A9AA3F3D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A77AF19-B527-46AA-8360-A1ABDCF47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581400"/>
            <a:ext cx="4934607" cy="251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B14E9F-7F14-4CE0-828E-B6EB2FC14B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3429000"/>
            <a:ext cx="39909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954A787-329B-4253-9875-36452560029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Frequency Dependence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𝜸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954A787-329B-4253-9875-3645256002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270C59A-F441-4580-BC37-90FC92761FD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Looking at this equation again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Now that we have an approximation for how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fits in, we need to know how to get values of the current source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𝑠𝑟𝑐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𝜔𝜏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is time delay of fastest component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Now we convert to time domain and get a convolution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𝑠𝑟𝑐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Because of the time delay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, the integral only depends on historical values.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can be precalculated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270C59A-F441-4580-BC37-90FC92761F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941" r="-1287" b="-3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64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17A2D-F658-42B2-A4A2-C342B51DB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Coefficient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C69DDDA-B199-4118-AB99-FDED4CC9AAE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Recall the transmission line reflection coefficient, when a line with characteristic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is matched with an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means the reflected voltage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that travels back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What does this mean about short circuit, open circuit, matched?</a:t>
                </a:r>
              </a:p>
              <a:p>
                <a:pPr lvl="1"/>
                <a:r>
                  <a:rPr lang="en-US" dirty="0"/>
                  <a:t>Short circuit: reflected voltage wave exactly matches forward wave,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 Current builds up and will be doubled.</a:t>
                </a:r>
              </a:p>
              <a:p>
                <a:r>
                  <a:rPr lang="en-US" dirty="0"/>
                  <a:t>What can we say about the current and any refracted voltage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C69DDDA-B199-4118-AB99-FDED4CC9AA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7C9809-1235-4497-854D-655FDEC4BADA}"/>
                  </a:ext>
                </a:extLst>
              </p:cNvPr>
              <p:cNvSpPr txBox="1"/>
              <p:nvPr/>
            </p:nvSpPr>
            <p:spPr>
              <a:xfrm>
                <a:off x="3143105" y="5218075"/>
                <a:ext cx="1952650" cy="1215974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0" dirty="0">
                  <a:latin typeface="+mj-lt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latin typeface="+mj-lt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7C9809-1235-4497-854D-655FDEC4B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105" y="5218075"/>
                <a:ext cx="1952650" cy="12159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B5D12CC-8C4A-42C2-A73B-DFCCC1BA916C}"/>
              </a:ext>
            </a:extLst>
          </p:cNvPr>
          <p:cNvCxnSpPr>
            <a:cxnSpLocks/>
          </p:cNvCxnSpPr>
          <p:nvPr/>
        </p:nvCxnSpPr>
        <p:spPr bwMode="auto">
          <a:xfrm>
            <a:off x="6096000" y="5638800"/>
            <a:ext cx="4191000" cy="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28B82A-1F36-4E46-A6B9-4BEA46F0A39A}"/>
              </a:ext>
            </a:extLst>
          </p:cNvPr>
          <p:cNvCxnSpPr>
            <a:cxnSpLocks/>
          </p:cNvCxnSpPr>
          <p:nvPr/>
        </p:nvCxnSpPr>
        <p:spPr bwMode="auto">
          <a:xfrm>
            <a:off x="6091518" y="54102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89F2CB-B38D-4713-8232-8ECACE26A53C}"/>
              </a:ext>
            </a:extLst>
          </p:cNvPr>
          <p:cNvCxnSpPr>
            <a:cxnSpLocks/>
          </p:cNvCxnSpPr>
          <p:nvPr/>
        </p:nvCxnSpPr>
        <p:spPr bwMode="auto">
          <a:xfrm>
            <a:off x="7391400" y="54102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BD0F2E-B54A-4E02-9E63-8953AD318BC4}"/>
              </a:ext>
            </a:extLst>
          </p:cNvPr>
          <p:cNvCxnSpPr>
            <a:cxnSpLocks/>
          </p:cNvCxnSpPr>
          <p:nvPr/>
        </p:nvCxnSpPr>
        <p:spPr bwMode="auto">
          <a:xfrm>
            <a:off x="10273553" y="54102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99ED365-3E7B-4D89-82CA-D6D26B07A033}"/>
              </a:ext>
            </a:extLst>
          </p:cNvPr>
          <p:cNvSpPr txBox="1"/>
          <p:nvPr/>
        </p:nvSpPr>
        <p:spPr>
          <a:xfrm>
            <a:off x="5867400" y="50749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1                      2                                               3</a:t>
            </a:r>
          </a:p>
        </p:txBody>
      </p:sp>
    </p:spTree>
    <p:extLst>
      <p:ext uri="{BB962C8B-B14F-4D97-AF65-F5344CB8AC3E}">
        <p14:creationId xmlns:p14="http://schemas.microsoft.com/office/powerpoint/2010/main" val="80461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E7F4-9859-4C40-A268-981C83C4B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Lattice Diagrams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1A6FE0-91CF-4C3D-90F3-668FC100CE90}"/>
              </a:ext>
            </a:extLst>
          </p:cNvPr>
          <p:cNvCxnSpPr>
            <a:cxnSpLocks/>
          </p:cNvCxnSpPr>
          <p:nvPr/>
        </p:nvCxnSpPr>
        <p:spPr bwMode="auto">
          <a:xfrm>
            <a:off x="838200" y="1905000"/>
            <a:ext cx="6090047" cy="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0C06F58-A05E-4DD1-9B2E-B7BC247B4A54}"/>
              </a:ext>
            </a:extLst>
          </p:cNvPr>
          <p:cNvCxnSpPr>
            <a:cxnSpLocks/>
          </p:cNvCxnSpPr>
          <p:nvPr/>
        </p:nvCxnSpPr>
        <p:spPr bwMode="auto">
          <a:xfrm>
            <a:off x="833718" y="1676400"/>
            <a:ext cx="0" cy="45720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061A63-D892-4DC4-B1D9-24E9F9F29C2D}"/>
              </a:ext>
            </a:extLst>
          </p:cNvPr>
          <p:cNvCxnSpPr>
            <a:cxnSpLocks/>
          </p:cNvCxnSpPr>
          <p:nvPr/>
        </p:nvCxnSpPr>
        <p:spPr bwMode="auto">
          <a:xfrm>
            <a:off x="3276600" y="1676400"/>
            <a:ext cx="0" cy="4903516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EE972D-FFC4-45A9-8CC1-FC1CB2546A79}"/>
              </a:ext>
            </a:extLst>
          </p:cNvPr>
          <p:cNvCxnSpPr>
            <a:cxnSpLocks/>
          </p:cNvCxnSpPr>
          <p:nvPr/>
        </p:nvCxnSpPr>
        <p:spPr bwMode="auto">
          <a:xfrm>
            <a:off x="6928247" y="1676400"/>
            <a:ext cx="0" cy="495300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A8BA714-946F-4CE3-A865-EE377E48B4AD}"/>
              </a:ext>
            </a:extLst>
          </p:cNvPr>
          <p:cNvSpPr txBox="1"/>
          <p:nvPr/>
        </p:nvSpPr>
        <p:spPr>
          <a:xfrm>
            <a:off x="609600" y="1341140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1                                         2                                                               3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478D5B-DEC7-4FB7-87F7-E00E653C9B3B}"/>
              </a:ext>
            </a:extLst>
          </p:cNvPr>
          <p:cNvCxnSpPr>
            <a:cxnSpLocks/>
          </p:cNvCxnSpPr>
          <p:nvPr/>
        </p:nvCxnSpPr>
        <p:spPr bwMode="auto">
          <a:xfrm>
            <a:off x="833718" y="1905000"/>
            <a:ext cx="0" cy="464820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3379FB2-91AA-45EC-A55C-4563AFE6DE08}"/>
              </a:ext>
            </a:extLst>
          </p:cNvPr>
          <p:cNvSpPr txBox="1"/>
          <p:nvPr/>
        </p:nvSpPr>
        <p:spPr>
          <a:xfrm>
            <a:off x="426968" y="1737370"/>
            <a:ext cx="269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652E51B-F067-4A4D-BDB7-E36FF2EB7E0C}"/>
                  </a:ext>
                </a:extLst>
              </p:cNvPr>
              <p:cNvSpPr txBox="1"/>
              <p:nvPr/>
            </p:nvSpPr>
            <p:spPr>
              <a:xfrm>
                <a:off x="426968" y="2638168"/>
                <a:ext cx="2394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652E51B-F067-4A4D-BDB7-E36FF2EB7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68" y="2638168"/>
                <a:ext cx="239441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129844-A6C6-4872-815E-7FF937FFE3DE}"/>
                  </a:ext>
                </a:extLst>
              </p:cNvPr>
              <p:cNvSpPr txBox="1"/>
              <p:nvPr/>
            </p:nvSpPr>
            <p:spPr>
              <a:xfrm>
                <a:off x="375786" y="3538966"/>
                <a:ext cx="2394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129844-A6C6-4872-815E-7FF937FFE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86" y="3538966"/>
                <a:ext cx="239441" cy="338554"/>
              </a:xfrm>
              <a:prstGeom prst="rect">
                <a:avLst/>
              </a:prstGeom>
              <a:blipFill>
                <a:blip r:embed="rId3"/>
                <a:stretch>
                  <a:fillRect r="-5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44B6375-6C73-4CEE-8DF2-EBE15C10B573}"/>
                  </a:ext>
                </a:extLst>
              </p:cNvPr>
              <p:cNvSpPr txBox="1"/>
              <p:nvPr/>
            </p:nvSpPr>
            <p:spPr>
              <a:xfrm>
                <a:off x="379903" y="4439764"/>
                <a:ext cx="2394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44B6375-6C73-4CEE-8DF2-EBE15C10B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03" y="4439764"/>
                <a:ext cx="239441" cy="338554"/>
              </a:xfrm>
              <a:prstGeom prst="rect">
                <a:avLst/>
              </a:prstGeom>
              <a:blipFill>
                <a:blip r:embed="rId4"/>
                <a:stretch>
                  <a:fillRect r="-4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DA3F8CB-5B16-4B78-9E2F-F5B214ECAA1C}"/>
                  </a:ext>
                </a:extLst>
              </p:cNvPr>
              <p:cNvSpPr txBox="1"/>
              <p:nvPr/>
            </p:nvSpPr>
            <p:spPr>
              <a:xfrm>
                <a:off x="396480" y="5340562"/>
                <a:ext cx="2394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DA3F8CB-5B16-4B78-9E2F-F5B214ECA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80" y="5340562"/>
                <a:ext cx="239441" cy="338554"/>
              </a:xfrm>
              <a:prstGeom prst="rect">
                <a:avLst/>
              </a:prstGeom>
              <a:blipFill>
                <a:blip r:embed="rId5"/>
                <a:stretch>
                  <a:fillRect r="-5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65F245-79BB-456C-B5C1-9339FE71F6EB}"/>
                  </a:ext>
                </a:extLst>
              </p:cNvPr>
              <p:cNvSpPr txBox="1"/>
              <p:nvPr/>
            </p:nvSpPr>
            <p:spPr>
              <a:xfrm>
                <a:off x="437029" y="6241362"/>
                <a:ext cx="2394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65F245-79BB-456C-B5C1-9339FE71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29" y="6241362"/>
                <a:ext cx="239441" cy="338554"/>
              </a:xfrm>
              <a:prstGeom prst="rect">
                <a:avLst/>
              </a:prstGeom>
              <a:blipFill>
                <a:blip r:embed="rId6"/>
                <a:stretch>
                  <a:fillRect r="-43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01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8C648-7E56-4CA6-8A60-9A976EDE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Surge Propagation 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6584E6-ABDC-475E-B67A-3A3079AC03ED}"/>
              </a:ext>
            </a:extLst>
          </p:cNvPr>
          <p:cNvSpPr/>
          <p:nvPr/>
        </p:nvSpPr>
        <p:spPr bwMode="auto">
          <a:xfrm>
            <a:off x="1828800" y="3429000"/>
            <a:ext cx="1371600" cy="457200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r>
              <a:rPr lang="en-US" sz="2000" dirty="0">
                <a:latin typeface="+mj-lt"/>
              </a:rPr>
              <a:t>Diamond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11CBD-A6CF-4ECB-851F-A29373E3F163}"/>
              </a:ext>
            </a:extLst>
          </p:cNvPr>
          <p:cNvSpPr/>
          <p:nvPr/>
        </p:nvSpPr>
        <p:spPr bwMode="auto">
          <a:xfrm>
            <a:off x="3429000" y="4724400"/>
            <a:ext cx="1371600" cy="457200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r>
              <a:rPr lang="en-US" sz="2000" dirty="0">
                <a:latin typeface="+mj-lt"/>
              </a:rPr>
              <a:t>Topaz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30E266-0833-4427-B0DB-9EE151FD1262}"/>
              </a:ext>
            </a:extLst>
          </p:cNvPr>
          <p:cNvSpPr/>
          <p:nvPr/>
        </p:nvSpPr>
        <p:spPr bwMode="auto">
          <a:xfrm>
            <a:off x="4800600" y="1905000"/>
            <a:ext cx="1371600" cy="457200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r>
              <a:rPr lang="en-US" sz="2000" dirty="0">
                <a:latin typeface="+mj-lt"/>
              </a:rPr>
              <a:t>Emerald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84D9CD-D1CD-41C4-9CA6-CB3BD80F2E55}"/>
              </a:ext>
            </a:extLst>
          </p:cNvPr>
          <p:cNvSpPr/>
          <p:nvPr/>
        </p:nvSpPr>
        <p:spPr bwMode="auto">
          <a:xfrm>
            <a:off x="5410200" y="3121152"/>
            <a:ext cx="1371600" cy="457200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r>
              <a:rPr lang="en-US" sz="2000" dirty="0">
                <a:latin typeface="+mj-lt"/>
              </a:rPr>
              <a:t>Ruby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100D52-A979-4440-9C32-3A97FA8CC6BD}"/>
              </a:ext>
            </a:extLst>
          </p:cNvPr>
          <p:cNvSpPr/>
          <p:nvPr/>
        </p:nvSpPr>
        <p:spPr bwMode="auto">
          <a:xfrm>
            <a:off x="6705602" y="4953000"/>
            <a:ext cx="1371600" cy="457200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r>
              <a:rPr lang="en-US" sz="2000" dirty="0">
                <a:latin typeface="+mj-lt"/>
              </a:rPr>
              <a:t>Sapphire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34A1ABF-705F-482A-8A3D-29BDC7A85F45}"/>
              </a:ext>
            </a:extLst>
          </p:cNvPr>
          <p:cNvCxnSpPr/>
          <p:nvPr/>
        </p:nvCxnSpPr>
        <p:spPr bwMode="auto">
          <a:xfrm>
            <a:off x="838200" y="3657600"/>
            <a:ext cx="990600" cy="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CC9EF51-9754-48AF-BD22-87EB19DAB7E3}"/>
              </a:ext>
            </a:extLst>
          </p:cNvPr>
          <p:cNvSpPr txBox="1"/>
          <p:nvPr/>
        </p:nvSpPr>
        <p:spPr>
          <a:xfrm>
            <a:off x="309752" y="3010133"/>
            <a:ext cx="1550424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Switch location</a:t>
            </a:r>
          </a:p>
          <a:p>
            <a:pPr algn="l"/>
            <a:r>
              <a:rPr lang="en-US" sz="1600" dirty="0">
                <a:latin typeface="+mj-lt"/>
              </a:rPr>
              <a:t>(surge origin)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ED7795-A7A9-4BD5-A0DE-F4015BAB06DE}"/>
              </a:ext>
            </a:extLst>
          </p:cNvPr>
          <p:cNvCxnSpPr>
            <a:cxnSpLocks/>
          </p:cNvCxnSpPr>
          <p:nvPr/>
        </p:nvCxnSpPr>
        <p:spPr bwMode="auto">
          <a:xfrm flipV="1">
            <a:off x="2720788" y="2097257"/>
            <a:ext cx="2079812" cy="1331743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211EBE-C36C-40CF-A568-F497AF2488C7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6682" y="1661276"/>
            <a:ext cx="1214720" cy="472324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2340225-870F-46C7-8DF9-21FB5B8B391F}"/>
              </a:ext>
            </a:extLst>
          </p:cNvPr>
          <p:cNvCxnSpPr>
            <a:cxnSpLocks/>
          </p:cNvCxnSpPr>
          <p:nvPr/>
        </p:nvCxnSpPr>
        <p:spPr bwMode="auto">
          <a:xfrm>
            <a:off x="5867400" y="2362200"/>
            <a:ext cx="1013012" cy="243724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4F6704A-BD11-46F5-9C72-658656BF6B1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81800" y="2892552"/>
            <a:ext cx="609600" cy="44967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5C6448D-F585-4CFC-8F38-123A3ECBEE3D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 flipV="1">
            <a:off x="3182471" y="3349752"/>
            <a:ext cx="2227729" cy="307848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0A37D4F-F64F-4E24-99D7-F5E8C84378D4}"/>
              </a:ext>
            </a:extLst>
          </p:cNvPr>
          <p:cNvCxnSpPr>
            <a:cxnSpLocks/>
          </p:cNvCxnSpPr>
          <p:nvPr/>
        </p:nvCxnSpPr>
        <p:spPr bwMode="auto">
          <a:xfrm>
            <a:off x="2819400" y="3886200"/>
            <a:ext cx="941294" cy="83820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E149EBB-3BF1-4527-B62C-DB0DDF398CA4}"/>
              </a:ext>
            </a:extLst>
          </p:cNvPr>
          <p:cNvCxnSpPr>
            <a:cxnSpLocks/>
          </p:cNvCxnSpPr>
          <p:nvPr/>
        </p:nvCxnSpPr>
        <p:spPr bwMode="auto">
          <a:xfrm>
            <a:off x="2971800" y="3899647"/>
            <a:ext cx="914400" cy="781848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6F7BE0F-A0FD-4940-9F2B-1387287B584B}"/>
              </a:ext>
            </a:extLst>
          </p:cNvPr>
          <p:cNvCxnSpPr>
            <a:cxnSpLocks/>
          </p:cNvCxnSpPr>
          <p:nvPr/>
        </p:nvCxnSpPr>
        <p:spPr bwMode="auto">
          <a:xfrm>
            <a:off x="4818529" y="4933071"/>
            <a:ext cx="1900520" cy="198353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0AF3D5F-322A-4ED0-BC51-801728FB1B94}"/>
              </a:ext>
            </a:extLst>
          </p:cNvPr>
          <p:cNvCxnSpPr>
            <a:cxnSpLocks/>
          </p:cNvCxnSpPr>
          <p:nvPr/>
        </p:nvCxnSpPr>
        <p:spPr bwMode="auto">
          <a:xfrm>
            <a:off x="7463120" y="4196159"/>
            <a:ext cx="0" cy="760453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B96A189-1E6B-4559-BFA5-E0890DC0642E}"/>
              </a:ext>
            </a:extLst>
          </p:cNvPr>
          <p:cNvCxnSpPr>
            <a:cxnSpLocks/>
          </p:cNvCxnSpPr>
          <p:nvPr/>
        </p:nvCxnSpPr>
        <p:spPr bwMode="auto">
          <a:xfrm flipH="1">
            <a:off x="7720855" y="4310500"/>
            <a:ext cx="152400" cy="64250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AC23A30-9098-4D62-ABFB-D8E379006B79}"/>
              </a:ext>
            </a:extLst>
          </p:cNvPr>
          <p:cNvSpPr txBox="1"/>
          <p:nvPr/>
        </p:nvSpPr>
        <p:spPr>
          <a:xfrm>
            <a:off x="3003176" y="2308521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62 miles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97073F6-CEB1-4101-8AAD-0F2E8E21EEB7}"/>
              </a:ext>
            </a:extLst>
          </p:cNvPr>
          <p:cNvSpPr txBox="1"/>
          <p:nvPr/>
        </p:nvSpPr>
        <p:spPr>
          <a:xfrm>
            <a:off x="3783106" y="3120482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48 miles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0016E7-2C65-482D-99E0-A7E9E08C2663}"/>
              </a:ext>
            </a:extLst>
          </p:cNvPr>
          <p:cNvSpPr txBox="1"/>
          <p:nvPr/>
        </p:nvSpPr>
        <p:spPr>
          <a:xfrm>
            <a:off x="3455894" y="4077998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15 miles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E097915-F7C7-42F5-94D1-94BFFD98D395}"/>
              </a:ext>
            </a:extLst>
          </p:cNvPr>
          <p:cNvSpPr txBox="1"/>
          <p:nvPr/>
        </p:nvSpPr>
        <p:spPr>
          <a:xfrm>
            <a:off x="5356413" y="4681495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50 miles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3CDCE2F-79B0-4698-A39B-6EFB22543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064929"/>
              </p:ext>
            </p:extLst>
          </p:nvPr>
        </p:nvGraphicFramePr>
        <p:xfrm>
          <a:off x="8601642" y="1905000"/>
          <a:ext cx="3230282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5141">
                  <a:extLst>
                    <a:ext uri="{9D8B030D-6E8A-4147-A177-3AD203B41FA5}">
                      <a16:colId xmlns:a16="http://schemas.microsoft.com/office/drawing/2014/main" val="2577732231"/>
                    </a:ext>
                  </a:extLst>
                </a:gridCol>
                <a:gridCol w="1615141">
                  <a:extLst>
                    <a:ext uri="{9D8B030D-6E8A-4147-A177-3AD203B41FA5}">
                      <a16:colId xmlns:a16="http://schemas.microsoft.com/office/drawing/2014/main" val="1593085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 Path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Delay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22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59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(TD)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11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(TD)</a:t>
                      </a:r>
                      <a:r>
                        <a:rPr lang="en-US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597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59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(TD)</a:t>
                      </a:r>
                      <a:r>
                        <a:rPr lang="en-US" baseline="300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88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331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TDRD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96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RDTD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674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TSTD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82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(TD)</a:t>
                      </a:r>
                      <a:r>
                        <a:rPr lang="en-US" baseline="30000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425879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735BC1B3-DFF3-481E-9441-9B63A726056A}"/>
              </a:ext>
            </a:extLst>
          </p:cNvPr>
          <p:cNvSpPr txBox="1"/>
          <p:nvPr/>
        </p:nvSpPr>
        <p:spPr>
          <a:xfrm>
            <a:off x="542364" y="5483352"/>
            <a:ext cx="6010836" cy="1126462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will be the next surges to appear?</a:t>
            </a:r>
          </a:p>
          <a:p>
            <a:pPr algn="l"/>
            <a:r>
              <a:rPr lang="en-US" sz="1600" dirty="0">
                <a:latin typeface="+mj-lt"/>
              </a:rPr>
              <a:t>Remember different modes may have different propagation characteristics, and there will be frequency distortion and attenuation. Later surges may be smaller.</a:t>
            </a:r>
          </a:p>
        </p:txBody>
      </p:sp>
    </p:spTree>
    <p:extLst>
      <p:ext uri="{BB962C8B-B14F-4D97-AF65-F5344CB8AC3E}">
        <p14:creationId xmlns:p14="http://schemas.microsoft.com/office/powerpoint/2010/main" val="283926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2172E-48AD-4B17-ADD8-8D62673A7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Transmission Lines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E7EF148-8F55-4D2C-B892-C69D21CD0173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Overhead and underground line characteristics and their relevance to calculating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matrices, frequency dependence</a:t>
                </a:r>
              </a:p>
              <a:p>
                <a:r>
                  <a:rPr lang="en-US" dirty="0"/>
                  <a:t>Numerical models for lossless, single-phase lines (Bergeron)</a:t>
                </a:r>
              </a:p>
              <a:p>
                <a:r>
                  <a:rPr lang="en-US" dirty="0"/>
                  <a:t>Adding losses to Bergeron model</a:t>
                </a:r>
              </a:p>
              <a:p>
                <a:r>
                  <a:rPr lang="en-US" dirty="0"/>
                  <a:t>Handling multiple conductor lines (elimination, modal analysis)</a:t>
                </a:r>
              </a:p>
              <a:p>
                <a:r>
                  <a:rPr lang="en-US" dirty="0"/>
                  <a:t>Frequency dependent line models</a:t>
                </a:r>
              </a:p>
              <a:p>
                <a:r>
                  <a:rPr lang="en-US" dirty="0"/>
                  <a:t>Analytical approximations: reflection coefficients, lattice diagrams, propagation analysis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E7EF148-8F55-4D2C-B892-C69D21CD01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834343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53</TotalTime>
  <Words>720</Words>
  <Application>Microsoft Office PowerPoint</Application>
  <PresentationFormat>Widescreen</PresentationFormat>
  <Paragraphs>100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Fall 2022 Methods of Electric Power System Analysis</vt:lpstr>
      <vt:lpstr>Frequency Dependence of Line Models</vt:lpstr>
      <vt:lpstr>Frequency Dependence of Z_c</vt:lpstr>
      <vt:lpstr>Rational Function Approximation</vt:lpstr>
      <vt:lpstr>Frequency Dependence of γ</vt:lpstr>
      <vt:lpstr>Reflection Coefficient</vt:lpstr>
      <vt:lpstr>Lattice Diagrams</vt:lpstr>
      <vt:lpstr>Switching Surge Propagation Analysis</vt:lpstr>
      <vt:lpstr>Summary of Transmission 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152</cp:revision>
  <cp:lastPrinted>2011-08-22T16:49:24Z</cp:lastPrinted>
  <dcterms:created xsi:type="dcterms:W3CDTF">2022-08-23T14:02:40Z</dcterms:created>
  <dcterms:modified xsi:type="dcterms:W3CDTF">2022-10-07T16:19:23Z</dcterms:modified>
</cp:coreProperties>
</file>