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415" r:id="rId3"/>
    <p:sldId id="416" r:id="rId4"/>
    <p:sldId id="417" r:id="rId5"/>
    <p:sldId id="418" r:id="rId6"/>
    <p:sldId id="419" r:id="rId7"/>
    <p:sldId id="420" r:id="rId8"/>
    <p:sldId id="421" r:id="rId9"/>
    <p:sldId id="422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6374" autoAdjust="0"/>
  </p:normalViewPr>
  <p:slideViewPr>
    <p:cSldViewPr>
      <p:cViewPr varScale="1">
        <p:scale>
          <a:sx n="111" d="100"/>
          <a:sy n="111" d="100"/>
        </p:scale>
        <p:origin x="34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181FC-D85A-4591-8BD1-5E6A6B1746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4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16: Transmission Lines, Part 4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633F-DE92-4C84-AC96-4A646147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phase-to-phase matrices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(or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), are in general unbalanced, non-diagonal matrices. If it were possible to transform these matrices into diagonal “mode” matrices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, we could solve each mode as a separate single-phase problem.</a:t>
                </a:r>
              </a:p>
              <a:p>
                <a:r>
                  <a:rPr lang="en-US" dirty="0"/>
                  <a:t>We do this using eigenvalue decomposition of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finding eigenvector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diagonal eigenvalue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so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Now we can find the mode voltages and currents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And the mode impedance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941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94FEF3-E614-4EA5-A105-0172D68BD4E7}"/>
                  </a:ext>
                </a:extLst>
              </p:cNvPr>
              <p:cNvSpPr txBox="1"/>
              <p:nvPr/>
            </p:nvSpPr>
            <p:spPr>
              <a:xfrm>
                <a:off x="8153400" y="4267200"/>
                <a:ext cx="3124200" cy="1126462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Other naming conventions: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:r>
                  <a:rPr lang="en-US" sz="1600" dirty="0">
                    <a:latin typeface="+mj-lt"/>
                  </a:rPr>
                  <a:t>In EMTP,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94FEF3-E614-4EA5-A105-0172D68BD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267200"/>
                <a:ext cx="3124200" cy="1126462"/>
              </a:xfrm>
              <a:prstGeom prst="rect">
                <a:avLst/>
              </a:prstGeom>
              <a:blipFill>
                <a:blip r:embed="rId3"/>
                <a:stretch>
                  <a:fillRect l="-1172" t="-1622" b="-5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54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4A81-E7BE-452E-9550-758203D7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Modal Transformations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811000" cy="5181600"/>
              </a:xfrm>
            </p:spPr>
            <p:txBody>
              <a:bodyPr/>
              <a:lstStyle/>
              <a:p>
                <a:r>
                  <a:rPr lang="en-US" dirty="0"/>
                  <a:t>We have a 200-km three-phase line with two shield wires. What’s the constant parameter model at 10 kHz?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Put it in EMTP and you will get R’, X’, G’, B’ matrices at the chosen frequency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3.1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2.40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3.10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471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matrix is the identity matrix times 2e-10 S/m)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811000" cy="5181600"/>
              </a:xfrm>
              <a:blipFill>
                <a:blip r:embed="rId2"/>
                <a:stretch>
                  <a:fillRect l="-826" t="-824" b="-5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333136-96FD-4CA6-9119-067C64C55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74" y="2301725"/>
            <a:ext cx="5514975" cy="226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603FA7-7C68-48E2-8A2D-2A853FB15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7789" y="2252119"/>
            <a:ext cx="3122133" cy="1832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852717-FC66-46C9-918F-0CCD5609EB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2644719"/>
            <a:ext cx="2667000" cy="120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8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4A81-E7BE-452E-9550-758203D7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Modal Transformations,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511322" cy="5181600"/>
              </a:xfrm>
            </p:spPr>
            <p:txBody>
              <a:bodyPr/>
              <a:lstStyle/>
              <a:p>
                <a:r>
                  <a:rPr lang="en-US" dirty="0"/>
                  <a:t>Get the Z’ and Y’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3.1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2.40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3.10+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471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 is the matrix of eigenvectors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  (</a:t>
                </a:r>
                <a:r>
                  <a:rPr lang="en-US" dirty="0" err="1"/>
                  <a:t>Matlab</a:t>
                </a:r>
                <a:r>
                  <a:rPr lang="en-US" dirty="0"/>
                  <a:t>: [T,~]=</a:t>
                </a:r>
                <a:r>
                  <a:rPr lang="en-US" dirty="0" err="1"/>
                  <a:t>eig</a:t>
                </a:r>
                <a:r>
                  <a:rPr lang="en-US" dirty="0"/>
                  <a:t>(Z*Y)); T=real(T)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0.595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−0.7071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−0.3644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0.5404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0.8569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0.595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0.7071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−0.3644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0.6062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0.5156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0.6062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−0.7071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0.7071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3823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8418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0.3823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Remember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</m:oMath>
                </a14:m>
                <a:r>
                  <a:rPr lang="en-US" dirty="0"/>
                  <a:t>. How do the three modes relate to the three phases in this case?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511322" cy="5181600"/>
              </a:xfrm>
              <a:blipFill>
                <a:blip r:embed="rId2"/>
                <a:stretch>
                  <a:fillRect l="-742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58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42CA-0E17-47AE-9815-9873298E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Modal Transformations,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A19BB2E-37F4-40A5-BBC5-E948F3EE76E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Get new versions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by transforming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8.5+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0.124+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94.8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0.032+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+3.7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4.7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5.3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Now for each mode 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=ℓ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Mode 1: R=8.5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=618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=734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Mode 2: R=0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.124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449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=671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Mode 3: R=0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.032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400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=667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A19BB2E-37F4-40A5-BBC5-E948F3EE76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941" b="-3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B839820-EDB6-44AA-8BE9-648FFA75D9EC}"/>
              </a:ext>
            </a:extLst>
          </p:cNvPr>
          <p:cNvSpPr txBox="1"/>
          <p:nvPr/>
        </p:nvSpPr>
        <p:spPr>
          <a:xfrm>
            <a:off x="7683749" y="2133600"/>
            <a:ext cx="4279651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Why does the first mode have much higher resistance?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56D20E-0EBF-4381-87FE-DFD5DCAACC22}"/>
                  </a:ext>
                </a:extLst>
              </p:cNvPr>
              <p:cNvSpPr txBox="1"/>
              <p:nvPr/>
            </p:nvSpPr>
            <p:spPr>
              <a:xfrm>
                <a:off x="9220200" y="4495800"/>
                <a:ext cx="2209800" cy="634020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Recall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ℓ=200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</a:p>
              <a:p>
                <a:pPr algn="l"/>
                <a:r>
                  <a:rPr lang="en-US" sz="1600" dirty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nor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kHz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56D20E-0EBF-4381-87FE-DFD5DCAAC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200" y="4495800"/>
                <a:ext cx="2209800" cy="634020"/>
              </a:xfrm>
              <a:prstGeom prst="rect">
                <a:avLst/>
              </a:prstGeom>
              <a:blipFill>
                <a:blip r:embed="rId4"/>
                <a:stretch>
                  <a:fillRect l="-1657" t="-2885" b="-10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1ADFE4-1FA0-4996-A4C3-DEFEDC339A6C}"/>
                  </a:ext>
                </a:extLst>
              </p:cNvPr>
              <p:cNvSpPr txBox="1"/>
              <p:nvPr/>
            </p:nvSpPr>
            <p:spPr>
              <a:xfrm>
                <a:off x="8610600" y="5562600"/>
                <a:ext cx="3124200" cy="847668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1600" dirty="0">
                    <a:latin typeface="+mj-lt"/>
                  </a:rPr>
                  <a:t> for speed of light would be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200 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km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=667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μs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1ADFE4-1FA0-4996-A4C3-DEFEDC339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5562600"/>
                <a:ext cx="3124200" cy="847668"/>
              </a:xfrm>
              <a:prstGeom prst="rect">
                <a:avLst/>
              </a:prstGeom>
              <a:blipFill>
                <a:blip r:embed="rId5"/>
                <a:stretch>
                  <a:fillRect t="-2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17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4BED-8A86-4B9E-A734-B7F8B767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Dependence of Line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1D8AC92-F284-495D-80AA-59AD22CB668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Even though the transformation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does depend on frequency, we will assume it can be treated as constant. Hence we have a set of independent single-phase “modes” of the form (from last </a:t>
                </a:r>
                <a:r>
                  <a:rPr lang="en-US" dirty="0" err="1"/>
                  <a:t>clas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are complex nonlinear functions of frequency, making a direct conversion to time domain quite difficult</a:t>
                </a:r>
              </a:p>
              <a:p>
                <a:r>
                  <a:rPr lang="en-US" dirty="0"/>
                  <a:t>Mode-based frequency dependent (FD) models are based on approximating the effects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that will be valid for many frequencies.</a:t>
                </a:r>
              </a:p>
              <a:p>
                <a:r>
                  <a:rPr lang="en-US" dirty="0"/>
                  <a:t>Key paper is J. R. Marti, “Accurate Modeling of FD Transmission Lines in EMT Simulations,” </a:t>
                </a:r>
                <a:r>
                  <a:rPr lang="en-US" i="1" dirty="0"/>
                  <a:t>IEEE Trans. PAS</a:t>
                </a:r>
                <a:r>
                  <a:rPr lang="en-US" dirty="0"/>
                  <a:t>, Jan. 1982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1D8AC92-F284-495D-80AA-59AD22CB66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175" b="-3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65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CA2B69-F5A3-4082-B84F-D88D5199C55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Frequency Dependence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CA2B69-F5A3-4082-B84F-D88D5199C5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F757924-F4F1-4DD2-9279-535CEFFA7FE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characteristic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depends on frequency for at least three reasons (1)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(2) both R and L can vary with frequency due to skin effect (3) ground return effects are frequency dependent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the current that would be present</a:t>
                </a:r>
                <a:br>
                  <a:rPr lang="en-US" dirty="0"/>
                </a:br>
                <a:r>
                  <a:rPr lang="en-US" dirty="0"/>
                  <a:t>entering an equivalent circuit with a total</a:t>
                </a:r>
                <a:br>
                  <a:rPr lang="en-US" dirty="0"/>
                </a:br>
                <a:r>
                  <a:rPr lang="en-US" dirty="0"/>
                  <a:t>impedance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dirty="0"/>
                  <a:t> that approximates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So the approach is to find such a network,</a:t>
                </a:r>
                <a:br>
                  <a:rPr lang="en-US" dirty="0"/>
                </a:b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dirty="0"/>
                  <a:t> is close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across frequencies</a:t>
                </a:r>
                <a:br>
                  <a:rPr lang="en-US" dirty="0"/>
                </a:br>
                <a:r>
                  <a:rPr lang="en-US" dirty="0"/>
                  <a:t>of interest</a:t>
                </a:r>
              </a:p>
              <a:p>
                <a:r>
                  <a:rPr lang="en-US" dirty="0"/>
                  <a:t>Rational fraction approximation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)…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)…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zeros and poles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F757924-F4F1-4DD2-9279-535CEFFA7F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 b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F43E094-6714-4499-98C3-7158D006BB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590800"/>
            <a:ext cx="5057775" cy="3409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56095E-9582-464E-A450-7002B4E23234}"/>
              </a:ext>
            </a:extLst>
          </p:cNvPr>
          <p:cNvSpPr txBox="1"/>
          <p:nvPr/>
        </p:nvSpPr>
        <p:spPr>
          <a:xfrm>
            <a:off x="7620000" y="6139884"/>
            <a:ext cx="3695242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Example </a:t>
            </a:r>
            <a:r>
              <a:rPr lang="en-US" sz="1600" dirty="0" err="1">
                <a:latin typeface="+mj-lt"/>
              </a:rPr>
              <a:t>Zc</a:t>
            </a:r>
            <a:r>
              <a:rPr lang="en-US" sz="1600" dirty="0">
                <a:latin typeface="+mj-lt"/>
              </a:rPr>
              <a:t> dependence on frequency</a:t>
            </a:r>
          </a:p>
        </p:txBody>
      </p:sp>
    </p:spTree>
    <p:extLst>
      <p:ext uri="{BB962C8B-B14F-4D97-AF65-F5344CB8AC3E}">
        <p14:creationId xmlns:p14="http://schemas.microsoft.com/office/powerpoint/2010/main" val="321221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0004-1515-4404-A2F8-6FE70BE8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 Approximation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742B172-0624-40B4-9D23-E8A9AA3F3D5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A curve-fitting optimization is used to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)…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+1/(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 that we can replace our Bergeron model (which had a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only to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) with an equivalent RC network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742B172-0624-40B4-9D23-E8A9AA3F3D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A77AF19-B527-46AA-8360-A1ABDCF47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581400"/>
            <a:ext cx="4934607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B14E9F-7F14-4CE0-828E-B6EB2FC14B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3429000"/>
            <a:ext cx="39909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954A787-329B-4253-9875-36452560029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Frequency Dependence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954A787-329B-4253-9875-3645256002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270C59A-F441-4580-BC37-90FC92761FD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Looking at this equation again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Now that we have an approximation for how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fits in, we just need to know how to get values of the current source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is time delay of fastest component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we convert to time domain and get a convolution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Because of the time delay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, the integral only depends on historical values.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precalculated, with other computationally-solving techniques.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270C59A-F441-4580-BC37-90FC92761F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941" r="-504" b="-3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64546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1868</TotalTime>
  <Words>877</Words>
  <Application>Microsoft Office PowerPoint</Application>
  <PresentationFormat>Widescreen</PresentationFormat>
  <Paragraphs>81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Methods of Electric Power System Analysis</vt:lpstr>
      <vt:lpstr>Modal Transformations</vt:lpstr>
      <vt:lpstr>Example of Modal Transformations</vt:lpstr>
      <vt:lpstr>Example of Modal Transformations, cont.</vt:lpstr>
      <vt:lpstr>Example of Modal Transformations, cont.</vt:lpstr>
      <vt:lpstr>Frequency Dependence of Line Models</vt:lpstr>
      <vt:lpstr>Frequency Dependence of Z_c</vt:lpstr>
      <vt:lpstr>Rational Function Approximation</vt:lpstr>
      <vt:lpstr>Frequency Dependence of 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143</cp:revision>
  <cp:lastPrinted>2011-08-22T16:49:24Z</cp:lastPrinted>
  <dcterms:created xsi:type="dcterms:W3CDTF">2022-08-23T14:02:40Z</dcterms:created>
  <dcterms:modified xsi:type="dcterms:W3CDTF">2022-10-05T17:29:02Z</dcterms:modified>
</cp:coreProperties>
</file>