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56" r:id="rId2"/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4.png"/><Relationship Id="rId21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NULL"/><Relationship Id="rId24" Type="http://schemas.openxmlformats.org/officeDocument/2006/relationships/image" Target="../media/image21.png"/><Relationship Id="rId5" Type="http://schemas.openxmlformats.org/officeDocument/2006/relationships/image" Target="../media/image6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NUL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15: Transmission Lines, Part 3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8DEE-0CFE-4AB6-A3B3-A6337129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Exactness of Modal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E3AA5-D3AC-4B59-A39F-71AF31CFB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 completely transposed lines, modal transformation reduces to the method of symmetrical components</a:t>
            </a:r>
          </a:p>
          <a:p>
            <a:r>
              <a:rPr lang="en-US" dirty="0"/>
              <a:t>For other lines, the exact transformation matrix will depend on frequency. </a:t>
            </a:r>
          </a:p>
          <a:p>
            <a:r>
              <a:rPr lang="en-US" dirty="0"/>
              <a:t>For the constant parameter model (CP) we pick a frequency to design the model for, so we just use the modal transformation matrix associated with that frequency</a:t>
            </a:r>
          </a:p>
          <a:p>
            <a:r>
              <a:rPr lang="en-US" dirty="0"/>
              <a:t>For frequency dependent models, there are multiple options:</a:t>
            </a:r>
          </a:p>
          <a:p>
            <a:pPr lvl="1"/>
            <a:r>
              <a:rPr lang="en-US" dirty="0"/>
              <a:t>Assume that the modal transformation matrix will still be a constant (though the individual modes will have frequency dependence)</a:t>
            </a:r>
          </a:p>
          <a:p>
            <a:pPr lvl="1"/>
            <a:r>
              <a:rPr lang="en-US" dirty="0"/>
              <a:t>Advanced methods take into account frequency dependence of the modal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53244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B090-1EAE-4BF5-9487-FA5EC06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Lines: Differential Section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</p:spPr>
            <p:txBody>
              <a:bodyPr/>
              <a:lstStyle/>
              <a:p>
                <a:r>
                  <a:rPr lang="en-US" dirty="0"/>
                  <a:t>Consider a two-terminal transmission line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. Refer to the “sending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and the “receiving end”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 We’re interested in the sending and receiving end voltage and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b="0" i="0" dirty="0">
                    <a:latin typeface="+mj-lt"/>
                  </a:rPr>
                  <a:t>and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We define the distributed parameter line model as shown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From circuit theory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57BE396-0D18-4FEF-8E07-FD50F768A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693598" cy="5181600"/>
              </a:xfrm>
              <a:blipFill>
                <a:blip r:embed="rId2"/>
                <a:stretch>
                  <a:fillRect l="-1501" t="-824" r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47A7B0CD-5007-4CD3-A094-AC2C87B4D3F1}"/>
              </a:ext>
            </a:extLst>
          </p:cNvPr>
          <p:cNvGrpSpPr/>
          <p:nvPr/>
        </p:nvGrpSpPr>
        <p:grpSpPr>
          <a:xfrm>
            <a:off x="6462756" y="4052915"/>
            <a:ext cx="5823001" cy="2424085"/>
            <a:chOff x="6469883" y="2641901"/>
            <a:chExt cx="5823001" cy="242408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DE09B95-7B0C-405E-BE0D-B2A4A98D283D}"/>
                </a:ext>
              </a:extLst>
            </p:cNvPr>
            <p:cNvGrpSpPr/>
            <p:nvPr/>
          </p:nvGrpSpPr>
          <p:grpSpPr>
            <a:xfrm>
              <a:off x="7086600" y="3048000"/>
              <a:ext cx="4193672" cy="1451043"/>
              <a:chOff x="7334129" y="3048000"/>
              <a:chExt cx="4193672" cy="145104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2AD9A49-2486-4FC6-A81F-26E46C7EB2EB}"/>
                  </a:ext>
                </a:extLst>
              </p:cNvPr>
              <p:cNvGrpSpPr/>
              <p:nvPr/>
            </p:nvGrpSpPr>
            <p:grpSpPr>
              <a:xfrm>
                <a:off x="8534400" y="3048000"/>
                <a:ext cx="2971800" cy="425759"/>
                <a:chOff x="8704629" y="2223688"/>
                <a:chExt cx="2971800" cy="425759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6CFA20FE-0F4B-49D1-BB8F-C85DD920A7BE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8994348" y="2130212"/>
                  <a:ext cx="0" cy="57943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4274B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A8FEB362-F31F-4C7F-ACEC-104B4A8B7F8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9856805" y="2419931"/>
                  <a:ext cx="1819624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4274B0"/>
                  </a:solidFill>
                  <a:prstDash val="solid"/>
                  <a:miter lim="800000"/>
                </a:ln>
                <a:effectLst/>
              </p:spPr>
            </p:cxn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2FA961E2-4D69-4F48-ACE5-79A62327B86A}"/>
                    </a:ext>
                  </a:extLst>
                </p:cNvPr>
                <p:cNvGrpSpPr/>
                <p:nvPr/>
              </p:nvGrpSpPr>
              <p:grpSpPr>
                <a:xfrm rot="5400000" flipH="1">
                  <a:off x="9357756" y="2152990"/>
                  <a:ext cx="425759" cy="567155"/>
                  <a:chOff x="8830271" y="2486109"/>
                  <a:chExt cx="425759" cy="1140421"/>
                </a:xfrm>
              </p:grpSpPr>
              <p:sp>
                <p:nvSpPr>
                  <p:cNvPr id="19" name="Arc 18">
                    <a:extLst>
                      <a:ext uri="{FF2B5EF4-FFF2-40B4-BE49-F238E27FC236}">
                        <a16:creationId xmlns:a16="http://schemas.microsoft.com/office/drawing/2014/main" id="{CA9F50DA-ECC1-4BAE-82A1-39FCB2B7E35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30271" y="2486109"/>
                    <a:ext cx="425759" cy="276225"/>
                  </a:xfrm>
                  <a:prstGeom prst="arc">
                    <a:avLst>
                      <a:gd name="adj1" fmla="val 16200000"/>
                      <a:gd name="adj2" fmla="val 5400000"/>
                    </a:avLst>
                  </a:prstGeom>
                  <a:noFill/>
                  <a:ln w="28575" cap="flat" cmpd="sng" algn="ctr">
                    <a:solidFill>
                      <a:srgbClr val="4472C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lvl="0" indent="-34290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prstClr val="black"/>
                      </a:buClr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" name="Arc 19">
                    <a:extLst>
                      <a:ext uri="{FF2B5EF4-FFF2-40B4-BE49-F238E27FC236}">
                        <a16:creationId xmlns:a16="http://schemas.microsoft.com/office/drawing/2014/main" id="{B40DB897-D103-4335-BF11-7A5599D7246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30271" y="2776972"/>
                    <a:ext cx="425759" cy="276225"/>
                  </a:xfrm>
                  <a:prstGeom prst="arc">
                    <a:avLst>
                      <a:gd name="adj1" fmla="val 16200000"/>
                      <a:gd name="adj2" fmla="val 5400000"/>
                    </a:avLst>
                  </a:prstGeom>
                  <a:noFill/>
                  <a:ln w="28575" cap="flat" cmpd="sng" algn="ctr">
                    <a:solidFill>
                      <a:srgbClr val="4472C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lvl="0" indent="-34290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prstClr val="black"/>
                      </a:buClr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Arc 20">
                    <a:extLst>
                      <a:ext uri="{FF2B5EF4-FFF2-40B4-BE49-F238E27FC236}">
                        <a16:creationId xmlns:a16="http://schemas.microsoft.com/office/drawing/2014/main" id="{E181E6A1-5E12-4775-8D07-CD3FE8DF7F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30271" y="3059442"/>
                    <a:ext cx="425759" cy="276225"/>
                  </a:xfrm>
                  <a:prstGeom prst="arc">
                    <a:avLst>
                      <a:gd name="adj1" fmla="val 16200000"/>
                      <a:gd name="adj2" fmla="val 5400000"/>
                    </a:avLst>
                  </a:prstGeom>
                  <a:noFill/>
                  <a:ln w="28575" cap="flat" cmpd="sng" algn="ctr">
                    <a:solidFill>
                      <a:srgbClr val="4472C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lvl="0" indent="-34290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prstClr val="black"/>
                      </a:buClr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2" name="Arc 21">
                    <a:extLst>
                      <a:ext uri="{FF2B5EF4-FFF2-40B4-BE49-F238E27FC236}">
                        <a16:creationId xmlns:a16="http://schemas.microsoft.com/office/drawing/2014/main" id="{E2FF4E29-F9CB-4C2A-AF94-9C979B86A0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30271" y="3350305"/>
                    <a:ext cx="425759" cy="276225"/>
                  </a:xfrm>
                  <a:prstGeom prst="arc">
                    <a:avLst>
                      <a:gd name="adj1" fmla="val 16200000"/>
                      <a:gd name="adj2" fmla="val 5400000"/>
                    </a:avLst>
                  </a:prstGeom>
                  <a:noFill/>
                  <a:ln w="28575" cap="flat" cmpd="sng" algn="ctr">
                    <a:solidFill>
                      <a:srgbClr val="4472C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lvl="0" indent="-34290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prstClr val="black"/>
                      </a:buClr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grpSp>
            <p:nvGrpSpPr>
              <p:cNvPr id="23" name="Group 140">
                <a:extLst>
                  <a:ext uri="{FF2B5EF4-FFF2-40B4-BE49-F238E27FC236}">
                    <a16:creationId xmlns:a16="http://schemas.microsoft.com/office/drawing/2014/main" id="{407AAD9B-DA2C-4CC1-9ADA-7911EFE342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8049917" y="2386812"/>
                <a:ext cx="300037" cy="1731613"/>
                <a:chOff x="4385231" y="2542052"/>
                <a:chExt cx="300037" cy="1731550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6582C72-B3C2-4767-9A1D-5C8FB34E0461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D80DF409-C69B-4D3A-9A3D-494CBDF9A1DC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597AFFAE-9178-45EA-8502-49EA6902F18B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B812E0C0-3BB1-43AE-BC41-A435B2FBB1D9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6FFC604-22ED-46E4-A9E3-720C90ED855C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7D3EE8D4-9184-4E1D-984D-6CA5ECB34BF8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59EA1C34-8AA6-4C10-9A8B-D61F6B8103FD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BA9CCD1-B72E-452B-9D16-80CA7C1B0E6C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65559AAF-421A-4BD3-ADAE-B827D7AB48D3}"/>
                    </a:ext>
                  </a:extLst>
                </p:cNvPr>
                <p:cNvCxnSpPr/>
                <p:nvPr/>
              </p:nvCxnSpPr>
              <p:spPr>
                <a:xfrm flipV="1">
                  <a:off x="4545568" y="3694185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3CB3F09E-E1C3-459E-B6A4-D4F9A85A4BAD}"/>
                  </a:ext>
                </a:extLst>
              </p:cNvPr>
              <p:cNvGrpSpPr/>
              <p:nvPr/>
            </p:nvGrpSpPr>
            <p:grpSpPr>
              <a:xfrm>
                <a:off x="9586730" y="3240712"/>
                <a:ext cx="542122" cy="1255088"/>
                <a:chOff x="4707836" y="1919044"/>
                <a:chExt cx="688974" cy="1720983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1B92B33B-BC1F-4AF2-872A-0870048A935F}"/>
                    </a:ext>
                  </a:extLst>
                </p:cNvPr>
                <p:cNvCxnSpPr/>
                <p:nvPr/>
              </p:nvCxnSpPr>
              <p:spPr>
                <a:xfrm rot="5400000">
                  <a:off x="5053117" y="2362670"/>
                  <a:ext cx="0" cy="68738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2B429548-8951-4007-8F9E-33BA6848EC4C}"/>
                    </a:ext>
                  </a:extLst>
                </p:cNvPr>
                <p:cNvCxnSpPr/>
                <p:nvPr/>
              </p:nvCxnSpPr>
              <p:spPr>
                <a:xfrm rot="5400000">
                  <a:off x="5051530" y="2494305"/>
                  <a:ext cx="0" cy="68738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6DCB4BA8-9FA7-4462-BF76-90F8DB11DD52}"/>
                    </a:ext>
                  </a:extLst>
                </p:cNvPr>
                <p:cNvCxnSpPr/>
                <p:nvPr/>
              </p:nvCxnSpPr>
              <p:spPr>
                <a:xfrm rot="5400000" flipH="1">
                  <a:off x="4696763" y="2312704"/>
                  <a:ext cx="787319" cy="0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2FAE672F-3AB8-43C1-86A7-5EEEC7094828}"/>
                    </a:ext>
                  </a:extLst>
                </p:cNvPr>
                <p:cNvCxnSpPr/>
                <p:nvPr/>
              </p:nvCxnSpPr>
              <p:spPr>
                <a:xfrm rot="5400000" flipH="1">
                  <a:off x="4696763" y="3246368"/>
                  <a:ext cx="787319" cy="0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140">
                <a:extLst>
                  <a:ext uri="{FF2B5EF4-FFF2-40B4-BE49-F238E27FC236}">
                    <a16:creationId xmlns:a16="http://schemas.microsoft.com/office/drawing/2014/main" id="{8339A72D-AFAD-4E2F-A958-C3D50C3541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93057" y="3247774"/>
                <a:ext cx="300037" cy="1251269"/>
                <a:chOff x="4385231" y="2542052"/>
                <a:chExt cx="300037" cy="1731550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40DB230-79CF-44E7-8A43-8CAD8F085CA5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164658CC-CB47-46D0-A795-B92269779C20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CCEE5E46-3BC8-4618-97AA-E13E894B3EC4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E2C024-60AE-4EEE-89B5-7D8E22E7B4EE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F4A1D914-3474-4758-B025-DA8DB0866191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CEEFD8A7-F1E6-44C1-A502-92DC23FD4E86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2E1D528-446D-4B72-8AEF-2DBE195C78DA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4F7AB125-08DB-499D-B7B8-A731C03728A3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F1BDB861-B702-4ECA-9191-18EFABA7D253}"/>
                    </a:ext>
                  </a:extLst>
                </p:cNvPr>
                <p:cNvCxnSpPr/>
                <p:nvPr/>
              </p:nvCxnSpPr>
              <p:spPr>
                <a:xfrm flipV="1">
                  <a:off x="4545568" y="3694185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741DDF3-BAF7-46FD-B718-1FC2157F788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334129" y="4495800"/>
                <a:ext cx="419367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8C3D0A8-6296-4E81-8F9A-0D7A6F8CE0B6}"/>
                    </a:ext>
                  </a:extLst>
                </p:cNvPr>
                <p:cNvSpPr txBox="1"/>
                <p:nvPr/>
              </p:nvSpPr>
              <p:spPr>
                <a:xfrm>
                  <a:off x="7764265" y="2668540"/>
                  <a:ext cx="4491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8C3D0A8-6296-4E81-8F9A-0D7A6F8CE0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64265" y="2668540"/>
                  <a:ext cx="44916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37EB72E-DF89-4B9C-8924-A59665ACAEF1}"/>
                    </a:ext>
                  </a:extLst>
                </p:cNvPr>
                <p:cNvSpPr txBox="1"/>
                <p:nvPr/>
              </p:nvSpPr>
              <p:spPr>
                <a:xfrm>
                  <a:off x="8953033" y="2641901"/>
                  <a:ext cx="4251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37EB72E-DF89-4B9C-8924-A59665ACAE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3033" y="2641901"/>
                  <a:ext cx="42511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E95BF09-BC12-4DC0-A526-39487FE3AA9C}"/>
                    </a:ext>
                  </a:extLst>
                </p:cNvPr>
                <p:cNvSpPr txBox="1"/>
                <p:nvPr/>
              </p:nvSpPr>
              <p:spPr>
                <a:xfrm>
                  <a:off x="8990221" y="3674613"/>
                  <a:ext cx="4395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E95BF09-BC12-4DC0-A526-39487FE3AA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0221" y="3674613"/>
                  <a:ext cx="43954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9536710-B321-4681-82F3-6263BBE1437B}"/>
                    </a:ext>
                  </a:extLst>
                </p:cNvPr>
                <p:cNvSpPr txBox="1"/>
                <p:nvPr/>
              </p:nvSpPr>
              <p:spPr>
                <a:xfrm>
                  <a:off x="10375120" y="3726226"/>
                  <a:ext cx="4475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9536710-B321-4681-82F3-6263BBE143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5120" y="3726226"/>
                  <a:ext cx="44755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000C6C-DDF8-4301-A87F-E2C90486D5BF}"/>
                </a:ext>
              </a:extLst>
            </p:cNvPr>
            <p:cNvGrpSpPr/>
            <p:nvPr/>
          </p:nvGrpSpPr>
          <p:grpSpPr>
            <a:xfrm>
              <a:off x="6469883" y="3085203"/>
              <a:ext cx="978052" cy="1705139"/>
              <a:chOff x="6555636" y="2719192"/>
              <a:chExt cx="978052" cy="94996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35DE3036-B09A-445C-91CD-7A9AABB7F2F4}"/>
                      </a:ext>
                    </a:extLst>
                  </p:cNvPr>
                  <p:cNvSpPr txBox="1"/>
                  <p:nvPr/>
                </p:nvSpPr>
                <p:spPr>
                  <a:xfrm>
                    <a:off x="6653191" y="3000537"/>
                    <a:ext cx="880497" cy="2057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35DE3036-B09A-445C-91CD-7A9AABB7F2F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53191" y="3000537"/>
                    <a:ext cx="880497" cy="20576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C9DB38AC-6A71-427B-B243-9E27DE233499}"/>
                      </a:ext>
                    </a:extLst>
                  </p:cNvPr>
                  <p:cNvSpPr txBox="1"/>
                  <p:nvPr/>
                </p:nvSpPr>
                <p:spPr>
                  <a:xfrm>
                    <a:off x="6555636" y="2719192"/>
                    <a:ext cx="609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3C7B81D9-E5CE-4BE4-A300-729532499FB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5636" y="2719192"/>
                    <a:ext cx="609600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0E97DAC1-8AD5-4AF9-AA1B-A9FDA8E98412}"/>
                      </a:ext>
                    </a:extLst>
                  </p:cNvPr>
                  <p:cNvSpPr txBox="1"/>
                  <p:nvPr/>
                </p:nvSpPr>
                <p:spPr>
                  <a:xfrm>
                    <a:off x="6561567" y="3330602"/>
                    <a:ext cx="7620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F697CD73-4E15-41F9-8648-0A822F3613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1567" y="3330602"/>
                    <a:ext cx="762000" cy="33855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D436735-98D4-4912-A8D2-23E08EA16F1E}"/>
                    </a:ext>
                  </a:extLst>
                </p:cNvPr>
                <p:cNvSpPr txBox="1"/>
                <p:nvPr/>
              </p:nvSpPr>
              <p:spPr>
                <a:xfrm>
                  <a:off x="8925802" y="4696654"/>
                  <a:ext cx="5106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D436735-98D4-4912-A8D2-23E08EA16F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5802" y="4696654"/>
                  <a:ext cx="510653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7D3DC0C3-A072-4C14-A03B-20F7A80CE5BE}"/>
                </a:ext>
              </a:extLst>
            </p:cNvPr>
            <p:cNvCxnSpPr>
              <a:cxnSpLocks/>
            </p:cNvCxnSpPr>
            <p:nvPr/>
          </p:nvCxnSpPr>
          <p:spPr>
            <a:xfrm>
              <a:off x="6887422" y="3073601"/>
              <a:ext cx="69108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342D8BF-1FDD-45A8-A634-77F51F91FCBC}"/>
                    </a:ext>
                  </a:extLst>
                </p:cNvPr>
                <p:cNvSpPr txBox="1"/>
                <p:nvPr/>
              </p:nvSpPr>
              <p:spPr>
                <a:xfrm>
                  <a:off x="6883762" y="2675982"/>
                  <a:ext cx="37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342D8BF-1FDD-45A8-A634-77F51F91FC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762" y="2675982"/>
                  <a:ext cx="378933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108065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1C1379D3-AA93-423F-B177-45BEB4693EB0}"/>
                </a:ext>
              </a:extLst>
            </p:cNvPr>
            <p:cNvCxnSpPr>
              <a:cxnSpLocks/>
            </p:cNvCxnSpPr>
            <p:nvPr/>
          </p:nvCxnSpPr>
          <p:spPr>
            <a:xfrm>
              <a:off x="10642143" y="3112879"/>
              <a:ext cx="69108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B22B10A2-B7AA-4D32-90AF-A1D6945FAD86}"/>
                    </a:ext>
                  </a:extLst>
                </p:cNvPr>
                <p:cNvSpPr txBox="1"/>
                <p:nvPr/>
              </p:nvSpPr>
              <p:spPr>
                <a:xfrm>
                  <a:off x="10283640" y="2681598"/>
                  <a:ext cx="163071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B22B10A2-B7AA-4D32-90AF-A1D6945FAD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83640" y="2681598"/>
                  <a:ext cx="1630713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41B852C-3A37-4024-8BC2-B93C520AF1B9}"/>
                </a:ext>
              </a:extLst>
            </p:cNvPr>
            <p:cNvGrpSpPr/>
            <p:nvPr/>
          </p:nvGrpSpPr>
          <p:grpSpPr>
            <a:xfrm>
              <a:off x="10868391" y="3152884"/>
              <a:ext cx="1424493" cy="1705139"/>
              <a:chOff x="6289118" y="2719192"/>
              <a:chExt cx="1424493" cy="94996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A5AD54E0-0038-446A-B195-7BC9CD7C72F7}"/>
                      </a:ext>
                    </a:extLst>
                  </p:cNvPr>
                  <p:cNvSpPr txBox="1"/>
                  <p:nvPr/>
                </p:nvSpPr>
                <p:spPr>
                  <a:xfrm>
                    <a:off x="6289118" y="2982278"/>
                    <a:ext cx="1424493" cy="2057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>
                      <a:latin typeface="Symbol" pitchFamily="18" charset="2"/>
                    </a:endParaRPr>
                  </a:p>
                </p:txBody>
              </p:sp>
            </mc:Choice>
            <mc:Fallback xmlns="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A5AD54E0-0038-446A-B195-7BC9CD7C72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89118" y="2982278"/>
                    <a:ext cx="1424493" cy="20576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639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9C01062E-9B3F-40C1-898C-B0ADE003FB6B}"/>
                      </a:ext>
                    </a:extLst>
                  </p:cNvPr>
                  <p:cNvSpPr txBox="1"/>
                  <p:nvPr/>
                </p:nvSpPr>
                <p:spPr>
                  <a:xfrm>
                    <a:off x="6555636" y="2719192"/>
                    <a:ext cx="609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3C7B81D9-E5CE-4BE4-A300-729532499FB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5636" y="2719192"/>
                    <a:ext cx="609600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27C579EA-E8E7-4F8D-8CC9-069D7AAA615F}"/>
                      </a:ext>
                    </a:extLst>
                  </p:cNvPr>
                  <p:cNvSpPr txBox="1"/>
                  <p:nvPr/>
                </p:nvSpPr>
                <p:spPr>
                  <a:xfrm>
                    <a:off x="6561567" y="3330602"/>
                    <a:ext cx="7620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F697CD73-4E15-41F9-8648-0A822F3613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1567" y="3330602"/>
                    <a:ext cx="762000" cy="33855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50DA4D9-2194-4CCC-9145-3D10ECAF27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21769" y="4893623"/>
              <a:ext cx="1372797" cy="24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679865A7-04C5-4193-B6A8-91A0B8EA7132}"/>
                </a:ext>
              </a:extLst>
            </p:cNvPr>
            <p:cNvCxnSpPr>
              <a:cxnSpLocks/>
            </p:cNvCxnSpPr>
            <p:nvPr/>
          </p:nvCxnSpPr>
          <p:spPr>
            <a:xfrm>
              <a:off x="9436455" y="4887714"/>
              <a:ext cx="143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Cylinder 75">
            <a:extLst>
              <a:ext uri="{FF2B5EF4-FFF2-40B4-BE49-F238E27FC236}">
                <a16:creationId xmlns:a16="http://schemas.microsoft.com/office/drawing/2014/main" id="{DB099FE7-C3EB-48B6-BDF3-0B908EEF52B8}"/>
              </a:ext>
            </a:extLst>
          </p:cNvPr>
          <p:cNvSpPr/>
          <p:nvPr/>
        </p:nvSpPr>
        <p:spPr bwMode="auto">
          <a:xfrm rot="5400000">
            <a:off x="8976592" y="476485"/>
            <a:ext cx="414557" cy="3051701"/>
          </a:xfrm>
          <a:prstGeom prst="can">
            <a:avLst>
              <a:gd name="adj" fmla="val 43462"/>
            </a:avLst>
          </a:prstGeom>
          <a:solidFill>
            <a:srgbClr val="4472C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84C5872-5339-40A3-98F5-D016359DEE38}"/>
              </a:ext>
            </a:extLst>
          </p:cNvPr>
          <p:cNvCxnSpPr>
            <a:endCxn id="76" idx="3"/>
          </p:cNvCxnSpPr>
          <p:nvPr/>
        </p:nvCxnSpPr>
        <p:spPr bwMode="auto">
          <a:xfrm>
            <a:off x="6782878" y="2002335"/>
            <a:ext cx="875142" cy="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1F43376-EBCA-4F73-B022-B6835F61D4C0}"/>
              </a:ext>
            </a:extLst>
          </p:cNvPr>
          <p:cNvCxnSpPr/>
          <p:nvPr/>
        </p:nvCxnSpPr>
        <p:spPr bwMode="auto">
          <a:xfrm>
            <a:off x="10643548" y="2006075"/>
            <a:ext cx="875142" cy="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50AF886-70C2-4DEA-B94A-E6CA0ABE2144}"/>
              </a:ext>
            </a:extLst>
          </p:cNvPr>
          <p:cNvCxnSpPr>
            <a:cxnSpLocks/>
          </p:cNvCxnSpPr>
          <p:nvPr/>
        </p:nvCxnSpPr>
        <p:spPr bwMode="auto">
          <a:xfrm>
            <a:off x="6782878" y="3124200"/>
            <a:ext cx="471680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417CFB9-155B-4018-A3A5-4E1F836EE299}"/>
              </a:ext>
            </a:extLst>
          </p:cNvPr>
          <p:cNvGrpSpPr/>
          <p:nvPr/>
        </p:nvGrpSpPr>
        <p:grpSpPr>
          <a:xfrm>
            <a:off x="6233325" y="1757997"/>
            <a:ext cx="1708160" cy="1705139"/>
            <a:chOff x="6233325" y="1757997"/>
            <a:chExt cx="1708160" cy="17051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2423FBBF-CFA9-49BD-A816-E960558AC54B}"/>
                    </a:ext>
                  </a:extLst>
                </p:cNvPr>
                <p:cNvSpPr txBox="1"/>
                <p:nvPr/>
              </p:nvSpPr>
              <p:spPr>
                <a:xfrm>
                  <a:off x="6233325" y="2386238"/>
                  <a:ext cx="17081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i="1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2423FBBF-CFA9-49BD-A816-E960558AC5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3325" y="2386238"/>
                  <a:ext cx="1708160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9CBB25AA-998C-4DF2-B2FC-80A226D856E4}"/>
                    </a:ext>
                  </a:extLst>
                </p:cNvPr>
                <p:cNvSpPr txBox="1"/>
                <p:nvPr/>
              </p:nvSpPr>
              <p:spPr>
                <a:xfrm>
                  <a:off x="6239451" y="1757997"/>
                  <a:ext cx="609600" cy="6076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9CBB25AA-998C-4DF2-B2FC-80A226D856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9451" y="1757997"/>
                  <a:ext cx="609600" cy="60768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983A1296-FE77-48A6-9254-DA96E80B290A}"/>
                    </a:ext>
                  </a:extLst>
                </p:cNvPr>
                <p:cNvSpPr txBox="1"/>
                <p:nvPr/>
              </p:nvSpPr>
              <p:spPr>
                <a:xfrm>
                  <a:off x="6245382" y="2855448"/>
                  <a:ext cx="762000" cy="6076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983A1296-FE77-48A6-9254-DA96E80B29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5382" y="2855448"/>
                  <a:ext cx="762000" cy="607688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C0B71C9-4C12-43D8-9600-C1A40CE22C75}"/>
              </a:ext>
            </a:extLst>
          </p:cNvPr>
          <p:cNvGrpSpPr/>
          <p:nvPr/>
        </p:nvGrpSpPr>
        <p:grpSpPr>
          <a:xfrm>
            <a:off x="10455448" y="1828728"/>
            <a:ext cx="1750286" cy="1705139"/>
            <a:chOff x="5257096" y="1757997"/>
            <a:chExt cx="1750286" cy="17051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EC040179-2DC2-4F68-A98B-D43221E000C3}"/>
                    </a:ext>
                  </a:extLst>
                </p:cNvPr>
                <p:cNvSpPr txBox="1"/>
                <p:nvPr/>
              </p:nvSpPr>
              <p:spPr>
                <a:xfrm>
                  <a:off x="5257096" y="2395026"/>
                  <a:ext cx="17413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 ℓ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i="1" dirty="0">
                    <a:latin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EC040179-2DC2-4F68-A98B-D43221E000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096" y="2395026"/>
                  <a:ext cx="1741310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91F462DD-1D2F-471E-AF5B-B23CC919D9F8}"/>
                    </a:ext>
                  </a:extLst>
                </p:cNvPr>
                <p:cNvSpPr txBox="1"/>
                <p:nvPr/>
              </p:nvSpPr>
              <p:spPr>
                <a:xfrm>
                  <a:off x="6239451" y="1757997"/>
                  <a:ext cx="609600" cy="6076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91F462DD-1D2F-471E-AF5B-B23CC919D9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9451" y="1757997"/>
                  <a:ext cx="609600" cy="607688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F9FDCF9C-9A0A-40BC-A823-42D95A8CD6EB}"/>
                    </a:ext>
                  </a:extLst>
                </p:cNvPr>
                <p:cNvSpPr txBox="1"/>
                <p:nvPr/>
              </p:nvSpPr>
              <p:spPr>
                <a:xfrm>
                  <a:off x="6245382" y="2855448"/>
                  <a:ext cx="762000" cy="6076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F9FDCF9C-9A0A-40BC-A823-42D95A8CD6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5382" y="2855448"/>
                  <a:ext cx="762000" cy="60768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F56C27C-77D1-4F8A-9F43-C002BE2C6828}"/>
                  </a:ext>
                </a:extLst>
              </p:cNvPr>
              <p:cNvSpPr txBox="1"/>
              <p:nvPr/>
            </p:nvSpPr>
            <p:spPr>
              <a:xfrm>
                <a:off x="8962898" y="1239225"/>
                <a:ext cx="3625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F56C27C-77D1-4F8A-9F43-C002BE2C6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2898" y="1239225"/>
                <a:ext cx="362599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ADBB44E-2F99-493B-BD61-DC6FD2C0A6EC}"/>
              </a:ext>
            </a:extLst>
          </p:cNvPr>
          <p:cNvCxnSpPr>
            <a:cxnSpLocks/>
          </p:cNvCxnSpPr>
          <p:nvPr/>
        </p:nvCxnSpPr>
        <p:spPr>
          <a:xfrm flipH="1">
            <a:off x="7529972" y="1453274"/>
            <a:ext cx="1372797" cy="24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B505D8EE-90D4-4ECF-9656-FA257A7C2DA2}"/>
              </a:ext>
            </a:extLst>
          </p:cNvPr>
          <p:cNvCxnSpPr>
            <a:cxnSpLocks/>
          </p:cNvCxnSpPr>
          <p:nvPr/>
        </p:nvCxnSpPr>
        <p:spPr>
          <a:xfrm>
            <a:off x="9444658" y="1447365"/>
            <a:ext cx="14319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740EEB9-9B06-4353-8139-250E9C289213}"/>
              </a:ext>
            </a:extLst>
          </p:cNvPr>
          <p:cNvCxnSpPr>
            <a:cxnSpLocks/>
          </p:cNvCxnSpPr>
          <p:nvPr/>
        </p:nvCxnSpPr>
        <p:spPr>
          <a:xfrm>
            <a:off x="6749721" y="1815446"/>
            <a:ext cx="691087" cy="24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E7CAE43-7DB9-4E20-AF30-0DCB13641949}"/>
                  </a:ext>
                </a:extLst>
              </p:cNvPr>
              <p:cNvSpPr txBox="1"/>
              <p:nvPr/>
            </p:nvSpPr>
            <p:spPr>
              <a:xfrm>
                <a:off x="5867401" y="1417827"/>
                <a:ext cx="1602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E7CAE43-7DB9-4E20-AF30-0DCB13641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1" y="1417827"/>
                <a:ext cx="1602442" cy="369332"/>
              </a:xfrm>
              <a:prstGeom prst="rect">
                <a:avLst/>
              </a:prstGeom>
              <a:blipFill>
                <a:blip r:embed="rId2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3942B4E-C3E7-48A8-ADFE-AA68341EB031}"/>
              </a:ext>
            </a:extLst>
          </p:cNvPr>
          <p:cNvCxnSpPr>
            <a:cxnSpLocks/>
          </p:cNvCxnSpPr>
          <p:nvPr/>
        </p:nvCxnSpPr>
        <p:spPr>
          <a:xfrm flipH="1" flipV="1">
            <a:off x="10861264" y="1881858"/>
            <a:ext cx="719515" cy="148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807F437-8F8F-4C73-A8D1-61C9C9F1AC28}"/>
                  </a:ext>
                </a:extLst>
              </p:cNvPr>
              <p:cNvSpPr txBox="1"/>
              <p:nvPr/>
            </p:nvSpPr>
            <p:spPr>
              <a:xfrm>
                <a:off x="10436851" y="1499066"/>
                <a:ext cx="1864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ℓ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807F437-8F8F-4C73-A8D1-61C9C9F1A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851" y="1499066"/>
                <a:ext cx="1864050" cy="369332"/>
              </a:xfrm>
              <a:prstGeom prst="rect">
                <a:avLst/>
              </a:prstGeom>
              <a:blipFill>
                <a:blip r:embed="rId2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1195AFB-C4A4-4513-A6DB-0C954B850435}"/>
              </a:ext>
            </a:extLst>
          </p:cNvPr>
          <p:cNvCxnSpPr>
            <a:cxnSpLocks/>
          </p:cNvCxnSpPr>
          <p:nvPr/>
        </p:nvCxnSpPr>
        <p:spPr bwMode="auto">
          <a:xfrm flipV="1">
            <a:off x="8797481" y="1734788"/>
            <a:ext cx="13605" cy="606478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B8314AA-D263-46C4-9B99-4BDACE1E006D}"/>
              </a:ext>
            </a:extLst>
          </p:cNvPr>
          <p:cNvCxnSpPr>
            <a:cxnSpLocks/>
          </p:cNvCxnSpPr>
          <p:nvPr/>
        </p:nvCxnSpPr>
        <p:spPr bwMode="auto">
          <a:xfrm flipV="1">
            <a:off x="8932301" y="1734788"/>
            <a:ext cx="13605" cy="583267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1B0CBEC-A360-48CA-9F01-D968A2EB19CB}"/>
              </a:ext>
            </a:extLst>
          </p:cNvPr>
          <p:cNvCxnSpPr>
            <a:cxnSpLocks/>
          </p:cNvCxnSpPr>
          <p:nvPr/>
        </p:nvCxnSpPr>
        <p:spPr bwMode="auto">
          <a:xfrm flipV="1">
            <a:off x="6735388" y="2338925"/>
            <a:ext cx="2059504" cy="182263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0C89E4A-D999-4B43-9A58-C82247C5829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930859" y="2322867"/>
            <a:ext cx="3057758" cy="194879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2444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E5F4-8E39-4EFF-A1C5-80E0C720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Telegrapher’s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078BE05-8E91-4BDF-BECB-20B3A3B8AA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These two equations are the telegrapher’s equations. We use the Fourier transform to convert time to frequency using the relation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      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    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The solutions have the general form in the frequency domain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ra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dirty="0"/>
                  <a:t>, and A and B are unknown constants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are all </a:t>
                </a:r>
                <a:r>
                  <a:rPr lang="en-US" u="sng" dirty="0"/>
                  <a:t>functions of frequency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078BE05-8E91-4BDF-BECB-20B3A3B8A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81AEB57-1B0B-493A-9886-8CB437FB0CC3}"/>
              </a:ext>
            </a:extLst>
          </p:cNvPr>
          <p:cNvSpPr txBox="1"/>
          <p:nvPr/>
        </p:nvSpPr>
        <p:spPr>
          <a:xfrm>
            <a:off x="9144000" y="4191000"/>
            <a:ext cx="2514600" cy="830997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Check that these solutions solve the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58781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33EE-7783-4F72-B2CD-FC50568E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F62E01-3EBC-4330-B8DB-81B379761EE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Eliminate A and B by 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=ℓ</m:t>
                    </m:r>
                  </m:oMath>
                </a14:m>
                <a:r>
                  <a:rPr lang="en-US" dirty="0"/>
                  <a:t>, using the k and m terms defined on the prior page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                     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ℓ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ℓ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After some algebra to eliminate A and B you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Pause here. This is still an exact solution in the frequency domain, and we’ll come back here for frequency dependent models.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F62E01-3EBC-4330-B8DB-81B379761E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175" b="-3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3BD354-7905-44A4-8FED-9520FFA89F37}"/>
                  </a:ext>
                </a:extLst>
              </p:cNvPr>
              <p:cNvSpPr txBox="1"/>
              <p:nvPr/>
            </p:nvSpPr>
            <p:spPr>
              <a:xfrm>
                <a:off x="8686800" y="4495800"/>
                <a:ext cx="2590800" cy="584775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16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>
                    <a:latin typeface="+mj-lt"/>
                  </a:rPr>
                  <a:t> are functions of frequency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3BD354-7905-44A4-8FED-9520FFA8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4495800"/>
                <a:ext cx="2590800" cy="584775"/>
              </a:xfrm>
              <a:prstGeom prst="rect">
                <a:avLst/>
              </a:prstGeom>
              <a:blipFill>
                <a:blip r:embed="rId3"/>
                <a:stretch>
                  <a:fillRect l="-1176" t="-3158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85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DDDD-AB20-4700-B935-CB5D6FF7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Model in the Time Domain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E13EE31-B50D-459C-99CA-F93E5FCC5CB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 the lossless model, we assume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(which is a constant real number)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⋅ℓ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𝜔𝜏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⋅ℓ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for the equations we get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𝜔𝜏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𝜔𝜏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Convert to the time domain and get</a:t>
                </a:r>
              </a:p>
              <a:p>
                <a:pPr marL="0" indent="0">
                  <a:buNone/>
                </a:pPr>
                <a:r>
                  <a:rPr lang="en-US" b="0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𝐻𝐾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where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𝐻𝐾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𝐻𝑀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where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𝐻𝑀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is exactly the lossless Bergeron model!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E13EE31-B50D-459C-99CA-F93E5FCC5C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5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73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8109-E19F-40DE-9116-89D0F8E8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Conductors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E08BAF-07EC-4C19-BFB7-BFAEE3C3A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When we have multiple conductors, the frequency-domain telegrapher’s equations are still the same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    </a:t>
                </a:r>
                <a:r>
                  <a:rPr lang="en-US" b="0" dirty="0">
                    <a:latin typeface="Cambria Math" panose="02040503050406030204" pitchFamily="18" charset="0"/>
                  </a:rPr>
                  <a:t>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But now,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are vectors of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the number of conductors in the line (including neutral conductors and bundling)</a:t>
                </a:r>
              </a:p>
              <a:p>
                <a:r>
                  <a:rPr lang="en-US" dirty="0"/>
                  <a:t>And 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are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How do we handle this? Two parts:</a:t>
                </a:r>
              </a:p>
              <a:p>
                <a:pPr lvl="1"/>
                <a:r>
                  <a:rPr lang="en-US" dirty="0"/>
                  <a:t>Eliminate conductors down to the main phases only</a:t>
                </a:r>
              </a:p>
              <a:p>
                <a:pPr lvl="1"/>
                <a:r>
                  <a:rPr lang="en-US" dirty="0"/>
                  <a:t>Transform the phases into </a:t>
                </a:r>
                <a:r>
                  <a:rPr lang="en-US" i="1" dirty="0"/>
                  <a:t>modes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E08BAF-07EC-4C19-BFB7-BFAEE3C3A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43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A2C9-BE48-4D20-A680-AE650078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Conductors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8605833-06B3-454B-A3D0-551E9B6C395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Eliminate conductors by making assumptions about the currents and voltages. For neutral conductors, for example,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so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Which leads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Eliminating bundled conductors can be done in a similar way by 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8605833-06B3-454B-A3D0-551E9B6C39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89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633F-DE92-4C84-AC96-4A646147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phase-to-phase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(or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), are in general unbalanced, non-diagonal matrices. If it were possible to transform these matrices into diagonal “mode” matrices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, we could solve each mode as a separate single-phase problem.</a:t>
                </a:r>
              </a:p>
              <a:p>
                <a:r>
                  <a:rPr lang="en-US" dirty="0"/>
                  <a:t>We do this using eigenvalue decomposition of the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𝑝h𝑎𝑠𝑒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finding eigenvector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diagonal eigenvalue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𝑝h𝑎𝑠𝑒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Now we can find the mode voltages and currents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𝑝h𝑎𝑠𝑒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And the mode impedance matrices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499FABB-5693-4E25-9A62-376A46618A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941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54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3F31-3F2F-4448-9AAE-A7C46477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Modal Transformations,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FE8C509-905C-45A1-AFD8-B04B1B27AA7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How does the Modal transformation affect the telegrapher’s equations?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phase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</m:sSub>
                  </m:oMath>
                </a14:m>
                <a:r>
                  <a:rPr lang="en-US" dirty="0"/>
                  <a:t>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phase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phase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Now the equations become (verify)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mode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</m:sSub>
                  </m:oMath>
                </a14:m>
                <a:r>
                  <a:rPr lang="en-US" dirty="0"/>
                  <a:t>       and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mode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mode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BUT, the big difference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𝑚𝑜𝑑𝑒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are now </a:t>
                </a:r>
                <a:r>
                  <a:rPr lang="en-US" i="1" dirty="0"/>
                  <a:t>diagonal matrices</a:t>
                </a:r>
                <a:endParaRPr lang="en-US" dirty="0"/>
              </a:p>
              <a:p>
                <a:r>
                  <a:rPr lang="en-US" dirty="0"/>
                  <a:t>So, each mode can be taken as a single phase separate problem. For mode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𝑚𝑜𝑑𝑒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en-US" dirty="0"/>
                  <a:t>           and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FE8C509-905C-45A1-AFD8-B04B1B27AA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70381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1728</TotalTime>
  <Words>1074</Words>
  <Application>Microsoft Office PowerPoint</Application>
  <PresentationFormat>Widescreen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616, Fall 2022 Methods of Electric Power System Analysis</vt:lpstr>
      <vt:lpstr>Transmission Lines: Differential Section</vt:lpstr>
      <vt:lpstr>Solving the Telegrapher’s Equations</vt:lpstr>
      <vt:lpstr>Boundary Conditions</vt:lpstr>
      <vt:lpstr>Lossless Model in the Time Domain</vt:lpstr>
      <vt:lpstr>Multiple Conductors</vt:lpstr>
      <vt:lpstr>Eliminating Conductors</vt:lpstr>
      <vt:lpstr>Modal Transformations</vt:lpstr>
      <vt:lpstr>Modal Transformations, Cont.</vt:lpstr>
      <vt:lpstr>Exactness of Modal Transformations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128</cp:revision>
  <cp:lastPrinted>2011-08-22T16:49:24Z</cp:lastPrinted>
  <dcterms:created xsi:type="dcterms:W3CDTF">2022-08-23T14:02:40Z</dcterms:created>
  <dcterms:modified xsi:type="dcterms:W3CDTF">2022-10-03T17:22:15Z</dcterms:modified>
</cp:coreProperties>
</file>