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356" r:id="rId2"/>
    <p:sldId id="376" r:id="rId3"/>
    <p:sldId id="377" r:id="rId4"/>
    <p:sldId id="378" r:id="rId5"/>
    <p:sldId id="379" r:id="rId6"/>
    <p:sldId id="380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5088" autoAdjust="0"/>
  </p:normalViewPr>
  <p:slideViewPr>
    <p:cSldViewPr>
      <p:cViewPr>
        <p:scale>
          <a:sx n="100" d="100"/>
          <a:sy n="100" d="100"/>
        </p:scale>
        <p:origin x="738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8: Analytical Methods for Transient Analysis, part 4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F464-3721-4E4A-868F-1C7B1452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Short-Term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C5FC4-B0D7-4358-9085-F738830ABB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Our assumptions captured the initial transients!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8CC06C-FE78-455F-BD88-9BAAC21FE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04975"/>
            <a:ext cx="911542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9808-5FEB-4527-B2E7-2B1BF289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Longer-Term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D8E3A-9271-4657-80E0-5F99FF4755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Eventually, resistances will damp out the transients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BB2E60-DB4D-4EAA-A3DA-8C78D1A9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33550"/>
            <a:ext cx="91154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81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F77B00-B757-4F5A-8FBF-EE149F76D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0"/>
            <a:ext cx="9525000" cy="4191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3ACDA6-D02D-4C8B-B5EB-C0CAB004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Load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04212BC-9712-49A2-9141-274A5E087F9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Put in parallel RL for load: 18.7 MW, so R=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5.35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L=113 </a:t>
                </a:r>
                <a:r>
                  <a:rPr lang="en-US" dirty="0" err="1"/>
                  <a:t>mH</a:t>
                </a:r>
                <a:r>
                  <a:rPr lang="en-US" dirty="0"/>
                  <a:t> (blue)</a:t>
                </a:r>
              </a:p>
              <a:p>
                <a:r>
                  <a:rPr lang="en-US" dirty="0"/>
                  <a:t>Then try voltage-behind-reactance: 10 kV (RMS/LL), L=2.1 </a:t>
                </a:r>
                <a:r>
                  <a:rPr lang="en-US" dirty="0" err="1"/>
                  <a:t>mH</a:t>
                </a:r>
                <a:r>
                  <a:rPr lang="en-US" dirty="0"/>
                  <a:t>, R = .102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(green)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04212BC-9712-49A2-9141-274A5E087F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42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40F86-8DD3-47B3-9458-37B4A6F26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on this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CFD1B-7F1A-41CA-8AFA-026CBDEC39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did we not model yet in full detail?</a:t>
            </a:r>
          </a:p>
          <a:p>
            <a:r>
              <a:rPr lang="en-US" dirty="0"/>
              <a:t>What about if the bus breaker is closed? (Problem 7)</a:t>
            </a:r>
          </a:p>
        </p:txBody>
      </p:sp>
    </p:spTree>
    <p:extLst>
      <p:ext uri="{BB962C8B-B14F-4D97-AF65-F5344CB8AC3E}">
        <p14:creationId xmlns:p14="http://schemas.microsoft.com/office/powerpoint/2010/main" val="284416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F6C5-CC3B-4180-B812-182C890B4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Analytical Methods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4448CB3-0EC7-47A1-8EB0-30E534E7E58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Use the input data to create a full equivalent circuit</a:t>
                </a:r>
              </a:p>
              <a:p>
                <a:r>
                  <a:rPr lang="en-US" dirty="0"/>
                  <a:t>Find the expected conditions in steady-state and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Represent the transient conditions as differential equations</a:t>
                </a:r>
              </a:p>
              <a:p>
                <a:pPr lvl="1"/>
                <a:r>
                  <a:rPr lang="en-US" dirty="0"/>
                  <a:t>Try to reduce the circuit to all the important (and only the important) components</a:t>
                </a:r>
              </a:p>
              <a:p>
                <a:pPr lvl="1"/>
                <a:r>
                  <a:rPr lang="en-US" dirty="0"/>
                  <a:t>Think about LC characteristic frequencies, time constants, and surge impedances</a:t>
                </a:r>
              </a:p>
              <a:p>
                <a:r>
                  <a:rPr lang="en-US" dirty="0"/>
                  <a:t>Solve with the Laplace transform method</a:t>
                </a:r>
              </a:p>
              <a:p>
                <a:r>
                  <a:rPr lang="en-US" dirty="0"/>
                  <a:t>Validate using EMTP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4448CB3-0EC7-47A1-8EB0-30E534E7E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00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BA86-F988-AEB8-07EF-FC30483A9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5, part two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3B6FFD3-5955-A7E7-64B5-9DDE6E6E4EC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172200" cy="5181600"/>
              </a:xfrm>
            </p:spPr>
            <p:txBody>
              <a:bodyPr/>
              <a:lstStyle/>
              <a:p>
                <a:r>
                  <a:rPr lang="en-US" dirty="0"/>
                  <a:t>Now we consider the case of switching C2 with C1 already in place. Equivalent circuit shown.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=19.2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=22.8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Differential equation(s) will be even more complicated! What can we neglect for our analytical calculations?</a:t>
                </a:r>
              </a:p>
              <a:p>
                <a:pPr lvl="1"/>
                <a:r>
                  <a:rPr lang="en-US" dirty="0"/>
                  <a:t>L1 is small compared to L, but important</a:t>
                </a:r>
              </a:p>
              <a:p>
                <a:pPr lvl="1"/>
                <a:r>
                  <a:rPr lang="en-US" dirty="0"/>
                  <a:t>Current will be coming from both the source and the stored voltage in C1.</a:t>
                </a:r>
              </a:p>
              <a:p>
                <a:pPr lvl="1"/>
                <a:r>
                  <a:rPr lang="en-US" dirty="0"/>
                  <a:t>Consider characteristic frequency of L1 in parallel with the C1 and C2 combination</a:t>
                </a:r>
              </a:p>
              <a:p>
                <a:pPr lvl="2"/>
                <a:r>
                  <a:rPr lang="en-US" dirty="0"/>
                  <a:t>C = 1/(1/C1 + 1/C2) = 14.32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=9.6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𝑘𝐻𝑧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(way faster than other two)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=1.158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3B6FFD3-5955-A7E7-64B5-9DDE6E6E4E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172200" cy="5181600"/>
              </a:xfrm>
              <a:blipFill>
                <a:blip r:embed="rId2"/>
                <a:stretch>
                  <a:fillRect l="-1383" t="-824" r="-2866" b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4AF64E9-C2AD-8D42-39F8-7D9CEC8F68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199"/>
          <a:stretch/>
        </p:blipFill>
        <p:spPr>
          <a:xfrm>
            <a:off x="6324600" y="1447800"/>
            <a:ext cx="5524500" cy="28434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5EFCEE-80FB-056A-3E4C-E39339FC8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4191000"/>
            <a:ext cx="4658432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5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ED5B-E52F-50A5-C93A-75C41B85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5, part two,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DA6B0C3-65F1-DDF6-EA21-B2BFA5384E1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The maximum current coming from the source is about 4 kA</a:t>
                </a:r>
              </a:p>
              <a:p>
                <a:r>
                  <a:rPr lang="en-US" dirty="0"/>
                  <a:t>But the inrush current based on the fact that C1 could be charged to peak voltage of 28.2 kV would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𝑝𝑒𝑎𝑘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28.2 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1.158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=22.33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𝑘𝐴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So we can neglect the source and we are back to Example 1 (with L)!!</a:t>
                </a:r>
              </a:p>
              <a:p>
                <a:r>
                  <a:rPr lang="en-US" dirty="0"/>
                  <a:t>Sinusoidal transient with peak value of about 22 kA</a:t>
                </a:r>
              </a:p>
              <a:p>
                <a:r>
                  <a:rPr lang="en-US" dirty="0"/>
                  <a:t>Let's see if EMTP agrees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DA6B0C3-65F1-DDF6-EA21-B2BFA538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54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431-D427-B2AE-1C47-84ACC5BD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5, part two, EMTP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A95DB-043C-A7A1-A494-34C7E12934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4572000" cy="5181600"/>
          </a:xfrm>
        </p:spPr>
        <p:txBody>
          <a:bodyPr/>
          <a:lstStyle/>
          <a:p>
            <a:r>
              <a:rPr lang="en-US" dirty="0"/>
              <a:t>Note there are three frequencies visible: 60 Hz, 548 Hz, and 9.6 kHz</a:t>
            </a:r>
          </a:p>
          <a:p>
            <a:r>
              <a:rPr lang="en-US" dirty="0"/>
              <a:t>Maximum current 25 kA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A33E6-3923-6B33-311D-10803131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76600"/>
            <a:ext cx="8763000" cy="33888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5E4849-FCEA-A996-61EC-0E284E7F9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371600"/>
            <a:ext cx="573677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1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5F54-350B-7E83-66CB-0CE8ED2F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Justified Is the Assumption?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5484B-8591-2FBA-893B-F3626F3249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486400" cy="5181600"/>
          </a:xfrm>
        </p:spPr>
        <p:txBody>
          <a:bodyPr/>
          <a:lstStyle/>
          <a:p>
            <a:r>
              <a:rPr lang="en-US" dirty="0"/>
              <a:t>Compare to the circuit without the AC source</a:t>
            </a:r>
          </a:p>
          <a:p>
            <a:r>
              <a:rPr lang="en-US" dirty="0"/>
              <a:t>Essentially no difference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468D4C-EE76-DA33-6660-D89191BED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447800"/>
            <a:ext cx="5124450" cy="35275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018041-E664-02F9-57DC-3C50F6B4A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14" y="2971800"/>
            <a:ext cx="5547686" cy="338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0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0DBB-D102-422F-D476-F20BBFE3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Had Neglected the Busbar Inductance?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65781-939C-3E31-8FEB-25F07763DB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791200" cy="2895600"/>
          </a:xfrm>
        </p:spPr>
        <p:txBody>
          <a:bodyPr/>
          <a:lstStyle/>
          <a:p>
            <a:r>
              <a:rPr lang="en-US" dirty="0"/>
              <a:t>A very small inductance, but it matters because it is all that separates the two parallel capacitor banks</a:t>
            </a:r>
          </a:p>
          <a:p>
            <a:r>
              <a:rPr lang="en-US" dirty="0"/>
              <a:t>Without understanding the problem first, we could make this mistake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F4DFAD-700B-0AD6-D4BE-BFEF47DEB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52600"/>
            <a:ext cx="5785625" cy="3914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1729D8-46FA-1F46-92C4-16A7304F8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657600"/>
            <a:ext cx="4431259" cy="278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6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176E-5879-4727-AF17-16895F49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15EDFD4-90CD-40FF-905C-7BB53B66BC6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553200" cy="5181600"/>
              </a:xfrm>
            </p:spPr>
            <p:txBody>
              <a:bodyPr/>
              <a:lstStyle/>
              <a:p>
                <a:r>
                  <a:rPr lang="en-US" dirty="0"/>
                  <a:t>For the distribution system shown below, assuming the bus breaker is open, what are the transients associated with switching the capacitor in? (52 means breaker)</a:t>
                </a:r>
              </a:p>
              <a:p>
                <a:pPr lvl="1"/>
                <a:r>
                  <a:rPr lang="en-US" dirty="0"/>
                  <a:t>Neglect loads, resistances, generator current </a:t>
                </a:r>
              </a:p>
              <a:p>
                <a:pPr lvl="1"/>
                <a:r>
                  <a:rPr lang="en-US" dirty="0"/>
                  <a:t>For transformer, assume ideal for now and create equivalent source of Vs = 10 kV (three-phase)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𝑠𝑜𝑢𝑟𝑐𝑒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115 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𝑘𝑉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𝑀𝑉𝐴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=4.41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→22.7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mH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𝑋𝐹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=0.068⋅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10 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kV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𝑀𝑉𝐴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=0.23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→601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μH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source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XF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773 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μH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=0.1⋅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𝑘𝑉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150 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MVA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=66.6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→177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μH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15EDFD4-90CD-40FF-905C-7BB53B66BC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553200" cy="5181600"/>
              </a:xfrm>
              <a:blipFill>
                <a:blip r:embed="rId2"/>
                <a:stretch>
                  <a:fillRect l="-1302" t="-824" r="-1953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09D6C2A-98B5-4EA3-B834-2A17A7DF5D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81800" y="1276351"/>
            <a:ext cx="4572000" cy="2719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D0EA62-8DF4-456F-ABAF-893B3D3CA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4295775"/>
            <a:ext cx="5036703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BCE2F8-0A48-4B91-B421-40F15181843A}"/>
                  </a:ext>
                </a:extLst>
              </p:cNvPr>
              <p:cNvSpPr txBox="1"/>
              <p:nvPr/>
            </p:nvSpPr>
            <p:spPr>
              <a:xfrm>
                <a:off x="4347904" y="5269378"/>
                <a:ext cx="2626553" cy="586443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=6.25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→424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BCE2F8-0A48-4B91-B421-40F151818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904" y="5269378"/>
                <a:ext cx="2626553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12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FD7F-5C9C-4DBD-86D8-50B23C0F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0B8A54C-F333-4B7D-91EF-9C5090B5ED3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705600" cy="5181600"/>
              </a:xfrm>
            </p:spPr>
            <p:txBody>
              <a:bodyPr/>
              <a:lstStyle/>
              <a:p>
                <a:r>
                  <a:rPr lang="en-US" dirty="0"/>
                  <a:t>Consider this L-C combination, with the two inductors in parallel.</a:t>
                </a:r>
              </a:p>
              <a:p>
                <a:pPr lvl="1"/>
                <a:r>
                  <a:rPr lang="en-US" dirty="0"/>
                  <a:t>Frequency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=4047</m:t>
                    </m:r>
                  </m:oMath>
                </a14:m>
                <a:r>
                  <a:rPr lang="en-US" dirty="0"/>
                  <a:t> (644 Hz),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=0.583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Consider both the sources to be DC at the peak line-to-neutral voltage of 8.16 kV</a:t>
                </a:r>
              </a:p>
              <a:p>
                <a:r>
                  <a:rPr lang="en-US" dirty="0"/>
                  <a:t>Solve using Laplace or other method</a:t>
                </a:r>
              </a:p>
              <a:p>
                <a:pPr lvl="1"/>
                <a:r>
                  <a:rPr lang="en-US" dirty="0"/>
                  <a:t>Peak voltage ends up being 16.32 kV</a:t>
                </a:r>
              </a:p>
              <a:p>
                <a:pPr lvl="1"/>
                <a:r>
                  <a:rPr lang="en-US" dirty="0"/>
                  <a:t>Peak current ends up being 8.16/z0 = 14000 A</a:t>
                </a:r>
              </a:p>
              <a:p>
                <a:r>
                  <a:rPr lang="en-US" dirty="0"/>
                  <a:t>Verify with EMTP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0B8A54C-F333-4B7D-91EF-9C5090B5ED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705600" cy="5181600"/>
              </a:xfrm>
              <a:blipFill>
                <a:blip r:embed="rId2"/>
                <a:stretch>
                  <a:fillRect l="-127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323E50E-7BF1-4051-8FFA-FD3F55E8F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676400"/>
            <a:ext cx="5036703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578E00-3CDE-4D79-BE9D-ED729282C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971925"/>
            <a:ext cx="511151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3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F9F8C-E8B4-4E27-8258-6580967D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6, Detailed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A96AA-687D-47A3-99A9-843A129CB3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 EMTP, add an ideal transformer model, put in resistances, and model the loads as RL combinations in parallel</a:t>
            </a:r>
          </a:p>
          <a:p>
            <a:r>
              <a:rPr lang="en-US" dirty="0"/>
              <a:t>Still ignoring the load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B4F2CD-44E5-42A3-87F5-12D70662E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819400"/>
            <a:ext cx="11320945" cy="297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3792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132</TotalTime>
  <Words>707</Words>
  <Application>Microsoft Office PowerPoint</Application>
  <PresentationFormat>Widescreen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Example 5, part two</vt:lpstr>
      <vt:lpstr>Example 5, part two, continued</vt:lpstr>
      <vt:lpstr>Example 5, part two, EMTP analysis</vt:lpstr>
      <vt:lpstr>How Justified Is the Assumption?</vt:lpstr>
      <vt:lpstr>What if We Had Neglected the Busbar Inductance?</vt:lpstr>
      <vt:lpstr>Example 6</vt:lpstr>
      <vt:lpstr>Example 6</vt:lpstr>
      <vt:lpstr>Example 6, Detailed Model</vt:lpstr>
      <vt:lpstr>Example 6, Short-Term Comparison</vt:lpstr>
      <vt:lpstr>Example 6, Longer-Term Comparison</vt:lpstr>
      <vt:lpstr>Effect of Load Model</vt:lpstr>
      <vt:lpstr>Additional Work on this Problem</vt:lpstr>
      <vt:lpstr>Summary of Analytical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60</cp:revision>
  <cp:lastPrinted>2011-08-22T16:49:24Z</cp:lastPrinted>
  <dcterms:created xsi:type="dcterms:W3CDTF">2022-08-23T14:02:40Z</dcterms:created>
  <dcterms:modified xsi:type="dcterms:W3CDTF">2022-09-14T15:55:48Z</dcterms:modified>
</cp:coreProperties>
</file>