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17"/>
  </p:notesMasterIdLst>
  <p:handoutMasterIdLst>
    <p:handoutMasterId r:id="rId18"/>
  </p:handoutMasterIdLst>
  <p:sldIdLst>
    <p:sldId id="356" r:id="rId2"/>
    <p:sldId id="368" r:id="rId3"/>
    <p:sldId id="370" r:id="rId4"/>
    <p:sldId id="361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1" r:id="rId16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500000"/>
    <a:srgbClr val="FFFF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088" autoAdjust="0"/>
  </p:normalViewPr>
  <p:slideViewPr>
    <p:cSldViewPr>
      <p:cViewPr>
        <p:scale>
          <a:sx n="100" d="100"/>
          <a:sy n="100" d="100"/>
        </p:scale>
        <p:origin x="852" y="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9/10/2022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/>
              <a:t>ECEN 616, Fall 2022</a:t>
            </a:r>
            <a:br>
              <a:rPr lang="en-US" altLang="en-US"/>
            </a:br>
            <a:r>
              <a:rPr lang="en-US" altLang="en-US"/>
              <a:t>Methods of Electric Power System Analysis</a:t>
            </a:r>
            <a:endParaRPr lang="en-US" alt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/>
              <a:t>Prof. Adam Birchfield</a:t>
            </a:r>
          </a:p>
          <a:p>
            <a:r>
              <a:rPr lang="en-US"/>
              <a:t>Dept. of Electrical and Computer Engineering</a:t>
            </a:r>
          </a:p>
          <a:p>
            <a:r>
              <a:rPr lang="en-US"/>
              <a:t>Texas A&amp;M University</a:t>
            </a:r>
          </a:p>
          <a:p>
            <a:r>
              <a:rPr lang="en-US">
                <a:hlinkClick r:id="rId3"/>
              </a:rPr>
              <a:t>abirchfield@tamu.edu</a:t>
            </a:r>
            <a:endParaRPr lang="en-US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7: Analytical Methods for Transient Analysis, part 3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4BA86-F988-AEB8-07EF-FC30483A9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5, part two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3B6FFD3-5955-A7E7-64B5-9DDE6E6E4EC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6172200" cy="5181600"/>
              </a:xfrm>
            </p:spPr>
            <p:txBody>
              <a:bodyPr/>
              <a:lstStyle/>
              <a:p>
                <a:r>
                  <a:rPr lang="en-US" dirty="0"/>
                  <a:t>Now we consider the case of switching C2 with C1 already in place. Equivalent circuit shown.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=19.2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=22.8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Differential equation(s) will be even more complicated! What can we neglect for our analytical calculations?</a:t>
                </a:r>
              </a:p>
              <a:p>
                <a:pPr lvl="1"/>
                <a:r>
                  <a:rPr lang="en-US" dirty="0"/>
                  <a:t>L1 is small compared to L, but important</a:t>
                </a:r>
              </a:p>
              <a:p>
                <a:pPr lvl="1"/>
                <a:r>
                  <a:rPr lang="en-US" dirty="0"/>
                  <a:t>Current will be coming from both the source and the stored voltage in C1.</a:t>
                </a:r>
              </a:p>
              <a:p>
                <a:pPr lvl="1"/>
                <a:r>
                  <a:rPr lang="en-US" dirty="0"/>
                  <a:t>Consider characteristic frequency of L1 in parallel with the C1 and C2 combination</a:t>
                </a:r>
              </a:p>
              <a:p>
                <a:pPr lvl="2"/>
                <a:r>
                  <a:rPr lang="en-US" dirty="0"/>
                  <a:t>C = 1/(1/C1 + 1/C2) = 14.32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=9.6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𝑘𝐻𝑧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(way faster than other two)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=1.158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3B6FFD3-5955-A7E7-64B5-9DDE6E6E4E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6172200" cy="5181600"/>
              </a:xfrm>
              <a:blipFill>
                <a:blip r:embed="rId2"/>
                <a:stretch>
                  <a:fillRect l="-1383" t="-824" r="-2866" b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4AF64E9-C2AD-8D42-39F8-7D9CEC8F68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99"/>
          <a:stretch/>
        </p:blipFill>
        <p:spPr>
          <a:xfrm>
            <a:off x="6324600" y="1447800"/>
            <a:ext cx="5524500" cy="2843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5EFCEE-80FB-056A-3E4C-E39339FC8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191000"/>
            <a:ext cx="4658432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55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DED5B-E52F-50A5-C93A-75C41B855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5, part two,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DA6B0C3-65F1-DDF6-EA21-B2BFA5384E1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The maximum current coming from the source is about 4 kA</a:t>
                </a:r>
              </a:p>
              <a:p>
                <a:r>
                  <a:rPr lang="en-US" dirty="0"/>
                  <a:t>But the inrush current based on the fact that C1 could be charged to peak voltage of 28.2 kV would be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𝑝𝑒𝑎𝑘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28.2 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1.158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=22.33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𝑘𝐴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 we can neglect the source and we are back to Example 1 (with L)!!</a:t>
                </a:r>
              </a:p>
              <a:p>
                <a:r>
                  <a:rPr lang="en-US" dirty="0"/>
                  <a:t>Sinusoidal transient with peak value of about 22 kA</a:t>
                </a:r>
              </a:p>
              <a:p>
                <a:r>
                  <a:rPr lang="en-US" dirty="0"/>
                  <a:t>Let's see if EMTP agrees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DA6B0C3-65F1-DDF6-EA21-B2BFA5384E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5546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6E431-D427-B2AE-1C47-84ACC5BD2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5, part two, EMTP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A95DB-043C-A7A1-A494-34C7E1293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4572000" cy="5181600"/>
          </a:xfrm>
        </p:spPr>
        <p:txBody>
          <a:bodyPr/>
          <a:lstStyle/>
          <a:p>
            <a:r>
              <a:rPr lang="en-US" dirty="0"/>
              <a:t>Note there are three frequencies visible: 60 Hz, 548 Hz, and 9.6 kHz</a:t>
            </a:r>
          </a:p>
          <a:p>
            <a:r>
              <a:rPr lang="en-US" dirty="0"/>
              <a:t>Maximum current 25 kA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9A33E6-3923-6B33-311D-108031316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276600"/>
            <a:ext cx="8763000" cy="33888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5E4849-FCEA-A996-61EC-0E284E7F9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371600"/>
            <a:ext cx="573677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15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C5F54-350B-7E83-66CB-0CE8ED2FC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Justified Is the Assumption?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5484B-8591-2FBA-893B-F3626F3249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5486400" cy="5181600"/>
          </a:xfrm>
        </p:spPr>
        <p:txBody>
          <a:bodyPr/>
          <a:lstStyle/>
          <a:p>
            <a:r>
              <a:rPr lang="en-US" dirty="0"/>
              <a:t>Compare to the circuit without the AC source</a:t>
            </a:r>
          </a:p>
          <a:p>
            <a:r>
              <a:rPr lang="en-US" dirty="0"/>
              <a:t>Essentially no difference</a:t>
            </a:r>
          </a:p>
          <a:p>
            <a:r>
              <a:rPr lang="en-US" dirty="0"/>
              <a:t>This is the value of analytical analysis!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468D4C-EE76-DA33-6660-D89191BED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447800"/>
            <a:ext cx="5124450" cy="35275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018041-E664-02F9-57DC-3C50F6B4A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352800"/>
            <a:ext cx="5547686" cy="338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02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B0DBB-D102-422F-D476-F20BBFE3C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Had Neglected the Busbar Inductance?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65781-939C-3E31-8FEB-25F07763DB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5791200" cy="2895600"/>
          </a:xfrm>
        </p:spPr>
        <p:txBody>
          <a:bodyPr/>
          <a:lstStyle/>
          <a:p>
            <a:r>
              <a:rPr lang="en-US" dirty="0"/>
              <a:t>A very small inductance, but it matters because it is all that separates the two parallel capacitor banks</a:t>
            </a:r>
          </a:p>
          <a:p>
            <a:r>
              <a:rPr lang="en-US" dirty="0"/>
              <a:t>Without understanding the problem first, we could make this mistake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F4DFAD-700B-0AD6-D4BE-BFEF47DEB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752600"/>
            <a:ext cx="5785625" cy="3914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1729D8-46FA-1F46-92C4-16A7304F8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657600"/>
            <a:ext cx="4431259" cy="278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61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D8B61-2D21-29A3-C7D7-715C408F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DDDA8-7476-414B-09BD-1C53616DD4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Keep working on the 7 examples on your own</a:t>
            </a:r>
          </a:p>
          <a:p>
            <a:pPr lvl="1"/>
            <a:r>
              <a:rPr lang="en-US" dirty="0"/>
              <a:t>Understand the modeling assumptions</a:t>
            </a:r>
          </a:p>
          <a:p>
            <a:pPr lvl="1"/>
            <a:r>
              <a:rPr lang="en-US" dirty="0"/>
              <a:t>Do appropriate hand calculations</a:t>
            </a:r>
          </a:p>
          <a:p>
            <a:pPr lvl="1"/>
            <a:r>
              <a:rPr lang="en-US" dirty="0"/>
              <a:t>Check with EMTP modeling</a:t>
            </a:r>
          </a:p>
        </p:txBody>
      </p:sp>
    </p:spTree>
    <p:extLst>
      <p:ext uri="{BB962C8B-B14F-4D97-AF65-F5344CB8AC3E}">
        <p14:creationId xmlns:p14="http://schemas.microsoft.com/office/powerpoint/2010/main" val="1752080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19CC8-B686-4B65-D1DB-4AA2B3893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Solving Transient Problems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63653-063E-3F8A-70CB-2F373CA04C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Find the equivalent circuit for the system</a:t>
            </a:r>
          </a:p>
          <a:p>
            <a:pPr lvl="1"/>
            <a:r>
              <a:rPr lang="en-US" dirty="0"/>
              <a:t>Convert to full three-line diagram</a:t>
            </a:r>
          </a:p>
          <a:p>
            <a:pPr lvl="1"/>
            <a:r>
              <a:rPr lang="en-US" dirty="0"/>
              <a:t>If the fault is balanced, can do an equivalent single phase</a:t>
            </a:r>
          </a:p>
          <a:p>
            <a:pPr lvl="1"/>
            <a:r>
              <a:rPr lang="en-US" dirty="0"/>
              <a:t>What needs to be modeled?</a:t>
            </a:r>
          </a:p>
          <a:p>
            <a:pPr>
              <a:buFont typeface="+mj-lt"/>
              <a:buAutoNum type="arabicPeriod"/>
            </a:pPr>
            <a:r>
              <a:rPr lang="en-US" dirty="0"/>
              <a:t>Solve the circuit in steady state before the transient event</a:t>
            </a:r>
          </a:p>
          <a:p>
            <a:pPr lvl="1"/>
            <a:r>
              <a:rPr lang="en-US" dirty="0"/>
              <a:t>By hand or using power flow solution</a:t>
            </a:r>
          </a:p>
          <a:p>
            <a:pPr lvl="1"/>
            <a:r>
              <a:rPr lang="en-US" dirty="0"/>
              <a:t>These will form the initial conditions for the differential equations</a:t>
            </a:r>
          </a:p>
          <a:p>
            <a:pPr>
              <a:buFont typeface="+mj-lt"/>
              <a:buAutoNum type="arabicPeriod"/>
            </a:pPr>
            <a:r>
              <a:rPr lang="en-US" dirty="0"/>
              <a:t>Solve the "particular solution" which is the steady-state condition after the transients have died out – again using steady-state techniques</a:t>
            </a:r>
          </a:p>
          <a:p>
            <a:pPr>
              <a:buFont typeface="+mj-lt"/>
              <a:buAutoNum type="arabicPeriod"/>
            </a:pPr>
            <a:r>
              <a:rPr lang="en-US" dirty="0"/>
              <a:t>Represent the transient conditions as differential equations</a:t>
            </a:r>
          </a:p>
          <a:p>
            <a:pPr>
              <a:buFont typeface="+mj-lt"/>
              <a:buAutoNum type="arabicPeriod"/>
            </a:pPr>
            <a:r>
              <a:rPr lang="en-US" dirty="0"/>
              <a:t>Solve using multiple methods</a:t>
            </a:r>
          </a:p>
          <a:p>
            <a:pPr lvl="1"/>
            <a:r>
              <a:rPr lang="en-US" dirty="0"/>
              <a:t>By hand, simplify circuit RL, RC, or RLC conditions, use Laplace domain</a:t>
            </a:r>
          </a:p>
          <a:p>
            <a:pPr lvl="1"/>
            <a:r>
              <a:rPr lang="en-US" dirty="0"/>
              <a:t>Numerically, using EMTP or similar program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E0CA0A-0E41-B381-A3B2-2655B4A9CFC4}"/>
              </a:ext>
            </a:extLst>
          </p:cNvPr>
          <p:cNvSpPr txBox="1"/>
          <p:nvPr/>
        </p:nvSpPr>
        <p:spPr>
          <a:xfrm>
            <a:off x="8305800" y="1981200"/>
            <a:ext cx="3207545" cy="461665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Validate at every step!</a:t>
            </a:r>
          </a:p>
        </p:txBody>
      </p:sp>
    </p:spTree>
    <p:extLst>
      <p:ext uri="{BB962C8B-B14F-4D97-AF65-F5344CB8AC3E}">
        <p14:creationId xmlns:p14="http://schemas.microsoft.com/office/powerpoint/2010/main" val="1750313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03D6E-33AB-4A79-910C-B30F5B2FD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Laplace Transform Pairs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E574A8-ED62-4A66-BF67-D3C358716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06430"/>
            <a:ext cx="4311416" cy="52398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7EAE78-614D-470C-AA23-AC0D319E0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562600" y="1270958"/>
            <a:ext cx="4287182" cy="551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85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6711E-B859-B139-A8AD-3CAD49B2A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Laplace Transform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74A5836-C14C-E0E3-4512-B1DE1E2DA28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Linearity: multiplying by scalar and adding is not affected</a:t>
                </a:r>
              </a:p>
              <a:p>
                <a:r>
                  <a:rPr lang="en-US" dirty="0"/>
                  <a:t>First derivative: multiply by s and subtract initial value</a:t>
                </a:r>
              </a:p>
              <a:p>
                <a:r>
                  <a:rPr lang="en-US" dirty="0"/>
                  <a:t>Second derivative: 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subtract s times initial value – initial first derivative</a:t>
                </a:r>
              </a:p>
              <a:p>
                <a:r>
                  <a:rPr lang="en-US" dirty="0"/>
                  <a:t>Integral: multiply by 1/s</a:t>
                </a:r>
              </a:p>
              <a:p>
                <a:r>
                  <a:rPr lang="en-US" dirty="0"/>
                  <a:t>Multiplication by t: negative derivative</a:t>
                </a:r>
              </a:p>
              <a:p>
                <a:r>
                  <a:rPr lang="en-US" dirty="0"/>
                  <a:t>Time delay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: 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𝑎𝑠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Multiplication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en-US" dirty="0"/>
                  <a:t>: shift by a (replace s with </a:t>
                </a:r>
                <a:r>
                  <a:rPr lang="en-US" dirty="0" err="1"/>
                  <a:t>s+a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Time scaling by 1/a: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𝑎𝑠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Time convolution: s-domain multiplication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74A5836-C14C-E0E3-4512-B1DE1E2DA2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718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04486-908E-0141-4C57-3F91DF6A0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Tips for Analytical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EEB1BD9-81CA-2572-8FEB-0F8B23FEA817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RL and RC combinations have a time constant: R*C and R/L</a:t>
                </a:r>
              </a:p>
              <a:p>
                <a:r>
                  <a:rPr lang="en-US" dirty="0"/>
                  <a:t>LC combinations have a characteristic frequency: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𝑅𝐶</m:t>
                        </m:r>
                      </m:e>
                    </m:ra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They also have a surge impedance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den>
                        </m:f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For analytical calculations, start by making simplified assumptions</a:t>
                </a:r>
              </a:p>
              <a:p>
                <a:pPr lvl="1"/>
                <a:r>
                  <a:rPr lang="en-US" dirty="0"/>
                  <a:t>Can we ignore load or other currents that are much lower than the main current?</a:t>
                </a:r>
              </a:p>
              <a:p>
                <a:pPr lvl="1"/>
                <a:r>
                  <a:rPr lang="en-US" dirty="0"/>
                  <a:t>Can we assume slower frequencies are just constant during the transients?</a:t>
                </a:r>
              </a:p>
              <a:p>
                <a:r>
                  <a:rPr lang="en-US" dirty="0"/>
                  <a:t>Remember principle 9: our model should be driven by the questions we are trying to answer. </a:t>
                </a:r>
              </a:p>
              <a:p>
                <a:pPr lvl="1"/>
                <a:r>
                  <a:rPr lang="en-US" dirty="0"/>
                  <a:t>How the phases line up is often important, but sometimes we only care about the worst-case conditions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EEB1BD9-81CA-2572-8FEB-0F8B23FEA8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 r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7856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DCA3-C75E-497D-562D-CD4F116F4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3DB565C-2DAE-7113-9E05-CAF85630131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7010400" cy="5181600"/>
              </a:xfrm>
            </p:spPr>
            <p:txBody>
              <a:bodyPr/>
              <a:lstStyle/>
              <a:p>
                <a:r>
                  <a:rPr lang="en-US" dirty="0"/>
                  <a:t>Start with the problem of switching in C1</a:t>
                </a:r>
              </a:p>
              <a:p>
                <a:pPr lvl="1"/>
                <a:r>
                  <a:rPr lang="en-US" dirty="0"/>
                  <a:t>Draw an equivalent circuit (below)</a:t>
                </a:r>
              </a:p>
              <a:p>
                <a:pPr lvl="2"/>
                <a:r>
                  <a:rPr lang="en-US" dirty="0"/>
                  <a:t>V = 34.5 kV (changed from document)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34500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×25=0.797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=2100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34500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18000000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=66.13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=40.1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Consider the pre-transient steady-state condition. No load is given,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Particular solution. 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=306∠(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+90°)</m:t>
                    </m:r>
                  </m:oMath>
                </a14:m>
                <a:r>
                  <a:rPr lang="en-US" dirty="0"/>
                  <a:t> A</a:t>
                </a:r>
              </a:p>
              <a:p>
                <a:pPr lvl="1"/>
                <a:r>
                  <a:rPr lang="en-US" dirty="0"/>
                  <a:t>Differential equation: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Can solve with Laplace (with much difficulty)! But first consider the characteristic frequency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𝐿𝐶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=548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is </a:t>
                </a:r>
                <a:r>
                  <a:rPr lang="en-US" b="1" dirty="0"/>
                  <a:t>much</a:t>
                </a:r>
                <a:r>
                  <a:rPr lang="en-US" dirty="0"/>
                  <a:t> faster than the fundamental frequency.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3DB565C-2DAE-7113-9E05-CAF8563013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7010400" cy="5181600"/>
              </a:xfrm>
              <a:blipFill>
                <a:blip r:embed="rId2"/>
                <a:stretch>
                  <a:fillRect l="-1217" t="-824" b="-3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ED8486E-2E94-C88D-BF3A-BEEB11489B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99"/>
          <a:stretch/>
        </p:blipFill>
        <p:spPr>
          <a:xfrm>
            <a:off x="6673418" y="1295400"/>
            <a:ext cx="5524500" cy="2843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59C70F-23BA-0B62-F6C1-2049D75AE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4038600"/>
            <a:ext cx="3162300" cy="225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75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78B84-2EE2-6718-C48C-62658DCC5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5,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115A63D-2B34-25B8-9611-673EDE104E6B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So, consider the source to be at constant peak voltage (dc source)</a:t>
                </a:r>
              </a:p>
              <a:p>
                <a:pPr lvl="1"/>
                <a:r>
                  <a:rPr lang="en-US" dirty="0"/>
                  <a:t>Now the differential equation is much easier to solve: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this 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=34.5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=28.2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𝑘𝑉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den>
                        </m:f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=7.23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=3446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=3900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3446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   If there were any load current, it would be much smaller.</a:t>
                </a:r>
              </a:p>
              <a:p>
                <a:r>
                  <a:rPr lang="en-US" dirty="0"/>
                  <a:t>In building our EMTP model, start with the simplest version and add complexity</a:t>
                </a:r>
              </a:p>
              <a:p>
                <a:pPr lvl="1"/>
                <a:r>
                  <a:rPr lang="en-US" dirty="0"/>
                  <a:t>Single equivalent phase with DC source and L + C combination</a:t>
                </a:r>
              </a:p>
              <a:p>
                <a:pPr lvl="1"/>
                <a:r>
                  <a:rPr lang="en-US" dirty="0"/>
                  <a:t>Make it an AC source</a:t>
                </a:r>
              </a:p>
              <a:p>
                <a:pPr lvl="1"/>
                <a:r>
                  <a:rPr lang="en-US" dirty="0"/>
                  <a:t>Make a three-phase version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115A63D-2B34-25B8-9611-673EDE104E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703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AFE39-267D-9953-FA4E-42090D859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5, EMTP single phase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9395B8-70D7-B999-057B-7B631964C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71600"/>
            <a:ext cx="8782050" cy="2428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5E2258-1F52-2432-A13C-D81B9AFC5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038600"/>
            <a:ext cx="89344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97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48ABB-6EB8-0E53-AF6D-C9D818095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5, EMTP three phase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A5C24D-7C87-B9B9-FD7C-93BA794E6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8382000" cy="251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06A6D9-F90C-E316-88DB-A507C627D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762375"/>
            <a:ext cx="5953125" cy="3095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19D489-DA19-91A1-C04A-2A7CDC256D2E}"/>
              </a:ext>
            </a:extLst>
          </p:cNvPr>
          <p:cNvSpPr txBox="1"/>
          <p:nvPr/>
        </p:nvSpPr>
        <p:spPr>
          <a:xfrm>
            <a:off x="7467601" y="4419600"/>
            <a:ext cx="4191000" cy="1372683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This is for completeness, each phase is independent in this example. Which phase has the highest transient current depends on the phase angle at which the switches close.</a:t>
            </a:r>
          </a:p>
        </p:txBody>
      </p:sp>
    </p:spTree>
    <p:extLst>
      <p:ext uri="{BB962C8B-B14F-4D97-AF65-F5344CB8AC3E}">
        <p14:creationId xmlns:p14="http://schemas.microsoft.com/office/powerpoint/2010/main" val="1455444632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0</TotalTime>
  <Words>962</Words>
  <Application>Microsoft Office PowerPoint</Application>
  <PresentationFormat>Widescreen</PresentationFormat>
  <Paragraphs>95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Helvetica</vt:lpstr>
      <vt:lpstr>Times New Roman</vt:lpstr>
      <vt:lpstr>Wingdings</vt:lpstr>
      <vt:lpstr>Capsules</vt:lpstr>
      <vt:lpstr>ECEN 616, Fall 2022 Methods of Electric Power System Analysis</vt:lpstr>
      <vt:lpstr>Steps for Solving Transient Problems</vt:lpstr>
      <vt:lpstr>Common Laplace Transform Pairs</vt:lpstr>
      <vt:lpstr>Common Laplace Transform Properties</vt:lpstr>
      <vt:lpstr>Additional Tips for Analytical Methods</vt:lpstr>
      <vt:lpstr>Example 5</vt:lpstr>
      <vt:lpstr>Example 5, continued</vt:lpstr>
      <vt:lpstr>Example 5, EMTP single phase</vt:lpstr>
      <vt:lpstr>Example 5, EMTP three phase</vt:lpstr>
      <vt:lpstr>Example 5, part two</vt:lpstr>
      <vt:lpstr>Example 5, part two, continued</vt:lpstr>
      <vt:lpstr>Example 5, part two, EMTP analysis</vt:lpstr>
      <vt:lpstr>How Justified Is the Assumption?</vt:lpstr>
      <vt:lpstr>What if We Had Neglected the Busbar Inductance?</vt:lpstr>
      <vt:lpstr>Assignments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Adam Birchfield</cp:lastModifiedBy>
  <cp:revision>43</cp:revision>
  <cp:lastPrinted>2011-08-22T16:49:24Z</cp:lastPrinted>
  <dcterms:created xsi:type="dcterms:W3CDTF">2022-08-23T14:02:40Z</dcterms:created>
  <dcterms:modified xsi:type="dcterms:W3CDTF">2022-09-11T04:21:35Z</dcterms:modified>
</cp:coreProperties>
</file>