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14"/>
  </p:notesMasterIdLst>
  <p:handoutMasterIdLst>
    <p:handoutMasterId r:id="rId15"/>
  </p:handoutMasterIdLst>
  <p:sldIdLst>
    <p:sldId id="356" r:id="rId2"/>
    <p:sldId id="381" r:id="rId3"/>
    <p:sldId id="385" r:id="rId4"/>
    <p:sldId id="386" r:id="rId5"/>
    <p:sldId id="403" r:id="rId6"/>
    <p:sldId id="387" r:id="rId7"/>
    <p:sldId id="404" r:id="rId8"/>
    <p:sldId id="405" r:id="rId9"/>
    <p:sldId id="406" r:id="rId10"/>
    <p:sldId id="408" r:id="rId11"/>
    <p:sldId id="384" r:id="rId12"/>
    <p:sldId id="407" r:id="rId13"/>
  </p:sldIdLst>
  <p:sldSz cx="12192000" cy="68580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2C4"/>
    <a:srgbClr val="500000"/>
    <a:srgbClr val="FFFFFF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4" autoAdjust="0"/>
    <p:restoredTop sz="95088" autoAdjust="0"/>
  </p:normalViewPr>
  <p:slideViewPr>
    <p:cSldViewPr>
      <p:cViewPr>
        <p:scale>
          <a:sx n="100" d="100"/>
          <a:sy n="100" d="100"/>
        </p:scale>
        <p:origin x="738" y="3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B7227E4-51F8-45C2-83C1-D251491FB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5774C-03E1-499A-B4E4-895282C04360}" type="datetimeFigureOut">
              <a:rPr lang="en-US"/>
              <a:pPr>
                <a:defRPr/>
              </a:pPr>
              <a:t>9/29/2022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181FC-D85A-4591-8BD1-5E6A6B17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3863" y="704850"/>
            <a:ext cx="6254750" cy="35194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A44757-FF1F-42D8-B2CA-5FE2A078B1AB}" type="slidenum">
              <a:rPr lang="en-US" altLang="en-US" sz="1200" smtClean="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18213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65610" indent="-294465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77862" indent="-235572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49006" indent="-235572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20151" indent="-235572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5E97642-962C-42B7-85C7-82ED754DCF11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310811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119888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10363200" cy="1447800"/>
          </a:xfrm>
        </p:spPr>
        <p:txBody>
          <a:bodyPr/>
          <a:lstStyle>
            <a:lvl1pPr algn="ctr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2" descr="http://brandguide.tamu.edu/downloads/logos/TAM-PrimaryMarkA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1" t="21962" r="8891" b="23556"/>
          <a:stretch/>
        </p:blipFill>
        <p:spPr bwMode="auto">
          <a:xfrm>
            <a:off x="228600" y="5181600"/>
            <a:ext cx="5029200" cy="141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07DB9B4-20CC-4130-B727-EDCD861C393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14400" y="1828800"/>
            <a:ext cx="10363200" cy="914400"/>
          </a:xfrm>
        </p:spPr>
        <p:txBody>
          <a:bodyPr anchor="ctr"/>
          <a:lstStyle>
            <a:lvl1pPr marL="0" indent="0" algn="ctr">
              <a:buNone/>
              <a:defRPr sz="3200" b="1"/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F3F77-D290-4901-85A8-48741AAFAB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108966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F3F77-D290-4901-85A8-48741AAFAB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60198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75B3ED-EA8C-4A1D-8437-A6EA5B2929C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324600" y="1295400"/>
            <a:ext cx="48006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97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304801" y="6629401"/>
            <a:ext cx="11578167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111760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91440"/>
            <a:ext cx="1094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10947400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77600" y="685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347023-713F-4E2A-B7AB-E48E430AAFEB}"/>
              </a:ext>
            </a:extLst>
          </p:cNvPr>
          <p:cNvSpPr txBox="1"/>
          <p:nvPr userDrawn="1"/>
        </p:nvSpPr>
        <p:spPr>
          <a:xfrm>
            <a:off x="11095827" y="-66675"/>
            <a:ext cx="109617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r"/>
            <a:fld id="{CBFC0AEE-5787-421D-938D-D26A4A374780}" type="slidenum">
              <a:rPr lang="en-US" sz="1800" smtClean="0">
                <a:solidFill>
                  <a:srgbClr val="500000"/>
                </a:solidFill>
                <a:latin typeface="+mj-lt"/>
              </a:rPr>
              <a:pPr algn="r"/>
              <a:t>‹#›</a:t>
            </a:fld>
            <a:endParaRPr lang="en-US" sz="1800" dirty="0">
              <a:solidFill>
                <a:srgbClr val="500000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34" r:id="rId3"/>
    <p:sldLayoutId id="2147483727" r:id="rId4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lang="en-US" sz="2000" dirty="0">
          <a:solidFill>
            <a:schemeClr val="tx1"/>
          </a:solidFill>
          <a:latin typeface="+mj-lt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lang="en-US" sz="2000" dirty="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lang="en-US" sz="2000" dirty="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lang="en-US" sz="2000" dirty="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irchfield@ta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en-US"/>
              <a:t>ECEN 616, Fall 2022</a:t>
            </a:r>
            <a:br>
              <a:rPr lang="en-US" altLang="en-US"/>
            </a:br>
            <a:r>
              <a:rPr lang="en-US" altLang="en-US"/>
              <a:t>Methods of Electric Power System Analysis</a:t>
            </a:r>
            <a:endParaRPr lang="en-US" alt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/>
              <a:t>Prof. Adam Birchfield</a:t>
            </a:r>
          </a:p>
          <a:p>
            <a:r>
              <a:rPr lang="en-US" dirty="0"/>
              <a:t>Dept. of Electrical and Computer Engineering</a:t>
            </a:r>
          </a:p>
          <a:p>
            <a:r>
              <a:rPr lang="en-US" dirty="0"/>
              <a:t>Texas A&amp;M University</a:t>
            </a:r>
          </a:p>
          <a:p>
            <a:r>
              <a:rPr lang="en-US" dirty="0">
                <a:hlinkClick r:id="rId3"/>
              </a:rPr>
              <a:t>abirchfield@tamu.edu</a:t>
            </a:r>
            <a:endParaRPr lang="en-US" dirty="0"/>
          </a:p>
          <a:p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F870818-B59B-42F3-A080-7DD7CDDF6B7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Class 14: Transmission Lines, Part 2</a:t>
            </a:r>
          </a:p>
        </p:txBody>
      </p:sp>
    </p:spTree>
    <p:extLst>
      <p:ext uri="{BB962C8B-B14F-4D97-AF65-F5344CB8AC3E}">
        <p14:creationId xmlns:p14="http://schemas.microsoft.com/office/powerpoint/2010/main" val="3458487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BCB8A-3AA8-4E4C-B3F8-E7F19F1A8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Skin Effect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FCC4DD-C2A4-44CE-B2AD-C5A0C2FAA3F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The basic calculations give R and L for dc conditions</a:t>
            </a:r>
          </a:p>
          <a:p>
            <a:r>
              <a:rPr lang="en-US" dirty="0"/>
              <a:t>Due to skin effect, R will be higher for higher frequencies, and L will be lower</a:t>
            </a:r>
          </a:p>
          <a:p>
            <a:r>
              <a:rPr lang="en-US" dirty="0"/>
              <a:t>Tables and formulas are given in </a:t>
            </a:r>
            <a:r>
              <a:rPr lang="en-US" dirty="0" err="1"/>
              <a:t>Dommel</a:t>
            </a:r>
            <a:r>
              <a:rPr lang="en-US" dirty="0"/>
              <a:t> to correct for these</a:t>
            </a:r>
          </a:p>
        </p:txBody>
      </p:sp>
    </p:spTree>
    <p:extLst>
      <p:ext uri="{BB962C8B-B14F-4D97-AF65-F5344CB8AC3E}">
        <p14:creationId xmlns:p14="http://schemas.microsoft.com/office/powerpoint/2010/main" val="1548760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86232-83AE-4E28-9FF2-06193980E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Bergeron Model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7BC7C59A-146E-47A3-8F95-BF4FC3241AC8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6248400" cy="5181600"/>
              </a:xfrm>
            </p:spPr>
            <p:txBody>
              <a:bodyPr/>
              <a:lstStyle/>
              <a:p>
                <a:r>
                  <a:rPr lang="en-US" dirty="0"/>
                  <a:t>Line decouples due to propagation delay</a:t>
                </a:r>
              </a:p>
              <a:p>
                <a:r>
                  <a:rPr lang="en-US" dirty="0"/>
                  <a:t>Model line as Norton source on each end</a:t>
                </a:r>
              </a:p>
              <a:p>
                <a:r>
                  <a:rPr lang="en-US" dirty="0"/>
                  <a:t>Current source is constant and depends on voltage and current on other end of the line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dirty="0"/>
                  <a:t> in the past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den>
                      </m:f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𝑍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How would you implement losses (resistance of conductor or ground)?</a:t>
                </a:r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7BC7C59A-146E-47A3-8F95-BF4FC3241AC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6248400" cy="5181600"/>
              </a:xfrm>
              <a:blipFill>
                <a:blip r:embed="rId2"/>
                <a:stretch>
                  <a:fillRect l="-1366" t="-824" r="-7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C88C705B-2A4C-4374-B874-6C3EBF41A7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2867025"/>
            <a:ext cx="5323563" cy="20383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A544440-F444-4519-8136-C11D1962151B}"/>
              </a:ext>
            </a:extLst>
          </p:cNvPr>
          <p:cNvSpPr txBox="1"/>
          <p:nvPr/>
        </p:nvSpPr>
        <p:spPr>
          <a:xfrm>
            <a:off x="7543800" y="5856617"/>
            <a:ext cx="4176015" cy="338554"/>
          </a:xfrm>
          <a:prstGeom prst="rect">
            <a:avLst/>
          </a:prstGeom>
          <a:solidFill>
            <a:srgbClr val="D6D2C4"/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j-lt"/>
              </a:rPr>
              <a:t>https://www.pscad.com/webhelp/ol-help.htm</a:t>
            </a:r>
          </a:p>
        </p:txBody>
      </p:sp>
    </p:spTree>
    <p:extLst>
      <p:ext uri="{BB962C8B-B14F-4D97-AF65-F5344CB8AC3E}">
        <p14:creationId xmlns:p14="http://schemas.microsoft.com/office/powerpoint/2010/main" val="2599798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A7E55-054D-46BA-A203-581F4E653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Bergeron Model, with Losses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BBF073-AB97-48BB-ADB0-76277C841FD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4114800" cy="5181600"/>
          </a:xfrm>
        </p:spPr>
        <p:txBody>
          <a:bodyPr/>
          <a:lstStyle/>
          <a:p>
            <a:r>
              <a:rPr lang="en-US" dirty="0"/>
              <a:t>The Bergeron model approximates losses by splitting the resistance (including resistance associated with ground earth return) into fourths</a:t>
            </a:r>
          </a:p>
          <a:p>
            <a:r>
              <a:rPr lang="en-US" dirty="0"/>
              <a:t>¼ at each end, ½ in the middle</a:t>
            </a:r>
          </a:p>
          <a:p>
            <a:r>
              <a:rPr lang="en-US" dirty="0"/>
              <a:t>Approximate the line as two lossless lines with ½ length each</a:t>
            </a:r>
          </a:p>
          <a:p>
            <a:r>
              <a:rPr lang="en-US" dirty="0"/>
              <a:t>Again, we require just one frequency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9ABCB1-E6DB-4166-8AA5-F8DC2DC92B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2133600"/>
            <a:ext cx="7496175" cy="16287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3BF45C3-C83D-41B7-9120-4381DE62C4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0549" y="4114800"/>
            <a:ext cx="7381875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68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32C0E-4EF2-4639-8AEE-E3F106471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Transmission Lines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8C4A5A23-21B8-4037-AC89-91E0A4BE6414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7162800" cy="5181600"/>
              </a:xfrm>
            </p:spPr>
            <p:txBody>
              <a:bodyPr/>
              <a:lstStyle/>
              <a:p>
                <a:r>
                  <a:rPr lang="en-US" dirty="0"/>
                  <a:t>Transmission lines are characterized by a distributed complex impedance matrix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and an admittance matrix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. 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𝑑𝑉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𝑑𝐼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US" b="0" dirty="0"/>
              </a:p>
              <a:p>
                <a:r>
                  <a:rPr lang="en-US" dirty="0"/>
                  <a:t>Both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are frequency-dependent</a:t>
                </a:r>
              </a:p>
              <a:p>
                <a:r>
                  <a:rPr lang="en-US" dirty="0"/>
                  <a:t>The first step in modeling transmission lines is being able to get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from the line configuration</a:t>
                </a:r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8C4A5A23-21B8-4037-AC89-91E0A4BE64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7162800" cy="5181600"/>
              </a:xfrm>
              <a:blipFill>
                <a:blip r:embed="rId2"/>
                <a:stretch>
                  <a:fillRect l="-1191" t="-824" r="-1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D279F601-59C3-43A4-9EF8-58F97E526B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947" y="2971800"/>
            <a:ext cx="3771900" cy="17335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A75A860-DB02-407F-820E-779E54455BA2}"/>
              </a:ext>
            </a:extLst>
          </p:cNvPr>
          <p:cNvSpPr txBox="1"/>
          <p:nvPr/>
        </p:nvSpPr>
        <p:spPr>
          <a:xfrm>
            <a:off x="7696200" y="5486400"/>
            <a:ext cx="4176015" cy="338554"/>
          </a:xfrm>
          <a:prstGeom prst="rect">
            <a:avLst/>
          </a:prstGeom>
          <a:solidFill>
            <a:srgbClr val="D6D2C4"/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j-lt"/>
              </a:rPr>
              <a:t>https://www.pscad.com/webhelp/ol-help.htm</a:t>
            </a:r>
          </a:p>
        </p:txBody>
      </p:sp>
    </p:spTree>
    <p:extLst>
      <p:ext uri="{BB962C8B-B14F-4D97-AF65-F5344CB8AC3E}">
        <p14:creationId xmlns:p14="http://schemas.microsoft.com/office/powerpoint/2010/main" val="3882067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0115-F0D0-49D1-BB7A-196F3E2C1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Conductor Input Data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15FAF054-AA69-407E-8D70-28ECFF768077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5334000" cy="5181600"/>
              </a:xfrm>
            </p:spPr>
            <p:txBody>
              <a:bodyPr/>
              <a:lstStyle/>
              <a:p>
                <a:r>
                  <a:rPr lang="en-US" dirty="0"/>
                  <a:t>Overhead conductor data</a:t>
                </a:r>
              </a:p>
              <a:p>
                <a:pPr lvl="1"/>
                <a:r>
                  <a:rPr lang="en-US" dirty="0"/>
                  <a:t>Phase or neutral</a:t>
                </a:r>
              </a:p>
              <a:p>
                <a:pPr lvl="1"/>
                <a:r>
                  <a:rPr lang="en-US" dirty="0"/>
                  <a:t>Horizontal position (relative)</a:t>
                </a:r>
              </a:p>
              <a:p>
                <a:pPr lvl="1"/>
                <a:r>
                  <a:rPr lang="en-US" dirty="0"/>
                  <a:t>Vertical position (0 is considered earth)</a:t>
                </a:r>
              </a:p>
              <a:p>
                <a:pPr lvl="1"/>
                <a:r>
                  <a:rPr lang="en-US" dirty="0"/>
                  <a:t>Radius</a:t>
                </a:r>
              </a:p>
              <a:p>
                <a:pPr lvl="1"/>
                <a:r>
                  <a:rPr lang="en-US" dirty="0"/>
                  <a:t>DC resistance</a:t>
                </a:r>
              </a:p>
              <a:p>
                <a:pPr lvl="1"/>
                <a:r>
                  <a:rPr lang="en-US" dirty="0"/>
                  <a:t>Bundling</a:t>
                </a:r>
              </a:p>
              <a:p>
                <a:pPr lvl="1"/>
                <a:r>
                  <a:rPr lang="en-US" dirty="0"/>
                  <a:t>Sag</a:t>
                </a:r>
              </a:p>
              <a:p>
                <a:r>
                  <a:rPr lang="en-US" dirty="0"/>
                  <a:t>Underground conductor data</a:t>
                </a:r>
              </a:p>
              <a:p>
                <a:r>
                  <a:rPr lang="en-US" dirty="0"/>
                  <a:t>Ground resistivity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</m:oMath>
                </a14:m>
                <a:r>
                  <a:rPr lang="en-US" dirty="0"/>
                  <a:t> and relative permeability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Line length</a:t>
                </a:r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15FAF054-AA69-407E-8D70-28ECFF76807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5334000" cy="5181600"/>
              </a:xfrm>
              <a:blipFill>
                <a:blip r:embed="rId2"/>
                <a:stretch>
                  <a:fillRect l="-1600" t="-824" r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73EE6403-8451-444B-9457-2CBA92FDDA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2286000"/>
            <a:ext cx="5794576" cy="27527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1EC03A8-B253-45DA-8BFF-D03E4E0AE95E}"/>
              </a:ext>
            </a:extLst>
          </p:cNvPr>
          <p:cNvSpPr txBox="1"/>
          <p:nvPr/>
        </p:nvSpPr>
        <p:spPr>
          <a:xfrm>
            <a:off x="7391400" y="5588585"/>
            <a:ext cx="4176015" cy="338554"/>
          </a:xfrm>
          <a:prstGeom prst="rect">
            <a:avLst/>
          </a:prstGeom>
          <a:solidFill>
            <a:srgbClr val="D6D2C4"/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j-lt"/>
              </a:rPr>
              <a:t>https://www.pscad.com/webhelp/ol-help.htm</a:t>
            </a:r>
          </a:p>
        </p:txBody>
      </p:sp>
    </p:spTree>
    <p:extLst>
      <p:ext uri="{BB962C8B-B14F-4D97-AF65-F5344CB8AC3E}">
        <p14:creationId xmlns:p14="http://schemas.microsoft.com/office/powerpoint/2010/main" val="738717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006AE-D0A0-4B5F-965B-6D1313E2F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Conductor Sag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AFAD31-EA5F-46F0-9EA9-AFBC08CFC8A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5562600" cy="5181600"/>
          </a:xfrm>
        </p:spPr>
        <p:txBody>
          <a:bodyPr/>
          <a:lstStyle/>
          <a:p>
            <a:r>
              <a:rPr lang="en-US" dirty="0"/>
              <a:t>Conductor sag is approximated by reducing the effective height of the conductor by a value 2/3 of the maximum sag.</a:t>
            </a:r>
          </a:p>
          <a:p>
            <a:r>
              <a:rPr lang="en-US" dirty="0"/>
              <a:t>h = height at midspan + 1/3 sag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A07C3B-1F69-4BC1-930C-6B357584BD00}"/>
              </a:ext>
            </a:extLst>
          </p:cNvPr>
          <p:cNvSpPr txBox="1"/>
          <p:nvPr/>
        </p:nvSpPr>
        <p:spPr>
          <a:xfrm>
            <a:off x="10187030" y="5334000"/>
            <a:ext cx="947695" cy="338554"/>
          </a:xfrm>
          <a:prstGeom prst="rect">
            <a:avLst/>
          </a:prstGeom>
          <a:solidFill>
            <a:srgbClr val="D6D2C4"/>
          </a:solidFill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+mj-lt"/>
              </a:rPr>
              <a:t>Dommel</a:t>
            </a:r>
            <a:endParaRPr lang="en-US" sz="1600" dirty="0">
              <a:latin typeface="+mj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B4FBBCB-9B46-4CBD-A1E5-5FC0E5E24C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2" y="2466975"/>
            <a:ext cx="5276850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763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Bundled Conductor Pictures	</a:t>
            </a:r>
            <a:endParaRPr lang="en-US" altLang="en-US" dirty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76800" y="1219200"/>
            <a:ext cx="6781800" cy="4509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Box 3"/>
          <p:cNvSpPr txBox="1">
            <a:spLocks noChangeArrowheads="1"/>
          </p:cNvSpPr>
          <p:nvPr/>
        </p:nvSpPr>
        <p:spPr bwMode="auto">
          <a:xfrm>
            <a:off x="228600" y="6541442"/>
            <a:ext cx="460305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600" dirty="0">
                <a:latin typeface="+mj-lt"/>
              </a:rPr>
              <a:t>Photo Source: BPA and American Electric Power</a:t>
            </a:r>
          </a:p>
        </p:txBody>
      </p:sp>
      <p:pic>
        <p:nvPicPr>
          <p:cNvPr id="18438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" y="1219200"/>
            <a:ext cx="4505089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Box 2"/>
          <p:cNvSpPr txBox="1">
            <a:spLocks noChangeArrowheads="1"/>
          </p:cNvSpPr>
          <p:nvPr/>
        </p:nvSpPr>
        <p:spPr bwMode="auto">
          <a:xfrm>
            <a:off x="4267200" y="5791200"/>
            <a:ext cx="7848600" cy="769441"/>
          </a:xfrm>
          <a:prstGeom prst="rect">
            <a:avLst/>
          </a:prstGeom>
          <a:solidFill>
            <a:srgbClr val="D6D2C4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200" dirty="0">
                <a:latin typeface="+mj-lt"/>
              </a:rPr>
              <a:t>The AEP Wyoming-Jackson Ferry 765 kV line uses 6-bundle conductors. Conductors in a bundle are at the same voltage!</a:t>
            </a:r>
          </a:p>
        </p:txBody>
      </p:sp>
    </p:spTree>
    <p:extLst>
      <p:ext uri="{BB962C8B-B14F-4D97-AF65-F5344CB8AC3E}">
        <p14:creationId xmlns:p14="http://schemas.microsoft.com/office/powerpoint/2010/main" val="446411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0784B-00DD-4223-8A91-984783DDE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Bundling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92E6AB5E-896D-4EA9-B281-1A57DE5BD3AF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7162800" cy="5181600"/>
              </a:xfrm>
            </p:spPr>
            <p:txBody>
              <a:bodyPr/>
              <a:lstStyle/>
              <a:p>
                <a:r>
                  <a:rPr lang="en-US" dirty="0"/>
                  <a:t>Bundling can be handled one of two ways</a:t>
                </a:r>
              </a:p>
              <a:p>
                <a:r>
                  <a:rPr lang="en-US" dirty="0"/>
                  <a:t>(1) each conductor in the bundle can be separately modeled, then eliminated assuming the voltages are the same and current evenly split</a:t>
                </a:r>
              </a:p>
              <a:p>
                <a:r>
                  <a:rPr lang="en-US" dirty="0"/>
                  <a:t>(2) Use an equivalent radius GMR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	(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′</m:t>
                    </m:r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f>
                          <m:f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92E6AB5E-896D-4EA9-B281-1A57DE5BD3A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7162800" cy="5181600"/>
              </a:xfrm>
              <a:blipFill>
                <a:blip r:embed="rId2"/>
                <a:stretch>
                  <a:fillRect l="-1191" t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EA4000F4-3093-4192-93EC-D1E432A326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8319" y="2566987"/>
            <a:ext cx="4775209" cy="24860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304527A-56FA-41AF-B9FF-46B3FD63F922}"/>
              </a:ext>
            </a:extLst>
          </p:cNvPr>
          <p:cNvSpPr txBox="1"/>
          <p:nvPr/>
        </p:nvSpPr>
        <p:spPr>
          <a:xfrm>
            <a:off x="7391400" y="5588585"/>
            <a:ext cx="4176015" cy="338554"/>
          </a:xfrm>
          <a:prstGeom prst="rect">
            <a:avLst/>
          </a:prstGeom>
          <a:solidFill>
            <a:srgbClr val="D6D2C4"/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j-lt"/>
              </a:rPr>
              <a:t>https://www.pscad.com/webhelp/ol-help.htm</a:t>
            </a:r>
          </a:p>
        </p:txBody>
      </p:sp>
    </p:spTree>
    <p:extLst>
      <p:ext uri="{BB962C8B-B14F-4D97-AF65-F5344CB8AC3E}">
        <p14:creationId xmlns:p14="http://schemas.microsoft.com/office/powerpoint/2010/main" val="121593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946F9-295C-4252-8AFE-D3049B20A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Transposition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ACC34DCC-E245-4DAF-A89B-C1F123CA44E2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dirty="0"/>
                  <a:t>Transposed lines can be handled in detail, by modeling the actual transposed sections (either by rotating the phases or changing the X, Y coordinates within the line model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It is also possible to make the assumption that lines are fully transposed, which results in perfectly symmetric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matrices, thus balanced operation</a:t>
                </a:r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ACC34DCC-E245-4DAF-A89B-C1F123CA44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 t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6A9D7EBD-DFAE-4EAE-8878-5895CEBCE2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438400"/>
            <a:ext cx="9715500" cy="18669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81543B3-A33F-4FBE-8436-B09A70B11137}"/>
              </a:ext>
            </a:extLst>
          </p:cNvPr>
          <p:cNvSpPr txBox="1"/>
          <p:nvPr/>
        </p:nvSpPr>
        <p:spPr>
          <a:xfrm>
            <a:off x="7391400" y="5588585"/>
            <a:ext cx="4176015" cy="338554"/>
          </a:xfrm>
          <a:prstGeom prst="rect">
            <a:avLst/>
          </a:prstGeom>
          <a:solidFill>
            <a:srgbClr val="D6D2C4"/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j-lt"/>
              </a:rPr>
              <a:t>https://www.pscad.com/webhelp/ol-help.htm</a:t>
            </a:r>
          </a:p>
        </p:txBody>
      </p:sp>
    </p:spTree>
    <p:extLst>
      <p:ext uri="{BB962C8B-B14F-4D97-AF65-F5344CB8AC3E}">
        <p14:creationId xmlns:p14="http://schemas.microsoft.com/office/powerpoint/2010/main" val="2512022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D2D9D-97D2-4623-AF71-0BBA2E32B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Underground Cables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527857-4EBB-4208-82A7-2A0BEB735E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4495800" cy="5181600"/>
          </a:xfrm>
        </p:spPr>
        <p:txBody>
          <a:bodyPr/>
          <a:lstStyle/>
          <a:p>
            <a:r>
              <a:rPr lang="en-US" dirty="0"/>
              <a:t>Underground cables may have multiple concentric layers</a:t>
            </a:r>
          </a:p>
          <a:p>
            <a:r>
              <a:rPr lang="en-US" dirty="0"/>
              <a:t>Each layer has its own permittivity, permeability, and conductivity</a:t>
            </a:r>
          </a:p>
          <a:p>
            <a:r>
              <a:rPr lang="en-US" dirty="0"/>
              <a:t>Alternating conducting and insulating layers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716D6B-915C-4F0C-8B86-4EBB753975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1975241"/>
            <a:ext cx="7096125" cy="320119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CB33226-08A0-4662-87DD-E8A76EA3260D}"/>
              </a:ext>
            </a:extLst>
          </p:cNvPr>
          <p:cNvSpPr txBox="1"/>
          <p:nvPr/>
        </p:nvSpPr>
        <p:spPr>
          <a:xfrm>
            <a:off x="7391400" y="5588585"/>
            <a:ext cx="4176015" cy="338554"/>
          </a:xfrm>
          <a:prstGeom prst="rect">
            <a:avLst/>
          </a:prstGeom>
          <a:solidFill>
            <a:srgbClr val="D6D2C4"/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j-lt"/>
              </a:rPr>
              <a:t>https://www.pscad.com/webhelp/ol-help.htm</a:t>
            </a:r>
          </a:p>
        </p:txBody>
      </p:sp>
    </p:spTree>
    <p:extLst>
      <p:ext uri="{BB962C8B-B14F-4D97-AF65-F5344CB8AC3E}">
        <p14:creationId xmlns:p14="http://schemas.microsoft.com/office/powerpoint/2010/main" val="3250367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770F4-6EC5-48B0-BF98-AF2518E4E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Earth Return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C9A894-BDAB-49B5-9666-64CC015E12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5943600" cy="5181600"/>
          </a:xfrm>
        </p:spPr>
        <p:txBody>
          <a:bodyPr/>
          <a:lstStyle/>
          <a:p>
            <a:r>
              <a:rPr lang="en-US" dirty="0"/>
              <a:t>Including the effect of the earth plane requires knowledge or assumptions about the ground’s electrical properties</a:t>
            </a:r>
          </a:p>
          <a:p>
            <a:r>
              <a:rPr lang="en-US" dirty="0"/>
              <a:t>One method is Carson’s method, which is fairly accurate for homogeneous earth</a:t>
            </a:r>
          </a:p>
          <a:p>
            <a:pPr lvl="1"/>
            <a:r>
              <a:rPr lang="en-US" dirty="0"/>
              <a:t>It uses “images” of the conductors reflected across the ground plane</a:t>
            </a:r>
          </a:p>
          <a:p>
            <a:pPr lvl="1"/>
            <a:r>
              <a:rPr lang="en-US" dirty="0"/>
              <a:t>Adds correction terms to R and X</a:t>
            </a:r>
          </a:p>
          <a:p>
            <a:r>
              <a:rPr lang="en-US" dirty="0"/>
              <a:t>There is a lot of uncertainty in ground properties</a:t>
            </a:r>
          </a:p>
          <a:p>
            <a:r>
              <a:rPr lang="en-US" dirty="0"/>
              <a:t>Details are in </a:t>
            </a:r>
            <a:r>
              <a:rPr lang="en-US" dirty="0" err="1"/>
              <a:t>Dommel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2F4AA6-0F5C-4CDF-AAA2-4EB2E2C0177B}"/>
              </a:ext>
            </a:extLst>
          </p:cNvPr>
          <p:cNvSpPr txBox="1"/>
          <p:nvPr/>
        </p:nvSpPr>
        <p:spPr>
          <a:xfrm>
            <a:off x="9739312" y="5714999"/>
            <a:ext cx="947695" cy="338554"/>
          </a:xfrm>
          <a:prstGeom prst="rect">
            <a:avLst/>
          </a:prstGeom>
          <a:solidFill>
            <a:srgbClr val="D6D2C4"/>
          </a:solidFill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+mj-lt"/>
              </a:rPr>
              <a:t>Dommel</a:t>
            </a:r>
            <a:endParaRPr lang="en-US" sz="1600" dirty="0">
              <a:latin typeface="+mj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B9FBD13-A27A-4AD9-8377-CF82C5286B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5225" y="1509712"/>
            <a:ext cx="4448175" cy="383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794649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ustom 5">
      <a:dk1>
        <a:srgbClr val="000000"/>
      </a:dk1>
      <a:lt1>
        <a:srgbClr val="FFFFFF"/>
      </a:lt1>
      <a:dk2>
        <a:srgbClr val="500000"/>
      </a:dk2>
      <a:lt2>
        <a:srgbClr val="D1C394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500000"/>
      </a:hlink>
      <a:folHlink>
        <a:srgbClr val="5000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solidFill>
          <a:srgbClr val="D6D2C4"/>
        </a:solidFill>
      </a:spPr>
      <a:bodyPr wrap="none" rtlCol="0">
        <a:spAutoFit/>
      </a:bodyPr>
      <a:lstStyle>
        <a:defPPr algn="l">
          <a:defRPr sz="1600" dirty="0" smtClean="0">
            <a:latin typeface="+mj-lt"/>
          </a:defRPr>
        </a:defPPr>
      </a:lstStyle>
    </a:tx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rchfield_Tamu.potx" id="{FF312D84-3120-46E1-8944-536EBF99E2D5}" vid="{7ACEDEEC-4EFC-4B6A-8B59-1EF3036F700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Birchfield_Tamu</Template>
  <TotalTime>1601</TotalTime>
  <Words>659</Words>
  <Application>Microsoft Office PowerPoint</Application>
  <PresentationFormat>Widescreen</PresentationFormat>
  <Paragraphs>78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Helvetica</vt:lpstr>
      <vt:lpstr>Times New Roman</vt:lpstr>
      <vt:lpstr>Wingdings</vt:lpstr>
      <vt:lpstr>Capsules</vt:lpstr>
      <vt:lpstr>ECEN 616, Fall 2022 Methods of Electric Power System Analysis</vt:lpstr>
      <vt:lpstr>Modeling Transmission Lines</vt:lpstr>
      <vt:lpstr>Conductor Input Data</vt:lpstr>
      <vt:lpstr>Conductor Sag</vt:lpstr>
      <vt:lpstr>Bundled Conductor Pictures </vt:lpstr>
      <vt:lpstr>Bundling</vt:lpstr>
      <vt:lpstr>Transposition</vt:lpstr>
      <vt:lpstr>Underground Cables</vt:lpstr>
      <vt:lpstr>Earth Return</vt:lpstr>
      <vt:lpstr>Skin Effect</vt:lpstr>
      <vt:lpstr>Bergeron Model</vt:lpstr>
      <vt:lpstr>Bergeron Model, with Losses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ECEN 616, Fall 2022 Methods of Electric Power System Analysis</dc:title>
  <dc:creator>Birchfield, Adam Barlow</dc:creator>
  <cp:lastModifiedBy>Birchfield, Adam Barlow</cp:lastModifiedBy>
  <cp:revision>113</cp:revision>
  <cp:lastPrinted>2011-08-22T16:49:24Z</cp:lastPrinted>
  <dcterms:created xsi:type="dcterms:W3CDTF">2022-08-23T14:02:40Z</dcterms:created>
  <dcterms:modified xsi:type="dcterms:W3CDTF">2022-09-30T16:02:14Z</dcterms:modified>
</cp:coreProperties>
</file>