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356" r:id="rId2"/>
    <p:sldId id="363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462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10: Numerical Methods for Transient Analysis, part 2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70AA-FB19-C610-B30D-3D3903E3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it out in </a:t>
            </a:r>
            <a:r>
              <a:rPr lang="en-US" dirty="0" err="1"/>
              <a:t>Matlab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C3BD-E837-87D3-836D-10675CFF9D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562600" cy="5181600"/>
          </a:xfrm>
        </p:spPr>
        <p:txBody>
          <a:bodyPr/>
          <a:lstStyle/>
          <a:p>
            <a:r>
              <a:rPr lang="en-US" dirty="0"/>
              <a:t>We're not doing any derivatives here, just showing how the higher frequency current source interacts with the main power frequency of the voltage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BF1BF1-4A26-C4EE-1C66-C0A11C50F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352800"/>
            <a:ext cx="4543425" cy="2924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2E4F14-469D-56CC-0DB8-89DA7821B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71600"/>
            <a:ext cx="656272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9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95F8-B908-CA0D-4905-CC946E91C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Try 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5AE9A-D8FC-0BA7-E454-8F90E25E72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Come up with your own circuit that involves any of the following elements</a:t>
            </a:r>
          </a:p>
          <a:p>
            <a:pPr lvl="1"/>
            <a:r>
              <a:rPr lang="en-US" dirty="0"/>
              <a:t>Resistors</a:t>
            </a:r>
          </a:p>
          <a:p>
            <a:pPr lvl="1"/>
            <a:r>
              <a:rPr lang="en-US" dirty="0"/>
              <a:t>Voltage sources: DC or AC or any other f(t)</a:t>
            </a:r>
          </a:p>
          <a:p>
            <a:pPr lvl="1"/>
            <a:r>
              <a:rPr lang="en-US" dirty="0"/>
              <a:t>Current sources: DC or AC or any other f(t)</a:t>
            </a:r>
          </a:p>
          <a:p>
            <a:pPr lvl="1"/>
            <a:r>
              <a:rPr lang="en-US" dirty="0"/>
              <a:t>Ideal transformers</a:t>
            </a:r>
          </a:p>
          <a:p>
            <a:pPr lvl="1"/>
            <a:r>
              <a:rPr lang="en-US" dirty="0"/>
              <a:t>Switches (if it's closed, v1 = v2 will be one of the equations, and the other will be KCL for the "super node". If it's open, each node has its own KCL equation.)</a:t>
            </a:r>
          </a:p>
          <a:p>
            <a:r>
              <a:rPr lang="en-US" dirty="0"/>
              <a:t>Simulate it in </a:t>
            </a:r>
            <a:r>
              <a:rPr lang="en-US" dirty="0" err="1"/>
              <a:t>Matlab</a:t>
            </a:r>
            <a:r>
              <a:rPr lang="en-US" dirty="0"/>
              <a:t> or Python or your programming language of choice</a:t>
            </a:r>
          </a:p>
          <a:p>
            <a:r>
              <a:rPr lang="en-US" dirty="0"/>
              <a:t>Validate the results! (How?)</a:t>
            </a:r>
          </a:p>
          <a:p>
            <a:r>
              <a:rPr lang="en-US" dirty="0"/>
              <a:t>Next class we will discuss how to put in lumped L and C branches</a:t>
            </a:r>
          </a:p>
        </p:txBody>
      </p:sp>
    </p:spTree>
    <p:extLst>
      <p:ext uri="{BB962C8B-B14F-4D97-AF65-F5344CB8AC3E}">
        <p14:creationId xmlns:p14="http://schemas.microsoft.com/office/powerpoint/2010/main" val="80188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055E-E92F-4C76-A672-D65B22D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97340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97340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08333" r="-175953" b="-10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19048" r="-175953" b="-5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52318" r="-175953" b="-248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62857" r="-175953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462857" r="-175953" b="-1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94000" r="-175953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2448FB2-7372-43E7-85BC-9B283C34031E}"/>
              </a:ext>
            </a:extLst>
          </p:cNvPr>
          <p:cNvSpPr txBox="1"/>
          <p:nvPr/>
        </p:nvSpPr>
        <p:spPr>
          <a:xfrm>
            <a:off x="9906000" y="2514600"/>
            <a:ext cx="2057400" cy="230832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 advantage of implicit methods is they are numerically stable. But that doesn’t mean explicit methods wouldn’t be appropriate in many applications.</a:t>
            </a:r>
          </a:p>
        </p:txBody>
      </p:sp>
    </p:spTree>
    <p:extLst>
      <p:ext uri="{BB962C8B-B14F-4D97-AF65-F5344CB8AC3E}">
        <p14:creationId xmlns:p14="http://schemas.microsoft.com/office/powerpoint/2010/main" val="401259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ACC9-0235-440E-A0D5-DECB59AC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Example 1 (with the inductor)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D4C6B-E9E4-4956-BDAE-16B0BDAA6D9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Another way to state example 1 (part 2) is based on the current and voltage of the inductor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 </a:t>
                </a:r>
              </a:p>
              <a:p>
                <a:r>
                  <a:rPr lang="en-US" dirty="0"/>
                  <a:t>Analytical solution: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Try formulating this for Euler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Now try Backward Euler and Trapezoidal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D4C6B-E9E4-4956-BDAE-16B0BDAA6D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007" b="-4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3348A2B-5392-2BEA-ED50-6B7001EFA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2438400"/>
            <a:ext cx="323410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8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C3D8-1209-42B4-83F3-9940F23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part 2, with the Trapezoidal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5E38939-AC40-4BEE-A46D-EBBEE835A0F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0" dirty="0"/>
                  <a:t>Write the equations, then solve implicitly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𝐿𝐶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𝐿𝐶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You can find a similar equation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or just substitute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Try Backward Euler, RK2, RK4, Adams-</a:t>
                </a:r>
                <a:r>
                  <a:rPr lang="en-US" dirty="0" err="1"/>
                  <a:t>Bashforth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5E38939-AC40-4BEE-A46D-EBBEE835A0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07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F9E0-F6B3-4400-8A4D-3E8948B1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65DAA925-53AA-456B-B88B-BA40FF92C37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/>
                  <a:t>: Euler is unacceptable; Trap and RK2 are not too bad</a:t>
                </a:r>
              </a:p>
            </p:txBody>
          </p:sp>
        </mc:Choice>
        <mc:Fallback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65DAA925-53AA-456B-B88B-BA40FF92C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804B4A2-9FA3-9F66-9294-C61EFBCF3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33600"/>
            <a:ext cx="5667375" cy="40079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73DE06-4884-BC04-B5FD-5E6B3DE51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828800"/>
            <a:ext cx="44386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6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5FB0-44DA-4E87-1496-5189D700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CC81023-4DCD-E981-9D48-51D3C33E153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But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/>
                  <a:t>, Trapezoidal is stable as opposed to RK2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CC81023-4DCD-E981-9D48-51D3C33E15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A11E911-E749-A5AF-18E1-9869F57BD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81200"/>
            <a:ext cx="6667500" cy="47352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452FE8-F314-4C11-FFB7-13E4C84EC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1676400"/>
            <a:ext cx="4429125" cy="4810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2C76B1-47F7-C2A2-1674-860821FB801F}"/>
              </a:ext>
            </a:extLst>
          </p:cNvPr>
          <p:cNvSpPr txBox="1"/>
          <p:nvPr/>
        </p:nvSpPr>
        <p:spPr>
          <a:xfrm>
            <a:off x="6096000" y="381000"/>
            <a:ext cx="449193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Little, inconsequential ripples can mess up RK2</a:t>
            </a:r>
          </a:p>
        </p:txBody>
      </p:sp>
    </p:spTree>
    <p:extLst>
      <p:ext uri="{BB962C8B-B14F-4D97-AF65-F5344CB8AC3E}">
        <p14:creationId xmlns:p14="http://schemas.microsoft.com/office/powerpoint/2010/main" val="260438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9B40-712F-B761-5661-711F490F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Circuit Solving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We're going to work toward a systematic way to solve EMTs, based on the trapezoidal method for numerical integration</a:t>
                </a:r>
              </a:p>
              <a:p>
                <a:r>
                  <a:rPr lang="en-US" dirty="0"/>
                  <a:t>Let's start with just the following elements: resistors, voltage sources, current sources, and ideal transformers. Using the node-voltage representation, there are no differential equations and the solution at each time point can be written as a set of linear equations: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is the vector of node voltages (not including ground),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gives the linear coefficients and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the right hand side of the equations</a:t>
                </a:r>
              </a:p>
              <a:p>
                <a:r>
                  <a:rPr lang="en-US" dirty="0"/>
                  <a:t>Most of the equations will be KCL summations, or ideal transformer relationships, or voltage sources</a:t>
                </a:r>
              </a:p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using sparse matrix techniques (described in ECEN 615)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62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0552-2B9D-21B0-AFAB-E79AA0F5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CC8A8E8-C5DF-CB2D-275E-567C50CB501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Formulate the following circuit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the generic timestep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Four non-ground nodes; four equations</a:t>
                </a:r>
              </a:p>
              <a:p>
                <a:r>
                  <a:rPr lang="en-US" dirty="0"/>
                  <a:t>V1 is a voltage source equation, V4 is KCL with a current source</a:t>
                </a:r>
              </a:p>
              <a:p>
                <a:r>
                  <a:rPr lang="en-US" dirty="0"/>
                  <a:t>V2 and V3 have two equations: transformer relationship and KCL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CC8A8E8-C5DF-CB2D-275E-567C50CB50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148617C-B80C-C096-221B-456900723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29000"/>
            <a:ext cx="110585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AFBA15-8D2F-5B7E-5E56-930F7F1ED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733800"/>
            <a:ext cx="9268098" cy="2514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4AEEF5-5F91-C294-944E-70AE10D6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8, cont.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607AB87-6F2A-D83B-A05C-6E906182B0C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467600" cy="5181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377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000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607AB87-6F2A-D83B-A05C-6E906182B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467600" cy="5181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F9764FB-390D-34FD-62EE-D8E9E1ED2C32}"/>
              </a:ext>
            </a:extLst>
          </p:cNvPr>
          <p:cNvSpPr txBox="1"/>
          <p:nvPr/>
        </p:nvSpPr>
        <p:spPr>
          <a:xfrm>
            <a:off x="8382000" y="1905000"/>
            <a:ext cx="3220391" cy="2209836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First row: V1 is a constant source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Second row: ideal transformer relationship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Third row: KCL for combined V2 and V3 "super node"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Fourth row: KCL for V4, with the current source injection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E89F83-F9AA-3B38-94C5-4C3F69EBBEE2}"/>
              </a:ext>
            </a:extLst>
          </p:cNvPr>
          <p:cNvSpPr txBox="1"/>
          <p:nvPr/>
        </p:nvSpPr>
        <p:spPr>
          <a:xfrm>
            <a:off x="8458200" y="5410200"/>
            <a:ext cx="3073277" cy="929485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At each time step:</a:t>
            </a:r>
          </a:p>
          <a:p>
            <a:pPr marL="342900" indent="-342900" algn="l">
              <a:buAutoNum type="arabicParenBoth"/>
            </a:pPr>
            <a:r>
              <a:rPr lang="en-US" sz="1600" dirty="0">
                <a:latin typeface="+mj-lt"/>
              </a:rPr>
              <a:t>Evaluate the right hand side</a:t>
            </a:r>
          </a:p>
          <a:p>
            <a:pPr marL="342900" indent="-342900" algn="l">
              <a:buAutoNum type="arabicParenBoth"/>
            </a:pPr>
            <a:r>
              <a:rPr lang="en-US" sz="1600" dirty="0">
                <a:latin typeface="+mj-lt"/>
              </a:rPr>
              <a:t>Solve for the vector V</a:t>
            </a:r>
          </a:p>
        </p:txBody>
      </p:sp>
    </p:spTree>
    <p:extLst>
      <p:ext uri="{BB962C8B-B14F-4D97-AF65-F5344CB8AC3E}">
        <p14:creationId xmlns:p14="http://schemas.microsoft.com/office/powerpoint/2010/main" val="364596206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801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Fall 2022 Methods of Electric Power System Analysis</vt:lpstr>
      <vt:lpstr>Summary of Methods</vt:lpstr>
      <vt:lpstr>Returning to Example 1 (with the inductor)</vt:lpstr>
      <vt:lpstr>Example 1 part 2, with the Trapezoidal Method</vt:lpstr>
      <vt:lpstr>Numerical Results</vt:lpstr>
      <vt:lpstr>Numerical Results</vt:lpstr>
      <vt:lpstr>Systematic Circuit Solving Method</vt:lpstr>
      <vt:lpstr>Example 8</vt:lpstr>
      <vt:lpstr>Example 8, cont.</vt:lpstr>
      <vt:lpstr>Trying it out in Matlab</vt:lpstr>
      <vt:lpstr>Now You Try 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Adam Birchfield</cp:lastModifiedBy>
  <cp:revision>78</cp:revision>
  <cp:lastPrinted>2011-08-22T16:49:24Z</cp:lastPrinted>
  <dcterms:created xsi:type="dcterms:W3CDTF">2022-08-23T14:02:40Z</dcterms:created>
  <dcterms:modified xsi:type="dcterms:W3CDTF">2022-09-17T19:11:16Z</dcterms:modified>
</cp:coreProperties>
</file>