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7"/>
  </p:notesMasterIdLst>
  <p:handoutMasterIdLst>
    <p:handoutMasterId r:id="rId8"/>
  </p:handoutMasterIdLst>
  <p:sldIdLst>
    <p:sldId id="356" r:id="rId2"/>
    <p:sldId id="369" r:id="rId3"/>
    <p:sldId id="380" r:id="rId4"/>
    <p:sldId id="381" r:id="rId5"/>
    <p:sldId id="382" r:id="rId6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8/26/2022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birchfield.engr.tamu.edu/616f22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/>
              <a:t>ECEN 616, Fall 2022</a:t>
            </a:r>
            <a:br>
              <a:rPr lang="en-US" altLang="en-US"/>
            </a:br>
            <a:r>
              <a:rPr lang="en-US" altLang="en-US"/>
              <a:t>Methods of Electric Power System Analysis</a:t>
            </a:r>
            <a:endParaRPr lang="en-US" alt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/>
              <a:t>Prof. Adam Birchfield</a:t>
            </a:r>
          </a:p>
          <a:p>
            <a:r>
              <a:rPr lang="en-US"/>
              <a:t>Dept. of Electrical and Computer Engineering</a:t>
            </a:r>
          </a:p>
          <a:p>
            <a:r>
              <a:rPr lang="en-US"/>
              <a:t>Texas A&amp;M University</a:t>
            </a:r>
          </a:p>
          <a:p>
            <a:r>
              <a:rPr lang="en-US">
                <a:hlinkClick r:id="rId3"/>
              </a:rPr>
              <a:t>abirchfield@tamu.edu</a:t>
            </a:r>
            <a:endParaRPr lang="en-US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3: Principles of Electromagnetic Transient Analysis, Part 3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ED3A-68BA-4C4A-9725-9AA2B7E8C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50664-82A4-4DA6-8FEC-84FB2FB29F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Course website: </a:t>
            </a:r>
            <a:r>
              <a:rPr lang="en-US" dirty="0">
                <a:hlinkClick r:id="rId2"/>
              </a:rPr>
              <a:t>https://birchfield.engr.tamu.edu/616f22/</a:t>
            </a:r>
            <a:endParaRPr lang="en-US" dirty="0"/>
          </a:p>
          <a:p>
            <a:r>
              <a:rPr lang="en-US" dirty="0"/>
              <a:t>Syllabus on website gives detailed course info</a:t>
            </a:r>
          </a:p>
          <a:p>
            <a:r>
              <a:rPr lang="en-US" dirty="0"/>
              <a:t>Textbooks: Greenwood and </a:t>
            </a:r>
            <a:r>
              <a:rPr lang="en-US" dirty="0" err="1"/>
              <a:t>Dommel</a:t>
            </a:r>
            <a:endParaRPr lang="en-US" dirty="0"/>
          </a:p>
          <a:p>
            <a:r>
              <a:rPr lang="en-US" dirty="0"/>
              <a:t>Make sure you can get access to EMTP in the basement lab of </a:t>
            </a:r>
            <a:r>
              <a:rPr lang="en-US" dirty="0" err="1"/>
              <a:t>Wisenbaker</a:t>
            </a:r>
            <a:r>
              <a:rPr lang="en-US" dirty="0"/>
              <a:t> 061, or through the TAMU Engineering VDI</a:t>
            </a:r>
          </a:p>
          <a:p>
            <a:r>
              <a:rPr lang="en-US" dirty="0"/>
              <a:t>For Wednesday (8/31), try to do Example 1 using EMTP</a:t>
            </a:r>
          </a:p>
          <a:p>
            <a:r>
              <a:rPr lang="en-US" dirty="0"/>
              <a:t>Friday is practice oral exam (signing up today)</a:t>
            </a:r>
          </a:p>
        </p:txBody>
      </p:sp>
      <p:pic>
        <p:nvPicPr>
          <p:cNvPr id="15" name="Content Placeholder 14" descr="Windmills in a field&#10;&#10;Description automatically generated with medium confidence">
            <a:extLst>
              <a:ext uri="{FF2B5EF4-FFF2-40B4-BE49-F238E27FC236}">
                <a16:creationId xmlns:a16="http://schemas.microsoft.com/office/drawing/2014/main" id="{C4BA8F48-F2A3-4C92-8690-3BCAC7BEDC2A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622042"/>
            <a:ext cx="4800600" cy="252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96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92DA-210A-4043-BF58-D678A6A0B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Class Will Cover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CC193-3022-454F-89F7-CF1EC78F92F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858000" cy="5181600"/>
          </a:xfrm>
        </p:spPr>
        <p:txBody>
          <a:bodyPr/>
          <a:lstStyle/>
          <a:p>
            <a:pPr marL="339725" lvl="0" indent="-339725">
              <a:buFont typeface="+mj-lt"/>
              <a:buAutoNum type="romanUcPeriod"/>
            </a:pPr>
            <a:r>
              <a:rPr lang="en-US" dirty="0"/>
              <a:t>Electromagnetic Transients Theory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b="1" dirty="0"/>
              <a:t>Principles of transient analysis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Analytical methods for solving transient problems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Numerical methods for solving transient problems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Block element models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Transmission line models (overhead/underground, single-phase/multi-phase, frequency dependent) 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Transformer models</a:t>
            </a:r>
          </a:p>
          <a:p>
            <a:pPr marL="339725" lvl="0" indent="-339725">
              <a:buFont typeface="+mj-lt"/>
              <a:buAutoNum type="romanUcPeriod"/>
            </a:pPr>
            <a:r>
              <a:rPr lang="en-US" dirty="0"/>
              <a:t>Electromagnetic Transients Applications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Capacitor and reactor switching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Transmission line switching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Lightning studies and insulation coordination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Transients with power-electronics components</a:t>
            </a:r>
          </a:p>
          <a:p>
            <a:pPr marL="801688" lvl="1" indent="-344488">
              <a:buFont typeface="+mj-lt"/>
              <a:buAutoNum type="alphaUcPeriod"/>
            </a:pPr>
            <a:r>
              <a:rPr lang="en-US" dirty="0"/>
              <a:t>Electric field coupling</a:t>
            </a:r>
          </a:p>
          <a:p>
            <a:pPr marL="514350" indent="-514350">
              <a:buFont typeface="+mj-lt"/>
              <a:buAutoNum type="romanUcPeriod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1409C9-FABB-4594-9ED0-1D59DFF78A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2" r="22592"/>
          <a:stretch/>
        </p:blipFill>
        <p:spPr>
          <a:xfrm>
            <a:off x="7162800" y="1524000"/>
            <a:ext cx="4395893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07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69529-3160-4111-BAEF-1AEA115A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Electromagnetic Transient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A2EB5-3635-4F64-86DF-39470A3647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/>
              <a:t>You must understand your model.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Models must be validated.</a:t>
            </a:r>
          </a:p>
          <a:p>
            <a:pPr lvl="1"/>
            <a:r>
              <a:rPr lang="en-US" dirty="0"/>
              <a:t>Against your intuition (try ultra-simple, very predictable cases)</a:t>
            </a:r>
          </a:p>
          <a:p>
            <a:pPr lvl="1"/>
            <a:r>
              <a:rPr lang="en-US" dirty="0"/>
              <a:t>Against other models (both simpler and more complex)</a:t>
            </a:r>
          </a:p>
          <a:p>
            <a:pPr lvl="1"/>
            <a:r>
              <a:rPr lang="en-US" dirty="0"/>
              <a:t>Against real data (field measurement and lab tests) 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EMT studies apply best to certain studies.</a:t>
            </a:r>
          </a:p>
          <a:p>
            <a:pPr lvl="1"/>
            <a:r>
              <a:rPr lang="en-US" dirty="0"/>
              <a:t>Transient conditions as opposed to steady-state</a:t>
            </a:r>
          </a:p>
          <a:p>
            <a:pPr lvl="1"/>
            <a:r>
              <a:rPr lang="en-US" dirty="0"/>
              <a:t>Very high frequency, short-duration events (roughly 1 kHz to 1 GHz)</a:t>
            </a:r>
          </a:p>
          <a:p>
            <a:pPr lvl="1"/>
            <a:r>
              <a:rPr lang="en-US" dirty="0"/>
              <a:t>Transmission or distribution, balanced or unbalanced</a:t>
            </a:r>
          </a:p>
          <a:p>
            <a:pPr lvl="1"/>
            <a:r>
              <a:rPr lang="en-US" dirty="0"/>
              <a:t>Electronic controls, lightning, and switching surges are key applications</a:t>
            </a:r>
          </a:p>
          <a:p>
            <a:pPr>
              <a:buFont typeface="+mj-lt"/>
              <a:buAutoNum type="arabicPeriod" startAt="4"/>
            </a:pPr>
            <a:r>
              <a:rPr lang="en-US" b="1" dirty="0"/>
              <a:t>Circuit theory fundamentals always apply.</a:t>
            </a:r>
          </a:p>
          <a:p>
            <a:pPr lvl="1"/>
            <a:r>
              <a:rPr lang="en-US" dirty="0"/>
              <a:t>KVL, KCL, equations for RLC</a:t>
            </a:r>
          </a:p>
          <a:p>
            <a:pPr lvl="1"/>
            <a:r>
              <a:rPr lang="en-US" dirty="0"/>
              <a:t>Conservation of charge, conservation of energy</a:t>
            </a:r>
          </a:p>
        </p:txBody>
      </p:sp>
    </p:spTree>
    <p:extLst>
      <p:ext uri="{BB962C8B-B14F-4D97-AF65-F5344CB8AC3E}">
        <p14:creationId xmlns:p14="http://schemas.microsoft.com/office/powerpoint/2010/main" val="3761836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69529-3160-4111-BAEF-1AEA115A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Electromagnetic Transient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AA2EB5-3635-4F64-86DF-39470A3647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 startAt="5"/>
            </a:pPr>
            <a:r>
              <a:rPr lang="en-US" b="1" dirty="0"/>
              <a:t>Power flow assumptions do NOT always apply.</a:t>
            </a:r>
          </a:p>
          <a:p>
            <a:pPr lvl="1"/>
            <a:r>
              <a:rPr lang="en-US" dirty="0"/>
              <a:t>Voltage and current are not phasors, be careful with reactive power</a:t>
            </a:r>
          </a:p>
          <a:p>
            <a:pPr lvl="1"/>
            <a:r>
              <a:rPr lang="en-US" dirty="0"/>
              <a:t>Impedance varies with frequency, t-lines aren’t usually PI models</a:t>
            </a:r>
          </a:p>
          <a:p>
            <a:pPr lvl="1"/>
            <a:r>
              <a:rPr lang="en-US" dirty="0"/>
              <a:t>Three-phase systems will usually be modeled in full, not with positive sequence</a:t>
            </a:r>
          </a:p>
          <a:p>
            <a:pPr lvl="1"/>
            <a:r>
              <a:rPr lang="en-US" dirty="0"/>
              <a:t>System is not in steady state, loads are rarely constant power</a:t>
            </a:r>
          </a:p>
          <a:p>
            <a:pPr>
              <a:buFont typeface="+mj-lt"/>
              <a:buAutoNum type="arabicPeriod" startAt="6"/>
            </a:pPr>
            <a:r>
              <a:rPr lang="en-US" b="1" dirty="0"/>
              <a:t>EMT programs use numerical methods that are subject to conditioning and convergence errors, and numerical instability.</a:t>
            </a:r>
          </a:p>
          <a:p>
            <a:pPr>
              <a:buFont typeface="+mj-lt"/>
              <a:buAutoNum type="arabicPeriod" startAt="6"/>
            </a:pPr>
            <a:r>
              <a:rPr lang="en-US" b="1" dirty="0"/>
              <a:t>Grounding is often modeled explicitly.</a:t>
            </a:r>
            <a:endParaRPr lang="en-US" dirty="0"/>
          </a:p>
          <a:p>
            <a:pPr>
              <a:buFont typeface="+mj-lt"/>
              <a:buAutoNum type="arabicPeriod" startAt="6"/>
            </a:pPr>
            <a:r>
              <a:rPr lang="en-US" b="1" dirty="0"/>
              <a:t>Longer transmission lines typically decouple the model.</a:t>
            </a:r>
          </a:p>
          <a:p>
            <a:pPr lvl="1"/>
            <a:r>
              <a:rPr lang="en-US" dirty="0"/>
              <a:t>Because there is not enough time for the signal to propagate down the line and back</a:t>
            </a:r>
          </a:p>
          <a:p>
            <a:pPr>
              <a:buFont typeface="+mj-lt"/>
              <a:buAutoNum type="arabicPeriod" startAt="6"/>
            </a:pPr>
            <a:r>
              <a:rPr lang="en-US" b="1" dirty="0"/>
              <a:t>Modeling decisions must be made based on the questions you are trying to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50941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436</TotalTime>
  <Words>419</Words>
  <Application>Microsoft Office PowerPoint</Application>
  <PresentationFormat>Widescreen</PresentationFormat>
  <Paragraphs>53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Times New Roman</vt:lpstr>
      <vt:lpstr>Wingdings</vt:lpstr>
      <vt:lpstr>Capsules</vt:lpstr>
      <vt:lpstr>ECEN 616, Fall 2022 Methods of Electric Power System Analysis</vt:lpstr>
      <vt:lpstr>Announcements</vt:lpstr>
      <vt:lpstr>What This Class Will Cover</vt:lpstr>
      <vt:lpstr>Principles of Electromagnetic Transient Analysis</vt:lpstr>
      <vt:lpstr>Principles of Electromagnetic Transient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25</cp:revision>
  <cp:lastPrinted>2011-08-22T16:49:24Z</cp:lastPrinted>
  <dcterms:created xsi:type="dcterms:W3CDTF">2022-08-23T14:02:40Z</dcterms:created>
  <dcterms:modified xsi:type="dcterms:W3CDTF">2022-08-26T14:07:20Z</dcterms:modified>
</cp:coreProperties>
</file>