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356" r:id="rId2"/>
    <p:sldId id="368" r:id="rId3"/>
    <p:sldId id="369" r:id="rId4"/>
    <p:sldId id="381" r:id="rId5"/>
    <p:sldId id="380" r:id="rId6"/>
    <p:sldId id="379" r:id="rId7"/>
    <p:sldId id="373" r:id="rId8"/>
    <p:sldId id="377" r:id="rId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rchfield.engr.tamu.edu/616f22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nerc.com/pa/rrm/ea/Pages/Major-Event-Reports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/>
              <a:t>ECEN 616, Fall 2022</a:t>
            </a:r>
            <a:br>
              <a:rPr lang="en-US" altLang="en-US"/>
            </a:br>
            <a:r>
              <a:rPr lang="en-US" altLang="en-US"/>
              <a:t>Methods of Electric Power System Analysis</a:t>
            </a:r>
            <a:endParaRPr lang="en-US" alt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1: Principles of Electromagnetic Transient Analysis,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4038600"/>
            <a:ext cx="3984668" cy="23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33264" r="304" b="-146"/>
          <a:stretch/>
        </p:blipFill>
        <p:spPr>
          <a:xfrm>
            <a:off x="7796440" y="4415909"/>
            <a:ext cx="4265780" cy="2154382"/>
          </a:xfrm>
          <a:prstGeom prst="rect">
            <a:avLst/>
          </a:prstGeom>
        </p:spPr>
      </p:pic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85" y="1463506"/>
            <a:ext cx="5038249" cy="28380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Power Group at Texas A&amp;M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F43673-BD34-491A-9A5B-CD52EA27F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477000" cy="5181600"/>
          </a:xfrm>
        </p:spPr>
        <p:txBody>
          <a:bodyPr/>
          <a:lstStyle/>
          <a:p>
            <a:pPr marL="285750" indent="-285750"/>
            <a:r>
              <a:rPr lang="en-US" dirty="0"/>
              <a:t>Texas A&amp;M is a leader in power and energy research!</a:t>
            </a:r>
          </a:p>
          <a:p>
            <a:pPr marL="285750" indent="-285750"/>
            <a:r>
              <a:rPr lang="en-US" dirty="0"/>
              <a:t>13+ Faculty members in various expertise areas of power systems, power electronics, and electric machines</a:t>
            </a:r>
          </a:p>
          <a:p>
            <a:pPr marL="285750" indent="-285750"/>
            <a:r>
              <a:rPr lang="en-US" dirty="0"/>
              <a:t>Get connected!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4403922" y="3200400"/>
            <a:ext cx="3238775" cy="2973122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j-lt"/>
              </a:rPr>
              <a:t>Top</a:t>
            </a:r>
            <a:r>
              <a:rPr lang="en-US" sz="1800" dirty="0">
                <a:latin typeface="+mj-lt"/>
              </a:rPr>
              <a:t>: Smart grid control center facility in the center for infrastructure renewal on the RELLIS campus</a:t>
            </a:r>
          </a:p>
          <a:p>
            <a:r>
              <a:rPr lang="en-US" sz="1800" b="1" dirty="0">
                <a:latin typeface="+mj-lt"/>
              </a:rPr>
              <a:t>Left</a:t>
            </a:r>
            <a:r>
              <a:rPr lang="en-US" sz="1800" dirty="0">
                <a:latin typeface="+mj-lt"/>
              </a:rPr>
              <a:t>: End of semester research group lunch</a:t>
            </a:r>
          </a:p>
          <a:p>
            <a:r>
              <a:rPr lang="en-US" sz="1800" b="1" dirty="0">
                <a:latin typeface="+mj-lt"/>
              </a:rPr>
              <a:t>Right</a:t>
            </a:r>
            <a:r>
              <a:rPr lang="en-US" sz="1800" dirty="0">
                <a:latin typeface="+mj-lt"/>
              </a:rPr>
              <a:t>: TPEC is our graduate student-led IEEE technical conference that happens every year in February.</a:t>
            </a:r>
          </a:p>
        </p:txBody>
      </p:sp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D3A-68BA-4C4A-9725-9AA2B7E8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ECEN 616!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0664-82A4-4DA6-8FEC-84FB2FB2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Course website: </a:t>
            </a:r>
            <a:r>
              <a:rPr lang="en-US" dirty="0">
                <a:hlinkClick r:id="rId2"/>
              </a:rPr>
              <a:t>https://birchfield.engr.tamu.edu/616f22/</a:t>
            </a:r>
            <a:endParaRPr lang="en-US" dirty="0"/>
          </a:p>
          <a:p>
            <a:r>
              <a:rPr lang="en-US" dirty="0"/>
              <a:t>Syllabus on website gives detailed course info</a:t>
            </a:r>
          </a:p>
          <a:p>
            <a:r>
              <a:rPr lang="en-US" dirty="0"/>
              <a:t>Textbooks: Greenwood and </a:t>
            </a:r>
            <a:r>
              <a:rPr lang="en-US" dirty="0" err="1"/>
              <a:t>Dommel</a:t>
            </a: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20% </a:t>
            </a:r>
            <a:r>
              <a:rPr lang="en-US" b="1" dirty="0"/>
              <a:t>Class participation</a:t>
            </a:r>
            <a:r>
              <a:rPr lang="en-US" dirty="0"/>
              <a:t>: Attend class, do assigned reading, and contribute to class discussion</a:t>
            </a:r>
          </a:p>
          <a:p>
            <a:pPr lvl="1"/>
            <a:r>
              <a:rPr lang="en-US" dirty="0"/>
              <a:t>40% </a:t>
            </a:r>
            <a:r>
              <a:rPr lang="en-US" b="1" dirty="0"/>
              <a:t>Theory exam</a:t>
            </a:r>
            <a:r>
              <a:rPr lang="en-US" dirty="0"/>
              <a:t>: Written and oral parts, tentative dates October 19 and 21</a:t>
            </a:r>
          </a:p>
          <a:p>
            <a:pPr lvl="1"/>
            <a:r>
              <a:rPr lang="en-US" dirty="0"/>
              <a:t>40% </a:t>
            </a:r>
            <a:r>
              <a:rPr lang="en-US" b="1" dirty="0"/>
              <a:t>Projects: </a:t>
            </a:r>
            <a:r>
              <a:rPr lang="en-US" dirty="0"/>
              <a:t>Written reports tentatively due November 16, oral reports tentatively November 18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55E556-4E9D-45F5-98C7-9178B19E53E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7543800" y="1295400"/>
            <a:ext cx="338771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3074BC-5ACC-4EB3-9F05-AB981A4E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2215BE2-DC16-4527-B9B1-241D6C289A7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772400" cy="5181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=120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Initial charge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2 Coulombs;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discharged.</a:t>
                </a:r>
              </a:p>
              <a:p>
                <a:pPr marL="0" indent="0">
                  <a:buNone/>
                </a:pPr>
                <a:r>
                  <a:rPr lang="en-US" dirty="0"/>
                  <a:t>What happens to the current, voltages, charges,  and energy? Sketch some plots to describe what happens.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02215BE2-DC16-4527-B9B1-241D6C289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772400" cy="5181600"/>
              </a:xfrm>
              <a:blipFill>
                <a:blip r:embed="rId2"/>
                <a:stretch>
                  <a:fillRect l="-125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E57D0F5-ED0C-4F4F-93CD-4BBF2DA414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5800" y="2667000"/>
            <a:ext cx="3333750" cy="20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1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2DA-210A-4043-BF58-D678A6A0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Will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CC193-3022-454F-89F7-CF1EC78F92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858000" cy="5181600"/>
          </a:xfrm>
        </p:spPr>
        <p:txBody>
          <a:bodyPr/>
          <a:lstStyle/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Theory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Principles of transient analysis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Analytical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Numerical methods for solving transient problems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Block element models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Transmission line models (overhead/underground, single-phase/multi-phase, frequency dependent) 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Transformer models</a:t>
            </a:r>
          </a:p>
          <a:p>
            <a:pPr marL="339725" lvl="0" indent="-339725">
              <a:buFont typeface="+mj-lt"/>
              <a:buAutoNum type="romanUcPeriod"/>
            </a:pPr>
            <a:r>
              <a:rPr lang="en-US" dirty="0"/>
              <a:t>Electromagnetic Transients Applications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Capacitor and reactor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Transmission line switching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Lightning studies and insulation coordination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Transients with power-electronics components</a:t>
            </a:r>
          </a:p>
          <a:p>
            <a:pPr marL="801688" lvl="1" indent="-344488">
              <a:buFont typeface="+mj-lt"/>
              <a:buAutoNum type="alphaUcPeriod"/>
            </a:pPr>
            <a:r>
              <a:rPr lang="en-US" dirty="0"/>
              <a:t>Electric field coupling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409C9-FABB-4594-9ED0-1D59DFF7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22592"/>
          <a:stretch/>
        </p:blipFill>
        <p:spPr>
          <a:xfrm>
            <a:off x="7162800" y="1524000"/>
            <a:ext cx="439589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EC44-A00C-485E-A9E2-F91F191B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EMTP-RV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9474A-637F-4837-84C5-339EE5A34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The Electromagnetic Transients Program—Revised Version (EMTP-RV) will be used throughout the semester for exercises and for the final projects</a:t>
            </a:r>
          </a:p>
          <a:p>
            <a:r>
              <a:rPr lang="en-US" dirty="0"/>
              <a:t>TAMU has obtained educational licenses for this software for university computers.</a:t>
            </a:r>
          </a:p>
          <a:p>
            <a:r>
              <a:rPr lang="en-US" dirty="0"/>
              <a:t>You can access this software on the computers in the basement lab of </a:t>
            </a:r>
            <a:r>
              <a:rPr lang="en-US" dirty="0" err="1"/>
              <a:t>Wisenbaker</a:t>
            </a:r>
            <a:r>
              <a:rPr lang="en-US" dirty="0"/>
              <a:t> 061, or through the TAMU Engineering VDI</a:t>
            </a:r>
          </a:p>
          <a:p>
            <a:r>
              <a:rPr lang="en-US" dirty="0"/>
              <a:t>Make sure you can get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27617-5E74-42F0-96BD-824A661F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8600"/>
            <a:ext cx="2124075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FCFF2-D585-438F-9859-554AFB4F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87" y="1565366"/>
            <a:ext cx="52188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6F3A-8E9F-4270-A1E7-9EDB0D9D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B8B1-268A-4B0F-855D-2AA17F604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239000" cy="5181600"/>
          </a:xfrm>
        </p:spPr>
        <p:txBody>
          <a:bodyPr/>
          <a:lstStyle/>
          <a:p>
            <a:r>
              <a:rPr lang="en-US" dirty="0"/>
              <a:t>Reading assignments for next class:</a:t>
            </a:r>
          </a:p>
          <a:p>
            <a:pPr lvl="1"/>
            <a:r>
              <a:rPr lang="en-US" dirty="0"/>
              <a:t>Go to the NERC Major Event Report Page: </a:t>
            </a:r>
            <a:r>
              <a:rPr lang="en-US" dirty="0">
                <a:hlinkClick r:id="rId2"/>
              </a:rPr>
              <a:t>https://www.nerc.com/pa/rrm/ea/Pages/Major-Event-Reports.aspx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Read either the “March 2022 Panhandle Wind Disturbance Report​” or the “May/June 2021 Odessa Disturbance Report”</a:t>
            </a:r>
          </a:p>
          <a:p>
            <a:pPr lvl="1"/>
            <a:r>
              <a:rPr lang="en-US" dirty="0"/>
              <a:t>Take notes and be prepared to discuss on Friday</a:t>
            </a:r>
          </a:p>
          <a:p>
            <a:r>
              <a:rPr lang="en-US" dirty="0"/>
              <a:t>Get access to EMTP-RV via the lab or VDI.</a:t>
            </a:r>
          </a:p>
          <a:p>
            <a:r>
              <a:rPr lang="en-US" dirty="0"/>
              <a:t>If you need accommodation for a disability, talk to the Disability Resources office and me as soon as you can. </a:t>
            </a:r>
          </a:p>
          <a:p>
            <a:r>
              <a:rPr lang="en-US" dirty="0"/>
              <a:t>Office hours: Mondays 1:30 to 3:00 pm</a:t>
            </a:r>
          </a:p>
        </p:txBody>
      </p:sp>
      <p:pic>
        <p:nvPicPr>
          <p:cNvPr id="7" name="Picture 6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72359691-3B54-4596-89DF-4FCA753B2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8" y="2667000"/>
            <a:ext cx="462987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BDBD-6651-484B-B6B0-BFB7E732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Aggie Core Values and Aggie Honor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990-8D2E-490F-9EB5-30E2D14D1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dirty="0"/>
              <a:t>Aggie Core Values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Selfless Service</a:t>
            </a:r>
          </a:p>
          <a:p>
            <a:r>
              <a:rPr lang="en-US" dirty="0"/>
              <a:t>Aggie Honor Code: An Aggie does not lie, cheat, or steal, or tolerate those who do.</a:t>
            </a:r>
          </a:p>
        </p:txBody>
      </p:sp>
      <p:pic>
        <p:nvPicPr>
          <p:cNvPr id="5" name="Picture 4" descr="A person kneeling down next to two dogs&#10;&#10;Description automatically generated with low confidence">
            <a:extLst>
              <a:ext uri="{FF2B5EF4-FFF2-40B4-BE49-F238E27FC236}">
                <a16:creationId xmlns:a16="http://schemas.microsoft.com/office/drawing/2014/main" id="{67FCE7C9-66BF-4086-A09A-A7BBEA5FF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006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00A3E-B153-4F06-AD4E-E4FDBA2C5B79}"/>
              </a:ext>
            </a:extLst>
          </p:cNvPr>
          <p:cNvSpPr txBox="1"/>
          <p:nvPr/>
        </p:nvSpPr>
        <p:spPr>
          <a:xfrm>
            <a:off x="5791200" y="6126480"/>
            <a:ext cx="5553123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Reveille and I hope you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208987672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337</TotalTime>
  <Words>546</Words>
  <Application>Microsoft Office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616, Fall 2022 Methods of Electric Power System Analysis</vt:lpstr>
      <vt:lpstr>Energy and Power Group at Texas A&amp;M</vt:lpstr>
      <vt:lpstr>Welcome to ECEN 616!</vt:lpstr>
      <vt:lpstr>Exercise 1</vt:lpstr>
      <vt:lpstr>What This Class Will Cover</vt:lpstr>
      <vt:lpstr>EMTP-RV</vt:lpstr>
      <vt:lpstr>Reminders</vt:lpstr>
      <vt:lpstr>Aggie Core Values and Aggie Honor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14</cp:revision>
  <cp:lastPrinted>2011-08-22T16:49:24Z</cp:lastPrinted>
  <dcterms:created xsi:type="dcterms:W3CDTF">2022-08-23T14:02:40Z</dcterms:created>
  <dcterms:modified xsi:type="dcterms:W3CDTF">2022-08-24T19:22:03Z</dcterms:modified>
</cp:coreProperties>
</file>