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356" r:id="rId2"/>
    <p:sldId id="502" r:id="rId3"/>
    <p:sldId id="504" r:id="rId4"/>
    <p:sldId id="505" r:id="rId5"/>
    <p:sldId id="506" r:id="rId6"/>
    <p:sldId id="507" r:id="rId7"/>
    <p:sldId id="410" r:id="rId8"/>
    <p:sldId id="508" r:id="rId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447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88" autoAdjust="0"/>
  </p:normalViewPr>
  <p:slideViewPr>
    <p:cSldViewPr>
      <p:cViewPr>
        <p:scale>
          <a:sx n="75" d="100"/>
          <a:sy n="75" d="100"/>
        </p:scale>
        <p:origin x="60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1.png"/><Relationship Id="rId5" Type="http://schemas.openxmlformats.org/officeDocument/2006/relationships/image" Target="../media/image11.png"/><Relationship Id="rId10" Type="http://schemas.openxmlformats.org/officeDocument/2006/relationships/image" Target="../media/image70.png"/><Relationship Id="rId4" Type="http://schemas.openxmlformats.org/officeDocument/2006/relationships/image" Target="../media/image59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25: Advanced Topics 4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End-of-Semester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8153400" cy="5196840"/>
          </a:xfrm>
        </p:spPr>
        <p:txBody>
          <a:bodyPr/>
          <a:lstStyle/>
          <a:p>
            <a:r>
              <a:rPr lang="en-US" dirty="0"/>
              <a:t>If you haven’t already, please fill out the official university course assessment online at </a:t>
            </a:r>
            <a:r>
              <a:rPr lang="en-US" b="1" u="sng" dirty="0">
                <a:solidFill>
                  <a:srgbClr val="500000"/>
                </a:solidFill>
              </a:rPr>
              <a:t>tamu.aefis.net</a:t>
            </a:r>
          </a:p>
          <a:p>
            <a:r>
              <a:rPr lang="en-US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dirty="0"/>
              <a:t>We greatly value your feedback!</a:t>
            </a:r>
          </a:p>
          <a:p>
            <a:r>
              <a:rPr lang="en-US" dirty="0"/>
              <a:t>There is no grade associated with any of the student surveys, and they are anonymous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33F-C5CD-4E50-9962-F6CDB3BF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381B-7570-42EE-8EF0-48B79D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1658600" cy="5196840"/>
          </a:xfrm>
        </p:spPr>
        <p:txBody>
          <a:bodyPr numCol="2"/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1. Steady-State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Voltage, current, resistance, Ohm’s Law, KVL, KCL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Power, energy, independent sources, dependent sources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Open, short, parallel, series, voltage dividers, current dividers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Wye-delta transformation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5. Node-voltage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6. Mesh-current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7. Thevenin and Norton equivalents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8. Superposition, source transformations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9.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10. Ideal Op-Amp equations, linear and saturation regions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2. Transient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Capacitor and inductor equations, steady-state behavior, transient behavior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Writing and solving first-order RL and RC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Writing and solving second-order RLC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3. Steady-State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Phasors for AC voltage and current, complex algebra applied to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Impedance for R, L, and C in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AC Power: Complex power, real power, reactive power, power factor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AC Thevenin equivalents and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4. Advanced Topics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Non-linear devices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Circuit software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Three-phase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Transformers</a:t>
            </a:r>
          </a:p>
        </p:txBody>
      </p:sp>
    </p:spTree>
    <p:extLst>
      <p:ext uri="{BB962C8B-B14F-4D97-AF65-F5344CB8AC3E}">
        <p14:creationId xmlns:p14="http://schemas.microsoft.com/office/powerpoint/2010/main" val="35731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AD62-BD62-4AE5-A604-7380D185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B6087C-8EA7-4C12-A642-15A6B021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3429000" cy="5196840"/>
          </a:xfrm>
        </p:spPr>
        <p:txBody>
          <a:bodyPr/>
          <a:lstStyle/>
          <a:p>
            <a:r>
              <a:rPr lang="en-US" dirty="0"/>
              <a:t>A transformer is used to step-up or step-down the voltage on an AC system</a:t>
            </a:r>
          </a:p>
          <a:p>
            <a:r>
              <a:rPr lang="en-US" dirty="0"/>
              <a:t>Why would we want to do this?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B0C00-A2AE-48F3-88F2-AA36357BB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55" y="0"/>
            <a:ext cx="8218145" cy="6162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DCBBF-9122-412A-9E0C-FFCEFDAD87A9}"/>
              </a:ext>
            </a:extLst>
          </p:cNvPr>
          <p:cNvSpPr txBox="1"/>
          <p:nvPr/>
        </p:nvSpPr>
        <p:spPr>
          <a:xfrm>
            <a:off x="6096000" y="6245798"/>
            <a:ext cx="5057795" cy="36933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j-lt"/>
              </a:rPr>
              <a:t>Giant step-up transformer from power plant tour</a:t>
            </a:r>
          </a:p>
        </p:txBody>
      </p:sp>
    </p:spTree>
    <p:extLst>
      <p:ext uri="{BB962C8B-B14F-4D97-AF65-F5344CB8AC3E}">
        <p14:creationId xmlns:p14="http://schemas.microsoft.com/office/powerpoint/2010/main" val="113620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FB5DDE5-5DE6-4589-B218-6162E7BD4052}"/>
              </a:ext>
            </a:extLst>
          </p:cNvPr>
          <p:cNvCxnSpPr>
            <a:cxnSpLocks/>
          </p:cNvCxnSpPr>
          <p:nvPr/>
        </p:nvCxnSpPr>
        <p:spPr>
          <a:xfrm>
            <a:off x="7524779" y="4020267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7C26D5-752E-44EE-B870-588D461B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Fields and a Coil of Wire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3E709-20F2-45F6-B04E-38A8FE41C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594978" cy="5196840"/>
              </a:xfrm>
            </p:spPr>
            <p:txBody>
              <a:bodyPr/>
              <a:lstStyle/>
              <a:p>
                <a:r>
                  <a:rPr lang="en-US" dirty="0"/>
                  <a:t>Inductors have their properties because coils of wire produce magnetic fields according to the current running through them. (Ampere’s Law)</a:t>
                </a:r>
              </a:p>
              <a:p>
                <a:r>
                  <a:rPr lang="en-US" dirty="0"/>
                  <a:t>Magnetic fields will follow materials with high magnetic permeability (like iron), so if we create a core we can control the magnetic field “flux”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changing magnetic field will induce a voltage proportional to the number of turns (N) of the wire. This is Faraday’s law of induction.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where the inductor relationship comes from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depends on the number of turns and the properties of the core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3E709-20F2-45F6-B04E-38A8FE41C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594978" cy="5196840"/>
              </a:xfrm>
              <a:blipFill>
                <a:blip r:embed="rId2"/>
                <a:stretch>
                  <a:fillRect l="-833" t="-469" r="-1480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8CC94A-7E4B-4C03-936D-1F9285D405F0}"/>
              </a:ext>
            </a:extLst>
          </p:cNvPr>
          <p:cNvGrpSpPr/>
          <p:nvPr/>
        </p:nvGrpSpPr>
        <p:grpSpPr>
          <a:xfrm>
            <a:off x="7661562" y="2417881"/>
            <a:ext cx="1559626" cy="164369"/>
            <a:chOff x="1524000" y="5943600"/>
            <a:chExt cx="685800" cy="457200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63BD7DEF-6556-4822-91D9-CE7BA874EAE2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C25E8A70-F7BB-4282-BC85-06C4E0FE71D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FE8BFD-BF00-42CE-947F-D69B08CFC0FC}"/>
              </a:ext>
            </a:extLst>
          </p:cNvPr>
          <p:cNvGrpSpPr/>
          <p:nvPr/>
        </p:nvGrpSpPr>
        <p:grpSpPr>
          <a:xfrm rot="10800000" flipV="1">
            <a:off x="7988884" y="2417881"/>
            <a:ext cx="962736" cy="27395"/>
            <a:chOff x="1524000" y="5943600"/>
            <a:chExt cx="685800" cy="457200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6AC3101-5833-4F07-B9DC-E6CA67B4F56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CE0919C1-1536-4F49-8F8C-D0FB239F667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118">
            <a:extLst>
              <a:ext uri="{FF2B5EF4-FFF2-40B4-BE49-F238E27FC236}">
                <a16:creationId xmlns:a16="http://schemas.microsoft.com/office/drawing/2014/main" id="{4FB73061-1FD9-4227-921D-27C83ECD4AAA}"/>
              </a:ext>
            </a:extLst>
          </p:cNvPr>
          <p:cNvGrpSpPr/>
          <p:nvPr/>
        </p:nvGrpSpPr>
        <p:grpSpPr>
          <a:xfrm rot="10800000" flipV="1">
            <a:off x="7988884" y="2282428"/>
            <a:ext cx="962736" cy="27395"/>
            <a:chOff x="1524000" y="5943600"/>
            <a:chExt cx="685800" cy="45720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7D2C440-CD89-4F39-AB0C-437947F0453D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D43AB447-0770-44D7-A71D-862581B772E4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118">
            <a:extLst>
              <a:ext uri="{FF2B5EF4-FFF2-40B4-BE49-F238E27FC236}">
                <a16:creationId xmlns:a16="http://schemas.microsoft.com/office/drawing/2014/main" id="{8FD8731A-617D-459F-9DD8-4496BE519C31}"/>
              </a:ext>
            </a:extLst>
          </p:cNvPr>
          <p:cNvGrpSpPr/>
          <p:nvPr/>
        </p:nvGrpSpPr>
        <p:grpSpPr>
          <a:xfrm rot="10800000" flipV="1">
            <a:off x="7988884" y="2148497"/>
            <a:ext cx="962736" cy="27395"/>
            <a:chOff x="1524000" y="5943600"/>
            <a:chExt cx="685800" cy="457200"/>
          </a:xfrm>
        </p:grpSpPr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35F8CE7-86F2-44F2-8D9D-89EC31BDEFE4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8B3EBE6-4040-4C90-BD58-D76C2F02EA4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118">
            <a:extLst>
              <a:ext uri="{FF2B5EF4-FFF2-40B4-BE49-F238E27FC236}">
                <a16:creationId xmlns:a16="http://schemas.microsoft.com/office/drawing/2014/main" id="{84892512-F493-4CBC-A58F-3B9422DF50F8}"/>
              </a:ext>
            </a:extLst>
          </p:cNvPr>
          <p:cNvGrpSpPr/>
          <p:nvPr/>
        </p:nvGrpSpPr>
        <p:grpSpPr>
          <a:xfrm rot="10800000" flipV="1">
            <a:off x="7988884" y="2013044"/>
            <a:ext cx="962736" cy="27395"/>
            <a:chOff x="1524000" y="5943600"/>
            <a:chExt cx="685800" cy="457200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3323EA09-FE01-484F-A05F-1F06EE76C38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1E45911D-661B-4D55-AA1C-479A8EBE022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118">
            <a:extLst>
              <a:ext uri="{FF2B5EF4-FFF2-40B4-BE49-F238E27FC236}">
                <a16:creationId xmlns:a16="http://schemas.microsoft.com/office/drawing/2014/main" id="{86480510-83BC-4A90-9275-88CC5227328E}"/>
              </a:ext>
            </a:extLst>
          </p:cNvPr>
          <p:cNvGrpSpPr/>
          <p:nvPr/>
        </p:nvGrpSpPr>
        <p:grpSpPr>
          <a:xfrm rot="10800000" flipV="1">
            <a:off x="7988884" y="1877590"/>
            <a:ext cx="962736" cy="27395"/>
            <a:chOff x="1524000" y="5943600"/>
            <a:chExt cx="685800" cy="457200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E996BD48-6F3A-4FEE-8AC1-0CB290EA420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4C3725C1-D05F-430D-A4B5-FB65C3EA5232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id="{45986487-6E8B-46A2-B6C3-464232A05AD8}"/>
              </a:ext>
            </a:extLst>
          </p:cNvPr>
          <p:cNvSpPr/>
          <p:nvPr/>
        </p:nvSpPr>
        <p:spPr>
          <a:xfrm>
            <a:off x="7661562" y="174213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644403-9494-4294-9D32-E4B7AFE6EB37}"/>
              </a:ext>
            </a:extLst>
          </p:cNvPr>
          <p:cNvCxnSpPr>
            <a:cxnSpLocks/>
          </p:cNvCxnSpPr>
          <p:nvPr/>
        </p:nvCxnSpPr>
        <p:spPr>
          <a:xfrm flipH="1">
            <a:off x="7570481" y="2590298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CF88FC-426D-455D-95EB-35CC74C3E972}"/>
              </a:ext>
            </a:extLst>
          </p:cNvPr>
          <p:cNvCxnSpPr>
            <a:cxnSpLocks/>
          </p:cNvCxnSpPr>
          <p:nvPr/>
        </p:nvCxnSpPr>
        <p:spPr>
          <a:xfrm>
            <a:off x="7486312" y="1733766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67" name="Group 115">
            <a:extLst>
              <a:ext uri="{FF2B5EF4-FFF2-40B4-BE49-F238E27FC236}">
                <a16:creationId xmlns:a16="http://schemas.microsoft.com/office/drawing/2014/main" id="{826AA5EB-36D4-45AC-827A-FEEA5B7E0B04}"/>
              </a:ext>
            </a:extLst>
          </p:cNvPr>
          <p:cNvGrpSpPr/>
          <p:nvPr/>
        </p:nvGrpSpPr>
        <p:grpSpPr>
          <a:xfrm>
            <a:off x="7661562" y="2282428"/>
            <a:ext cx="1559626" cy="164369"/>
            <a:chOff x="1524000" y="5943600"/>
            <a:chExt cx="685800" cy="457200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E84A952-CB2B-4140-81D5-7281B472AC9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35614678-6717-4737-9637-C591240A9845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115">
            <a:extLst>
              <a:ext uri="{FF2B5EF4-FFF2-40B4-BE49-F238E27FC236}">
                <a16:creationId xmlns:a16="http://schemas.microsoft.com/office/drawing/2014/main" id="{0B8864BE-4000-4944-B937-C20AA2A0EB24}"/>
              </a:ext>
            </a:extLst>
          </p:cNvPr>
          <p:cNvGrpSpPr/>
          <p:nvPr/>
        </p:nvGrpSpPr>
        <p:grpSpPr>
          <a:xfrm>
            <a:off x="7661562" y="2148497"/>
            <a:ext cx="1559626" cy="164369"/>
            <a:chOff x="1524000" y="5943600"/>
            <a:chExt cx="685800" cy="457200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F6A36F6B-2A5C-4A2C-9FAA-A4CF764D568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0A23EB43-10F3-4401-ABBB-4B74D4336229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115">
            <a:extLst>
              <a:ext uri="{FF2B5EF4-FFF2-40B4-BE49-F238E27FC236}">
                <a16:creationId xmlns:a16="http://schemas.microsoft.com/office/drawing/2014/main" id="{26B149FC-E942-4716-B1FB-A4449D196A23}"/>
              </a:ext>
            </a:extLst>
          </p:cNvPr>
          <p:cNvGrpSpPr/>
          <p:nvPr/>
        </p:nvGrpSpPr>
        <p:grpSpPr>
          <a:xfrm>
            <a:off x="7661562" y="2013044"/>
            <a:ext cx="1559626" cy="164369"/>
            <a:chOff x="1524000" y="5943600"/>
            <a:chExt cx="685800" cy="457200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EC5A0D4D-7A7E-4D5D-8921-02176CC6992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C6D486E-4DCB-4B5F-974A-FCE966955FF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115">
            <a:extLst>
              <a:ext uri="{FF2B5EF4-FFF2-40B4-BE49-F238E27FC236}">
                <a16:creationId xmlns:a16="http://schemas.microsoft.com/office/drawing/2014/main" id="{EFD262B4-F1DC-4150-8D15-3C436814DDA5}"/>
              </a:ext>
            </a:extLst>
          </p:cNvPr>
          <p:cNvGrpSpPr/>
          <p:nvPr/>
        </p:nvGrpSpPr>
        <p:grpSpPr>
          <a:xfrm>
            <a:off x="7661562" y="1877590"/>
            <a:ext cx="1559626" cy="164369"/>
            <a:chOff x="1524000" y="5943600"/>
            <a:chExt cx="685800" cy="457200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CBF03297-D055-4E9C-B3E6-ACF3843ED205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B40D359-FFFF-4DF7-BFA0-AB57937D553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Arc 78">
            <a:extLst>
              <a:ext uri="{FF2B5EF4-FFF2-40B4-BE49-F238E27FC236}">
                <a16:creationId xmlns:a16="http://schemas.microsoft.com/office/drawing/2014/main" id="{78002F24-E0A4-4DD7-981B-8EDAC2246039}"/>
              </a:ext>
            </a:extLst>
          </p:cNvPr>
          <p:cNvSpPr/>
          <p:nvPr/>
        </p:nvSpPr>
        <p:spPr>
          <a:xfrm flipV="1">
            <a:off x="7661562" y="174213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341495-145C-4941-B0E3-AF498F049B0E}"/>
              </a:ext>
            </a:extLst>
          </p:cNvPr>
          <p:cNvSpPr txBox="1"/>
          <p:nvPr/>
        </p:nvSpPr>
        <p:spPr>
          <a:xfrm>
            <a:off x="7253704" y="2019542"/>
            <a:ext cx="605146" cy="34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4FACF3-A401-418D-8E22-F483C41CD09C}"/>
              </a:ext>
            </a:extLst>
          </p:cNvPr>
          <p:cNvSpPr txBox="1"/>
          <p:nvPr/>
        </p:nvSpPr>
        <p:spPr>
          <a:xfrm>
            <a:off x="9879868" y="2019542"/>
            <a:ext cx="2149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Magnetic field</a:t>
            </a:r>
          </a:p>
        </p:txBody>
      </p:sp>
      <p:sp>
        <p:nvSpPr>
          <p:cNvPr id="90" name="Arrow: Curved Right 89">
            <a:extLst>
              <a:ext uri="{FF2B5EF4-FFF2-40B4-BE49-F238E27FC236}">
                <a16:creationId xmlns:a16="http://schemas.microsoft.com/office/drawing/2014/main" id="{266AD434-9D5C-4374-B3A8-F3252B332722}"/>
              </a:ext>
            </a:extLst>
          </p:cNvPr>
          <p:cNvSpPr/>
          <p:nvPr/>
        </p:nvSpPr>
        <p:spPr bwMode="auto">
          <a:xfrm rot="11149386" flipH="1">
            <a:off x="8377796" y="1284933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Arrow: Curved Right 90">
            <a:extLst>
              <a:ext uri="{FF2B5EF4-FFF2-40B4-BE49-F238E27FC236}">
                <a16:creationId xmlns:a16="http://schemas.microsoft.com/office/drawing/2014/main" id="{D109CB33-9BA4-40BD-9BF6-EAFD2324CF5E}"/>
              </a:ext>
            </a:extLst>
          </p:cNvPr>
          <p:cNvSpPr/>
          <p:nvPr/>
        </p:nvSpPr>
        <p:spPr bwMode="auto">
          <a:xfrm rot="21443226" flipH="1">
            <a:off x="9273739" y="1320997"/>
            <a:ext cx="610588" cy="1781918"/>
          </a:xfrm>
          <a:prstGeom prst="curvedRightArrow">
            <a:avLst>
              <a:gd name="adj1" fmla="val 21163"/>
              <a:gd name="adj2" fmla="val 50000"/>
              <a:gd name="adj3" fmla="val 18956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9697D1F-1A74-4B22-930A-ED1504AC19FE}"/>
              </a:ext>
            </a:extLst>
          </p:cNvPr>
          <p:cNvGrpSpPr/>
          <p:nvPr/>
        </p:nvGrpSpPr>
        <p:grpSpPr>
          <a:xfrm>
            <a:off x="7700029" y="4704382"/>
            <a:ext cx="1559626" cy="164369"/>
            <a:chOff x="1524000" y="5943600"/>
            <a:chExt cx="685800" cy="457200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A341DDD-B41C-4264-B0F2-AB1613C94E9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C23700A-7071-44D3-A82E-EC082A039C6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6079BC9-52D8-4D73-BFD0-ECC8295FAB23}"/>
              </a:ext>
            </a:extLst>
          </p:cNvPr>
          <p:cNvGrpSpPr/>
          <p:nvPr/>
        </p:nvGrpSpPr>
        <p:grpSpPr>
          <a:xfrm rot="10800000" flipV="1">
            <a:off x="8027351" y="4704382"/>
            <a:ext cx="962736" cy="27395"/>
            <a:chOff x="1524000" y="5943600"/>
            <a:chExt cx="685800" cy="457200"/>
          </a:xfrm>
        </p:grpSpPr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8503431C-C44E-4F32-AC65-6575941D1B2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70632EA-3248-4F5B-8A81-43CECEA737A5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118">
            <a:extLst>
              <a:ext uri="{FF2B5EF4-FFF2-40B4-BE49-F238E27FC236}">
                <a16:creationId xmlns:a16="http://schemas.microsoft.com/office/drawing/2014/main" id="{A6D7D414-8DA3-4D64-AEEB-DDCE192ED25C}"/>
              </a:ext>
            </a:extLst>
          </p:cNvPr>
          <p:cNvGrpSpPr/>
          <p:nvPr/>
        </p:nvGrpSpPr>
        <p:grpSpPr>
          <a:xfrm rot="10800000" flipV="1">
            <a:off x="8027351" y="4568929"/>
            <a:ext cx="962736" cy="27395"/>
            <a:chOff x="1524000" y="5943600"/>
            <a:chExt cx="685800" cy="457200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C3701B5B-0E1C-4B36-8A64-1F9BF872CC3D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E0D9BF37-712A-48FA-B30E-5A5776831C9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18">
            <a:extLst>
              <a:ext uri="{FF2B5EF4-FFF2-40B4-BE49-F238E27FC236}">
                <a16:creationId xmlns:a16="http://schemas.microsoft.com/office/drawing/2014/main" id="{75C98522-A491-4AE5-94BD-E76DD08CBFA7}"/>
              </a:ext>
            </a:extLst>
          </p:cNvPr>
          <p:cNvGrpSpPr/>
          <p:nvPr/>
        </p:nvGrpSpPr>
        <p:grpSpPr>
          <a:xfrm rot="10800000" flipV="1">
            <a:off x="8027351" y="4434998"/>
            <a:ext cx="962736" cy="27395"/>
            <a:chOff x="1524000" y="5943600"/>
            <a:chExt cx="685800" cy="457200"/>
          </a:xfrm>
        </p:grpSpPr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3805F66C-6ACD-40D8-9326-65688BA31FF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0A4396C6-EABE-41EA-9A10-5C3F4EEB47B8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18">
            <a:extLst>
              <a:ext uri="{FF2B5EF4-FFF2-40B4-BE49-F238E27FC236}">
                <a16:creationId xmlns:a16="http://schemas.microsoft.com/office/drawing/2014/main" id="{F968B520-6630-416D-9757-B1D891EC8C05}"/>
              </a:ext>
            </a:extLst>
          </p:cNvPr>
          <p:cNvGrpSpPr/>
          <p:nvPr/>
        </p:nvGrpSpPr>
        <p:grpSpPr>
          <a:xfrm rot="10800000" flipV="1">
            <a:off x="8027351" y="4299545"/>
            <a:ext cx="962736" cy="27395"/>
            <a:chOff x="1524000" y="5943600"/>
            <a:chExt cx="685800" cy="457200"/>
          </a:xfrm>
        </p:grpSpPr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A513CBC4-1DEC-471E-B3B9-0DB363D35BF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6BD25CB0-1732-4FF6-B7A7-205E71E9609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18">
            <a:extLst>
              <a:ext uri="{FF2B5EF4-FFF2-40B4-BE49-F238E27FC236}">
                <a16:creationId xmlns:a16="http://schemas.microsoft.com/office/drawing/2014/main" id="{706B725B-8A25-46A8-927F-C8BB8F540090}"/>
              </a:ext>
            </a:extLst>
          </p:cNvPr>
          <p:cNvGrpSpPr/>
          <p:nvPr/>
        </p:nvGrpSpPr>
        <p:grpSpPr>
          <a:xfrm rot="10800000" flipV="1">
            <a:off x="8027351" y="4164091"/>
            <a:ext cx="962736" cy="27395"/>
            <a:chOff x="1524000" y="5943600"/>
            <a:chExt cx="685800" cy="457200"/>
          </a:xfrm>
        </p:grpSpPr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AA1AA13A-B49B-43FA-8579-10CB2F5784DA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37051974-19D1-4926-8A9B-F4C46A779FB8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Arc 109">
            <a:extLst>
              <a:ext uri="{FF2B5EF4-FFF2-40B4-BE49-F238E27FC236}">
                <a16:creationId xmlns:a16="http://schemas.microsoft.com/office/drawing/2014/main" id="{7883D6F0-F3EA-4814-963A-B1CAFC50250B}"/>
              </a:ext>
            </a:extLst>
          </p:cNvPr>
          <p:cNvSpPr/>
          <p:nvPr/>
        </p:nvSpPr>
        <p:spPr>
          <a:xfrm>
            <a:off x="7700029" y="4028638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9C28C4-E7BD-4099-A163-6183CB5A78AA}"/>
              </a:ext>
            </a:extLst>
          </p:cNvPr>
          <p:cNvCxnSpPr>
            <a:cxnSpLocks/>
          </p:cNvCxnSpPr>
          <p:nvPr/>
        </p:nvCxnSpPr>
        <p:spPr>
          <a:xfrm flipH="1">
            <a:off x="7608948" y="4876799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113" name="Group 115">
            <a:extLst>
              <a:ext uri="{FF2B5EF4-FFF2-40B4-BE49-F238E27FC236}">
                <a16:creationId xmlns:a16="http://schemas.microsoft.com/office/drawing/2014/main" id="{C7F1EE84-4CC1-4CFA-A861-5191F41F962E}"/>
              </a:ext>
            </a:extLst>
          </p:cNvPr>
          <p:cNvGrpSpPr/>
          <p:nvPr/>
        </p:nvGrpSpPr>
        <p:grpSpPr>
          <a:xfrm>
            <a:off x="7700029" y="4568929"/>
            <a:ext cx="1559626" cy="164369"/>
            <a:chOff x="1524000" y="5943600"/>
            <a:chExt cx="685800" cy="457200"/>
          </a:xfrm>
        </p:grpSpPr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5B008D41-FB3D-4E3C-855C-2FB78BB19AB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C8064F33-CA39-408E-8709-E78DE2240FF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0F389E4-46E0-406D-9AAC-154AC82AA6E1}"/>
              </a:ext>
            </a:extLst>
          </p:cNvPr>
          <p:cNvGrpSpPr/>
          <p:nvPr/>
        </p:nvGrpSpPr>
        <p:grpSpPr>
          <a:xfrm>
            <a:off x="7700029" y="4434998"/>
            <a:ext cx="1559626" cy="164369"/>
            <a:chOff x="1524000" y="5943600"/>
            <a:chExt cx="685800" cy="457200"/>
          </a:xfrm>
        </p:grpSpPr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F4CF3213-70DA-4C5B-BA37-1485B97B566A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9EAABD08-6A8A-4406-B32B-03BCD692C25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5">
            <a:extLst>
              <a:ext uri="{FF2B5EF4-FFF2-40B4-BE49-F238E27FC236}">
                <a16:creationId xmlns:a16="http://schemas.microsoft.com/office/drawing/2014/main" id="{D6F16D8D-2EE0-405C-AAB0-430E16569CE6}"/>
              </a:ext>
            </a:extLst>
          </p:cNvPr>
          <p:cNvGrpSpPr/>
          <p:nvPr/>
        </p:nvGrpSpPr>
        <p:grpSpPr>
          <a:xfrm>
            <a:off x="7700029" y="4299545"/>
            <a:ext cx="1559626" cy="164369"/>
            <a:chOff x="1524000" y="5943600"/>
            <a:chExt cx="685800" cy="457200"/>
          </a:xfrm>
        </p:grpSpPr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7FAC075A-3464-431B-9715-7E86D68CE05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185B1859-CCC1-42BB-A486-396BDA0A007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15">
            <a:extLst>
              <a:ext uri="{FF2B5EF4-FFF2-40B4-BE49-F238E27FC236}">
                <a16:creationId xmlns:a16="http://schemas.microsoft.com/office/drawing/2014/main" id="{B3333723-02CA-43B3-A40F-3F82BB4324AC}"/>
              </a:ext>
            </a:extLst>
          </p:cNvPr>
          <p:cNvGrpSpPr/>
          <p:nvPr/>
        </p:nvGrpSpPr>
        <p:grpSpPr>
          <a:xfrm>
            <a:off x="7700029" y="4164091"/>
            <a:ext cx="1559626" cy="164369"/>
            <a:chOff x="1524000" y="5943600"/>
            <a:chExt cx="685800" cy="457200"/>
          </a:xfrm>
        </p:grpSpPr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C93DE0AA-9FD3-4160-9497-C5EEF5157DF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4192955-7097-45D6-8FD0-33C0380EBF6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Arc 124">
            <a:extLst>
              <a:ext uri="{FF2B5EF4-FFF2-40B4-BE49-F238E27FC236}">
                <a16:creationId xmlns:a16="http://schemas.microsoft.com/office/drawing/2014/main" id="{F7E7E1F5-D789-4A25-981C-667B97A47FE8}"/>
              </a:ext>
            </a:extLst>
          </p:cNvPr>
          <p:cNvSpPr/>
          <p:nvPr/>
        </p:nvSpPr>
        <p:spPr>
          <a:xfrm flipV="1">
            <a:off x="7700029" y="4028638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6E752D-5552-4DBF-889F-62A766C875BD}"/>
              </a:ext>
            </a:extLst>
          </p:cNvPr>
          <p:cNvSpPr txBox="1"/>
          <p:nvPr/>
        </p:nvSpPr>
        <p:spPr>
          <a:xfrm>
            <a:off x="7292171" y="4306043"/>
            <a:ext cx="605146" cy="34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3379118-C3D7-4752-8880-F563A185F23C}"/>
              </a:ext>
            </a:extLst>
          </p:cNvPr>
          <p:cNvSpPr txBox="1"/>
          <p:nvPr/>
        </p:nvSpPr>
        <p:spPr>
          <a:xfrm>
            <a:off x="10726085" y="4002508"/>
            <a:ext cx="146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Majority of the magnetic field stays inside the core</a:t>
            </a:r>
          </a:p>
        </p:txBody>
      </p:sp>
      <p:sp>
        <p:nvSpPr>
          <p:cNvPr id="128" name="Arrow: Curved Right 127">
            <a:extLst>
              <a:ext uri="{FF2B5EF4-FFF2-40B4-BE49-F238E27FC236}">
                <a16:creationId xmlns:a16="http://schemas.microsoft.com/office/drawing/2014/main" id="{5A690396-9BB7-44E8-B719-15DA080609B1}"/>
              </a:ext>
            </a:extLst>
          </p:cNvPr>
          <p:cNvSpPr/>
          <p:nvPr/>
        </p:nvSpPr>
        <p:spPr bwMode="auto">
          <a:xfrm rot="11149386" flipH="1">
            <a:off x="8446490" y="3544039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Arrow: Curved Right 128">
            <a:extLst>
              <a:ext uri="{FF2B5EF4-FFF2-40B4-BE49-F238E27FC236}">
                <a16:creationId xmlns:a16="http://schemas.microsoft.com/office/drawing/2014/main" id="{FFA5FEF0-9E32-475F-8AE7-0EF6A3A25863}"/>
              </a:ext>
            </a:extLst>
          </p:cNvPr>
          <p:cNvSpPr/>
          <p:nvPr/>
        </p:nvSpPr>
        <p:spPr bwMode="auto">
          <a:xfrm rot="21443226" flipH="1">
            <a:off x="9687576" y="3619062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F85C368-15FE-4147-90EF-1A10E69782EB}"/>
              </a:ext>
            </a:extLst>
          </p:cNvPr>
          <p:cNvSpPr/>
          <p:nvPr/>
        </p:nvSpPr>
        <p:spPr bwMode="auto">
          <a:xfrm>
            <a:off x="8288976" y="3545057"/>
            <a:ext cx="2149973" cy="192992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D3389E-5D5F-4E79-9DD1-A4D6ACF266B7}"/>
              </a:ext>
            </a:extLst>
          </p:cNvPr>
          <p:cNvSpPr/>
          <p:nvPr/>
        </p:nvSpPr>
        <p:spPr bwMode="auto">
          <a:xfrm>
            <a:off x="8871501" y="3926261"/>
            <a:ext cx="870894" cy="12553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3424157-01D7-4498-82C3-EAD449E95078}"/>
              </a:ext>
            </a:extLst>
          </p:cNvPr>
          <p:cNvSpPr/>
          <p:nvPr/>
        </p:nvSpPr>
        <p:spPr bwMode="auto">
          <a:xfrm>
            <a:off x="9123001" y="3926261"/>
            <a:ext cx="619394" cy="108435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329F5F7-33E4-4919-9F8F-EA5357271D04}"/>
              </a:ext>
            </a:extLst>
          </p:cNvPr>
          <p:cNvSpPr/>
          <p:nvPr/>
        </p:nvSpPr>
        <p:spPr bwMode="auto">
          <a:xfrm>
            <a:off x="8282828" y="3348278"/>
            <a:ext cx="2363356" cy="2132881"/>
          </a:xfrm>
          <a:custGeom>
            <a:avLst/>
            <a:gdLst>
              <a:gd name="connsiteX0" fmla="*/ 0 w 2149973"/>
              <a:gd name="connsiteY0" fmla="*/ 0 h 1929928"/>
              <a:gd name="connsiteX1" fmla="*/ 2149973 w 2149973"/>
              <a:gd name="connsiteY1" fmla="*/ 0 h 1929928"/>
              <a:gd name="connsiteX2" fmla="*/ 2149973 w 2149973"/>
              <a:gd name="connsiteY2" fmla="*/ 1929928 h 1929928"/>
              <a:gd name="connsiteX3" fmla="*/ 0 w 2149973"/>
              <a:gd name="connsiteY3" fmla="*/ 1929928 h 1929928"/>
              <a:gd name="connsiteX4" fmla="*/ 0 w 2149973"/>
              <a:gd name="connsiteY4" fmla="*/ 0 h 1929928"/>
              <a:gd name="connsiteX0" fmla="*/ 189571 w 2339544"/>
              <a:gd name="connsiteY0" fmla="*/ 0 h 1929928"/>
              <a:gd name="connsiteX1" fmla="*/ 2339544 w 2339544"/>
              <a:gd name="connsiteY1" fmla="*/ 0 h 1929928"/>
              <a:gd name="connsiteX2" fmla="*/ 2339544 w 2339544"/>
              <a:gd name="connsiteY2" fmla="*/ 1929928 h 1929928"/>
              <a:gd name="connsiteX3" fmla="*/ 0 w 2339544"/>
              <a:gd name="connsiteY3" fmla="*/ 234943 h 1929928"/>
              <a:gd name="connsiteX4" fmla="*/ 189571 w 2339544"/>
              <a:gd name="connsiteY4" fmla="*/ 0 h 1929928"/>
              <a:gd name="connsiteX0" fmla="*/ 0 w 2339544"/>
              <a:gd name="connsiteY0" fmla="*/ 234943 h 1929928"/>
              <a:gd name="connsiteX1" fmla="*/ 189571 w 2339544"/>
              <a:gd name="connsiteY1" fmla="*/ 0 h 1929928"/>
              <a:gd name="connsiteX2" fmla="*/ 2339544 w 2339544"/>
              <a:gd name="connsiteY2" fmla="*/ 0 h 1929928"/>
              <a:gd name="connsiteX3" fmla="*/ 2339544 w 2339544"/>
              <a:gd name="connsiteY3" fmla="*/ 1929928 h 1929928"/>
              <a:gd name="connsiteX4" fmla="*/ 91440 w 2339544"/>
              <a:gd name="connsiteY4" fmla="*/ 326383 h 1929928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3079592"/>
              <a:gd name="connsiteY0" fmla="*/ 234943 h 2396882"/>
              <a:gd name="connsiteX1" fmla="*/ 189571 w 3079592"/>
              <a:gd name="connsiteY1" fmla="*/ 0 h 2396882"/>
              <a:gd name="connsiteX2" fmla="*/ 2339544 w 3079592"/>
              <a:gd name="connsiteY2" fmla="*/ 0 h 2396882"/>
              <a:gd name="connsiteX3" fmla="*/ 2339544 w 3079592"/>
              <a:gd name="connsiteY3" fmla="*/ 1929928 h 2396882"/>
              <a:gd name="connsiteX4" fmla="*/ 3078755 w 3079592"/>
              <a:gd name="connsiteY4" fmla="*/ 2394599 h 2396882"/>
              <a:gd name="connsiteX5" fmla="*/ 2154415 w 3079592"/>
              <a:gd name="connsiteY5" fmla="*/ 2132881 h 2396882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298170 w 2339544"/>
              <a:gd name="connsiteY4" fmla="*/ 2037760 h 2132881"/>
              <a:gd name="connsiteX5" fmla="*/ 2154415 w 2339544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48873"/>
              <a:gd name="connsiteX1" fmla="*/ 213383 w 2363356"/>
              <a:gd name="connsiteY1" fmla="*/ 0 h 2148873"/>
              <a:gd name="connsiteX2" fmla="*/ 2363356 w 2363356"/>
              <a:gd name="connsiteY2" fmla="*/ 0 h 2148873"/>
              <a:gd name="connsiteX3" fmla="*/ 2363356 w 2363356"/>
              <a:gd name="connsiteY3" fmla="*/ 1929928 h 2148873"/>
              <a:gd name="connsiteX4" fmla="*/ 2178227 w 2363356"/>
              <a:gd name="connsiteY4" fmla="*/ 2132881 h 2148873"/>
              <a:gd name="connsiteX0" fmla="*/ 0 w 2363356"/>
              <a:gd name="connsiteY0" fmla="*/ 194462 h 2134012"/>
              <a:gd name="connsiteX1" fmla="*/ 213383 w 2363356"/>
              <a:gd name="connsiteY1" fmla="*/ 0 h 2134012"/>
              <a:gd name="connsiteX2" fmla="*/ 2363356 w 2363356"/>
              <a:gd name="connsiteY2" fmla="*/ 0 h 2134012"/>
              <a:gd name="connsiteX3" fmla="*/ 2363356 w 2363356"/>
              <a:gd name="connsiteY3" fmla="*/ 1929928 h 2134012"/>
              <a:gd name="connsiteX4" fmla="*/ 2178227 w 2363356"/>
              <a:gd name="connsiteY4" fmla="*/ 2132881 h 2134012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178227 w 2363356"/>
              <a:gd name="connsiteY4" fmla="*/ 2132881 h 2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356" h="2132881">
                <a:moveTo>
                  <a:pt x="0" y="194462"/>
                </a:moveTo>
                <a:cubicBezTo>
                  <a:pt x="4453" y="179647"/>
                  <a:pt x="142255" y="64821"/>
                  <a:pt x="213383" y="0"/>
                </a:cubicBezTo>
                <a:lnTo>
                  <a:pt x="2363356" y="0"/>
                </a:lnTo>
                <a:lnTo>
                  <a:pt x="2363356" y="1929928"/>
                </a:lnTo>
                <a:cubicBezTo>
                  <a:pt x="2327739" y="1980608"/>
                  <a:pt x="2276328" y="2050118"/>
                  <a:pt x="2178227" y="213288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4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DFC-868A-4265-B628-0941A0B3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are Like Two or More Inductors Coupled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99FDF-00B5-4750-9D6A-3AA1A86AD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981779" cy="5196840"/>
              </a:xfrm>
            </p:spPr>
            <p:txBody>
              <a:bodyPr/>
              <a:lstStyle/>
              <a:p>
                <a:r>
                  <a:rPr lang="en-US" dirty="0"/>
                  <a:t>Now, the changing magnetic fields produced by current on coil 1 will induce a voltage on coil 2. If we assume all the magnetic flux couples both windings, you get the following ideal transformer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𝑁</m:t>
                          </m:r>
                        </m:e>
                        <m:sub>
                          <m:r>
                            <a:rPr lang="en-US" smtClean="0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𝑉</m:t>
                          </m:r>
                        </m:e>
                        <m:sub>
                          <m:r>
                            <a:rPr lang="en-US" smtClean="0"/>
                            <m:t>1</m:t>
                          </m:r>
                        </m:sub>
                      </m:sSub>
                      <m:r>
                        <a:rPr lang="en-US" smtClean="0"/>
                        <m:t>=</m:t>
                      </m:r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𝑁</m:t>
                          </m:r>
                        </m:e>
                        <m:sub>
                          <m:r>
                            <a:rPr lang="en-US" smtClean="0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𝑉</m:t>
                          </m:r>
                        </m:e>
                        <m:sub>
                          <m:r>
                            <a:rPr lang="en-US" smtClean="0"/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𝐼</m:t>
                              </m:r>
                            </m:e>
                            <m:sub>
                              <m:r>
                                <a:rPr lang="en-US" smtClean="0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𝑁</m:t>
                              </m:r>
                            </m:e>
                            <m:sub>
                              <m:r>
                                <a:rPr lang="en-US" smtClean="0"/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mtClean="0"/>
                        <m:t>+</m:t>
                      </m:r>
                      <m:f>
                        <m:fPr>
                          <m:ctrlPr>
                            <a:rPr lang="en-US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𝐼</m:t>
                              </m:r>
                            </m:e>
                            <m:sub>
                              <m:r>
                                <a:rPr lang="en-US" smtClean="0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𝑁</m:t>
                              </m:r>
                            </m:e>
                            <m:sub>
                              <m:r>
                                <a:rPr lang="en-US" smtClean="0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mtClean="0"/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means the voltages will be proportional according to the turns ratio, and currents will be inversely proportional to the turns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/>
                        <m:t>𝑎</m:t>
                      </m:r>
                      <m:r>
                        <a:rPr lang="en-US" smtClean="0"/>
                        <m:t>=</m:t>
                      </m:r>
                      <m:f>
                        <m:fPr>
                          <m:ctrlPr>
                            <a:rPr lang="en-US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𝑁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𝑁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𝑉</m:t>
                          </m:r>
                        </m:e>
                        <m:sub>
                          <m:r>
                            <a:rPr lang="en-US" smtClean="0"/>
                            <m:t>2</m:t>
                          </m:r>
                        </m:sub>
                      </m:sSub>
                      <m:r>
                        <a:rPr lang="en-US" smtClean="0"/>
                        <m:t>=</m:t>
                      </m:r>
                      <m:f>
                        <m:f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𝑉</m:t>
                              </m:r>
                            </m:e>
                            <m:sub>
                              <m:r>
                                <a:rPr lang="en-US" smtClean="0"/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𝐼</m:t>
                          </m:r>
                        </m:e>
                        <m:sub>
                          <m:r>
                            <a:rPr lang="en-US" smtClean="0"/>
                            <m:t>2</m:t>
                          </m:r>
                        </m:sub>
                      </m:sSub>
                      <m:r>
                        <a:rPr lang="en-US" smtClean="0"/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99FDF-00B5-4750-9D6A-3AA1A86AD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981779" cy="5196840"/>
              </a:xfrm>
              <a:blipFill>
                <a:blip r:embed="rId2"/>
                <a:stretch>
                  <a:fillRect l="-917" t="-469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B6F00B-7CFF-471C-B1F1-D715FBC16184}"/>
              </a:ext>
            </a:extLst>
          </p:cNvPr>
          <p:cNvCxnSpPr>
            <a:cxnSpLocks/>
          </p:cNvCxnSpPr>
          <p:nvPr/>
        </p:nvCxnSpPr>
        <p:spPr>
          <a:xfrm>
            <a:off x="7419261" y="3442536"/>
            <a:ext cx="975859" cy="38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82F05-C512-49D2-A8C0-B234C7D73E75}"/>
              </a:ext>
            </a:extLst>
          </p:cNvPr>
          <p:cNvGrpSpPr/>
          <p:nvPr/>
        </p:nvGrpSpPr>
        <p:grpSpPr>
          <a:xfrm>
            <a:off x="7594511" y="4126651"/>
            <a:ext cx="1559626" cy="164369"/>
            <a:chOff x="1524000" y="5943600"/>
            <a:chExt cx="685800" cy="4572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A0A2829-B979-47C8-ABD8-5E3A2FD98656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4412F73A-7705-4682-84F4-CC945992B50C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A198-2C8D-487A-B9B7-D7167654D540}"/>
              </a:ext>
            </a:extLst>
          </p:cNvPr>
          <p:cNvGrpSpPr/>
          <p:nvPr/>
        </p:nvGrpSpPr>
        <p:grpSpPr>
          <a:xfrm rot="10800000" flipV="1">
            <a:off x="7921833" y="4126651"/>
            <a:ext cx="962736" cy="27395"/>
            <a:chOff x="1524000" y="5943600"/>
            <a:chExt cx="685800" cy="45720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860808E3-C8F8-426F-AD88-BE7172F34F7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D9917F6-B3EE-4176-B23B-2A7F521D472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18">
            <a:extLst>
              <a:ext uri="{FF2B5EF4-FFF2-40B4-BE49-F238E27FC236}">
                <a16:creationId xmlns:a16="http://schemas.microsoft.com/office/drawing/2014/main" id="{FF055FFD-37D7-45EA-9069-CC82FD493722}"/>
              </a:ext>
            </a:extLst>
          </p:cNvPr>
          <p:cNvGrpSpPr/>
          <p:nvPr/>
        </p:nvGrpSpPr>
        <p:grpSpPr>
          <a:xfrm rot="10800000" flipV="1">
            <a:off x="7921833" y="3991198"/>
            <a:ext cx="962736" cy="27395"/>
            <a:chOff x="1524000" y="5943600"/>
            <a:chExt cx="685800" cy="457200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B5445E5-E814-49E8-8B51-59E621125661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BFA0D21-1132-4C0C-A247-3C4A4A05BFBB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18">
            <a:extLst>
              <a:ext uri="{FF2B5EF4-FFF2-40B4-BE49-F238E27FC236}">
                <a16:creationId xmlns:a16="http://schemas.microsoft.com/office/drawing/2014/main" id="{7DDD7060-C30E-4FE6-849C-737A3AEA55ED}"/>
              </a:ext>
            </a:extLst>
          </p:cNvPr>
          <p:cNvGrpSpPr/>
          <p:nvPr/>
        </p:nvGrpSpPr>
        <p:grpSpPr>
          <a:xfrm rot="10800000" flipV="1">
            <a:off x="7921833" y="3857267"/>
            <a:ext cx="962736" cy="27395"/>
            <a:chOff x="1524000" y="5943600"/>
            <a:chExt cx="685800" cy="457200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A6388FC-A07F-488F-86F7-7F3B0136E61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6E219A1-50DC-4BBD-9C8B-05E6872CB82D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18">
            <a:extLst>
              <a:ext uri="{FF2B5EF4-FFF2-40B4-BE49-F238E27FC236}">
                <a16:creationId xmlns:a16="http://schemas.microsoft.com/office/drawing/2014/main" id="{24E649BC-AF0E-4E38-9F49-345D6251820C}"/>
              </a:ext>
            </a:extLst>
          </p:cNvPr>
          <p:cNvGrpSpPr/>
          <p:nvPr/>
        </p:nvGrpSpPr>
        <p:grpSpPr>
          <a:xfrm rot="10800000" flipV="1">
            <a:off x="7921833" y="3721814"/>
            <a:ext cx="962736" cy="27395"/>
            <a:chOff x="1524000" y="5943600"/>
            <a:chExt cx="685800" cy="45720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D339950-E9B0-461D-B587-66F901FE32AF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AA81770-2A59-4A13-987F-312EA7524361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18">
            <a:extLst>
              <a:ext uri="{FF2B5EF4-FFF2-40B4-BE49-F238E27FC236}">
                <a16:creationId xmlns:a16="http://schemas.microsoft.com/office/drawing/2014/main" id="{28E044F2-61BD-464F-80CE-51E51CD8A684}"/>
              </a:ext>
            </a:extLst>
          </p:cNvPr>
          <p:cNvGrpSpPr/>
          <p:nvPr/>
        </p:nvGrpSpPr>
        <p:grpSpPr>
          <a:xfrm rot="10800000" flipV="1">
            <a:off x="7921833" y="3586360"/>
            <a:ext cx="962736" cy="27395"/>
            <a:chOff x="1524000" y="5943600"/>
            <a:chExt cx="685800" cy="457200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9F05EA0-A063-42DE-8109-229D87B06558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23EA2C5-DF0D-47D6-B92B-8EEA80B56C0C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6BDAA8E1-B393-4579-BF88-19FB535E2020}"/>
              </a:ext>
            </a:extLst>
          </p:cNvPr>
          <p:cNvSpPr/>
          <p:nvPr/>
        </p:nvSpPr>
        <p:spPr>
          <a:xfrm>
            <a:off x="7594511" y="345090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DAD24D-880E-4FE7-8770-85DC0CA320D6}"/>
              </a:ext>
            </a:extLst>
          </p:cNvPr>
          <p:cNvCxnSpPr>
            <a:cxnSpLocks/>
          </p:cNvCxnSpPr>
          <p:nvPr/>
        </p:nvCxnSpPr>
        <p:spPr>
          <a:xfrm flipH="1">
            <a:off x="7503430" y="4299068"/>
            <a:ext cx="870894" cy="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D9FA8B68-2A6A-4F1B-9ACA-984A44553813}"/>
              </a:ext>
            </a:extLst>
          </p:cNvPr>
          <p:cNvGrpSpPr/>
          <p:nvPr/>
        </p:nvGrpSpPr>
        <p:grpSpPr>
          <a:xfrm>
            <a:off x="7594511" y="3991198"/>
            <a:ext cx="1559626" cy="164369"/>
            <a:chOff x="1524000" y="5943600"/>
            <a:chExt cx="685800" cy="45720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1A289C8-B356-4328-B5C9-010C6B65392B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405F818-7655-4755-B0D6-F69B55B2FC97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B9C40-454B-4B4E-B3FB-04EAB2A2E347}"/>
              </a:ext>
            </a:extLst>
          </p:cNvPr>
          <p:cNvGrpSpPr/>
          <p:nvPr/>
        </p:nvGrpSpPr>
        <p:grpSpPr>
          <a:xfrm>
            <a:off x="7594511" y="3857267"/>
            <a:ext cx="1559626" cy="164369"/>
            <a:chOff x="1524000" y="5943600"/>
            <a:chExt cx="685800" cy="4572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0D7568C-1A4E-4BA9-871D-AD3710A738D0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B39E38A4-B610-4270-A854-C6E569D16416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115">
            <a:extLst>
              <a:ext uri="{FF2B5EF4-FFF2-40B4-BE49-F238E27FC236}">
                <a16:creationId xmlns:a16="http://schemas.microsoft.com/office/drawing/2014/main" id="{CA819808-77EB-4916-9890-3143E28C017B}"/>
              </a:ext>
            </a:extLst>
          </p:cNvPr>
          <p:cNvGrpSpPr/>
          <p:nvPr/>
        </p:nvGrpSpPr>
        <p:grpSpPr>
          <a:xfrm>
            <a:off x="7594511" y="3721814"/>
            <a:ext cx="1559626" cy="164369"/>
            <a:chOff x="1524000" y="5943600"/>
            <a:chExt cx="685800" cy="457200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6E82574-CE4E-4D23-B7E0-14FC10BADE1C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D13BA8A-8E44-4AAD-AE62-287AD4E9DDC4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115">
            <a:extLst>
              <a:ext uri="{FF2B5EF4-FFF2-40B4-BE49-F238E27FC236}">
                <a16:creationId xmlns:a16="http://schemas.microsoft.com/office/drawing/2014/main" id="{EFD7FE59-AF44-4BCF-84AC-092821F611EE}"/>
              </a:ext>
            </a:extLst>
          </p:cNvPr>
          <p:cNvGrpSpPr/>
          <p:nvPr/>
        </p:nvGrpSpPr>
        <p:grpSpPr>
          <a:xfrm>
            <a:off x="7594511" y="3586360"/>
            <a:ext cx="1559626" cy="164369"/>
            <a:chOff x="1524000" y="5943600"/>
            <a:chExt cx="685800" cy="457200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5FCE647-6F89-4B16-B800-13AAE16E9E2E}"/>
                </a:ext>
              </a:extLst>
            </p:cNvPr>
            <p:cNvSpPr/>
            <p:nvPr/>
          </p:nvSpPr>
          <p:spPr>
            <a:xfrm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137B3863-9B53-4D18-B60E-284E347284C3}"/>
                </a:ext>
              </a:extLst>
            </p:cNvPr>
            <p:cNvSpPr/>
            <p:nvPr/>
          </p:nvSpPr>
          <p:spPr>
            <a:xfrm flipV="1">
              <a:off x="1524000" y="5943600"/>
              <a:ext cx="685800" cy="457200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AFDEADC7-B770-4206-9683-B3060BAE6D46}"/>
              </a:ext>
            </a:extLst>
          </p:cNvPr>
          <p:cNvSpPr/>
          <p:nvPr/>
        </p:nvSpPr>
        <p:spPr>
          <a:xfrm flipV="1">
            <a:off x="7594511" y="3450907"/>
            <a:ext cx="1559626" cy="164369"/>
          </a:xfrm>
          <a:prstGeom prst="arc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9133FD-DC5B-4864-8700-ACF85DE3D144}"/>
              </a:ext>
            </a:extLst>
          </p:cNvPr>
          <p:cNvSpPr txBox="1"/>
          <p:nvPr/>
        </p:nvSpPr>
        <p:spPr>
          <a:xfrm>
            <a:off x="7186653" y="3728312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Coil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314BD9-A264-4711-AEA0-9668221E5905}"/>
              </a:ext>
            </a:extLst>
          </p:cNvPr>
          <p:cNvSpPr txBox="1"/>
          <p:nvPr/>
        </p:nvSpPr>
        <p:spPr>
          <a:xfrm>
            <a:off x="8034370" y="2192583"/>
            <a:ext cx="274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Majority of the magnetic field stays inside the core</a:t>
            </a:r>
          </a:p>
        </p:txBody>
      </p:sp>
      <p:sp>
        <p:nvSpPr>
          <p:cNvPr id="40" name="Arrow: Curved Right 39">
            <a:extLst>
              <a:ext uri="{FF2B5EF4-FFF2-40B4-BE49-F238E27FC236}">
                <a16:creationId xmlns:a16="http://schemas.microsoft.com/office/drawing/2014/main" id="{13EE67A9-FF1D-46D8-81B2-722B2F6B0DC9}"/>
              </a:ext>
            </a:extLst>
          </p:cNvPr>
          <p:cNvSpPr/>
          <p:nvPr/>
        </p:nvSpPr>
        <p:spPr bwMode="auto">
          <a:xfrm rot="11149386" flipH="1">
            <a:off x="8340972" y="2966308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Arrow: Curved Right 40">
            <a:extLst>
              <a:ext uri="{FF2B5EF4-FFF2-40B4-BE49-F238E27FC236}">
                <a16:creationId xmlns:a16="http://schemas.microsoft.com/office/drawing/2014/main" id="{8E3298EC-E6B2-4A6E-A20B-4711051B091A}"/>
              </a:ext>
            </a:extLst>
          </p:cNvPr>
          <p:cNvSpPr/>
          <p:nvPr/>
        </p:nvSpPr>
        <p:spPr bwMode="auto">
          <a:xfrm rot="21443226" flipH="1">
            <a:off x="9582058" y="3041331"/>
            <a:ext cx="610588" cy="1781918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4EB25C-6347-4D57-8DEA-73A9565A8FB0}"/>
              </a:ext>
            </a:extLst>
          </p:cNvPr>
          <p:cNvSpPr/>
          <p:nvPr/>
        </p:nvSpPr>
        <p:spPr bwMode="auto">
          <a:xfrm>
            <a:off x="8183458" y="2967326"/>
            <a:ext cx="2149973" cy="192992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F2A248-6D16-42D0-96CF-70BA980250EC}"/>
              </a:ext>
            </a:extLst>
          </p:cNvPr>
          <p:cNvSpPr/>
          <p:nvPr/>
        </p:nvSpPr>
        <p:spPr bwMode="auto">
          <a:xfrm>
            <a:off x="8765983" y="3348530"/>
            <a:ext cx="870894" cy="12553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97133B-6BE9-4522-8851-903BDE84884C}"/>
              </a:ext>
            </a:extLst>
          </p:cNvPr>
          <p:cNvSpPr/>
          <p:nvPr/>
        </p:nvSpPr>
        <p:spPr bwMode="auto">
          <a:xfrm>
            <a:off x="9017483" y="3348530"/>
            <a:ext cx="619394" cy="108435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132">
            <a:extLst>
              <a:ext uri="{FF2B5EF4-FFF2-40B4-BE49-F238E27FC236}">
                <a16:creationId xmlns:a16="http://schemas.microsoft.com/office/drawing/2014/main" id="{10C410A3-C031-4615-B45C-38D5EA5C3664}"/>
              </a:ext>
            </a:extLst>
          </p:cNvPr>
          <p:cNvSpPr/>
          <p:nvPr/>
        </p:nvSpPr>
        <p:spPr bwMode="auto">
          <a:xfrm>
            <a:off x="8177310" y="2770547"/>
            <a:ext cx="2363356" cy="2132881"/>
          </a:xfrm>
          <a:custGeom>
            <a:avLst/>
            <a:gdLst>
              <a:gd name="connsiteX0" fmla="*/ 0 w 2149973"/>
              <a:gd name="connsiteY0" fmla="*/ 0 h 1929928"/>
              <a:gd name="connsiteX1" fmla="*/ 2149973 w 2149973"/>
              <a:gd name="connsiteY1" fmla="*/ 0 h 1929928"/>
              <a:gd name="connsiteX2" fmla="*/ 2149973 w 2149973"/>
              <a:gd name="connsiteY2" fmla="*/ 1929928 h 1929928"/>
              <a:gd name="connsiteX3" fmla="*/ 0 w 2149973"/>
              <a:gd name="connsiteY3" fmla="*/ 1929928 h 1929928"/>
              <a:gd name="connsiteX4" fmla="*/ 0 w 2149973"/>
              <a:gd name="connsiteY4" fmla="*/ 0 h 1929928"/>
              <a:gd name="connsiteX0" fmla="*/ 189571 w 2339544"/>
              <a:gd name="connsiteY0" fmla="*/ 0 h 1929928"/>
              <a:gd name="connsiteX1" fmla="*/ 2339544 w 2339544"/>
              <a:gd name="connsiteY1" fmla="*/ 0 h 1929928"/>
              <a:gd name="connsiteX2" fmla="*/ 2339544 w 2339544"/>
              <a:gd name="connsiteY2" fmla="*/ 1929928 h 1929928"/>
              <a:gd name="connsiteX3" fmla="*/ 0 w 2339544"/>
              <a:gd name="connsiteY3" fmla="*/ 234943 h 1929928"/>
              <a:gd name="connsiteX4" fmla="*/ 189571 w 2339544"/>
              <a:gd name="connsiteY4" fmla="*/ 0 h 1929928"/>
              <a:gd name="connsiteX0" fmla="*/ 0 w 2339544"/>
              <a:gd name="connsiteY0" fmla="*/ 234943 h 1929928"/>
              <a:gd name="connsiteX1" fmla="*/ 189571 w 2339544"/>
              <a:gd name="connsiteY1" fmla="*/ 0 h 1929928"/>
              <a:gd name="connsiteX2" fmla="*/ 2339544 w 2339544"/>
              <a:gd name="connsiteY2" fmla="*/ 0 h 1929928"/>
              <a:gd name="connsiteX3" fmla="*/ 2339544 w 2339544"/>
              <a:gd name="connsiteY3" fmla="*/ 1929928 h 1929928"/>
              <a:gd name="connsiteX4" fmla="*/ 91440 w 2339544"/>
              <a:gd name="connsiteY4" fmla="*/ 326383 h 1929928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154415 w 2339544"/>
              <a:gd name="connsiteY4" fmla="*/ 2132881 h 2132881"/>
              <a:gd name="connsiteX0" fmla="*/ 0 w 3079592"/>
              <a:gd name="connsiteY0" fmla="*/ 234943 h 2396882"/>
              <a:gd name="connsiteX1" fmla="*/ 189571 w 3079592"/>
              <a:gd name="connsiteY1" fmla="*/ 0 h 2396882"/>
              <a:gd name="connsiteX2" fmla="*/ 2339544 w 3079592"/>
              <a:gd name="connsiteY2" fmla="*/ 0 h 2396882"/>
              <a:gd name="connsiteX3" fmla="*/ 2339544 w 3079592"/>
              <a:gd name="connsiteY3" fmla="*/ 1929928 h 2396882"/>
              <a:gd name="connsiteX4" fmla="*/ 3078755 w 3079592"/>
              <a:gd name="connsiteY4" fmla="*/ 2394599 h 2396882"/>
              <a:gd name="connsiteX5" fmla="*/ 2154415 w 3079592"/>
              <a:gd name="connsiteY5" fmla="*/ 2132881 h 2396882"/>
              <a:gd name="connsiteX0" fmla="*/ 0 w 2339544"/>
              <a:gd name="connsiteY0" fmla="*/ 234943 h 2132881"/>
              <a:gd name="connsiteX1" fmla="*/ 189571 w 2339544"/>
              <a:gd name="connsiteY1" fmla="*/ 0 h 2132881"/>
              <a:gd name="connsiteX2" fmla="*/ 2339544 w 2339544"/>
              <a:gd name="connsiteY2" fmla="*/ 0 h 2132881"/>
              <a:gd name="connsiteX3" fmla="*/ 2339544 w 2339544"/>
              <a:gd name="connsiteY3" fmla="*/ 1929928 h 2132881"/>
              <a:gd name="connsiteX4" fmla="*/ 2298170 w 2339544"/>
              <a:gd name="connsiteY4" fmla="*/ 2037760 h 2132881"/>
              <a:gd name="connsiteX5" fmla="*/ 2154415 w 2339544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321982 w 2363356"/>
              <a:gd name="connsiteY4" fmla="*/ 2037760 h 2132881"/>
              <a:gd name="connsiteX5" fmla="*/ 2178227 w 2363356"/>
              <a:gd name="connsiteY5" fmla="*/ 2132881 h 2132881"/>
              <a:gd name="connsiteX0" fmla="*/ 0 w 2363356"/>
              <a:gd name="connsiteY0" fmla="*/ 194462 h 2148873"/>
              <a:gd name="connsiteX1" fmla="*/ 213383 w 2363356"/>
              <a:gd name="connsiteY1" fmla="*/ 0 h 2148873"/>
              <a:gd name="connsiteX2" fmla="*/ 2363356 w 2363356"/>
              <a:gd name="connsiteY2" fmla="*/ 0 h 2148873"/>
              <a:gd name="connsiteX3" fmla="*/ 2363356 w 2363356"/>
              <a:gd name="connsiteY3" fmla="*/ 1929928 h 2148873"/>
              <a:gd name="connsiteX4" fmla="*/ 2178227 w 2363356"/>
              <a:gd name="connsiteY4" fmla="*/ 2132881 h 2148873"/>
              <a:gd name="connsiteX0" fmla="*/ 0 w 2363356"/>
              <a:gd name="connsiteY0" fmla="*/ 194462 h 2134012"/>
              <a:gd name="connsiteX1" fmla="*/ 213383 w 2363356"/>
              <a:gd name="connsiteY1" fmla="*/ 0 h 2134012"/>
              <a:gd name="connsiteX2" fmla="*/ 2363356 w 2363356"/>
              <a:gd name="connsiteY2" fmla="*/ 0 h 2134012"/>
              <a:gd name="connsiteX3" fmla="*/ 2363356 w 2363356"/>
              <a:gd name="connsiteY3" fmla="*/ 1929928 h 2134012"/>
              <a:gd name="connsiteX4" fmla="*/ 2178227 w 2363356"/>
              <a:gd name="connsiteY4" fmla="*/ 2132881 h 2134012"/>
              <a:gd name="connsiteX0" fmla="*/ 0 w 2363356"/>
              <a:gd name="connsiteY0" fmla="*/ 194462 h 2132881"/>
              <a:gd name="connsiteX1" fmla="*/ 213383 w 2363356"/>
              <a:gd name="connsiteY1" fmla="*/ 0 h 2132881"/>
              <a:gd name="connsiteX2" fmla="*/ 2363356 w 2363356"/>
              <a:gd name="connsiteY2" fmla="*/ 0 h 2132881"/>
              <a:gd name="connsiteX3" fmla="*/ 2363356 w 2363356"/>
              <a:gd name="connsiteY3" fmla="*/ 1929928 h 2132881"/>
              <a:gd name="connsiteX4" fmla="*/ 2178227 w 2363356"/>
              <a:gd name="connsiteY4" fmla="*/ 2132881 h 2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356" h="2132881">
                <a:moveTo>
                  <a:pt x="0" y="194462"/>
                </a:moveTo>
                <a:cubicBezTo>
                  <a:pt x="4453" y="179647"/>
                  <a:pt x="142255" y="64821"/>
                  <a:pt x="213383" y="0"/>
                </a:cubicBezTo>
                <a:lnTo>
                  <a:pt x="2363356" y="0"/>
                </a:lnTo>
                <a:lnTo>
                  <a:pt x="2363356" y="1929928"/>
                </a:lnTo>
                <a:cubicBezTo>
                  <a:pt x="2327739" y="1980608"/>
                  <a:pt x="2276328" y="2050118"/>
                  <a:pt x="2178227" y="213288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69FDA17-C4FB-4FB9-987B-312387625942}"/>
              </a:ext>
            </a:extLst>
          </p:cNvPr>
          <p:cNvGrpSpPr/>
          <p:nvPr/>
        </p:nvGrpSpPr>
        <p:grpSpPr>
          <a:xfrm flipH="1">
            <a:off x="9525000" y="3429000"/>
            <a:ext cx="1981418" cy="856534"/>
            <a:chOff x="7430637" y="4172667"/>
            <a:chExt cx="1981418" cy="8565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4AF6DB-9A34-498A-83FB-65272C19C5EC}"/>
                </a:ext>
              </a:extLst>
            </p:cNvPr>
            <p:cNvCxnSpPr>
              <a:cxnSpLocks/>
            </p:cNvCxnSpPr>
            <p:nvPr/>
          </p:nvCxnSpPr>
          <p:spPr>
            <a:xfrm>
              <a:off x="7677179" y="4172667"/>
              <a:ext cx="975859" cy="3805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E58577-7827-427A-AF85-37EBC210F98A}"/>
                </a:ext>
              </a:extLst>
            </p:cNvPr>
            <p:cNvGrpSpPr/>
            <p:nvPr/>
          </p:nvGrpSpPr>
          <p:grpSpPr>
            <a:xfrm>
              <a:off x="7852429" y="4856782"/>
              <a:ext cx="1559626" cy="164369"/>
              <a:chOff x="1524000" y="5943600"/>
              <a:chExt cx="685800" cy="457200"/>
            </a:xfrm>
          </p:grpSpPr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8AB87074-CAC8-4AE8-B596-BB887B133272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262CCF8F-979E-4C33-9EDB-B6DAAB3222B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DACD2B-8283-41D4-BA8B-AE18E5558D51}"/>
                </a:ext>
              </a:extLst>
            </p:cNvPr>
            <p:cNvGrpSpPr/>
            <p:nvPr/>
          </p:nvGrpSpPr>
          <p:grpSpPr>
            <a:xfrm rot="10800000" flipV="1">
              <a:off x="8179751" y="4856782"/>
              <a:ext cx="962736" cy="27395"/>
              <a:chOff x="1524000" y="5943600"/>
              <a:chExt cx="685800" cy="457200"/>
            </a:xfrm>
          </p:grpSpPr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223DF556-0BF0-4389-AA4C-FADE71B51F85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FD9C3999-CC3F-4EF6-A23B-C3478DFBD48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118">
              <a:extLst>
                <a:ext uri="{FF2B5EF4-FFF2-40B4-BE49-F238E27FC236}">
                  <a16:creationId xmlns:a16="http://schemas.microsoft.com/office/drawing/2014/main" id="{AE1D1F89-8F96-4EEA-877F-F6CE49A81F1F}"/>
                </a:ext>
              </a:extLst>
            </p:cNvPr>
            <p:cNvGrpSpPr/>
            <p:nvPr/>
          </p:nvGrpSpPr>
          <p:grpSpPr>
            <a:xfrm rot="10800000" flipV="1">
              <a:off x="8179751" y="4721329"/>
              <a:ext cx="962736" cy="27395"/>
              <a:chOff x="1524000" y="5943600"/>
              <a:chExt cx="685800" cy="457200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D60F9B01-F104-44EB-B436-6BF45D6E6F61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02E68D-B64F-4260-A329-A539CFF1E5D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118">
              <a:extLst>
                <a:ext uri="{FF2B5EF4-FFF2-40B4-BE49-F238E27FC236}">
                  <a16:creationId xmlns:a16="http://schemas.microsoft.com/office/drawing/2014/main" id="{F641A907-FBCA-4D47-98CA-F0FB7C576950}"/>
                </a:ext>
              </a:extLst>
            </p:cNvPr>
            <p:cNvGrpSpPr/>
            <p:nvPr/>
          </p:nvGrpSpPr>
          <p:grpSpPr>
            <a:xfrm rot="10800000" flipV="1">
              <a:off x="8179751" y="4587398"/>
              <a:ext cx="962736" cy="27395"/>
              <a:chOff x="1524000" y="5943600"/>
              <a:chExt cx="685800" cy="457200"/>
            </a:xfrm>
          </p:grpSpPr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DB9549DD-A035-46CF-B758-5CB6B931C953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5ED2BAC3-F3A2-4B56-BF87-803897384C5E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118">
              <a:extLst>
                <a:ext uri="{FF2B5EF4-FFF2-40B4-BE49-F238E27FC236}">
                  <a16:creationId xmlns:a16="http://schemas.microsoft.com/office/drawing/2014/main" id="{0EAB169C-5B09-4D5A-BD29-92F7B2EF9F3C}"/>
                </a:ext>
              </a:extLst>
            </p:cNvPr>
            <p:cNvGrpSpPr/>
            <p:nvPr/>
          </p:nvGrpSpPr>
          <p:grpSpPr>
            <a:xfrm rot="10800000" flipV="1">
              <a:off x="8179751" y="4451945"/>
              <a:ext cx="962736" cy="27395"/>
              <a:chOff x="1524000" y="5943600"/>
              <a:chExt cx="685800" cy="457200"/>
            </a:xfrm>
          </p:grpSpPr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5D249449-C04F-468B-9838-00DAD4FF6713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311FD567-3EA4-4BC6-A8EA-9C2FDB9DC173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118">
              <a:extLst>
                <a:ext uri="{FF2B5EF4-FFF2-40B4-BE49-F238E27FC236}">
                  <a16:creationId xmlns:a16="http://schemas.microsoft.com/office/drawing/2014/main" id="{3E95757C-BAE2-4BC1-AA31-60CE39CE5822}"/>
                </a:ext>
              </a:extLst>
            </p:cNvPr>
            <p:cNvGrpSpPr/>
            <p:nvPr/>
          </p:nvGrpSpPr>
          <p:grpSpPr>
            <a:xfrm rot="10800000" flipV="1">
              <a:off x="8179751" y="4316491"/>
              <a:ext cx="962736" cy="27395"/>
              <a:chOff x="1524000" y="5943600"/>
              <a:chExt cx="685800" cy="457200"/>
            </a:xfrm>
          </p:grpSpPr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66656A44-06EB-4ED5-9A84-FAA1035D7671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8A1441C8-A4FE-475B-BEC9-D3FDD663A06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7A67B001-1FF1-4221-85F1-68482C1290D3}"/>
                </a:ext>
              </a:extLst>
            </p:cNvPr>
            <p:cNvSpPr/>
            <p:nvPr/>
          </p:nvSpPr>
          <p:spPr>
            <a:xfrm>
              <a:off x="7852429" y="4181038"/>
              <a:ext cx="1559626" cy="164369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8AC08-8694-4EE0-AE1B-0C7C30A85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1348" y="5029199"/>
              <a:ext cx="870894" cy="2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67" name="Group 115">
              <a:extLst>
                <a:ext uri="{FF2B5EF4-FFF2-40B4-BE49-F238E27FC236}">
                  <a16:creationId xmlns:a16="http://schemas.microsoft.com/office/drawing/2014/main" id="{58A992FA-D2E7-471D-81CA-A685EBCC1065}"/>
                </a:ext>
              </a:extLst>
            </p:cNvPr>
            <p:cNvGrpSpPr/>
            <p:nvPr/>
          </p:nvGrpSpPr>
          <p:grpSpPr>
            <a:xfrm>
              <a:off x="7852429" y="4721329"/>
              <a:ext cx="1559626" cy="164369"/>
              <a:chOff x="1524000" y="5943600"/>
              <a:chExt cx="685800" cy="457200"/>
            </a:xfrm>
          </p:grpSpPr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CC9C616C-F1D9-43F1-B869-AB969D50CE84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7F139517-38E1-4808-998D-923526DC3F09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248877-73D8-4BB0-B311-E8A36F2357E5}"/>
                </a:ext>
              </a:extLst>
            </p:cNvPr>
            <p:cNvGrpSpPr/>
            <p:nvPr/>
          </p:nvGrpSpPr>
          <p:grpSpPr>
            <a:xfrm>
              <a:off x="7852429" y="4587398"/>
              <a:ext cx="1559626" cy="164369"/>
              <a:chOff x="1524000" y="5943600"/>
              <a:chExt cx="685800" cy="457200"/>
            </a:xfrm>
          </p:grpSpPr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D63089F3-B3E6-4AC2-93D0-40BE97370147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E22CD245-021F-4F07-8A31-DB4899A2B664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5">
              <a:extLst>
                <a:ext uri="{FF2B5EF4-FFF2-40B4-BE49-F238E27FC236}">
                  <a16:creationId xmlns:a16="http://schemas.microsoft.com/office/drawing/2014/main" id="{AFB85DCA-C66F-4E67-96A3-B1EE09CA2858}"/>
                </a:ext>
              </a:extLst>
            </p:cNvPr>
            <p:cNvGrpSpPr/>
            <p:nvPr/>
          </p:nvGrpSpPr>
          <p:grpSpPr>
            <a:xfrm>
              <a:off x="7852429" y="4451945"/>
              <a:ext cx="1559626" cy="164369"/>
              <a:chOff x="1524000" y="5943600"/>
              <a:chExt cx="685800" cy="457200"/>
            </a:xfrm>
          </p:grpSpPr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DF1F6613-F7AB-45EF-98C9-DBEFCAC877E8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C780CCA2-0C26-4FE0-8440-C4023301DEAF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115">
              <a:extLst>
                <a:ext uri="{FF2B5EF4-FFF2-40B4-BE49-F238E27FC236}">
                  <a16:creationId xmlns:a16="http://schemas.microsoft.com/office/drawing/2014/main" id="{8108D96D-9882-478C-A46F-3D13D4CD799D}"/>
                </a:ext>
              </a:extLst>
            </p:cNvPr>
            <p:cNvGrpSpPr/>
            <p:nvPr/>
          </p:nvGrpSpPr>
          <p:grpSpPr>
            <a:xfrm>
              <a:off x="7852429" y="4316491"/>
              <a:ext cx="1559626" cy="164369"/>
              <a:chOff x="1524000" y="5943600"/>
              <a:chExt cx="685800" cy="457200"/>
            </a:xfrm>
          </p:grpSpPr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0F7E3D64-EAE6-4311-AA06-271A8614A38A}"/>
                  </a:ext>
                </a:extLst>
              </p:cNvPr>
              <p:cNvSpPr/>
              <p:nvPr/>
            </p:nvSpPr>
            <p:spPr>
              <a:xfrm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7F8EAC73-65E4-44E1-9451-530E5D859204}"/>
                  </a:ext>
                </a:extLst>
              </p:cNvPr>
              <p:cNvSpPr/>
              <p:nvPr/>
            </p:nvSpPr>
            <p:spPr>
              <a:xfrm flipV="1">
                <a:off x="1524000" y="5943600"/>
                <a:ext cx="685800" cy="457200"/>
              </a:xfrm>
              <a:prstGeom prst="arc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574AA250-B02E-4893-8A76-A3C780B857B7}"/>
                </a:ext>
              </a:extLst>
            </p:cNvPr>
            <p:cNvSpPr/>
            <p:nvPr/>
          </p:nvSpPr>
          <p:spPr>
            <a:xfrm flipV="1">
              <a:off x="7852429" y="4181038"/>
              <a:ext cx="1559626" cy="164369"/>
            </a:xfrm>
            <a:prstGeom prst="arc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6DC0B1-1983-4409-BF70-ABFDF098F8D5}"/>
                </a:ext>
              </a:extLst>
            </p:cNvPr>
            <p:cNvSpPr txBox="1"/>
            <p:nvPr/>
          </p:nvSpPr>
          <p:spPr>
            <a:xfrm>
              <a:off x="7430637" y="4458443"/>
              <a:ext cx="61908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latin typeface="Calibri" panose="020F0502020204030204"/>
                </a:rPr>
                <a:t>Coil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94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Level Transformer</a:t>
            </a:r>
            <a:endParaRPr lang="en-US" alt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4285-8990-4912-85F2-9C401257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Circuit with a Transformer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D0EA7-0111-4EEC-9318-7EE0F5066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4977500" cy="5196840"/>
              </a:xfrm>
            </p:spPr>
            <p:txBody>
              <a:bodyPr/>
              <a:lstStyle/>
              <a:p>
                <a:r>
                  <a:rPr lang="en-US" dirty="0"/>
                  <a:t>We want to find the source current</a:t>
                </a:r>
              </a:p>
              <a:p>
                <a:pPr marL="0" indent="0">
                  <a:buNone/>
                </a:pPr>
                <a:r>
                  <a:rPr lang="en-US" b="0" dirty="0"/>
                  <a:t>Left side resistor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 err="1"/>
                  <a:t>Rig</a:t>
                </a:r>
                <a:r>
                  <a:rPr lang="en-US" b="0" dirty="0"/>
                  <a:t>ht side resistor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Ideal </a:t>
                </a:r>
                <a:r>
                  <a:rPr lang="en-US" dirty="0"/>
                  <a:t>t</a:t>
                </a:r>
                <a:r>
                  <a:rPr lang="en-US" b="0" dirty="0"/>
                  <a:t>ransformer voltage law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Ideal transformer current law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Solve this set of 4 equations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D0EA7-0111-4EEC-9318-7EE0F5066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4977500" cy="5196840"/>
              </a:xfrm>
              <a:blipFill>
                <a:blip r:embed="rId2"/>
                <a:stretch>
                  <a:fillRect l="-1348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3B8301-8F73-4005-A354-443BD1918B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39730" y="3187571"/>
            <a:ext cx="1" cy="16665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8">
            <a:extLst>
              <a:ext uri="{FF2B5EF4-FFF2-40B4-BE49-F238E27FC236}">
                <a16:creationId xmlns:a16="http://schemas.microsoft.com/office/drawing/2014/main" id="{473A1D8B-7508-4488-83AD-AF309AFFA25D}"/>
              </a:ext>
            </a:extLst>
          </p:cNvPr>
          <p:cNvGrpSpPr>
            <a:grpSpLocks/>
          </p:cNvGrpSpPr>
          <p:nvPr/>
        </p:nvGrpSpPr>
        <p:grpSpPr bwMode="auto">
          <a:xfrm>
            <a:off x="6393496" y="3839568"/>
            <a:ext cx="457200" cy="480153"/>
            <a:chOff x="991181" y="2834859"/>
            <a:chExt cx="457183" cy="48015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544ECF-0A52-4E82-A5C3-C74E38CC1B91}"/>
                </a:ext>
              </a:extLst>
            </p:cNvPr>
            <p:cNvSpPr/>
            <p:nvPr/>
          </p:nvSpPr>
          <p:spPr>
            <a:xfrm>
              <a:off x="991181" y="2859399"/>
              <a:ext cx="457183" cy="455613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TextBox 100">
              <a:extLst>
                <a:ext uri="{FF2B5EF4-FFF2-40B4-BE49-F238E27FC236}">
                  <a16:creationId xmlns:a16="http://schemas.microsoft.com/office/drawing/2014/main" id="{9176DBAC-FADE-4EF7-BD17-4557BC525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82" y="2834859"/>
              <a:ext cx="314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</p:txBody>
        </p:sp>
        <p:sp>
          <p:nvSpPr>
            <p:cNvPr id="11" name="TextBox 101">
              <a:extLst>
                <a:ext uri="{FF2B5EF4-FFF2-40B4-BE49-F238E27FC236}">
                  <a16:creationId xmlns:a16="http://schemas.microsoft.com/office/drawing/2014/main" id="{5089D5C2-CC53-4AD4-A5D5-8D4BBF46F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82" y="2858195"/>
              <a:ext cx="3088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53D1-FC4E-43A9-BA91-8BF229A07EDF}"/>
                  </a:ext>
                </a:extLst>
              </p:cNvPr>
              <p:cNvSpPr txBox="1"/>
              <p:nvPr/>
            </p:nvSpPr>
            <p:spPr>
              <a:xfrm>
                <a:off x="5180700" y="3890373"/>
                <a:ext cx="1197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100∠0°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53D1-FC4E-43A9-BA91-8BF229A07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00" y="3890373"/>
                <a:ext cx="11970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E328C6-D111-4B47-B761-2927A594BE8C}"/>
              </a:ext>
            </a:extLst>
          </p:cNvPr>
          <p:cNvGrpSpPr/>
          <p:nvPr/>
        </p:nvGrpSpPr>
        <p:grpSpPr>
          <a:xfrm>
            <a:off x="6642907" y="2733570"/>
            <a:ext cx="1751141" cy="624085"/>
            <a:chOff x="2084487" y="1527692"/>
            <a:chExt cx="1751141" cy="624085"/>
          </a:xfrm>
        </p:grpSpPr>
        <p:grpSp>
          <p:nvGrpSpPr>
            <p:cNvPr id="13" name="Group 140">
              <a:extLst>
                <a:ext uri="{FF2B5EF4-FFF2-40B4-BE49-F238E27FC236}">
                  <a16:creationId xmlns:a16="http://schemas.microsoft.com/office/drawing/2014/main" id="{EF827E7C-D06D-453A-9080-A4828E2EA9A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810039" y="1126188"/>
              <a:ext cx="300037" cy="1751141"/>
              <a:chOff x="4385231" y="2514937"/>
              <a:chExt cx="300037" cy="17510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E7DF7E-85DD-43B4-85A5-83952D0E9781}"/>
                  </a:ext>
                </a:extLst>
              </p:cNvPr>
              <p:cNvCxnSpPr/>
              <p:nvPr/>
            </p:nvCxnSpPr>
            <p:spPr>
              <a:xfrm>
                <a:off x="4547156" y="3121467"/>
                <a:ext cx="138112" cy="460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D2108F-3ADC-4E15-BC4D-32834B891391}"/>
                  </a:ext>
                </a:extLst>
              </p:cNvPr>
              <p:cNvCxnSpPr/>
              <p:nvPr/>
            </p:nvCxnSpPr>
            <p:spPr>
              <a:xfrm flipV="1">
                <a:off x="4407456" y="3167503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20AB261-C1CF-4E9D-92E1-BB12EB2E52C3}"/>
                  </a:ext>
                </a:extLst>
              </p:cNvPr>
              <p:cNvCxnSpPr/>
              <p:nvPr/>
            </p:nvCxnSpPr>
            <p:spPr>
              <a:xfrm flipH="1" flipV="1">
                <a:off x="4396343" y="3261162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09111E9-7871-462B-AACE-FB2AA3690787}"/>
                  </a:ext>
                </a:extLst>
              </p:cNvPr>
              <p:cNvCxnSpPr/>
              <p:nvPr/>
            </p:nvCxnSpPr>
            <p:spPr>
              <a:xfrm flipV="1">
                <a:off x="4407456" y="3357997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953DD5-CED0-4DD4-AA54-1DF71AE01770}"/>
                  </a:ext>
                </a:extLst>
              </p:cNvPr>
              <p:cNvCxnSpPr/>
              <p:nvPr/>
            </p:nvCxnSpPr>
            <p:spPr>
              <a:xfrm flipH="1" flipV="1">
                <a:off x="4396343" y="3450068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091F808-C364-4873-B2EA-DC1076D94DED}"/>
                  </a:ext>
                </a:extLst>
              </p:cNvPr>
              <p:cNvCxnSpPr/>
              <p:nvPr/>
            </p:nvCxnSpPr>
            <p:spPr>
              <a:xfrm flipV="1">
                <a:off x="4385231" y="3543727"/>
                <a:ext cx="276225" cy="936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043CB95-797B-41D1-B5EA-33B7D4CE8B52}"/>
                  </a:ext>
                </a:extLst>
              </p:cNvPr>
              <p:cNvCxnSpPr/>
              <p:nvPr/>
            </p:nvCxnSpPr>
            <p:spPr>
              <a:xfrm>
                <a:off x="4386819" y="3640562"/>
                <a:ext cx="160338" cy="460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BF788CE-663A-4FB0-BB51-A2F558D7BE6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243097" y="2817408"/>
                <a:ext cx="606532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032B85-053A-4371-94FD-A18798A9C8A3}"/>
                  </a:ext>
                </a:extLst>
              </p:cNvPr>
              <p:cNvCxnSpPr/>
              <p:nvPr/>
            </p:nvCxnSpPr>
            <p:spPr>
              <a:xfrm flipV="1">
                <a:off x="4545568" y="3686597"/>
                <a:ext cx="0" cy="5794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5D359CF-90C1-4F0D-8F34-09AFB48E4C4E}"/>
                    </a:ext>
                  </a:extLst>
                </p:cNvPr>
                <p:cNvSpPr txBox="1"/>
                <p:nvPr/>
              </p:nvSpPr>
              <p:spPr>
                <a:xfrm>
                  <a:off x="2612203" y="1527692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DC0D2C-5F63-4E76-8F9F-6FE0F8BF1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203" y="1527692"/>
                  <a:ext cx="5277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F0AEDDF0-0BC2-44DD-81BF-F9101F5671F8}"/>
              </a:ext>
            </a:extLst>
          </p:cNvPr>
          <p:cNvGrpSpPr>
            <a:grpSpLocks/>
          </p:cNvGrpSpPr>
          <p:nvPr/>
        </p:nvGrpSpPr>
        <p:grpSpPr bwMode="auto">
          <a:xfrm>
            <a:off x="10771899" y="3187571"/>
            <a:ext cx="300037" cy="1674591"/>
            <a:chOff x="4385231" y="2591484"/>
            <a:chExt cx="300037" cy="167453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6B2A98-1ED0-4243-B78D-6A714C330392}"/>
                </a:ext>
              </a:extLst>
            </p:cNvPr>
            <p:cNvCxnSpPr/>
            <p:nvPr/>
          </p:nvCxnSpPr>
          <p:spPr>
            <a:xfrm>
              <a:off x="4547156" y="3121467"/>
              <a:ext cx="138112" cy="46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72B0DC-BA55-4125-92DF-6D8AA7EEC98A}"/>
                </a:ext>
              </a:extLst>
            </p:cNvPr>
            <p:cNvCxnSpPr/>
            <p:nvPr/>
          </p:nvCxnSpPr>
          <p:spPr>
            <a:xfrm flipV="1">
              <a:off x="4407456" y="3167503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E6A434-78F1-411A-8C39-457B4A7707A9}"/>
                </a:ext>
              </a:extLst>
            </p:cNvPr>
            <p:cNvCxnSpPr/>
            <p:nvPr/>
          </p:nvCxnSpPr>
          <p:spPr>
            <a:xfrm flipH="1" flipV="1">
              <a:off x="4396343" y="3261162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317135-B8A0-413D-BA30-B240D0CBD0DB}"/>
                </a:ext>
              </a:extLst>
            </p:cNvPr>
            <p:cNvCxnSpPr/>
            <p:nvPr/>
          </p:nvCxnSpPr>
          <p:spPr>
            <a:xfrm flipV="1">
              <a:off x="4407456" y="3357997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5769F6-DD83-49EE-B433-5862395BC53B}"/>
                </a:ext>
              </a:extLst>
            </p:cNvPr>
            <p:cNvCxnSpPr/>
            <p:nvPr/>
          </p:nvCxnSpPr>
          <p:spPr>
            <a:xfrm flipH="1" flipV="1">
              <a:off x="4396343" y="3450068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81C95-BEAC-4FA1-B56E-BE7C45E2EEC5}"/>
                </a:ext>
              </a:extLst>
            </p:cNvPr>
            <p:cNvCxnSpPr/>
            <p:nvPr/>
          </p:nvCxnSpPr>
          <p:spPr>
            <a:xfrm flipV="1">
              <a:off x="4385231" y="3543727"/>
              <a:ext cx="276225" cy="936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C33107-C567-4118-A8B3-DEBE365B6512}"/>
                </a:ext>
              </a:extLst>
            </p:cNvPr>
            <p:cNvCxnSpPr/>
            <p:nvPr/>
          </p:nvCxnSpPr>
          <p:spPr>
            <a:xfrm>
              <a:off x="4386819" y="3640562"/>
              <a:ext cx="160338" cy="46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243BBAF-B5AA-4066-829C-0CE8FC6B4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569" y="2591484"/>
              <a:ext cx="0" cy="5299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70416C-64D1-4E5C-80CE-6188E7466321}"/>
                </a:ext>
              </a:extLst>
            </p:cNvPr>
            <p:cNvCxnSpPr/>
            <p:nvPr/>
          </p:nvCxnSpPr>
          <p:spPr>
            <a:xfrm flipV="1">
              <a:off x="4545568" y="3686597"/>
              <a:ext cx="0" cy="5794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23E62-E263-4854-8CE3-9827F4220DFB}"/>
                  </a:ext>
                </a:extLst>
              </p:cNvPr>
              <p:cNvSpPr txBox="1"/>
              <p:nvPr/>
            </p:nvSpPr>
            <p:spPr>
              <a:xfrm>
                <a:off x="11004175" y="3834725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23E62-E263-4854-8CE3-9827F4220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175" y="3834725"/>
                <a:ext cx="655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53408A-8AC8-4BE0-B000-9C155A0A138A}"/>
              </a:ext>
            </a:extLst>
          </p:cNvPr>
          <p:cNvCxnSpPr>
            <a:cxnSpLocks/>
          </p:cNvCxnSpPr>
          <p:nvPr/>
        </p:nvCxnSpPr>
        <p:spPr>
          <a:xfrm>
            <a:off x="6639730" y="4850434"/>
            <a:ext cx="2300132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87DF4C-CDBE-4511-BB7F-AB0E41FD50D0}"/>
              </a:ext>
            </a:extLst>
          </p:cNvPr>
          <p:cNvGrpSpPr/>
          <p:nvPr/>
        </p:nvGrpSpPr>
        <p:grpSpPr>
          <a:xfrm>
            <a:off x="8726983" y="3514689"/>
            <a:ext cx="425759" cy="1140421"/>
            <a:chOff x="8830271" y="2486109"/>
            <a:chExt cx="425759" cy="1140421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D254A0E-BC6A-4F46-A234-BB5403233E20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7E2E1E84-DC9D-4578-ABB4-C9B4DA989F95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93A1C61-8960-4BB2-91DF-054EBBD762DE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45D4519D-B94C-481C-A549-EBAC73E7AF5C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E4F7F4-1D27-48BD-8752-BA03EC550F1E}"/>
              </a:ext>
            </a:extLst>
          </p:cNvPr>
          <p:cNvGrpSpPr/>
          <p:nvPr/>
        </p:nvGrpSpPr>
        <p:grpSpPr>
          <a:xfrm flipH="1">
            <a:off x="9378566" y="3488675"/>
            <a:ext cx="425759" cy="1140421"/>
            <a:chOff x="8830271" y="2486109"/>
            <a:chExt cx="425759" cy="1140421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4F96B32-E352-42AC-ACFA-C73F7AC6AF63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17DBF037-A115-4185-A2D7-DDF636E0A334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768D7A1E-275F-4DD3-B304-C51B5DABE377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5DFBA4F2-0CA6-4C99-B1E4-02FC01061C41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2F736B-71B8-4C09-B05B-5D4E34DCC5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25766" y="4655110"/>
            <a:ext cx="1" cy="18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590905-3E6D-4341-9121-3AF1EEB8DA4F}"/>
              </a:ext>
            </a:extLst>
          </p:cNvPr>
          <p:cNvCxnSpPr>
            <a:cxnSpLocks/>
          </p:cNvCxnSpPr>
          <p:nvPr/>
        </p:nvCxnSpPr>
        <p:spPr>
          <a:xfrm>
            <a:off x="9591445" y="4876800"/>
            <a:ext cx="1373335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960FBC-D222-4253-8050-E31019B7B5C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91445" y="4661756"/>
            <a:ext cx="1" cy="18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B2B64F-C2C6-4D7C-9626-06461BCBF2F0}"/>
              </a:ext>
            </a:extLst>
          </p:cNvPr>
          <p:cNvCxnSpPr>
            <a:cxnSpLocks/>
          </p:cNvCxnSpPr>
          <p:nvPr/>
        </p:nvCxnSpPr>
        <p:spPr>
          <a:xfrm>
            <a:off x="9559696" y="3177171"/>
            <a:ext cx="1373335" cy="11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9654D10-75DE-4484-BCE7-0A9C6C4E3269}"/>
              </a:ext>
            </a:extLst>
          </p:cNvPr>
          <p:cNvCxnSpPr>
            <a:cxnSpLocks/>
          </p:cNvCxnSpPr>
          <p:nvPr/>
        </p:nvCxnSpPr>
        <p:spPr>
          <a:xfrm flipV="1">
            <a:off x="8263946" y="3197317"/>
            <a:ext cx="675916" cy="2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6D53D38-A275-4C28-B4B6-A98709D0F5E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39862" y="3177171"/>
            <a:ext cx="2" cy="337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2C826D8-4416-4C5A-B123-150BD59219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68510" y="3159007"/>
            <a:ext cx="2" cy="337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CF2CE10-11A8-4E46-A07E-86F4F12D8970}"/>
              </a:ext>
            </a:extLst>
          </p:cNvPr>
          <p:cNvSpPr txBox="1"/>
          <p:nvPr/>
        </p:nvSpPr>
        <p:spPr>
          <a:xfrm>
            <a:off x="8659222" y="2529268"/>
            <a:ext cx="127041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+mj-lt"/>
              </a:rPr>
              <a:t>Turns ratio</a:t>
            </a:r>
          </a:p>
          <a:p>
            <a:pPr algn="ctr"/>
            <a:r>
              <a:rPr lang="en-US" sz="1800" dirty="0">
                <a:latin typeface="+mj-lt"/>
              </a:rPr>
              <a:t>2:1</a:t>
            </a:r>
            <a:endParaRPr lang="en-US" sz="1800" b="0" dirty="0">
              <a:latin typeface="+mj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590951-E63C-4043-9FBB-D64A15A7374C}"/>
              </a:ext>
            </a:extLst>
          </p:cNvPr>
          <p:cNvGrpSpPr/>
          <p:nvPr/>
        </p:nvGrpSpPr>
        <p:grpSpPr>
          <a:xfrm>
            <a:off x="8221113" y="3580781"/>
            <a:ext cx="767931" cy="949964"/>
            <a:chOff x="6555636" y="2719192"/>
            <a:chExt cx="767931" cy="9499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D996351-1348-4FFF-AD67-305352918493}"/>
                    </a:ext>
                  </a:extLst>
                </p:cNvPr>
                <p:cNvSpPr txBox="1"/>
                <p:nvPr/>
              </p:nvSpPr>
              <p:spPr>
                <a:xfrm>
                  <a:off x="6653191" y="3000537"/>
                  <a:ext cx="458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D996351-1348-4FFF-AD67-305352918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191" y="3000537"/>
                  <a:ext cx="45800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47193B0-764C-4632-8097-BA41019AFF64}"/>
                    </a:ext>
                  </a:extLst>
                </p:cNvPr>
                <p:cNvSpPr txBox="1"/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C7B81D9-E5CE-4BE4-A300-729532499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89465E1-5B85-4ABD-A478-1E90F84D27FE}"/>
                    </a:ext>
                  </a:extLst>
                </p:cNvPr>
                <p:cNvSpPr txBox="1"/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697CD73-4E15-41F9-8648-0A822F361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5C1A39-08DC-47EE-AD44-DE552DDC5515}"/>
              </a:ext>
            </a:extLst>
          </p:cNvPr>
          <p:cNvGrpSpPr/>
          <p:nvPr/>
        </p:nvGrpSpPr>
        <p:grpSpPr>
          <a:xfrm>
            <a:off x="9592576" y="3580781"/>
            <a:ext cx="767931" cy="949964"/>
            <a:chOff x="6555636" y="2719192"/>
            <a:chExt cx="767931" cy="9499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94304-98A6-4D79-A3A1-AD23F8C01FB3}"/>
                    </a:ext>
                  </a:extLst>
                </p:cNvPr>
                <p:cNvSpPr txBox="1"/>
                <p:nvPr/>
              </p:nvSpPr>
              <p:spPr>
                <a:xfrm>
                  <a:off x="6653191" y="3000537"/>
                  <a:ext cx="463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94304-98A6-4D79-A3A1-AD23F8C01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191" y="3000537"/>
                  <a:ext cx="46333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E7CD724-39DB-4C00-A88F-AC3CCEC2343A}"/>
                    </a:ext>
                  </a:extLst>
                </p:cNvPr>
                <p:cNvSpPr txBox="1"/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C7B81D9-E5CE-4BE4-A300-729532499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636" y="2719192"/>
                  <a:ext cx="60960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F6548C2-CC39-4529-8AD2-F9D77A79E528}"/>
                    </a:ext>
                  </a:extLst>
                </p:cNvPr>
                <p:cNvSpPr txBox="1"/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697CD73-4E15-41F9-8648-0A822F361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567" y="3330602"/>
                  <a:ext cx="76200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CB6F158-DBD9-441B-9949-DDDCA5BB85A4}"/>
              </a:ext>
            </a:extLst>
          </p:cNvPr>
          <p:cNvCxnSpPr>
            <a:cxnSpLocks/>
          </p:cNvCxnSpPr>
          <p:nvPr/>
        </p:nvCxnSpPr>
        <p:spPr>
          <a:xfrm>
            <a:off x="8051110" y="3055197"/>
            <a:ext cx="691087" cy="24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0132CF-DBA2-435E-B31E-EA82445D1EF8}"/>
                  </a:ext>
                </a:extLst>
              </p:cNvPr>
              <p:cNvSpPr txBox="1"/>
              <p:nvPr/>
            </p:nvSpPr>
            <p:spPr>
              <a:xfrm>
                <a:off x="8047450" y="2657578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0132CF-DBA2-435E-B31E-EA82445D1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50" y="2657578"/>
                <a:ext cx="37893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003662-2C94-4F92-854E-96A71858EC7F}"/>
              </a:ext>
            </a:extLst>
          </p:cNvPr>
          <p:cNvCxnSpPr>
            <a:cxnSpLocks/>
          </p:cNvCxnSpPr>
          <p:nvPr/>
        </p:nvCxnSpPr>
        <p:spPr>
          <a:xfrm flipH="1" flipV="1">
            <a:off x="9698681" y="3070317"/>
            <a:ext cx="839065" cy="16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56A6641-90C8-45D5-AC48-612C617E7E19}"/>
                  </a:ext>
                </a:extLst>
              </p:cNvPr>
              <p:cNvSpPr txBox="1"/>
              <p:nvPr/>
            </p:nvSpPr>
            <p:spPr>
              <a:xfrm>
                <a:off x="10158813" y="2657055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56A6641-90C8-45D5-AC48-612C617E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813" y="2657055"/>
                <a:ext cx="378933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23209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462</TotalTime>
  <Words>677</Words>
  <Application>Microsoft Office PowerPoint</Application>
  <PresentationFormat>Widescreen</PresentationFormat>
  <Paragraphs>91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214, Spring 2022 Electrical Circuit Theory</vt:lpstr>
      <vt:lpstr>End-of-Semester Feedback</vt:lpstr>
      <vt:lpstr>One-Page Course Outline</vt:lpstr>
      <vt:lpstr>Transformers</vt:lpstr>
      <vt:lpstr>Magnetic Fields and a Coil of Wire</vt:lpstr>
      <vt:lpstr>Transformers are Like Two or More Inductors Coupled Together</vt:lpstr>
      <vt:lpstr>Transmission Level Transformer</vt:lpstr>
      <vt:lpstr>Example Circuit with a Transformer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221</cp:revision>
  <cp:lastPrinted>2011-08-22T16:49:24Z</cp:lastPrinted>
  <dcterms:created xsi:type="dcterms:W3CDTF">2021-11-08T20:57:05Z</dcterms:created>
  <dcterms:modified xsi:type="dcterms:W3CDTF">2022-04-25T19:52:03Z</dcterms:modified>
</cp:coreProperties>
</file>