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16"/>
  </p:notesMasterIdLst>
  <p:handoutMasterIdLst>
    <p:handoutMasterId r:id="rId17"/>
  </p:handoutMasterIdLst>
  <p:sldIdLst>
    <p:sldId id="356" r:id="rId2"/>
    <p:sldId id="502" r:id="rId3"/>
    <p:sldId id="504" r:id="rId4"/>
    <p:sldId id="358" r:id="rId5"/>
    <p:sldId id="359" r:id="rId6"/>
    <p:sldId id="368" r:id="rId7"/>
    <p:sldId id="275" r:id="rId8"/>
    <p:sldId id="362" r:id="rId9"/>
    <p:sldId id="505" r:id="rId10"/>
    <p:sldId id="320" r:id="rId11"/>
    <p:sldId id="333" r:id="rId12"/>
    <p:sldId id="332" r:id="rId13"/>
    <p:sldId id="506" r:id="rId14"/>
    <p:sldId id="507" r:id="rId15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4472C4"/>
    <a:srgbClr val="500000"/>
    <a:srgbClr val="FFFFFF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088" autoAdjust="0"/>
  </p:normalViewPr>
  <p:slideViewPr>
    <p:cSldViewPr>
      <p:cViewPr>
        <p:scale>
          <a:sx n="75" d="100"/>
          <a:sy n="75" d="100"/>
        </p:scale>
        <p:origin x="600" y="3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9181FC-D85A-4591-8BD1-5E6A6B17461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52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D1312D8-434C-4C60-8C4B-E4617D2AD42F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78756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D49BEA-9FFE-4006-A5A2-9C84A606C9AC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79785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B0F6478-4FD9-4DEB-893C-0B9CA4E6DF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671" t="25369" r="8389" b="25370"/>
          <a:stretch/>
        </p:blipFill>
        <p:spPr>
          <a:xfrm>
            <a:off x="292100" y="5279524"/>
            <a:ext cx="5048250" cy="1285007"/>
          </a:xfrm>
          <a:prstGeom prst="rect">
            <a:avLst/>
          </a:prstGeom>
        </p:spPr>
      </p:pic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599"/>
            <a:ext cx="10363200" cy="2590795"/>
          </a:xfrm>
        </p:spPr>
        <p:txBody>
          <a:bodyPr/>
          <a:lstStyle>
            <a:lvl1pPr algn="ctr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80160"/>
            <a:ext cx="10896600" cy="519684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 sz="2000"/>
            </a:lvl1pPr>
            <a:lvl2pPr>
              <a:defRPr sz="1800"/>
            </a:lvl2pPr>
            <a:lvl3pPr marL="1257300" indent="-342900">
              <a:buSzPct val="90000"/>
              <a:buFont typeface="Arial" panose="020B0604020202020204" pitchFamily="34" charset="0"/>
              <a:buChar char="•"/>
              <a:defRPr sz="1800"/>
            </a:lvl3pPr>
            <a:lvl4pPr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423" y="1295400"/>
            <a:ext cx="561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000"/>
            </a:lvl1pPr>
            <a:lvl2pPr>
              <a:defRPr lang="en-US" sz="1800"/>
            </a:lvl2pPr>
            <a:lvl3pPr>
              <a:defRPr lang="en-US" sz="18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1423" y="1295400"/>
            <a:ext cx="5943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000" dirty="0"/>
            </a:lvl1pPr>
            <a:lvl2pPr>
              <a:defRPr lang="en-US" sz="1800" dirty="0"/>
            </a:lvl2pPr>
            <a:lvl3pPr>
              <a:defRPr lang="en-US" sz="1800" dirty="0"/>
            </a:lvl3pPr>
            <a:lvl4pPr>
              <a:defRPr lang="en-US" sz="1800" dirty="0"/>
            </a:lvl4pPr>
            <a:lvl5pPr>
              <a:defRPr lang="en-US" sz="1800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5" r:id="rId3"/>
    <p:sldLayoutId id="2147483727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18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18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18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18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3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13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ing.tamu.edu/electrical/_files/_documents/_content-documents/ECEN-Grad-Handbook-2020-2021-10Nov2020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ngineering.tamu.edu/admissions-and-aid/undergraduate-summer-research-grants/index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676400"/>
          </a:xfrm>
        </p:spPr>
        <p:txBody>
          <a:bodyPr/>
          <a:lstStyle/>
          <a:p>
            <a:r>
              <a:rPr lang="en-US" altLang="en-US" dirty="0"/>
              <a:t>ECEN 214, Spring 2022</a:t>
            </a:r>
            <a:br>
              <a:rPr lang="en-US" altLang="en-US" dirty="0"/>
            </a:br>
            <a:r>
              <a:rPr lang="en-US" altLang="en-US" dirty="0"/>
              <a:t>Electrical Circuit Theory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/>
          <a:p>
            <a:r>
              <a:rPr lang="en-US" dirty="0"/>
              <a:t>Prof. Adam Birchfield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abirchfield@tamu.edu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28800" y="1752601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Class 24: Advanced Topics 3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Balanced Three-Phase (3</a:t>
            </a:r>
            <a:r>
              <a:rPr lang="en-US" altLang="en-US">
                <a:sym typeface="Symbol" pitchFamily="18" charset="2"/>
              </a:rPr>
              <a:t>) AC Circuits</a:t>
            </a:r>
            <a:endParaRPr lang="en-US" alt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 balanced three-phase (</a:t>
            </a:r>
            <a:r>
              <a:rPr lang="en-US" altLang="en-US">
                <a:sym typeface="Symbol" pitchFamily="18" charset="2"/>
              </a:rPr>
              <a:t>) system has</a:t>
            </a:r>
          </a:p>
          <a:p>
            <a:pPr lvl="1"/>
            <a:r>
              <a:rPr lang="en-US" altLang="en-US">
                <a:sym typeface="Symbol" pitchFamily="18" charset="2"/>
              </a:rPr>
              <a:t>three voltage sources with equal magnitude, but with an angle shift of 120</a:t>
            </a:r>
          </a:p>
          <a:p>
            <a:pPr lvl="1"/>
            <a:r>
              <a:rPr lang="en-US" altLang="en-US">
                <a:sym typeface="Symbol" pitchFamily="18" charset="2"/>
              </a:rPr>
              <a:t>equal loads on each phase</a:t>
            </a:r>
          </a:p>
          <a:p>
            <a:pPr lvl="1"/>
            <a:r>
              <a:rPr lang="en-US" altLang="en-US">
                <a:sym typeface="Symbol" pitchFamily="18" charset="2"/>
              </a:rPr>
              <a:t>equal impedance on the lines connecting the generators to the loads </a:t>
            </a:r>
          </a:p>
          <a:p>
            <a:r>
              <a:rPr lang="en-US" altLang="en-US">
                <a:sym typeface="Symbol" pitchFamily="18" charset="2"/>
              </a:rPr>
              <a:t>Bulk power systems are almost exclusively 3</a:t>
            </a:r>
          </a:p>
          <a:p>
            <a:r>
              <a:rPr lang="en-US" altLang="en-US">
                <a:sym typeface="Symbol" pitchFamily="18" charset="2"/>
              </a:rPr>
              <a:t>Single-phase is used primarily only in low voltage, low power settings, such as residential and some commercial</a:t>
            </a:r>
          </a:p>
          <a:p>
            <a:r>
              <a:rPr lang="en-US" altLang="en-US">
                <a:sym typeface="Symbol" pitchFamily="18" charset="2"/>
              </a:rPr>
              <a:t>Advantages</a:t>
            </a:r>
          </a:p>
          <a:p>
            <a:pPr lvl="1"/>
            <a:r>
              <a:rPr lang="en-US" altLang="en-US"/>
              <a:t>Can transmit more power for same amount of wire (twice as much as single phase)</a:t>
            </a:r>
          </a:p>
          <a:p>
            <a:pPr lvl="1"/>
            <a:r>
              <a:rPr lang="en-US" altLang="en-US"/>
              <a:t>Torque produced by 3</a:t>
            </a:r>
            <a:r>
              <a:rPr lang="en-US" altLang="en-US">
                <a:sym typeface="Symbol" pitchFamily="18" charset="2"/>
              </a:rPr>
              <a:t> machines is constant</a:t>
            </a:r>
          </a:p>
          <a:p>
            <a:pPr lvl="1"/>
            <a:r>
              <a:rPr lang="en-US" altLang="en-US">
                <a:sym typeface="Symbol" pitchFamily="18" charset="2"/>
              </a:rPr>
              <a:t>Three-phase machines use less material for same power rating</a:t>
            </a:r>
          </a:p>
          <a:p>
            <a:pPr lvl="1"/>
            <a:r>
              <a:rPr lang="en-US" altLang="en-US">
                <a:sym typeface="Symbol" pitchFamily="18" charset="2"/>
              </a:rPr>
              <a:t>Three-phase machines start more easily than single-phase machines</a:t>
            </a:r>
          </a:p>
          <a:p>
            <a:endParaRPr lang="en-US" altLang="en-US" dirty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B22EC7-D9D4-4659-A75E-80E68FE7C337}"/>
                  </a:ext>
                </a:extLst>
              </p:cNvPr>
              <p:cNvSpPr txBox="1"/>
              <p:nvPr/>
            </p:nvSpPr>
            <p:spPr>
              <a:xfrm>
                <a:off x="3892203" y="2953055"/>
                <a:ext cx="22037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𝑏𝑛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∠−120°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B22EC7-D9D4-4659-A75E-80E68FE7C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203" y="2953055"/>
                <a:ext cx="2203797" cy="400110"/>
              </a:xfrm>
              <a:prstGeom prst="rect">
                <a:avLst/>
              </a:prstGeom>
              <a:blipFill>
                <a:blip r:embed="rId2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B95567-AFEC-431A-A0B7-B23E22DC4FAA}"/>
                  </a:ext>
                </a:extLst>
              </p:cNvPr>
              <p:cNvSpPr txBox="1"/>
              <p:nvPr/>
            </p:nvSpPr>
            <p:spPr>
              <a:xfrm>
                <a:off x="464477" y="2986518"/>
                <a:ext cx="18596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𝑐𝑛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∠120°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(=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∠−240°)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B95567-AFEC-431A-A0B7-B23E22DC4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77" y="2986518"/>
                <a:ext cx="1859623" cy="707886"/>
              </a:xfrm>
              <a:prstGeom prst="rect">
                <a:avLst/>
              </a:prstGeom>
              <a:blipFill>
                <a:blip r:embed="rId3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4F2F0F80-60BB-449E-9095-97BD4A101F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95400"/>
            <a:ext cx="6363387" cy="2977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Balanced 3</a:t>
            </a:r>
            <a:r>
              <a:rPr lang="en-US" altLang="en-US">
                <a:sym typeface="Symbol" pitchFamily="18" charset="2"/>
              </a:rPr>
              <a:t> -- No Neutral Current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AA72FA-9398-4E5E-B40D-047966A68A17}"/>
              </a:ext>
            </a:extLst>
          </p:cNvPr>
          <p:cNvSpPr txBox="1"/>
          <p:nvPr/>
        </p:nvSpPr>
        <p:spPr>
          <a:xfrm>
            <a:off x="2766059" y="1773364"/>
            <a:ext cx="42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D207A1-0239-460A-9483-04BC16C55E2A}"/>
              </a:ext>
            </a:extLst>
          </p:cNvPr>
          <p:cNvSpPr txBox="1"/>
          <p:nvPr/>
        </p:nvSpPr>
        <p:spPr>
          <a:xfrm>
            <a:off x="2766059" y="2150506"/>
            <a:ext cx="42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4C0530-7EC4-4F5E-86FA-85EA51FD5B3F}"/>
                  </a:ext>
                </a:extLst>
              </p:cNvPr>
              <p:cNvSpPr txBox="1"/>
              <p:nvPr/>
            </p:nvSpPr>
            <p:spPr>
              <a:xfrm>
                <a:off x="1295400" y="1986046"/>
                <a:ext cx="15697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𝑎𝑛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∠0°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4C0530-7EC4-4F5E-86FA-85EA51FD5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986046"/>
                <a:ext cx="1569719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9B6C125-E698-4CAC-99B3-2A1E121176AE}"/>
              </a:ext>
            </a:extLst>
          </p:cNvPr>
          <p:cNvSpPr txBox="1"/>
          <p:nvPr/>
        </p:nvSpPr>
        <p:spPr>
          <a:xfrm>
            <a:off x="2320291" y="2805188"/>
            <a:ext cx="42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–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DA7D72-3B9C-4B34-AABC-03059647D331}"/>
              </a:ext>
            </a:extLst>
          </p:cNvPr>
          <p:cNvSpPr txBox="1"/>
          <p:nvPr/>
        </p:nvSpPr>
        <p:spPr>
          <a:xfrm>
            <a:off x="2318387" y="3225311"/>
            <a:ext cx="42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B600BB-521B-4874-AC8C-AC5BE0234B0F}"/>
              </a:ext>
            </a:extLst>
          </p:cNvPr>
          <p:cNvSpPr txBox="1"/>
          <p:nvPr/>
        </p:nvSpPr>
        <p:spPr>
          <a:xfrm>
            <a:off x="3619789" y="2771706"/>
            <a:ext cx="42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–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4F7DBA-C470-4A8D-8742-CA49C4489EA3}"/>
              </a:ext>
            </a:extLst>
          </p:cNvPr>
          <p:cNvSpPr txBox="1"/>
          <p:nvPr/>
        </p:nvSpPr>
        <p:spPr>
          <a:xfrm>
            <a:off x="3661299" y="3215921"/>
            <a:ext cx="42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73BA37A-6083-4E93-87DA-E8035F2F4A54}"/>
                  </a:ext>
                </a:extLst>
              </p:cNvPr>
              <p:cNvSpPr txBox="1"/>
              <p:nvPr/>
            </p:nvSpPr>
            <p:spPr>
              <a:xfrm>
                <a:off x="3878579" y="1524062"/>
                <a:ext cx="807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 → 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73BA37A-6083-4E93-87DA-E8035F2F4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579" y="1524062"/>
                <a:ext cx="80772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8F2CADB-B23D-4D56-894A-01D3620422F6}"/>
              </a:ext>
            </a:extLst>
          </p:cNvPr>
          <p:cNvSpPr txBox="1"/>
          <p:nvPr/>
        </p:nvSpPr>
        <p:spPr>
          <a:xfrm>
            <a:off x="2004059" y="1273128"/>
            <a:ext cx="1303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Phase “a”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C1237B-207D-4750-972D-BB10BFB27B92}"/>
              </a:ext>
            </a:extLst>
          </p:cNvPr>
          <p:cNvSpPr txBox="1"/>
          <p:nvPr/>
        </p:nvSpPr>
        <p:spPr>
          <a:xfrm>
            <a:off x="1484262" y="3912739"/>
            <a:ext cx="1303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Phase “c”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7B87B9-34D7-4D69-AD36-84C1C5F5313B}"/>
              </a:ext>
            </a:extLst>
          </p:cNvPr>
          <p:cNvSpPr txBox="1"/>
          <p:nvPr/>
        </p:nvSpPr>
        <p:spPr>
          <a:xfrm>
            <a:off x="1769744" y="2502948"/>
            <a:ext cx="1489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Neutral “n”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6D7C91-EE97-4E6F-A27D-6A74003840AD}"/>
              </a:ext>
            </a:extLst>
          </p:cNvPr>
          <p:cNvSpPr txBox="1"/>
          <p:nvPr/>
        </p:nvSpPr>
        <p:spPr>
          <a:xfrm>
            <a:off x="3655964" y="3607875"/>
            <a:ext cx="1303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Phase “b”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9D88A25-D01C-4E86-AAE9-91D2C06A3F11}"/>
                  </a:ext>
                </a:extLst>
              </p:cNvPr>
              <p:cNvSpPr txBox="1"/>
              <p:nvPr/>
            </p:nvSpPr>
            <p:spPr>
              <a:xfrm>
                <a:off x="4333959" y="2368519"/>
                <a:ext cx="807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9D88A25-D01C-4E86-AAE9-91D2C06A3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959" y="2368519"/>
                <a:ext cx="80772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112680-ACB0-4898-A6C6-981A1970A57F}"/>
                  </a:ext>
                </a:extLst>
              </p:cNvPr>
              <p:cNvSpPr txBox="1"/>
              <p:nvPr/>
            </p:nvSpPr>
            <p:spPr>
              <a:xfrm>
                <a:off x="5586146" y="3586683"/>
                <a:ext cx="807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112680-ACB0-4898-A6C6-981A1970A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146" y="3586683"/>
                <a:ext cx="807720" cy="400110"/>
              </a:xfrm>
              <a:prstGeom prst="rect">
                <a:avLst/>
              </a:prstGeom>
              <a:blipFill>
                <a:blip r:embed="rId8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3047F6-7D9D-490A-9718-0A4DE71ED486}"/>
                  </a:ext>
                </a:extLst>
              </p:cNvPr>
              <p:cNvSpPr txBox="1"/>
              <p:nvPr/>
            </p:nvSpPr>
            <p:spPr>
              <a:xfrm>
                <a:off x="4876799" y="4106270"/>
                <a:ext cx="807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3047F6-7D9D-490A-9718-0A4DE71ED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799" y="4106270"/>
                <a:ext cx="80772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2E03F1B-4B97-4F3D-B295-268C18E30541}"/>
                  </a:ext>
                </a:extLst>
              </p:cNvPr>
              <p:cNvSpPr txBox="1"/>
              <p:nvPr/>
            </p:nvSpPr>
            <p:spPr>
              <a:xfrm>
                <a:off x="7238999" y="1999539"/>
                <a:ext cx="807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2E03F1B-4B97-4F3D-B295-268C18E30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999" y="1999539"/>
                <a:ext cx="807720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A390FA4-764E-453C-A368-B7DD114F73D2}"/>
                  </a:ext>
                </a:extLst>
              </p:cNvPr>
              <p:cNvSpPr txBox="1"/>
              <p:nvPr/>
            </p:nvSpPr>
            <p:spPr>
              <a:xfrm>
                <a:off x="7772399" y="3016998"/>
                <a:ext cx="807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A390FA4-764E-453C-A368-B7DD114F7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399" y="3016998"/>
                <a:ext cx="807720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4B43074-976B-437E-9965-BFDCC6E5FAA8}"/>
                  </a:ext>
                </a:extLst>
              </p:cNvPr>
              <p:cNvSpPr txBox="1"/>
              <p:nvPr/>
            </p:nvSpPr>
            <p:spPr>
              <a:xfrm>
                <a:off x="6795134" y="3015866"/>
                <a:ext cx="807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4B43074-976B-437E-9965-BFDCC6E5F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134" y="3015866"/>
                <a:ext cx="807720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060BB64-708F-49D0-8EB9-1262CBCA44AD}"/>
                  </a:ext>
                </a:extLst>
              </p:cNvPr>
              <p:cNvSpPr txBox="1"/>
              <p:nvPr/>
            </p:nvSpPr>
            <p:spPr>
              <a:xfrm>
                <a:off x="777874" y="4601782"/>
                <a:ext cx="7893050" cy="1771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1∠0°+1∠−120°+1∠120°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latin typeface="+mj-lt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𝑎𝑛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𝑏𝑛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𝑐𝑛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𝑎𝑛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060BB64-708F-49D0-8EB9-1262CBCA4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74" y="4601782"/>
                <a:ext cx="7893050" cy="177170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386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11049000" cy="1066800"/>
          </a:xfrm>
        </p:spPr>
        <p:txBody>
          <a:bodyPr/>
          <a:lstStyle/>
          <a:p>
            <a:r>
              <a:rPr lang="en-US" altLang="en-US" dirty="0"/>
              <a:t>Three-Phase Transmission Line</a:t>
            </a:r>
          </a:p>
        </p:txBody>
      </p:sp>
      <p:pic>
        <p:nvPicPr>
          <p:cNvPr id="36867" name="Picture 3" descr="Jul18_49"/>
          <p:cNvPicPr>
            <a:picLocks noChangeAspect="1" noChangeArrowheads="1"/>
          </p:cNvPicPr>
          <p:nvPr/>
        </p:nvPicPr>
        <p:blipFill>
          <a:blip r:embed="rId3">
            <a:lum bright="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71600"/>
            <a:ext cx="37338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Jul18_50"/>
          <p:cNvPicPr>
            <a:picLocks noChangeAspect="1" noChangeArrowheads="1"/>
          </p:cNvPicPr>
          <p:nvPr/>
        </p:nvPicPr>
        <p:blipFill>
          <a:blip r:embed="rId4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2"/>
          <a:stretch>
            <a:fillRect/>
          </a:stretch>
        </p:blipFill>
        <p:spPr bwMode="auto">
          <a:xfrm>
            <a:off x="1905000" y="1371600"/>
            <a:ext cx="4317426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FA99EC-875C-4DB9-86BC-FF1568504BED}"/>
              </a:ext>
            </a:extLst>
          </p:cNvPr>
          <p:cNvSpPr txBox="1"/>
          <p:nvPr/>
        </p:nvSpPr>
        <p:spPr>
          <a:xfrm>
            <a:off x="10261600" y="3691523"/>
            <a:ext cx="925125" cy="338554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A phase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3F6CE3-6586-42E4-90D9-370D4110353F}"/>
              </a:ext>
            </a:extLst>
          </p:cNvPr>
          <p:cNvSpPr txBox="1"/>
          <p:nvPr/>
        </p:nvSpPr>
        <p:spPr>
          <a:xfrm>
            <a:off x="10261599" y="4419600"/>
            <a:ext cx="936475" cy="338554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B phase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86A7E7-4602-457A-BF5E-ADE091714ACA}"/>
              </a:ext>
            </a:extLst>
          </p:cNvPr>
          <p:cNvSpPr txBox="1"/>
          <p:nvPr/>
        </p:nvSpPr>
        <p:spPr>
          <a:xfrm>
            <a:off x="10287574" y="5486400"/>
            <a:ext cx="947695" cy="338554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C phase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28F5D3-360C-4A9C-AD92-4CECA023E461}"/>
              </a:ext>
            </a:extLst>
          </p:cNvPr>
          <p:cNvSpPr txBox="1"/>
          <p:nvPr/>
        </p:nvSpPr>
        <p:spPr>
          <a:xfrm>
            <a:off x="10223499" y="2794000"/>
            <a:ext cx="1816101" cy="584775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Small neutral wire at the top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27D14AA-B0C6-490A-BA9F-CDC9C8A3F49B}"/>
              </a:ext>
            </a:extLst>
          </p:cNvPr>
          <p:cNvCxnSpPr>
            <a:cxnSpLocks/>
            <a:stCxn id="8" idx="1"/>
          </p:cNvCxnSpPr>
          <p:nvPr/>
        </p:nvCxnSpPr>
        <p:spPr bwMode="auto">
          <a:xfrm flipH="1">
            <a:off x="9677401" y="3086388"/>
            <a:ext cx="546098" cy="34261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6A509-26ED-4755-8F93-AB9F2A6E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Three-Phase AC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B0B520-A0FA-428F-BAE3-C7D4C11FDE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80160"/>
                <a:ext cx="7696200" cy="5196840"/>
              </a:xfrm>
            </p:spPr>
            <p:txBody>
              <a:bodyPr/>
              <a:lstStyle/>
              <a:p>
                <a:r>
                  <a:rPr lang="en-US" dirty="0"/>
                  <a:t>The three phases are out-of-phase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120°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There are mutual impedances connecting the phases, such as the capacitance between two lines</a:t>
                </a:r>
              </a:p>
              <a:p>
                <a:r>
                  <a:rPr lang="en-US" dirty="0"/>
                  <a:t>Generators, loads, transformers can be connected Wye or Delta (see diagrams at left)</a:t>
                </a:r>
              </a:p>
              <a:p>
                <a:r>
                  <a:rPr lang="en-US" dirty="0"/>
                  <a:t>Voltages phase-to-phase are greater than phase-to-neutral voltages by factor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and also have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30°</m:t>
                    </m:r>
                  </m:oMath>
                </a14:m>
                <a:r>
                  <a:rPr lang="en-US" dirty="0"/>
                  <a:t> phase shift</a:t>
                </a:r>
              </a:p>
              <a:p>
                <a:r>
                  <a:rPr lang="en-US" dirty="0"/>
                  <a:t>If the three-phase system is </a:t>
                </a:r>
                <a:r>
                  <a:rPr lang="en-US" i="1" dirty="0"/>
                  <a:t>completely balanced</a:t>
                </a:r>
                <a:r>
                  <a:rPr lang="en-US" dirty="0"/>
                  <a:t>, we can represent the three-phase system with an equivalent, decoupled, single-phase system</a:t>
                </a:r>
              </a:p>
              <a:p>
                <a:pPr lvl="1"/>
                <a:r>
                  <a:rPr lang="en-US" dirty="0"/>
                  <a:t>This is known as </a:t>
                </a:r>
                <a:r>
                  <a:rPr lang="en-US" i="1" dirty="0"/>
                  <a:t>positive sequence</a:t>
                </a:r>
                <a:r>
                  <a:rPr lang="en-US" dirty="0"/>
                  <a:t> analysis</a:t>
                </a:r>
              </a:p>
              <a:p>
                <a:pPr lvl="1"/>
                <a:r>
                  <a:rPr lang="en-US" dirty="0"/>
                  <a:t>Unbalanced systems can be analyzed this way as well, adding in </a:t>
                </a:r>
                <a:r>
                  <a:rPr lang="en-US" i="1" dirty="0"/>
                  <a:t>negative sequence</a:t>
                </a:r>
                <a:r>
                  <a:rPr lang="en-US" dirty="0"/>
                  <a:t> and </a:t>
                </a:r>
                <a:r>
                  <a:rPr lang="en-US" i="1" dirty="0"/>
                  <a:t>zero sequence</a:t>
                </a:r>
                <a:r>
                  <a:rPr lang="en-US" dirty="0"/>
                  <a:t> analysis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B0B520-A0FA-428F-BAE3-C7D4C11FDE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80160"/>
                <a:ext cx="7696200" cy="5196840"/>
              </a:xfrm>
              <a:blipFill>
                <a:blip r:embed="rId2"/>
                <a:stretch>
                  <a:fillRect l="-713" t="-469" r="-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90436802-BE0E-45EE-B028-B42185F33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580128"/>
            <a:ext cx="3396290" cy="22984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213570C-C457-4D1B-868D-CCF47BEC0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4217670"/>
            <a:ext cx="3219366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25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6FB07-0895-44EA-8D26-182A5BCD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Phase (Synthetic) Circuit Model for the Texas Transmission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BA964-6CF3-49D3-B68C-C016CA7D2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80160"/>
            <a:ext cx="5105400" cy="5196840"/>
          </a:xfrm>
        </p:spPr>
        <p:txBody>
          <a:bodyPr/>
          <a:lstStyle/>
          <a:p>
            <a:r>
              <a:rPr lang="en-US" dirty="0"/>
              <a:t>This circuit has 7000 nodes! (In power we call them buses)</a:t>
            </a:r>
          </a:p>
          <a:p>
            <a:r>
              <a:rPr lang="en-US" dirty="0"/>
              <a:t>Transmission voltages are line-to-line RMS. What are the line-to-neutral values? What are the peak values?</a:t>
            </a:r>
          </a:p>
          <a:p>
            <a:r>
              <a:rPr lang="en-US" dirty="0"/>
              <a:t>The transmission network is essentially always modeled as a balanced three-phase system</a:t>
            </a:r>
          </a:p>
          <a:p>
            <a:pPr lvl="1"/>
            <a:r>
              <a:rPr lang="en-US" dirty="0"/>
              <a:t>This means we can use positive sequence analysis and consider it an equivalent single-phase system.</a:t>
            </a:r>
          </a:p>
          <a:p>
            <a:r>
              <a:rPr lang="en-US" dirty="0"/>
              <a:t>Real and reactive power must balance at all buses!</a:t>
            </a:r>
          </a:p>
          <a:p>
            <a:r>
              <a:rPr lang="en-US" dirty="0"/>
              <a:t>We have labs associated with this circuit in ECEN 460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E7D493-48C2-4E20-BA54-05E4049A6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267460"/>
            <a:ext cx="5404102" cy="549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48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083C-4C22-4D73-B64C-3A9AF1BCC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End-of-Semester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8B1D1-7A3D-433B-A3D8-666411851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80160"/>
            <a:ext cx="8153400" cy="5196840"/>
          </a:xfrm>
        </p:spPr>
        <p:txBody>
          <a:bodyPr/>
          <a:lstStyle/>
          <a:p>
            <a:r>
              <a:rPr lang="en-US" dirty="0"/>
              <a:t>If you haven’t already, please fill out the official university course assessment online at </a:t>
            </a:r>
            <a:r>
              <a:rPr lang="en-US" b="1" u="sng" dirty="0">
                <a:solidFill>
                  <a:srgbClr val="500000"/>
                </a:solidFill>
              </a:rPr>
              <a:t>tamu.aefis.net</a:t>
            </a:r>
          </a:p>
          <a:p>
            <a:r>
              <a:rPr lang="en-US" dirty="0"/>
              <a:t>End-of-semester student survey is used by instructors, TAs, ECEN department, College of Engineering, and the university for improving this course</a:t>
            </a:r>
          </a:p>
          <a:p>
            <a:r>
              <a:rPr lang="en-US" dirty="0"/>
              <a:t>We greatly value your feedback!</a:t>
            </a:r>
          </a:p>
          <a:p>
            <a:r>
              <a:rPr lang="en-US" dirty="0"/>
              <a:t>There is no grade associated with any of the student surveys, and they are anonymous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03B50B-23D3-4FD4-A00D-81756BE28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1447800"/>
            <a:ext cx="3086145" cy="477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51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DF33F-C5CD-4E50-9962-F6CDB3BF1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One-Page Course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2381B-7570-42EE-8EF0-48B79D313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80160"/>
            <a:ext cx="11658600" cy="5196840"/>
          </a:xfrm>
        </p:spPr>
        <p:txBody>
          <a:bodyPr numCol="2"/>
          <a:lstStyle/>
          <a:p>
            <a:pPr marL="0" indent="0">
              <a:buNone/>
              <a:tabLst>
                <a:tab pos="173038" algn="l"/>
              </a:tabLst>
            </a:pPr>
            <a:r>
              <a:rPr lang="en-US" sz="1800" b="1" u="sng" dirty="0"/>
              <a:t>Unit 1. Steady-State DC Circuits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1. Voltage, current, resistance, Ohm’s Law, KVL, KCL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2. Power, energy, independent sources, dependent sources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3. Open, short, parallel, series, voltage dividers, current dividers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4. Wye-delta transformation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5. Node-voltage circuit analysis method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6. Mesh-current circuit analysis method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7. Thevenin and Norton equivalents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8. Superposition, source transformations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9. Maximum power transfer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10. Ideal Op-Amp equations, linear and saturation regions	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b="1" u="sng" dirty="0"/>
              <a:t>Unit 2. Transient DC Circuits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1. Capacitor and inductor equations, steady-state behavior, transient behavior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2. Writing and solving first-order RL and RC circuit differential equations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3. Writing and solving second-order RLC circuit differential equations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b="1" u="sng" dirty="0"/>
              <a:t>Unit 3. Steady-State AC Circuits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1. Phasors for AC voltage and current, complex algebra applied to AC circuits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2. Impedance for R, L, and C in AC circuits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3. AC Power: Complex power, real power, reactive power, power factor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4. AC Thevenin equivalents and maximum power transfer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b="1" u="sng" dirty="0"/>
              <a:t>Unit 4. Advanced Topics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1. Non-linear devices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2. Circuit software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3. Three-phase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4. Transformers</a:t>
            </a:r>
          </a:p>
        </p:txBody>
      </p:sp>
    </p:spTree>
    <p:extLst>
      <p:ext uri="{BB962C8B-B14F-4D97-AF65-F5344CB8AC3E}">
        <p14:creationId xmlns:p14="http://schemas.microsoft.com/office/powerpoint/2010/main" val="3573122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C8E78-87D6-4D29-B9A6-C2CD90968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Grad School at Texas A&amp;M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8E9D7-8117-4185-8FA3-0A35B190E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7800"/>
            <a:ext cx="7391400" cy="5029200"/>
          </a:xfrm>
        </p:spPr>
        <p:txBody>
          <a:bodyPr numCol="1"/>
          <a:lstStyle/>
          <a:p>
            <a:pPr marL="0" indent="0">
              <a:buNone/>
            </a:pPr>
            <a:r>
              <a:rPr lang="en-US" sz="2200" b="1" i="1" dirty="0"/>
              <a:t>Graduate school is…</a:t>
            </a:r>
          </a:p>
          <a:p>
            <a:pPr marL="0" indent="0">
              <a:buNone/>
            </a:pPr>
            <a:endParaRPr lang="en-US" sz="2200" i="1" dirty="0"/>
          </a:p>
          <a:p>
            <a:pPr marL="1376363" indent="-803275">
              <a:spcBef>
                <a:spcPts val="600"/>
              </a:spcBef>
              <a:buNone/>
            </a:pPr>
            <a:r>
              <a:rPr lang="en-US" sz="1900" i="1" dirty="0"/>
              <a:t>…</a:t>
            </a:r>
            <a:r>
              <a:rPr lang="en-US" sz="1900" dirty="0"/>
              <a:t>pursuing an advanced degree – </a:t>
            </a:r>
            <a:r>
              <a:rPr lang="en-US" sz="1900" b="1" dirty="0"/>
              <a:t>Masters</a:t>
            </a:r>
            <a:r>
              <a:rPr lang="en-US" sz="1900" dirty="0"/>
              <a:t> or </a:t>
            </a:r>
            <a:r>
              <a:rPr lang="en-US" sz="1900" b="1" dirty="0"/>
              <a:t>Doctorate</a:t>
            </a:r>
          </a:p>
          <a:p>
            <a:pPr marL="1376363" indent="-803275">
              <a:spcBef>
                <a:spcPts val="600"/>
              </a:spcBef>
              <a:buNone/>
            </a:pPr>
            <a:r>
              <a:rPr lang="en-US" sz="1900" i="1" dirty="0"/>
              <a:t>…</a:t>
            </a:r>
            <a:r>
              <a:rPr lang="en-US" sz="1900" dirty="0"/>
              <a:t>taking </a:t>
            </a:r>
            <a:r>
              <a:rPr lang="en-US" sz="1900" b="1" dirty="0"/>
              <a:t>advanced courses </a:t>
            </a:r>
            <a:r>
              <a:rPr lang="en-US" sz="1900" dirty="0"/>
              <a:t>to gain more specialized knowledge in a field</a:t>
            </a:r>
          </a:p>
          <a:p>
            <a:pPr marL="1376363" indent="-803275">
              <a:spcBef>
                <a:spcPts val="600"/>
              </a:spcBef>
              <a:buNone/>
            </a:pPr>
            <a:r>
              <a:rPr lang="en-US" sz="1900" i="1" dirty="0"/>
              <a:t>…</a:t>
            </a:r>
            <a:r>
              <a:rPr lang="en-US" sz="1900" dirty="0"/>
              <a:t>learning about </a:t>
            </a:r>
            <a:r>
              <a:rPr lang="en-US" sz="1900" b="1" dirty="0"/>
              <a:t>research</a:t>
            </a:r>
            <a:r>
              <a:rPr lang="en-US" sz="1900" dirty="0"/>
              <a:t> and cutting-edge technology</a:t>
            </a:r>
          </a:p>
          <a:p>
            <a:pPr marL="1376363" indent="-803275">
              <a:spcBef>
                <a:spcPts val="600"/>
              </a:spcBef>
              <a:buNone/>
            </a:pPr>
            <a:r>
              <a:rPr lang="en-US" sz="1900" i="1" dirty="0"/>
              <a:t>…</a:t>
            </a:r>
            <a:r>
              <a:rPr lang="en-US" sz="1900" b="1" dirty="0"/>
              <a:t>collaborating</a:t>
            </a:r>
            <a:r>
              <a:rPr lang="en-US" sz="1900" dirty="0"/>
              <a:t> with experts at Texas A&amp;M and around the world</a:t>
            </a:r>
          </a:p>
          <a:p>
            <a:pPr marL="1376363" indent="-803275">
              <a:spcBef>
                <a:spcPts val="600"/>
              </a:spcBef>
              <a:buNone/>
            </a:pPr>
            <a:r>
              <a:rPr lang="en-US" sz="1900" i="1" dirty="0"/>
              <a:t>…</a:t>
            </a:r>
            <a:r>
              <a:rPr lang="en-US" sz="1900" dirty="0"/>
              <a:t>presenting your research at technical conferences, and hopefully </a:t>
            </a:r>
            <a:r>
              <a:rPr lang="en-US" sz="1900" b="1" dirty="0"/>
              <a:t>publishing</a:t>
            </a:r>
            <a:r>
              <a:rPr lang="en-US" sz="1900" dirty="0"/>
              <a:t> in top engineering research journals</a:t>
            </a:r>
          </a:p>
          <a:p>
            <a:pPr marL="1376363" indent="-803275">
              <a:spcBef>
                <a:spcPts val="600"/>
              </a:spcBef>
              <a:buNone/>
            </a:pPr>
            <a:r>
              <a:rPr lang="en-US" sz="1900" i="1" dirty="0"/>
              <a:t>…</a:t>
            </a:r>
            <a:r>
              <a:rPr lang="en-US" sz="1900" dirty="0"/>
              <a:t>opening up doors for more interesting, exciting, challenging, and rewarding career paths</a:t>
            </a:r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DF0658-39D2-4AF0-8D63-DD9158813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219200"/>
            <a:ext cx="3480145" cy="538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00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6E42-4BB1-43D5-9C98-F7F6C3037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TAMU ECEN Department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A7189-EB55-44EA-B40B-3D750FD0C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80160"/>
            <a:ext cx="6553200" cy="519684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70 Faculty members including 5 NAE members, 32 IEEE Fellows</a:t>
            </a:r>
          </a:p>
          <a:p>
            <a:pPr eaLnBrk="1" hangingPunct="1"/>
            <a:r>
              <a:rPr lang="en-US" altLang="en-US" sz="2400" dirty="0"/>
              <a:t>741 Graduate Students, 1314 Undergraduate Students</a:t>
            </a:r>
          </a:p>
          <a:p>
            <a:pPr eaLnBrk="1" hangingPunct="1"/>
            <a:r>
              <a:rPr lang="en-US" altLang="en-US" sz="2400" dirty="0"/>
              <a:t>12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ranked public EE grad program</a:t>
            </a:r>
          </a:p>
          <a:p>
            <a:pPr eaLnBrk="1" hangingPunct="1"/>
            <a:r>
              <a:rPr lang="en-US" altLang="en-US" sz="2400" dirty="0"/>
              <a:t>8 ECEN areas of specialization: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000" dirty="0"/>
              <a:t>Analog &amp; Mixed Signal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000" dirty="0"/>
              <a:t>Biomedical Imaging, Sensing and Genomic Signal Processing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000" dirty="0"/>
              <a:t>Computer Engineering &amp; Systems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000" dirty="0"/>
              <a:t>Device Science and Nanotechnology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000" b="1" dirty="0"/>
              <a:t>Energy and Power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000" dirty="0"/>
              <a:t>Electromagnetics and Microwaves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000" dirty="0"/>
              <a:t>Information Science and Systems</a:t>
            </a:r>
          </a:p>
          <a:p>
            <a:endParaRPr lang="en-US" sz="2400" dirty="0"/>
          </a:p>
        </p:txBody>
      </p:sp>
      <p:pic>
        <p:nvPicPr>
          <p:cNvPr id="5" name="Picture 4" descr="A picture containing building, resort&#10;&#10;Description automatically generated">
            <a:extLst>
              <a:ext uri="{FF2B5EF4-FFF2-40B4-BE49-F238E27FC236}">
                <a16:creationId xmlns:a16="http://schemas.microsoft.com/office/drawing/2014/main" id="{CDA6E66A-A1A2-4B9F-AC89-9EC3ADE2A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295400"/>
            <a:ext cx="4038600" cy="22750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68BA80-77AA-4A85-9023-96900E5926F1}"/>
              </a:ext>
            </a:extLst>
          </p:cNvPr>
          <p:cNvSpPr txBox="1"/>
          <p:nvPr/>
        </p:nvSpPr>
        <p:spPr>
          <a:xfrm>
            <a:off x="6725292" y="3505200"/>
            <a:ext cx="5466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Our newly-upgraded home in </a:t>
            </a:r>
            <a:r>
              <a:rPr lang="en-US" sz="2000" dirty="0" err="1">
                <a:latin typeface="+mj-lt"/>
              </a:rPr>
              <a:t>Wisenbaker</a:t>
            </a:r>
            <a:endParaRPr lang="en-US" sz="20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1BBCD6-510D-40AF-B0D6-16AB8D64E962}"/>
              </a:ext>
            </a:extLst>
          </p:cNvPr>
          <p:cNvSpPr txBox="1"/>
          <p:nvPr/>
        </p:nvSpPr>
        <p:spPr>
          <a:xfrm>
            <a:off x="7010400" y="59436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Center for infrastructure renewal (CIR) labs at RELLIS campus</a:t>
            </a:r>
          </a:p>
        </p:txBody>
      </p:sp>
      <p:pic>
        <p:nvPicPr>
          <p:cNvPr id="10" name="Picture 9" descr="A picture containing building, sky, grass, outdoor&#10;&#10;Description automatically generated">
            <a:extLst>
              <a:ext uri="{FF2B5EF4-FFF2-40B4-BE49-F238E27FC236}">
                <a16:creationId xmlns:a16="http://schemas.microsoft.com/office/drawing/2014/main" id="{BCEA9000-9C80-43A8-BAE8-B5C71D6F5D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038600"/>
            <a:ext cx="4495800" cy="199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06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D9338-6A30-4A10-843E-79DFD800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and Power Group</a:t>
            </a:r>
          </a:p>
        </p:txBody>
      </p:sp>
      <p:pic>
        <p:nvPicPr>
          <p:cNvPr id="5" name="Content Placeholder 4" descr="A picture containing text, indoor, person, room&#10;&#10;Description automatically generated">
            <a:extLst>
              <a:ext uri="{FF2B5EF4-FFF2-40B4-BE49-F238E27FC236}">
                <a16:creationId xmlns:a16="http://schemas.microsoft.com/office/drawing/2014/main" id="{8D1A2AF1-FA49-4A4B-B6EE-7F81E1A60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295400"/>
            <a:ext cx="5138894" cy="2895600"/>
          </a:xfrm>
        </p:spPr>
      </p:pic>
      <p:pic>
        <p:nvPicPr>
          <p:cNvPr id="8" name="Picture 4" descr="Image may contain: 10 people, including Olivia YiQiu Zhang, Tom Overbye, Ti Xu and Pooria Dehghanian, people smiling, people sitting, table and indoor">
            <a:extLst>
              <a:ext uri="{FF2B5EF4-FFF2-40B4-BE49-F238E27FC236}">
                <a16:creationId xmlns:a16="http://schemas.microsoft.com/office/drawing/2014/main" id="{4F561D8D-C8E3-4FE3-B48B-FFC7795722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43800" y="4104643"/>
            <a:ext cx="4648200" cy="275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3DE8D8-7EA4-4A2B-9B9F-700A176D1468}"/>
              </a:ext>
            </a:extLst>
          </p:cNvPr>
          <p:cNvSpPr txBox="1"/>
          <p:nvPr/>
        </p:nvSpPr>
        <p:spPr>
          <a:xfrm>
            <a:off x="304800" y="1371600"/>
            <a:ext cx="6172200" cy="191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Texas A&amp;M is a leader in power and energy research!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13+ Faculty members in various expertise areas of power systems, power electronics, and electric machines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Tom </a:t>
            </a:r>
            <a:r>
              <a:rPr lang="en-US" sz="1600" dirty="0" err="1">
                <a:latin typeface="+mj-lt"/>
              </a:rPr>
              <a:t>Overbye</a:t>
            </a:r>
            <a:r>
              <a:rPr lang="en-US" sz="1600" dirty="0">
                <a:latin typeface="+mj-lt"/>
              </a:rPr>
              <a:t>, Robert Balog, Miroslav Begovic, 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Adam Birchfield, Karen Butler-</a:t>
            </a:r>
            <a:r>
              <a:rPr lang="en-US" sz="1600" dirty="0" err="1">
                <a:latin typeface="+mj-lt"/>
              </a:rPr>
              <a:t>Purry</a:t>
            </a:r>
            <a:r>
              <a:rPr lang="en-US" sz="1600" dirty="0">
                <a:latin typeface="+mj-lt"/>
              </a:rPr>
              <a:t>, Kate Davis, 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Mehrdad </a:t>
            </a:r>
            <a:r>
              <a:rPr lang="en-US" sz="1600" dirty="0" err="1">
                <a:latin typeface="+mj-lt"/>
              </a:rPr>
              <a:t>Ehsani</a:t>
            </a:r>
            <a:r>
              <a:rPr lang="en-US" sz="1600" dirty="0">
                <a:latin typeface="+mj-lt"/>
              </a:rPr>
              <a:t>, Prasad </a:t>
            </a:r>
            <a:r>
              <a:rPr lang="en-US" sz="1600" dirty="0" err="1">
                <a:latin typeface="+mj-lt"/>
              </a:rPr>
              <a:t>Enjeti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Mladen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Kezunovic</a:t>
            </a:r>
            <a:r>
              <a:rPr lang="en-US" sz="1600" dirty="0">
                <a:latin typeface="+mj-lt"/>
              </a:rPr>
              <a:t>, 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Don Russell, </a:t>
            </a:r>
            <a:r>
              <a:rPr lang="en-US" sz="1600" dirty="0" err="1">
                <a:latin typeface="+mj-lt"/>
              </a:rPr>
              <a:t>Chanan</a:t>
            </a:r>
            <a:r>
              <a:rPr lang="en-US" sz="1600" dirty="0">
                <a:latin typeface="+mj-lt"/>
              </a:rPr>
              <a:t> Singh, Hamid </a:t>
            </a:r>
            <a:r>
              <a:rPr lang="en-US" sz="1600" dirty="0" err="1">
                <a:latin typeface="+mj-lt"/>
              </a:rPr>
              <a:t>Toliyat</a:t>
            </a:r>
            <a:r>
              <a:rPr lang="en-US" sz="1600" dirty="0">
                <a:latin typeface="+mj-lt"/>
              </a:rPr>
              <a:t>, Le </a:t>
            </a:r>
            <a:r>
              <a:rPr lang="en-US" sz="1600" dirty="0" err="1">
                <a:latin typeface="+mj-lt"/>
              </a:rPr>
              <a:t>Xie</a:t>
            </a:r>
            <a:endParaRPr lang="en-US" sz="16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348687-14A8-4920-9274-2A603B88F58F}"/>
              </a:ext>
            </a:extLst>
          </p:cNvPr>
          <p:cNvSpPr txBox="1"/>
          <p:nvPr/>
        </p:nvSpPr>
        <p:spPr>
          <a:xfrm>
            <a:off x="5638800" y="41910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Top: smart grid control center facility in the center for infrastructure renewal on the RELLIS campus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99D3D0-E2FD-4881-9F7D-54F0A5762F91}"/>
              </a:ext>
            </a:extLst>
          </p:cNvPr>
          <p:cNvSpPr txBox="1"/>
          <p:nvPr/>
        </p:nvSpPr>
        <p:spPr>
          <a:xfrm>
            <a:off x="5638800" y="57912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Right: end of semester research group lunch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2C98BA-E4A3-43A9-8950-AD0829104957}"/>
              </a:ext>
            </a:extLst>
          </p:cNvPr>
          <p:cNvSpPr txBox="1"/>
          <p:nvPr/>
        </p:nvSpPr>
        <p:spPr>
          <a:xfrm>
            <a:off x="152400" y="3733800"/>
            <a:ext cx="12953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Left: Graduate students plan and operate a sponsored IEEE technical conference every year, TPEC</a:t>
            </a:r>
          </a:p>
        </p:txBody>
      </p:sp>
      <p:pic>
        <p:nvPicPr>
          <p:cNvPr id="4" name="Picture 3" descr="A group of people sitting at tables&#10;&#10;Description automatically generated with low confidence">
            <a:extLst>
              <a:ext uri="{FF2B5EF4-FFF2-40B4-BE49-F238E27FC236}">
                <a16:creationId xmlns:a16="http://schemas.microsoft.com/office/drawing/2014/main" id="{7B4184F0-609B-4675-8D10-0E0AD695E4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6"/>
          <a:stretch/>
        </p:blipFill>
        <p:spPr>
          <a:xfrm>
            <a:off x="1371600" y="3581400"/>
            <a:ext cx="4265780" cy="322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94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77701B-33DE-4EFC-8657-9C48905C23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8130" name="Rectangle 2">
            <a:extLst>
              <a:ext uri="{FF2B5EF4-FFF2-40B4-BE49-F238E27FC236}">
                <a16:creationId xmlns:a16="http://schemas.microsoft.com/office/drawing/2014/main" id="{5E9B8AEC-0292-48D4-A3E9-0D7639B032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562600" cy="6858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Why Graduate School?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81AE3A5-75FE-41AD-BFAF-F71577F98E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1447800"/>
            <a:ext cx="5334000" cy="4724400"/>
          </a:xfrm>
          <a:solidFill>
            <a:srgbClr val="FFFFFF">
              <a:alpha val="92157"/>
            </a:srgbClr>
          </a:solidFill>
        </p:spPr>
        <p:txBody>
          <a:bodyPr/>
          <a:lstStyle/>
          <a:p>
            <a:pPr eaLnBrk="1" hangingPunct="1"/>
            <a:r>
              <a:rPr lang="en-US" altLang="en-US" sz="1800" dirty="0"/>
              <a:t>Demand </a:t>
            </a:r>
          </a:p>
          <a:p>
            <a:pPr lvl="1" eaLnBrk="1" hangingPunct="1"/>
            <a:r>
              <a:rPr lang="en-US" altLang="en-US" sz="1600" dirty="0"/>
              <a:t>There is an acute shortage of US engineers with advanced degrees.</a:t>
            </a:r>
          </a:p>
          <a:p>
            <a:pPr lvl="1" eaLnBrk="1" hangingPunct="1"/>
            <a:r>
              <a:rPr lang="en-US" altLang="en-US" sz="1600" dirty="0"/>
              <a:t>Companies are highly motivated to help attract more engineers into advanced studies.</a:t>
            </a:r>
          </a:p>
          <a:p>
            <a:pPr eaLnBrk="1" hangingPunct="1"/>
            <a:r>
              <a:rPr lang="en-US" altLang="en-US" sz="1800" dirty="0"/>
              <a:t>Career paths</a:t>
            </a:r>
          </a:p>
          <a:p>
            <a:pPr lvl="1" eaLnBrk="1" hangingPunct="1"/>
            <a:r>
              <a:rPr lang="en-US" altLang="en-US" sz="1600" dirty="0"/>
              <a:t>Industry research and development</a:t>
            </a:r>
          </a:p>
          <a:p>
            <a:pPr lvl="1" eaLnBrk="1" hangingPunct="1"/>
            <a:r>
              <a:rPr lang="en-US" altLang="en-US" sz="1600" dirty="0"/>
              <a:t>Research jobs, such as at national labs</a:t>
            </a:r>
          </a:p>
          <a:p>
            <a:pPr lvl="1" eaLnBrk="1" hangingPunct="1"/>
            <a:r>
              <a:rPr lang="en-US" altLang="en-US" sz="1600" dirty="0"/>
              <a:t>Start-up: even commercialize your grad work!</a:t>
            </a:r>
          </a:p>
          <a:p>
            <a:pPr lvl="1" eaLnBrk="1" hangingPunct="1"/>
            <a:r>
              <a:rPr lang="en-US" altLang="en-US" sz="1600" dirty="0"/>
              <a:t>Academic: teach, lead research at a university</a:t>
            </a:r>
          </a:p>
          <a:p>
            <a:pPr eaLnBrk="1" hangingPunct="1"/>
            <a:r>
              <a:rPr lang="en-US" altLang="en-US" sz="1800" dirty="0"/>
              <a:t>Curious and want to learn more on certain topics from undergrad</a:t>
            </a:r>
          </a:p>
          <a:p>
            <a:pPr eaLnBrk="1" hangingPunct="1"/>
            <a:r>
              <a:rPr lang="en-US" altLang="en-US" sz="1800" dirty="0"/>
              <a:t>Want to try out or continue with research</a:t>
            </a:r>
          </a:p>
          <a:p>
            <a:pPr eaLnBrk="1" hangingPunct="1"/>
            <a:r>
              <a:rPr lang="en-US" altLang="en-US" sz="1800" dirty="0"/>
              <a:t>Interested in career options that involve working on hard, interesting problems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54876-8F6C-4130-809E-3E7B5DC5D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1A473-B55C-4ECA-B313-835658542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50292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Masters of Science</a:t>
            </a:r>
          </a:p>
          <a:p>
            <a:pPr lvl="1"/>
            <a:r>
              <a:rPr lang="en-US" sz="1600" dirty="0"/>
              <a:t>Building on Bachelor's degree with additional, more specialized classes, plus optionally an introduction to research work</a:t>
            </a:r>
          </a:p>
          <a:p>
            <a:pPr lvl="1"/>
            <a:r>
              <a:rPr lang="en-US" sz="1600" dirty="0"/>
              <a:t>Non-Thesis: 1-2 years (TAMU students can fast-track)</a:t>
            </a:r>
          </a:p>
          <a:p>
            <a:pPr lvl="1"/>
            <a:r>
              <a:rPr lang="en-US" sz="1600" dirty="0"/>
              <a:t>Thesis: typically 2 years</a:t>
            </a:r>
          </a:p>
          <a:p>
            <a:pPr marL="0" indent="0">
              <a:buNone/>
            </a:pPr>
            <a:r>
              <a:rPr lang="en-US" sz="2000" dirty="0"/>
              <a:t>Ph.D.</a:t>
            </a:r>
          </a:p>
          <a:p>
            <a:pPr lvl="1"/>
            <a:r>
              <a:rPr lang="en-US" sz="1600" dirty="0"/>
              <a:t>Working towards expertise in a specific topic, learning to do independent research</a:t>
            </a:r>
          </a:p>
          <a:p>
            <a:pPr lvl="1"/>
            <a:r>
              <a:rPr lang="en-US" sz="1600" dirty="0"/>
              <a:t>Typically 4-5 years beyond Bachelor's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8B7C0E-10CE-4FFD-8F5C-97AD0D7F3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600200"/>
            <a:ext cx="6465176" cy="4229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8C11CB-487C-4407-9613-E2DCFF9C6335}"/>
              </a:ext>
            </a:extLst>
          </p:cNvPr>
          <p:cNvSpPr txBox="1"/>
          <p:nvPr/>
        </p:nvSpPr>
        <p:spPr>
          <a:xfrm>
            <a:off x="5867400" y="5867400"/>
            <a:ext cx="5715000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>
                <a:latin typeface="+mj-lt"/>
              </a:rPr>
              <a:t>For more information, see the ECEN graduate student handbook</a:t>
            </a:r>
          </a:p>
          <a:p>
            <a:pPr marL="0" indent="0">
              <a:buNone/>
            </a:pPr>
            <a:r>
              <a:rPr lang="en-US" sz="1400" dirty="0">
                <a:latin typeface="+mj-lt"/>
                <a:hlinkClick r:id="rId3"/>
              </a:rPr>
              <a:t>https://engineering.tamu.edu/electrical/_files/_documents/_content-documents/ECEN-Grad-Handbook-2020-2021-10Nov2020.pdf</a:t>
            </a:r>
            <a:endParaRPr lang="en-US" sz="14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C39D8C-0BAB-4E08-9F2B-AB6DC612EDEF}"/>
              </a:ext>
            </a:extLst>
          </p:cNvPr>
          <p:cNvSpPr txBox="1"/>
          <p:nvPr/>
        </p:nvSpPr>
        <p:spPr>
          <a:xfrm>
            <a:off x="392824" y="4824680"/>
            <a:ext cx="4724400" cy="1323439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Many graduate students get a research or teaching assistantship, covering tuition, fees, and a monthly stipend through graduate school</a:t>
            </a:r>
          </a:p>
        </p:txBody>
      </p:sp>
    </p:spTree>
    <p:extLst>
      <p:ext uri="{BB962C8B-B14F-4D97-AF65-F5344CB8AC3E}">
        <p14:creationId xmlns:p14="http://schemas.microsoft.com/office/powerpoint/2010/main" val="1512552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76B8D-4081-401F-9F05-D1CBD02E5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Undergraduate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749BC-C2EC-4997-ACD4-D61EF9DB4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80160"/>
            <a:ext cx="7543800" cy="5196840"/>
          </a:xfrm>
        </p:spPr>
        <p:txBody>
          <a:bodyPr/>
          <a:lstStyle/>
          <a:p>
            <a:r>
              <a:rPr lang="en-US" dirty="0"/>
              <a:t>If you might be interested in graduate school, undergraduate research can be a great way to learn more about it and get some initial experience</a:t>
            </a:r>
          </a:p>
          <a:p>
            <a:r>
              <a:rPr lang="en-US" dirty="0"/>
              <a:t>Reach out to a faculty member in the area you’re interested in and see what opportunities there are available</a:t>
            </a:r>
          </a:p>
          <a:p>
            <a:pPr lvl="1"/>
            <a:r>
              <a:rPr lang="en-US" dirty="0"/>
              <a:t>My group has openings for research related to electric grid modeling and analysis, and the impact of extreme events on the power grid</a:t>
            </a:r>
          </a:p>
          <a:p>
            <a:r>
              <a:rPr lang="en-US" dirty="0"/>
              <a:t>There are several ways undergrad research can be done</a:t>
            </a:r>
          </a:p>
          <a:p>
            <a:pPr lvl="1"/>
            <a:r>
              <a:rPr lang="en-US" dirty="0"/>
              <a:t>Student worker position (paid)</a:t>
            </a:r>
          </a:p>
          <a:p>
            <a:pPr lvl="1"/>
            <a:r>
              <a:rPr lang="en-US" dirty="0"/>
              <a:t>ECEN 491 class credit as undergraduate researcher</a:t>
            </a:r>
          </a:p>
          <a:p>
            <a:pPr lvl="1"/>
            <a:r>
              <a:rPr lang="en-US" dirty="0"/>
              <a:t>Do an undergraduate thesis project</a:t>
            </a:r>
          </a:p>
          <a:p>
            <a:pPr lvl="1"/>
            <a:r>
              <a:rPr lang="en-US" dirty="0"/>
              <a:t>Summer research grants: </a:t>
            </a:r>
            <a:r>
              <a:rPr lang="en-US" dirty="0">
                <a:hlinkClick r:id="rId2"/>
              </a:rPr>
              <a:t>https://engineering.tamu.edu/admissions-and-aid/undergraduate-summer-research-grants/index.html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940D28-6083-49B3-A6CE-53824F2BF9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58"/>
          <a:stretch/>
        </p:blipFill>
        <p:spPr>
          <a:xfrm>
            <a:off x="7772400" y="2240280"/>
            <a:ext cx="442481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22564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4">
      <a:dk1>
        <a:sysClr val="windowText" lastClr="000000"/>
      </a:dk1>
      <a:lt1>
        <a:sysClr val="window" lastClr="FFFFFF"/>
      </a:lt1>
      <a:dk2>
        <a:srgbClr val="50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D319F705-7D6B-42A9-8290-E44552063D9C}" vid="{A0E7E341-871B-4BE6-A09B-E0E6CBF588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324</TotalTime>
  <Words>1365</Words>
  <Application>Microsoft Office PowerPoint</Application>
  <PresentationFormat>Widescreen</PresentationFormat>
  <Paragraphs>161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Cambria Math</vt:lpstr>
      <vt:lpstr>Helvetica</vt:lpstr>
      <vt:lpstr>Symbol</vt:lpstr>
      <vt:lpstr>Times</vt:lpstr>
      <vt:lpstr>Times New Roman</vt:lpstr>
      <vt:lpstr>Wingdings</vt:lpstr>
      <vt:lpstr>Capsules</vt:lpstr>
      <vt:lpstr>ECEN 214, Spring 2022 Electrical Circuit Theory</vt:lpstr>
      <vt:lpstr>End-of-Semester Feedback</vt:lpstr>
      <vt:lpstr>One-Page Course Outline</vt:lpstr>
      <vt:lpstr>Engineering Grad School at Texas A&amp;M</vt:lpstr>
      <vt:lpstr>TAMU ECEN Department</vt:lpstr>
      <vt:lpstr>Energy and Power Group</vt:lpstr>
      <vt:lpstr>Why Graduate School?</vt:lpstr>
      <vt:lpstr>Graduate Programs</vt:lpstr>
      <vt:lpstr>Undergraduate Research</vt:lpstr>
      <vt:lpstr>Balanced Three-Phase (3) AC Circuits</vt:lpstr>
      <vt:lpstr>Balanced 3 -- No Neutral Current</vt:lpstr>
      <vt:lpstr>Three-Phase Transmission Line</vt:lpstr>
      <vt:lpstr>Three-Phase AC Analysis</vt:lpstr>
      <vt:lpstr>Three Phase (Synthetic) Circuit Model for the Texas Transmission Network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615, Fall 2021 Methods of Electric Power System Analysis</dc:title>
  <dc:creator>Birchfield, Adam Barlow</dc:creator>
  <cp:lastModifiedBy>Birchfield, Adam Barlow</cp:lastModifiedBy>
  <cp:revision>212</cp:revision>
  <cp:lastPrinted>2011-08-22T16:49:24Z</cp:lastPrinted>
  <dcterms:created xsi:type="dcterms:W3CDTF">2021-11-08T20:57:05Z</dcterms:created>
  <dcterms:modified xsi:type="dcterms:W3CDTF">2022-04-25T17:28:37Z</dcterms:modified>
</cp:coreProperties>
</file>