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356" r:id="rId2"/>
    <p:sldId id="504" r:id="rId3"/>
    <p:sldId id="357" r:id="rId4"/>
    <p:sldId id="358" r:id="rId5"/>
    <p:sldId id="359" r:id="rId6"/>
    <p:sldId id="502" r:id="rId7"/>
    <p:sldId id="503" r:id="rId8"/>
    <p:sldId id="360" r:id="rId9"/>
    <p:sldId id="361" r:id="rId10"/>
    <p:sldId id="362" r:id="rId11"/>
    <p:sldId id="363" r:id="rId12"/>
    <p:sldId id="364" r:id="rId13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88" autoAdjust="0"/>
  </p:normalViewPr>
  <p:slideViewPr>
    <p:cSldViewPr>
      <p:cViewPr>
        <p:scale>
          <a:sx n="75" d="100"/>
          <a:sy n="75" d="100"/>
        </p:scale>
        <p:origin x="600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B0F6478-4FD9-4DEB-893C-0B9CA4E6D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71" t="25369" r="8389" b="25370"/>
          <a:stretch/>
        </p:blipFill>
        <p:spPr>
          <a:xfrm>
            <a:off x="292100" y="5279524"/>
            <a:ext cx="5048250" cy="1285007"/>
          </a:xfrm>
          <a:prstGeom prst="rect">
            <a:avLst/>
          </a:prstGeom>
        </p:spPr>
      </p:pic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599"/>
            <a:ext cx="10363200" cy="2590795"/>
          </a:xfrm>
        </p:spPr>
        <p:txBody>
          <a:bodyPr/>
          <a:lstStyle>
            <a:lvl1pPr algn="ct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08966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sz="1800"/>
            </a:lvl3pPr>
            <a:lvl4pPr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23" y="1295400"/>
            <a:ext cx="561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1423" y="1295400"/>
            <a:ext cx="594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800" dirty="0"/>
            </a:lvl3pPr>
            <a:lvl4pPr>
              <a:defRPr lang="en-US" sz="1800" dirty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5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18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18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18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18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7.png"/><Relationship Id="rId7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676400"/>
          </a:xfrm>
        </p:spPr>
        <p:txBody>
          <a:bodyPr/>
          <a:lstStyle/>
          <a:p>
            <a:r>
              <a:rPr lang="en-US" altLang="en-US" dirty="0"/>
              <a:t>ECEN 214, Spring 2022</a:t>
            </a:r>
            <a:br>
              <a:rPr lang="en-US" altLang="en-US" dirty="0"/>
            </a:br>
            <a:r>
              <a:rPr lang="en-US" altLang="en-US" dirty="0"/>
              <a:t>Electrical Circuit Theory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Class 23: Advanced Topics 2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2C07-7ACA-4F0A-8D51-75B82F05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Solution – Voltage Sources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DB903E-464F-439E-BC2C-270569673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6089377" cy="5196840"/>
              </a:xfrm>
            </p:spPr>
            <p:txBody>
              <a:bodyPr/>
              <a:lstStyle/>
              <a:p>
                <a:r>
                  <a:rPr lang="en-US" dirty="0"/>
                  <a:t>Voltage sources are more complicated because we can’t use the KCL equations</a:t>
                </a:r>
              </a:p>
              <a:p>
                <a:r>
                  <a:rPr lang="en-US" dirty="0"/>
                  <a:t>Need to create a “</a:t>
                </a:r>
                <a:r>
                  <a:rPr lang="en-US" dirty="0" err="1"/>
                  <a:t>supernode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For the 22 V source, just add one equation instead of KCL for bus 4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=22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the 3 V source, add an equation for voltage to replace node 2 KCL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Now since we have a </a:t>
                </a:r>
                <a:r>
                  <a:rPr lang="en-US" dirty="0" err="1"/>
                  <a:t>supernode</a:t>
                </a:r>
                <a:r>
                  <a:rPr lang="en-US" dirty="0"/>
                  <a:t>, we make a KCL equation on row 5 that adds the currents for the </a:t>
                </a:r>
                <a:r>
                  <a:rPr lang="en-US" dirty="0" err="1"/>
                  <a:t>supernode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DB903E-464F-439E-BC2C-270569673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6089377" cy="5196840"/>
              </a:xfrm>
              <a:blipFill>
                <a:blip r:embed="rId2"/>
                <a:stretch>
                  <a:fillRect l="-902" t="-469" r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D85B-E637-4849-8429-6732F743BFE1}"/>
                  </a:ext>
                </a:extLst>
              </p:cNvPr>
              <p:cNvSpPr txBox="1"/>
              <p:nvPr/>
            </p:nvSpPr>
            <p:spPr>
              <a:xfrm>
                <a:off x="7623472" y="1670131"/>
                <a:ext cx="3652282" cy="1526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𝐺𝑉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D85B-E637-4849-8429-6732F743B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472" y="1670131"/>
                <a:ext cx="3652282" cy="15265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139B1B1-2D0C-4E36-AE51-9CD6F10CF8DA}"/>
              </a:ext>
            </a:extLst>
          </p:cNvPr>
          <p:cNvGrpSpPr/>
          <p:nvPr/>
        </p:nvGrpSpPr>
        <p:grpSpPr>
          <a:xfrm>
            <a:off x="6072532" y="3597181"/>
            <a:ext cx="5890868" cy="2744338"/>
            <a:chOff x="6400802" y="2133600"/>
            <a:chExt cx="5890868" cy="274433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5C47059-7DC2-4C36-ABA4-E0E941C08D19}"/>
                </a:ext>
              </a:extLst>
            </p:cNvPr>
            <p:cNvGrpSpPr/>
            <p:nvPr/>
          </p:nvGrpSpPr>
          <p:grpSpPr>
            <a:xfrm>
              <a:off x="6400802" y="2133600"/>
              <a:ext cx="5890868" cy="2353202"/>
              <a:chOff x="6004449" y="2294998"/>
              <a:chExt cx="5890868" cy="235320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3BB434B-E1AE-4E0A-BE6D-A89ACA9441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1166" y="3209925"/>
                <a:ext cx="27432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F304FD3-4DD1-4EFA-A506-910A209DFF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1166" y="3124200"/>
                <a:ext cx="0" cy="152400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34273CA-E281-4CAF-AE22-A543569936EE}"/>
                  </a:ext>
                </a:extLst>
              </p:cNvPr>
              <p:cNvGrpSpPr/>
              <p:nvPr/>
            </p:nvGrpSpPr>
            <p:grpSpPr>
              <a:xfrm>
                <a:off x="6622566" y="3657600"/>
                <a:ext cx="427177" cy="457200"/>
                <a:chOff x="1554023" y="2396816"/>
                <a:chExt cx="427177" cy="457200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FA12C90E-053E-45EA-92C7-020B37CE1639}"/>
                    </a:ext>
                  </a:extLst>
                </p:cNvPr>
                <p:cNvSpPr/>
                <p:nvPr/>
              </p:nvSpPr>
              <p:spPr>
                <a:xfrm>
                  <a:off x="1554023" y="2396816"/>
                  <a:ext cx="427177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4E3EF15F-161A-4F38-83F6-95D5B96FE421}"/>
                    </a:ext>
                  </a:extLst>
                </p:cNvPr>
                <p:cNvCxnSpPr/>
                <p:nvPr/>
              </p:nvCxnSpPr>
              <p:spPr>
                <a:xfrm flipV="1">
                  <a:off x="1752600" y="2514600"/>
                  <a:ext cx="0" cy="30480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C0BED82-491B-415B-962E-DE65177053BD}"/>
                  </a:ext>
                </a:extLst>
              </p:cNvPr>
              <p:cNvGrpSpPr/>
              <p:nvPr/>
            </p:nvGrpSpPr>
            <p:grpSpPr>
              <a:xfrm rot="16200000">
                <a:off x="7427743" y="1718422"/>
                <a:ext cx="286203" cy="1439356"/>
                <a:chOff x="3987800" y="1047977"/>
                <a:chExt cx="304800" cy="1727129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21AA2BE1-F683-4596-A98F-8D864A41BFEF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3A2FACDF-9B1E-4919-ACD3-90B585EAF4CB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021E337-BFC1-4C0B-8A32-4DB6B0330CAC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BBFEA2E3-A16D-4E3B-8729-DB51A43E2C07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E1540510-82AF-4D1B-A476-0107AFC961B6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CBAF8AE3-6F0F-4A8E-A91D-987B59D686D9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6A25637D-CB0C-4AFA-AC64-C9A1D5FAE8A1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F6D7CCB4-7A7C-4E89-8560-62EDE0D9C0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911356" y="1283434"/>
                  <a:ext cx="476024" cy="511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7A536EA6-E063-4E23-990A-7CDBCE85EA42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201EA65-38DD-4934-A5B4-E7DB4524EA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1166" y="4648200"/>
                <a:ext cx="13716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AA5E034-ABAC-440B-9C2E-EA9FEACDCE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1166" y="2420882"/>
                <a:ext cx="0" cy="779518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25B4ECCE-3451-4239-B1C1-C4B4EC7F0F8E}"/>
                      </a:ext>
                    </a:extLst>
                  </p:cNvPr>
                  <p:cNvSpPr txBox="1"/>
                  <p:nvPr/>
                </p:nvSpPr>
                <p:spPr>
                  <a:xfrm>
                    <a:off x="6004449" y="3701534"/>
                    <a:ext cx="57644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25B4ECCE-3451-4239-B1C1-C4B4EC7F0F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4449" y="3701534"/>
                    <a:ext cx="57644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4F1AB6D-9A1A-40D1-8320-A7C12DDD3559}"/>
                      </a:ext>
                    </a:extLst>
                  </p:cNvPr>
                  <p:cNvSpPr txBox="1"/>
                  <p:nvPr/>
                </p:nvSpPr>
                <p:spPr>
                  <a:xfrm>
                    <a:off x="7175016" y="3362325"/>
                    <a:ext cx="57644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4F1AB6D-9A1A-40D1-8320-A7C12DDD35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5016" y="3362325"/>
                    <a:ext cx="57644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6356345-4374-4935-9323-A29C1D8E0B46}"/>
                      </a:ext>
                    </a:extLst>
                  </p:cNvPr>
                  <p:cNvSpPr txBox="1"/>
                  <p:nvPr/>
                </p:nvSpPr>
                <p:spPr>
                  <a:xfrm>
                    <a:off x="7320013" y="2509890"/>
                    <a:ext cx="5854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6356345-4374-4935-9323-A29C1D8E0B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20013" y="2509890"/>
                    <a:ext cx="585417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9D30D82-04BF-4F33-96E4-97F1650600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13489" y="2877845"/>
                <a:ext cx="0" cy="175260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3372315-CA08-4FD7-B7F0-8B119629EAA9}"/>
                  </a:ext>
                </a:extLst>
              </p:cNvPr>
              <p:cNvGrpSpPr/>
              <p:nvPr/>
            </p:nvGrpSpPr>
            <p:grpSpPr>
              <a:xfrm rot="5400000" flipH="1">
                <a:off x="10158237" y="2179329"/>
                <a:ext cx="286203" cy="1413945"/>
                <a:chOff x="3987800" y="1078468"/>
                <a:chExt cx="304800" cy="1696638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1468F983-A37F-4DEC-BF03-53158E205F6E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71C8BB17-D448-4E47-9513-F94AD2636818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1B8A5916-CCCF-4D95-B4AC-73B7878635A1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A6B1F9E9-7B7C-4F51-8201-19191B37A417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439DA20-90F1-4415-8D26-F5C98F481B8A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D8ED63BA-4CCC-4EB1-B0EA-C44CEE0168DA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41C6AADF-8884-435B-9B89-666E65CE7363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AC49C829-3454-4306-BFC3-7169BBBC0670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0C7D5734-0A11-49A3-B710-0EC33CD55DC1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3BB0D0C-6454-4FA9-A143-032B531833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29600" y="4648200"/>
                <a:ext cx="2819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028C2E-B8CA-4FCB-8BAA-1013E63B6A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94366" y="2438400"/>
                <a:ext cx="0" cy="76200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3BEDA00E-A9C5-4ADD-88E6-00BA702056ED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1187174" y="3581954"/>
                    <a:ext cx="7081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22 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3BEDA00E-A9C5-4ADD-88E6-00BA702056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187174" y="3581954"/>
                    <a:ext cx="70814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6F6024D-6D18-4AE2-AA8D-9BA4DB569CA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8780291" y="3356663"/>
                    <a:ext cx="5799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charset="0"/>
                            </a:rPr>
                            <m:t>4 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charset="0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6F6024D-6D18-4AE2-AA8D-9BA4DB569C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780291" y="3356663"/>
                    <a:ext cx="579902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137E1CD-C546-42F6-B517-4648DE3A3BF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9975366" y="3048000"/>
                    <a:ext cx="7136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137E1CD-C546-42F6-B517-4648DE3A3B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975366" y="3048000"/>
                    <a:ext cx="71365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3194E74-462B-4168-AE97-21320FB4EE1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8222766" y="3771322"/>
                    <a:ext cx="5854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3194E74-462B-4168-AE97-21320FB4EE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222766" y="3771322"/>
                    <a:ext cx="585417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0D6960B-640E-462F-9DB3-93481BB94D26}"/>
                  </a:ext>
                </a:extLst>
              </p:cNvPr>
              <p:cNvGrpSpPr/>
              <p:nvPr/>
            </p:nvGrpSpPr>
            <p:grpSpPr>
              <a:xfrm flipH="1">
                <a:off x="10783987" y="3524353"/>
                <a:ext cx="448647" cy="457200"/>
                <a:chOff x="6639927" y="2413598"/>
                <a:chExt cx="457200" cy="457200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F54605F0-B2FB-487E-AC5C-52F60BE2BD6E}"/>
                    </a:ext>
                  </a:extLst>
                </p:cNvPr>
                <p:cNvSpPr/>
                <p:nvPr/>
              </p:nvSpPr>
              <p:spPr>
                <a:xfrm>
                  <a:off x="6639927" y="2413598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7F2DCF5-78CA-4A47-A66E-464FE03A5633}"/>
                    </a:ext>
                  </a:extLst>
                </p:cNvPr>
                <p:cNvSpPr txBox="1"/>
                <p:nvPr/>
              </p:nvSpPr>
              <p:spPr>
                <a:xfrm>
                  <a:off x="6704010" y="241655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7BECB71-0D43-4DCA-999E-25A69757CDAD}"/>
                    </a:ext>
                  </a:extLst>
                </p:cNvPr>
                <p:cNvSpPr txBox="1"/>
                <p:nvPr/>
              </p:nvSpPr>
              <p:spPr>
                <a:xfrm>
                  <a:off x="6717580" y="2413598"/>
                  <a:ext cx="2879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470FD5D-4D19-4787-B0C8-AFFB2DCC55AF}"/>
                  </a:ext>
                </a:extLst>
              </p:cNvPr>
              <p:cNvGrpSpPr/>
              <p:nvPr/>
            </p:nvGrpSpPr>
            <p:grpSpPr>
              <a:xfrm rot="5400000" flipH="1">
                <a:off x="7273260" y="3004065"/>
                <a:ext cx="448647" cy="457200"/>
                <a:chOff x="6639927" y="2413598"/>
                <a:chExt cx="457200" cy="457200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AE76067D-1E1B-471E-B895-F44579E5AAE0}"/>
                    </a:ext>
                  </a:extLst>
                </p:cNvPr>
                <p:cNvSpPr/>
                <p:nvPr/>
              </p:nvSpPr>
              <p:spPr>
                <a:xfrm>
                  <a:off x="6639927" y="2413598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5F8D112-383D-4422-81E9-0C9AF756EA16}"/>
                    </a:ext>
                  </a:extLst>
                </p:cNvPr>
                <p:cNvSpPr txBox="1"/>
                <p:nvPr/>
              </p:nvSpPr>
              <p:spPr>
                <a:xfrm>
                  <a:off x="6704010" y="241655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35F74BB-6FA5-4FC6-B4F1-B9FCB7C431E8}"/>
                    </a:ext>
                  </a:extLst>
                </p:cNvPr>
                <p:cNvSpPr txBox="1"/>
                <p:nvPr/>
              </p:nvSpPr>
              <p:spPr>
                <a:xfrm>
                  <a:off x="6717580" y="2413598"/>
                  <a:ext cx="2879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A051239-E2F4-45DF-86FE-E534FA973841}"/>
                  </a:ext>
                </a:extLst>
              </p:cNvPr>
              <p:cNvGrpSpPr/>
              <p:nvPr/>
            </p:nvGrpSpPr>
            <p:grpSpPr>
              <a:xfrm>
                <a:off x="8070366" y="3200400"/>
                <a:ext cx="286203" cy="1430045"/>
                <a:chOff x="3987800" y="1078468"/>
                <a:chExt cx="304800" cy="1715957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EE911CE-37EE-4041-8818-4B0CD7E1B3E6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89B43B03-23DC-4782-8729-75F569AA193B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81B84813-AA09-48F0-AFBF-BF5CF781725F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048AFB8E-B1C9-4601-B2E1-116B1F838A39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E7CD716-FA21-4FC6-8815-0459EF91DF1C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EFEFEDE3-1E96-49AD-B846-98F60084324F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5147DF8C-5C0A-4FD2-85A7-2165AEF1D586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24F2B2C7-91D1-4042-A325-1CAA4CEFFC5D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05B59C26-C5E9-4026-B601-2591F7693B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50103" y="2329574"/>
                  <a:ext cx="1820" cy="46485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4C24DF3-8A1D-44E2-8D64-D721243EEC5A}"/>
                  </a:ext>
                </a:extLst>
              </p:cNvPr>
              <p:cNvGrpSpPr/>
              <p:nvPr/>
            </p:nvGrpSpPr>
            <p:grpSpPr>
              <a:xfrm rot="5400000">
                <a:off x="8736838" y="2977934"/>
                <a:ext cx="427177" cy="457200"/>
                <a:chOff x="1554023" y="2396816"/>
                <a:chExt cx="427177" cy="45720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912E64C-82B9-47BF-B7EC-744C18D2DB64}"/>
                    </a:ext>
                  </a:extLst>
                </p:cNvPr>
                <p:cNvSpPr/>
                <p:nvPr/>
              </p:nvSpPr>
              <p:spPr>
                <a:xfrm>
                  <a:off x="1554023" y="2396816"/>
                  <a:ext cx="427177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A553CB9B-4860-4B0A-BAD2-F34596593CF5}"/>
                    </a:ext>
                  </a:extLst>
                </p:cNvPr>
                <p:cNvCxnSpPr/>
                <p:nvPr/>
              </p:nvCxnSpPr>
              <p:spPr>
                <a:xfrm flipV="1">
                  <a:off x="1752600" y="2514600"/>
                  <a:ext cx="0" cy="30480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E442664-7BBC-449A-BEE1-C7CA2CB0F3E3}"/>
                  </a:ext>
                </a:extLst>
              </p:cNvPr>
              <p:cNvGrpSpPr/>
              <p:nvPr/>
            </p:nvGrpSpPr>
            <p:grpSpPr>
              <a:xfrm rot="16200000">
                <a:off x="8767142" y="1747550"/>
                <a:ext cx="286203" cy="1381382"/>
                <a:chOff x="3987800" y="1078468"/>
                <a:chExt cx="304800" cy="1657565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AB085D8-7407-4C7C-96B1-C512A07F5C66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C6E0E41-9BDE-4EE1-AD02-81C9327ABAD4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7A5FA82-FDB0-4612-AEDA-A65AAF7D8553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7FA2A119-271B-4A92-97A9-406DF0C7788F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689BF2F-1D93-46CB-BB3D-179BB32B28C1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F6FC646-A512-4329-AB6F-FDB510DCA97C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CDFEC79F-5780-41C0-9D45-898ABDB9DEF1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F2226F3-4F56-4E05-B050-5166157E0963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CFA7191-930D-42A3-A17C-370331E692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949351" y="2532146"/>
                  <a:ext cx="406458" cy="131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6E8C480-AA3C-4757-B26F-94D6B1A6130E}"/>
                      </a:ext>
                    </a:extLst>
                  </p:cNvPr>
                  <p:cNvSpPr txBox="1"/>
                  <p:nvPr/>
                </p:nvSpPr>
                <p:spPr>
                  <a:xfrm>
                    <a:off x="8583179" y="2495900"/>
                    <a:ext cx="7136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6E8C480-AA3C-4757-B26F-94D6B1A613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83179" y="2495900"/>
                    <a:ext cx="713657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Down Arrow 66">
              <a:extLst>
                <a:ext uri="{FF2B5EF4-FFF2-40B4-BE49-F238E27FC236}">
                  <a16:creationId xmlns:a16="http://schemas.microsoft.com/office/drawing/2014/main" id="{813FED0B-0F7A-4387-A39F-F98FD6C649B9}"/>
                </a:ext>
              </a:extLst>
            </p:cNvPr>
            <p:cNvSpPr/>
            <p:nvPr/>
          </p:nvSpPr>
          <p:spPr>
            <a:xfrm>
              <a:off x="9549445" y="4496938"/>
              <a:ext cx="384727" cy="381000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77E3DB-298E-404C-B3AA-8B8CBED82D65}"/>
                </a:ext>
              </a:extLst>
            </p:cNvPr>
            <p:cNvSpPr/>
            <p:nvPr/>
          </p:nvSpPr>
          <p:spPr>
            <a:xfrm>
              <a:off x="8516257" y="2142420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BA4C0E3-C3D5-4AE6-A2B4-74FDFC6365BB}"/>
                </a:ext>
              </a:extLst>
            </p:cNvPr>
            <p:cNvSpPr/>
            <p:nvPr/>
          </p:nvSpPr>
          <p:spPr>
            <a:xfrm>
              <a:off x="7067543" y="2501464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D6B794-C582-4FA9-BB6C-81E716F028C4}"/>
                </a:ext>
              </a:extLst>
            </p:cNvPr>
            <p:cNvSpPr/>
            <p:nvPr/>
          </p:nvSpPr>
          <p:spPr>
            <a:xfrm>
              <a:off x="9836578" y="2543567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DA1333-A8A2-4A0C-B0F1-B39524199CB0}"/>
                </a:ext>
              </a:extLst>
            </p:cNvPr>
            <p:cNvSpPr/>
            <p:nvPr/>
          </p:nvSpPr>
          <p:spPr>
            <a:xfrm>
              <a:off x="11259681" y="2605557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DEFBE9-1CC1-4ADB-8FDF-2085B93474FD}"/>
                </a:ext>
              </a:extLst>
            </p:cNvPr>
            <p:cNvSpPr/>
            <p:nvPr/>
          </p:nvSpPr>
          <p:spPr>
            <a:xfrm>
              <a:off x="8477727" y="2904854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69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A185-EF1D-4D1B-A374-89402860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Solution – Final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CB075B-D633-42CE-BD5E-D8BE90B30695}"/>
                  </a:ext>
                </a:extLst>
              </p:cNvPr>
              <p:cNvSpPr txBox="1"/>
              <p:nvPr/>
            </p:nvSpPr>
            <p:spPr>
              <a:xfrm>
                <a:off x="556813" y="1518014"/>
                <a:ext cx="5687262" cy="2736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6−4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CB075B-D633-42CE-BD5E-D8BE90B30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13" y="1518014"/>
                <a:ext cx="5687262" cy="27365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C661012-DB5B-4496-AA1F-C1752A1CE263}"/>
              </a:ext>
            </a:extLst>
          </p:cNvPr>
          <p:cNvGrpSpPr/>
          <p:nvPr/>
        </p:nvGrpSpPr>
        <p:grpSpPr>
          <a:xfrm>
            <a:off x="6781800" y="1713063"/>
            <a:ext cx="4667031" cy="2346419"/>
            <a:chOff x="6400802" y="2133600"/>
            <a:chExt cx="6062550" cy="274433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18F6FC-F5AA-4754-A56D-C29C22BA2F9A}"/>
                </a:ext>
              </a:extLst>
            </p:cNvPr>
            <p:cNvGrpSpPr/>
            <p:nvPr/>
          </p:nvGrpSpPr>
          <p:grpSpPr>
            <a:xfrm>
              <a:off x="6400802" y="2133600"/>
              <a:ext cx="6062550" cy="2353202"/>
              <a:chOff x="6004449" y="2294998"/>
              <a:chExt cx="6062550" cy="235320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C77E7E8-AA1A-473B-A44C-05470B603D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1166" y="3209925"/>
                <a:ext cx="27432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D374267-A12E-48C2-9AB1-E74BE239B9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1166" y="3124200"/>
                <a:ext cx="0" cy="152400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D4B0335-F9B2-4F20-98B6-16D739791896}"/>
                  </a:ext>
                </a:extLst>
              </p:cNvPr>
              <p:cNvGrpSpPr/>
              <p:nvPr/>
            </p:nvGrpSpPr>
            <p:grpSpPr>
              <a:xfrm>
                <a:off x="6622566" y="3657600"/>
                <a:ext cx="427177" cy="457200"/>
                <a:chOff x="1554023" y="2396816"/>
                <a:chExt cx="427177" cy="457200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EC3811E6-81C0-4C10-B140-BB418C0D83C8}"/>
                    </a:ext>
                  </a:extLst>
                </p:cNvPr>
                <p:cNvSpPr/>
                <p:nvPr/>
              </p:nvSpPr>
              <p:spPr>
                <a:xfrm>
                  <a:off x="1554023" y="2396816"/>
                  <a:ext cx="427177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6478E972-4F93-4F83-BBCE-53B7B86FDFDB}"/>
                    </a:ext>
                  </a:extLst>
                </p:cNvPr>
                <p:cNvCxnSpPr/>
                <p:nvPr/>
              </p:nvCxnSpPr>
              <p:spPr>
                <a:xfrm flipV="1">
                  <a:off x="1752600" y="2514600"/>
                  <a:ext cx="0" cy="30480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146C37E-F25C-4911-8346-362515432D88}"/>
                  </a:ext>
                </a:extLst>
              </p:cNvPr>
              <p:cNvGrpSpPr/>
              <p:nvPr/>
            </p:nvGrpSpPr>
            <p:grpSpPr>
              <a:xfrm rot="16200000">
                <a:off x="7427743" y="1718422"/>
                <a:ext cx="286203" cy="1439356"/>
                <a:chOff x="3987800" y="1047977"/>
                <a:chExt cx="304800" cy="1727129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7967D4E4-1358-403E-AFD5-C812A726CD88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4C41828-4B97-404B-93F5-8602348364C4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77E5736-EE67-4571-A73D-0EA0AE5F4E6E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EBD08FC1-5A89-4C6E-B39B-1BF887783C74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9D51D05C-0027-45FB-9655-3062A5FBDB49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B0A9A008-721E-4ECC-9E65-0A5338FA8F9E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301F0650-A3C0-4E03-80B5-5732BC75C6C2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106B53E-18B2-4653-A70D-3B5F2A8B15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911356" y="1283434"/>
                  <a:ext cx="476024" cy="511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807BFB1-92E0-47E8-824A-B611BF249820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CBC3740-0791-476F-84A5-454E75810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1166" y="4648200"/>
                <a:ext cx="13716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D78A050-C074-4A1F-A39E-00CF270031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1166" y="2420882"/>
                <a:ext cx="0" cy="779518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94B58E7-D560-4E7A-84D8-953AA9ED67A5}"/>
                      </a:ext>
                    </a:extLst>
                  </p:cNvPr>
                  <p:cNvSpPr txBox="1"/>
                  <p:nvPr/>
                </p:nvSpPr>
                <p:spPr>
                  <a:xfrm>
                    <a:off x="6004449" y="3701534"/>
                    <a:ext cx="719486" cy="413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94B58E7-D560-4E7A-84D8-953AA9ED67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4449" y="3701534"/>
                    <a:ext cx="719486" cy="41396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95A2523-7F92-48CF-B94C-E79BD02F91BC}"/>
                      </a:ext>
                    </a:extLst>
                  </p:cNvPr>
                  <p:cNvSpPr txBox="1"/>
                  <p:nvPr/>
                </p:nvSpPr>
                <p:spPr>
                  <a:xfrm>
                    <a:off x="7175016" y="3362325"/>
                    <a:ext cx="723651" cy="413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95A2523-7F92-48CF-B94C-E79BD02F91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5016" y="3362325"/>
                    <a:ext cx="723651" cy="41396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60D09FA6-3CD8-418F-A571-1D56C1632DDD}"/>
                      </a:ext>
                    </a:extLst>
                  </p:cNvPr>
                  <p:cNvSpPr txBox="1"/>
                  <p:nvPr/>
                </p:nvSpPr>
                <p:spPr>
                  <a:xfrm>
                    <a:off x="7320014" y="2509890"/>
                    <a:ext cx="729231" cy="413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7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kumimoji="0" lang="el-GR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60D09FA6-3CD8-418F-A571-1D56C1632D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20014" y="2509890"/>
                    <a:ext cx="729231" cy="41396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E1E5244-68B0-4B67-9053-4E0A3361F0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13489" y="2877845"/>
                <a:ext cx="0" cy="175260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293D627-4618-47B4-AB73-9BDB60E939FB}"/>
                  </a:ext>
                </a:extLst>
              </p:cNvPr>
              <p:cNvGrpSpPr/>
              <p:nvPr/>
            </p:nvGrpSpPr>
            <p:grpSpPr>
              <a:xfrm rot="5400000" flipH="1">
                <a:off x="10158237" y="2179329"/>
                <a:ext cx="286203" cy="1413945"/>
                <a:chOff x="3987800" y="1078468"/>
                <a:chExt cx="304800" cy="1696638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9E203366-7F86-4534-BE68-E3315C92C2CF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0F2BC098-F41E-4D8C-9A8C-C8557E85B19C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00F020F3-50F0-437A-86C5-AB078783DF88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20182A57-B356-4F52-9F47-1DED63093C8C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4F0052DC-326E-4D78-98B5-7BF83D8D8101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FEF4625F-CF70-43CD-BF29-256201947E96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120CAA68-6EA9-4E1F-99D0-475128CB26B1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855D4E8F-1B36-429C-B3E0-F09D13831F8C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7506AD71-1736-4538-A148-B5EFDC5F5496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7837922-7E8D-4A01-8078-6496C43928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29600" y="4648200"/>
                <a:ext cx="2819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4F197A1-5FDF-474F-A145-65C69211A4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94366" y="2438400"/>
                <a:ext cx="0" cy="76200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AAEA2B9-F44E-4835-AA43-A3BFA9B377E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1187174" y="3581954"/>
                    <a:ext cx="879825" cy="413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22 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AAEA2B9-F44E-4835-AA43-A3BFA9B377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187174" y="3581954"/>
                    <a:ext cx="879825" cy="41396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1E0209F-F2C2-4192-8553-9B36F7FC8BF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8780291" y="3356663"/>
                    <a:ext cx="719486" cy="413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charset="0"/>
                            </a:rPr>
                            <m:t>4 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charset="0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1E0209F-F2C2-4192-8553-9B36F7FC8B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780291" y="3356663"/>
                    <a:ext cx="719486" cy="41396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766A11B-548B-4AA9-A1BC-AF20CD500A60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9975366" y="3048000"/>
                    <a:ext cx="885406" cy="413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7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el-GR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766A11B-548B-4AA9-A1BC-AF20CD500A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975366" y="3048000"/>
                    <a:ext cx="885406" cy="41396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A331084-06C1-4620-AEA9-393EAE31F7F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8222766" y="3771322"/>
                    <a:ext cx="729231" cy="413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7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kumimoji="0" lang="el-GR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A331084-06C1-4620-AEA9-393EAE31F7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222766" y="3771322"/>
                    <a:ext cx="729231" cy="41396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1BE2424-7E44-47AE-AEF1-06EE22830D03}"/>
                  </a:ext>
                </a:extLst>
              </p:cNvPr>
              <p:cNvGrpSpPr/>
              <p:nvPr/>
            </p:nvGrpSpPr>
            <p:grpSpPr>
              <a:xfrm flipH="1">
                <a:off x="10783989" y="3524353"/>
                <a:ext cx="476808" cy="457200"/>
                <a:chOff x="6611229" y="2413598"/>
                <a:chExt cx="485898" cy="457200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AFD18686-DEB1-437D-9E21-25DAB6E956D9}"/>
                    </a:ext>
                  </a:extLst>
                </p:cNvPr>
                <p:cNvSpPr/>
                <p:nvPr/>
              </p:nvSpPr>
              <p:spPr>
                <a:xfrm>
                  <a:off x="6639927" y="2413598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6AF958B-5B5A-42E0-88EC-92923F1FD2C3}"/>
                    </a:ext>
                  </a:extLst>
                </p:cNvPr>
                <p:cNvSpPr txBox="1"/>
                <p:nvPr/>
              </p:nvSpPr>
              <p:spPr>
                <a:xfrm>
                  <a:off x="6611229" y="2416558"/>
                  <a:ext cx="412099" cy="41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9FEBDF9-339A-465B-B38E-990A57AF2C29}"/>
                    </a:ext>
                  </a:extLst>
                </p:cNvPr>
                <p:cNvSpPr txBox="1"/>
                <p:nvPr/>
              </p:nvSpPr>
              <p:spPr>
                <a:xfrm>
                  <a:off x="6717580" y="2413598"/>
                  <a:ext cx="287991" cy="413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D73466E-7BB0-4465-9CAF-40CFC4F83C45}"/>
                  </a:ext>
                </a:extLst>
              </p:cNvPr>
              <p:cNvGrpSpPr/>
              <p:nvPr/>
            </p:nvGrpSpPr>
            <p:grpSpPr>
              <a:xfrm rot="5400000" flipH="1">
                <a:off x="7295872" y="2981454"/>
                <a:ext cx="448647" cy="502423"/>
                <a:chOff x="6639927" y="2368375"/>
                <a:chExt cx="457200" cy="502423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B64E9D65-4D16-4B18-BC42-5D691AE98F79}"/>
                    </a:ext>
                  </a:extLst>
                </p:cNvPr>
                <p:cNvSpPr/>
                <p:nvPr/>
              </p:nvSpPr>
              <p:spPr>
                <a:xfrm>
                  <a:off x="6639927" y="2413598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BE82C10-4376-4A80-9733-C5ADFFA22B6B}"/>
                    </a:ext>
                  </a:extLst>
                </p:cNvPr>
                <p:cNvSpPr txBox="1"/>
                <p:nvPr/>
              </p:nvSpPr>
              <p:spPr>
                <a:xfrm>
                  <a:off x="6678150" y="2371335"/>
                  <a:ext cx="371038" cy="459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A7573E3-D3A5-4A80-B521-A1081231F521}"/>
                    </a:ext>
                  </a:extLst>
                </p:cNvPr>
                <p:cNvSpPr txBox="1"/>
                <p:nvPr/>
              </p:nvSpPr>
              <p:spPr>
                <a:xfrm>
                  <a:off x="6717579" y="2368375"/>
                  <a:ext cx="287991" cy="459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CE7F6BE-535A-4E00-99F9-AE92DE67A1E8}"/>
                  </a:ext>
                </a:extLst>
              </p:cNvPr>
              <p:cNvGrpSpPr/>
              <p:nvPr/>
            </p:nvGrpSpPr>
            <p:grpSpPr>
              <a:xfrm>
                <a:off x="8070366" y="3200400"/>
                <a:ext cx="286203" cy="1430045"/>
                <a:chOff x="3987800" y="1078468"/>
                <a:chExt cx="304800" cy="1715957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6F52A678-7EB9-428C-98DF-4FCB109E83A5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23CAEE78-6AEA-40D7-840B-4486F1968DE7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C6870B5E-D641-45C8-B6C3-1A8543910756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A7B2B5B8-9EFD-427E-8AC3-5C38B2DECA06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4E7B5BB7-85CD-4CE3-AFDF-DB65417463B4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55CCB74-21D3-471D-9BA6-72AA2281F87C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8BE974B9-F808-4C61-8C37-02732E3E16A9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7CFE5F46-FB50-4C64-8ED3-89F89C61CB57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D669D12C-272D-46C3-BF92-C8ECCFA04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50103" y="2329574"/>
                  <a:ext cx="1820" cy="46485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DE50FCA-571D-4BE0-B756-0F030912EE80}"/>
                  </a:ext>
                </a:extLst>
              </p:cNvPr>
              <p:cNvGrpSpPr/>
              <p:nvPr/>
            </p:nvGrpSpPr>
            <p:grpSpPr>
              <a:xfrm rot="5400000">
                <a:off x="8736838" y="2977934"/>
                <a:ext cx="427177" cy="457200"/>
                <a:chOff x="1554023" y="2396816"/>
                <a:chExt cx="427177" cy="45720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EAFB46F-F420-45BC-A9DD-FC85729041D9}"/>
                    </a:ext>
                  </a:extLst>
                </p:cNvPr>
                <p:cNvSpPr/>
                <p:nvPr/>
              </p:nvSpPr>
              <p:spPr>
                <a:xfrm>
                  <a:off x="1554023" y="2396816"/>
                  <a:ext cx="427177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1C079F95-C605-4533-B0AE-B4A82A40BC60}"/>
                    </a:ext>
                  </a:extLst>
                </p:cNvPr>
                <p:cNvCxnSpPr/>
                <p:nvPr/>
              </p:nvCxnSpPr>
              <p:spPr>
                <a:xfrm flipV="1">
                  <a:off x="1752600" y="2514600"/>
                  <a:ext cx="0" cy="30480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2F4A536-4B1E-4817-81EC-AA107450760D}"/>
                  </a:ext>
                </a:extLst>
              </p:cNvPr>
              <p:cNvGrpSpPr/>
              <p:nvPr/>
            </p:nvGrpSpPr>
            <p:grpSpPr>
              <a:xfrm rot="16200000">
                <a:off x="8767142" y="1747550"/>
                <a:ext cx="286203" cy="1381382"/>
                <a:chOff x="3987800" y="1078468"/>
                <a:chExt cx="304800" cy="1657565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CB7B436A-8402-4A8D-9A4B-F2AAADE7DCE5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1D9854CA-3E36-4853-ACC7-6ACD60396245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F4233EF-7606-4D73-99DB-60ACAF7DEB37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83375B6B-FF81-4051-9B3B-40FEDD190067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484A4DD-A062-4E06-B9CB-8976F764DF7E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7E5C2F0B-1D36-463A-A83F-36E70116C528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5FD16C5-CEAC-4C66-85D0-8B1574209B3D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6C46EE0-DB98-466F-87F7-19C99855B29B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3C80E97-0E8C-467F-AFFF-0654A174E0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949351" y="2532146"/>
                  <a:ext cx="406458" cy="131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46E5C86-978A-47A7-87FC-2B8DA7EC4095}"/>
                      </a:ext>
                    </a:extLst>
                  </p:cNvPr>
                  <p:cNvSpPr txBox="1"/>
                  <p:nvPr/>
                </p:nvSpPr>
                <p:spPr>
                  <a:xfrm>
                    <a:off x="8583178" y="2495900"/>
                    <a:ext cx="885406" cy="413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7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kumimoji="0" lang="el-GR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46E5C86-978A-47A7-87FC-2B8DA7EC40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83178" y="2495900"/>
                    <a:ext cx="885406" cy="41396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Down Arrow 66">
              <a:extLst>
                <a:ext uri="{FF2B5EF4-FFF2-40B4-BE49-F238E27FC236}">
                  <a16:creationId xmlns:a16="http://schemas.microsoft.com/office/drawing/2014/main" id="{4D09AC8A-1930-484E-9BAA-1117EAFC5836}"/>
                </a:ext>
              </a:extLst>
            </p:cNvPr>
            <p:cNvSpPr/>
            <p:nvPr/>
          </p:nvSpPr>
          <p:spPr>
            <a:xfrm>
              <a:off x="9549445" y="4496938"/>
              <a:ext cx="384727" cy="381000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31F7507-336A-4174-B97A-345CD68F77F3}"/>
                </a:ext>
              </a:extLst>
            </p:cNvPr>
            <p:cNvSpPr/>
            <p:nvPr/>
          </p:nvSpPr>
          <p:spPr>
            <a:xfrm>
              <a:off x="8516257" y="2142420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D4927C-1D53-45FA-AF30-853BF0CE37E1}"/>
                </a:ext>
              </a:extLst>
            </p:cNvPr>
            <p:cNvSpPr/>
            <p:nvPr/>
          </p:nvSpPr>
          <p:spPr>
            <a:xfrm>
              <a:off x="7067543" y="2501464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B05BC0-A019-4A87-9A82-20266B3ACD99}"/>
                </a:ext>
              </a:extLst>
            </p:cNvPr>
            <p:cNvSpPr/>
            <p:nvPr/>
          </p:nvSpPr>
          <p:spPr>
            <a:xfrm>
              <a:off x="9836578" y="2543567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514708-2839-4585-8F99-6767795531C7}"/>
                </a:ext>
              </a:extLst>
            </p:cNvPr>
            <p:cNvSpPr/>
            <p:nvPr/>
          </p:nvSpPr>
          <p:spPr>
            <a:xfrm>
              <a:off x="11259681" y="2605557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3163DA-0537-476D-9B7D-8A3B4D573B34}"/>
                </a:ext>
              </a:extLst>
            </p:cNvPr>
            <p:cNvSpPr/>
            <p:nvPr/>
          </p:nvSpPr>
          <p:spPr>
            <a:xfrm>
              <a:off x="8477727" y="2904854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E1B41ED-2F81-4BE1-B895-55B3B98D939D}"/>
                  </a:ext>
                </a:extLst>
              </p:cNvPr>
              <p:cNvSpPr txBox="1"/>
              <p:nvPr/>
            </p:nvSpPr>
            <p:spPr>
              <a:xfrm>
                <a:off x="451285" y="4403518"/>
                <a:ext cx="6330515" cy="1576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0.267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−0.067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−0.067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0.15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−0.083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0.125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E1B41ED-2F81-4BE1-B895-55B3B98D9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85" y="4403518"/>
                <a:ext cx="6330515" cy="15767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D686EE3-DC4A-466D-9BBA-DCF4A25F0E48}"/>
                  </a:ext>
                </a:extLst>
              </p:cNvPr>
              <p:cNvSpPr/>
              <p:nvPr/>
            </p:nvSpPr>
            <p:spPr>
              <a:xfrm>
                <a:off x="8316465" y="4660011"/>
                <a:ext cx="1812163" cy="1576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31.53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24.4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52.9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27.4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D686EE3-DC4A-466D-9BBA-DCF4A25F0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65" y="4660011"/>
                <a:ext cx="1812163" cy="15767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3A49D970-E748-44F4-B349-649A238C35E9}"/>
              </a:ext>
            </a:extLst>
          </p:cNvPr>
          <p:cNvSpPr txBox="1"/>
          <p:nvPr/>
        </p:nvSpPr>
        <p:spPr>
          <a:xfrm>
            <a:off x="7794540" y="4220443"/>
            <a:ext cx="2382226" cy="338554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Solve for final voltages: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BB97511-C8AE-49D3-B35A-9B6DF44A37B1}"/>
              </a:ext>
            </a:extLst>
          </p:cNvPr>
          <p:cNvSpPr txBox="1"/>
          <p:nvPr/>
        </p:nvSpPr>
        <p:spPr>
          <a:xfrm>
            <a:off x="6533152" y="6314617"/>
            <a:ext cx="5486385" cy="338554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Once we have these we can get anything else we want</a:t>
            </a:r>
          </a:p>
        </p:txBody>
      </p:sp>
    </p:spTree>
    <p:extLst>
      <p:ext uri="{BB962C8B-B14F-4D97-AF65-F5344CB8AC3E}">
        <p14:creationId xmlns:p14="http://schemas.microsoft.com/office/powerpoint/2010/main" val="236201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DE2C7-F8F1-4ACD-B7E5-37F4AC49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Analysis in SPICE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9A533-3C1D-42C4-B070-3A3C56E2F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6172200" cy="5196840"/>
          </a:xfrm>
        </p:spPr>
        <p:txBody>
          <a:bodyPr/>
          <a:lstStyle/>
          <a:p>
            <a:r>
              <a:rPr lang="en-US" dirty="0"/>
              <a:t>DC operating point – what we just did, solve the DC circuit in steady state</a:t>
            </a:r>
          </a:p>
          <a:p>
            <a:r>
              <a:rPr lang="en-US" dirty="0"/>
              <a:t>DC sweep – change a parameter over a range of values and get the solution for each one (for example, what if we increase or decrease the current source from 4 A)  </a:t>
            </a:r>
          </a:p>
          <a:p>
            <a:r>
              <a:rPr lang="en-US" dirty="0"/>
              <a:t>Small-signal transfer function – like a Thevenin equivalent </a:t>
            </a:r>
          </a:p>
          <a:p>
            <a:r>
              <a:rPr lang="en-US" dirty="0"/>
              <a:t>Transient analysis – how the circuit behaves in response to time-varying devices, including switches</a:t>
            </a:r>
          </a:p>
          <a:p>
            <a:r>
              <a:rPr lang="en-US" dirty="0"/>
              <a:t>Frequency analysis – results of the transient simulation at DC and after a Fourier transform</a:t>
            </a:r>
          </a:p>
          <a:p>
            <a:r>
              <a:rPr lang="en-US" dirty="0"/>
              <a:t>AC circuit response – at a single frequency or a range of frequencies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35FE0-8C25-4228-9D39-B073E522E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057400"/>
            <a:ext cx="484342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3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F33F-C5CD-4E50-9962-F6CDB3BF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One-Page 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2381B-7570-42EE-8EF0-48B79D31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11658600" cy="5196840"/>
          </a:xfrm>
        </p:spPr>
        <p:txBody>
          <a:bodyPr numCol="2"/>
          <a:lstStyle/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1. Steady-State DC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Voltage, current, resistance, Ohm’s Law, KVL, KCL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Power, energy, independent sources, dependent sources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Open, short, parallel, series, voltage dividers, current dividers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4. Wye-delta transformation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5. Node-voltage circuit analysis method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6. Mesh-current circuit analysis method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7. Thevenin and Norton equivalents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8. Superposition, source transformations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9. Maximum power transfer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10. Ideal Op-Amp equations, linear and saturation regions	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2. Transient DC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Capacitor and inductor equations, steady-state behavior, transient behavior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Writing and solving first-order RL and RC circuit differential equations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Writing and solving second-order RLC circuit differential equations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3. Steady-State AC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Phasors for AC voltage and current, complex algebra applied to AC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Impedance for R, L, and C in AC circuits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AC Power: Complex power, real power, reactive power, power factor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4. AC Thevenin equivalents and maximum power transfer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b="1" u="sng" dirty="0"/>
              <a:t>Unit 4. Advanced Topics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1. Non-linear devices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2. Circuit software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3. Three-phase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en-US" sz="1800" dirty="0"/>
              <a:t>	4. Transformers</a:t>
            </a:r>
          </a:p>
        </p:txBody>
      </p:sp>
    </p:spTree>
    <p:extLst>
      <p:ext uri="{BB962C8B-B14F-4D97-AF65-F5344CB8AC3E}">
        <p14:creationId xmlns:p14="http://schemas.microsoft.com/office/powerpoint/2010/main" val="357312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14A1-F6AF-468B-98EA-264AF258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You Go From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79D13-CDCA-48B6-9E50-D41D0EBF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10896600" cy="5196840"/>
          </a:xfrm>
        </p:spPr>
        <p:txBody>
          <a:bodyPr/>
          <a:lstStyle/>
          <a:p>
            <a:r>
              <a:rPr lang="en-US" dirty="0"/>
              <a:t>Two more classes with advanced topics and review (conceptually may be on final)</a:t>
            </a:r>
          </a:p>
          <a:p>
            <a:pPr lvl="1"/>
            <a:r>
              <a:rPr lang="en-US" dirty="0"/>
              <a:t>Wed 27 April – Advanced topics 3: Three-phase AC power systems</a:t>
            </a:r>
          </a:p>
          <a:p>
            <a:pPr lvl="1"/>
            <a:r>
              <a:rPr lang="en-US" dirty="0"/>
              <a:t>Mon 2 May – Advanced topics 4: Ideal Transformers</a:t>
            </a:r>
          </a:p>
          <a:p>
            <a:r>
              <a:rPr lang="en-US" dirty="0"/>
              <a:t>Final Exam Friday 6 May at 3:30pm</a:t>
            </a:r>
          </a:p>
          <a:p>
            <a:r>
              <a:rPr lang="en-US" dirty="0"/>
              <a:t>The door to the rest of your major is now open: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next?</a:t>
            </a:r>
          </a:p>
          <a:p>
            <a:pPr lvl="1"/>
            <a:r>
              <a:rPr lang="en-US" dirty="0"/>
              <a:t>Internships, industry job opportunities, entrepreneurship</a:t>
            </a:r>
          </a:p>
          <a:p>
            <a:pPr lvl="1"/>
            <a:r>
              <a:rPr lang="en-US" dirty="0"/>
              <a:t>Undergraduate research, graduate school for Masters or PhD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716D26C-021C-4216-86F7-96EE58B9FF45}"/>
              </a:ext>
            </a:extLst>
          </p:cNvPr>
          <p:cNvGrpSpPr/>
          <p:nvPr/>
        </p:nvGrpSpPr>
        <p:grpSpPr>
          <a:xfrm>
            <a:off x="685800" y="3048000"/>
            <a:ext cx="11137414" cy="1828800"/>
            <a:chOff x="635487" y="3599539"/>
            <a:chExt cx="11137414" cy="18288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2CD336-DE50-48FA-B0AC-EA33C91EC534}"/>
                </a:ext>
              </a:extLst>
            </p:cNvPr>
            <p:cNvSpPr txBox="1"/>
            <p:nvPr/>
          </p:nvSpPr>
          <p:spPr>
            <a:xfrm>
              <a:off x="635487" y="4009694"/>
              <a:ext cx="1452114" cy="338554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214 Circuits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53E175-BB21-4E0E-B00F-318DD7E9A1E9}"/>
                </a:ext>
              </a:extLst>
            </p:cNvPr>
            <p:cNvSpPr txBox="1"/>
            <p:nvPr/>
          </p:nvSpPr>
          <p:spPr>
            <a:xfrm>
              <a:off x="640148" y="4571081"/>
              <a:ext cx="1452115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248 Digital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81BFD7-A0DA-4660-8798-3328CEF6EBC2}"/>
                </a:ext>
              </a:extLst>
            </p:cNvPr>
            <p:cNvSpPr txBox="1"/>
            <p:nvPr/>
          </p:nvSpPr>
          <p:spPr>
            <a:xfrm>
              <a:off x="2590803" y="3780030"/>
              <a:ext cx="1371600" cy="33855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314 Signals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77B148-8869-41C1-BDF2-778D06020919}"/>
                </a:ext>
              </a:extLst>
            </p:cNvPr>
            <p:cNvSpPr txBox="1"/>
            <p:nvPr/>
          </p:nvSpPr>
          <p:spPr>
            <a:xfrm>
              <a:off x="2590803" y="4177907"/>
              <a:ext cx="1371600" cy="33855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322 E-mag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DCDA1E-6089-4F0A-8688-90308DEBCED1}"/>
                </a:ext>
              </a:extLst>
            </p:cNvPr>
            <p:cNvSpPr txBox="1"/>
            <p:nvPr/>
          </p:nvSpPr>
          <p:spPr>
            <a:xfrm>
              <a:off x="2590803" y="4577045"/>
              <a:ext cx="1371600" cy="33855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340 Power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B4914D-B84B-452F-B2F9-17E12DB225C2}"/>
                </a:ext>
              </a:extLst>
            </p:cNvPr>
            <p:cNvSpPr txBox="1"/>
            <p:nvPr/>
          </p:nvSpPr>
          <p:spPr>
            <a:xfrm>
              <a:off x="4495800" y="4800600"/>
              <a:ext cx="1752601" cy="3385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303 Random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5AFDBE-0DD5-4E67-988B-858E603BA578}"/>
                </a:ext>
              </a:extLst>
            </p:cNvPr>
            <p:cNvSpPr txBox="1"/>
            <p:nvPr/>
          </p:nvSpPr>
          <p:spPr>
            <a:xfrm>
              <a:off x="4495801" y="3768684"/>
              <a:ext cx="1752602" cy="3385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325 Electronics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D7CEA9-E01C-43FD-8275-0F0431079958}"/>
                </a:ext>
              </a:extLst>
            </p:cNvPr>
            <p:cNvSpPr txBox="1"/>
            <p:nvPr/>
          </p:nvSpPr>
          <p:spPr>
            <a:xfrm>
              <a:off x="4495800" y="4154152"/>
              <a:ext cx="1752603" cy="3385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350 Comp. Arch.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64EE57-AB43-470E-9AB7-78D85407B5AE}"/>
                </a:ext>
              </a:extLst>
            </p:cNvPr>
            <p:cNvSpPr txBox="1"/>
            <p:nvPr/>
          </p:nvSpPr>
          <p:spPr>
            <a:xfrm>
              <a:off x="6607834" y="5016105"/>
              <a:ext cx="2459965" cy="3385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370 Materials (Required)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AC16A1-AEF3-46C0-8865-EF7C3CE4BEDD}"/>
                </a:ext>
              </a:extLst>
            </p:cNvPr>
            <p:cNvSpPr txBox="1"/>
            <p:nvPr/>
          </p:nvSpPr>
          <p:spPr>
            <a:xfrm>
              <a:off x="6607835" y="4260035"/>
              <a:ext cx="2820841" cy="6340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460 Power Systems Elective</a:t>
              </a:r>
            </a:p>
            <a:p>
              <a:r>
                <a:rPr lang="en-US" sz="1600" dirty="0">
                  <a:latin typeface="+mj-lt"/>
                </a:rPr>
                <a:t>Birchfield Spring 2023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9D9E67-18C2-4EE2-807C-A6ACF9234463}"/>
                </a:ext>
              </a:extLst>
            </p:cNvPr>
            <p:cNvSpPr txBox="1"/>
            <p:nvPr/>
          </p:nvSpPr>
          <p:spPr>
            <a:xfrm>
              <a:off x="6587706" y="3820589"/>
              <a:ext cx="2840969" cy="33855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Electives (21 hours)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0A50DB-017A-455D-83D7-CC8F1EBB77FE}"/>
                </a:ext>
              </a:extLst>
            </p:cNvPr>
            <p:cNvSpPr txBox="1"/>
            <p:nvPr/>
          </p:nvSpPr>
          <p:spPr>
            <a:xfrm>
              <a:off x="9890905" y="4323429"/>
              <a:ext cx="1881996" cy="33855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latin typeface="+mj-lt"/>
                </a:rPr>
                <a:t>403/404 Capstone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F205387-4522-4277-B730-2E03BC9284E2}"/>
                </a:ext>
              </a:extLst>
            </p:cNvPr>
            <p:cNvCxnSpPr>
              <a:stCxn id="4" idx="3"/>
              <a:endCxn id="6" idx="1"/>
            </p:cNvCxnSpPr>
            <p:nvPr/>
          </p:nvCxnSpPr>
          <p:spPr bwMode="auto">
            <a:xfrm flipV="1">
              <a:off x="2087601" y="3949307"/>
              <a:ext cx="503202" cy="22966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0FF7800-3EBD-45A0-9DFF-2F80C1E56BB4}"/>
                </a:ext>
              </a:extLst>
            </p:cNvPr>
            <p:cNvCxnSpPr>
              <a:cxnSpLocks/>
              <a:stCxn id="4" idx="3"/>
              <a:endCxn id="7" idx="1"/>
            </p:cNvCxnSpPr>
            <p:nvPr/>
          </p:nvCxnSpPr>
          <p:spPr bwMode="auto">
            <a:xfrm>
              <a:off x="2087601" y="4178971"/>
              <a:ext cx="503202" cy="16821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1978422-1266-4F5F-9CA8-3C7ACA0B4FB6}"/>
                </a:ext>
              </a:extLst>
            </p:cNvPr>
            <p:cNvCxnSpPr>
              <a:cxnSpLocks/>
              <a:stCxn id="4" idx="3"/>
              <a:endCxn id="8" idx="1"/>
            </p:cNvCxnSpPr>
            <p:nvPr/>
          </p:nvCxnSpPr>
          <p:spPr bwMode="auto">
            <a:xfrm>
              <a:off x="2087601" y="4178971"/>
              <a:ext cx="503202" cy="56735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1CA40BB-FEA8-407B-870C-EF5529104F4F}"/>
                </a:ext>
              </a:extLst>
            </p:cNvPr>
            <p:cNvCxnSpPr>
              <a:cxnSpLocks/>
              <a:endCxn id="9" idx="1"/>
            </p:cNvCxnSpPr>
            <p:nvPr/>
          </p:nvCxnSpPr>
          <p:spPr bwMode="auto">
            <a:xfrm flipV="1">
              <a:off x="3959890" y="4969877"/>
              <a:ext cx="535910" cy="14804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5A1F711-4698-4A8F-AB2A-5A80E9D14BA9}"/>
                </a:ext>
              </a:extLst>
            </p:cNvPr>
            <p:cNvCxnSpPr>
              <a:cxnSpLocks/>
              <a:endCxn id="11" idx="1"/>
            </p:cNvCxnSpPr>
            <p:nvPr/>
          </p:nvCxnSpPr>
          <p:spPr bwMode="auto">
            <a:xfrm flipV="1">
              <a:off x="3959890" y="4323429"/>
              <a:ext cx="535910" cy="79449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2477ADD8-9725-40FD-891D-E7738B496C55}"/>
                </a:ext>
              </a:extLst>
            </p:cNvPr>
            <p:cNvCxnSpPr>
              <a:cxnSpLocks/>
              <a:stCxn id="5" idx="3"/>
            </p:cNvCxnSpPr>
            <p:nvPr/>
          </p:nvCxnSpPr>
          <p:spPr bwMode="auto">
            <a:xfrm>
              <a:off x="2092263" y="4740358"/>
              <a:ext cx="1859001" cy="377372"/>
            </a:xfrm>
            <a:prstGeom prst="bentConnector3">
              <a:avLst>
                <a:gd name="adj1" fmla="val 1102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234BEE8-9E70-432E-81EC-1EB93D9BFC11}"/>
                </a:ext>
              </a:extLst>
            </p:cNvPr>
            <p:cNvCxnSpPr>
              <a:cxnSpLocks/>
              <a:stCxn id="6" idx="3"/>
              <a:endCxn id="10" idx="1"/>
            </p:cNvCxnSpPr>
            <p:nvPr/>
          </p:nvCxnSpPr>
          <p:spPr bwMode="auto">
            <a:xfrm flipV="1">
              <a:off x="3962403" y="3937961"/>
              <a:ext cx="533398" cy="11346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54" name="Right Brace 53">
              <a:extLst>
                <a:ext uri="{FF2B5EF4-FFF2-40B4-BE49-F238E27FC236}">
                  <a16:creationId xmlns:a16="http://schemas.microsoft.com/office/drawing/2014/main" id="{9D6B02E7-6913-499F-BA22-9C0B4FB027CA}"/>
                </a:ext>
              </a:extLst>
            </p:cNvPr>
            <p:cNvSpPr/>
            <p:nvPr/>
          </p:nvSpPr>
          <p:spPr bwMode="auto">
            <a:xfrm>
              <a:off x="9544412" y="3599539"/>
              <a:ext cx="271011" cy="18288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D7F9099-D3F3-4214-9A00-D99B9FC7218F}"/>
                </a:ext>
              </a:extLst>
            </p:cNvPr>
            <p:cNvCxnSpPr>
              <a:cxnSpLocks/>
              <a:stCxn id="8" idx="3"/>
              <a:endCxn id="13" idx="1"/>
            </p:cNvCxnSpPr>
            <p:nvPr/>
          </p:nvCxnSpPr>
          <p:spPr bwMode="auto">
            <a:xfrm flipV="1">
              <a:off x="3962403" y="4577045"/>
              <a:ext cx="2645432" cy="1692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8" name="Right Brace 57">
              <a:extLst>
                <a:ext uri="{FF2B5EF4-FFF2-40B4-BE49-F238E27FC236}">
                  <a16:creationId xmlns:a16="http://schemas.microsoft.com/office/drawing/2014/main" id="{7127C11C-9827-43A8-9963-9980AC215F32}"/>
                </a:ext>
              </a:extLst>
            </p:cNvPr>
            <p:cNvSpPr/>
            <p:nvPr/>
          </p:nvSpPr>
          <p:spPr bwMode="auto">
            <a:xfrm>
              <a:off x="6265291" y="3714978"/>
              <a:ext cx="271011" cy="1424176"/>
            </a:xfrm>
            <a:prstGeom prst="rightBrace">
              <a:avLst>
                <a:gd name="adj1" fmla="val 8333"/>
                <a:gd name="adj2" fmla="val 19714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66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A292-8D44-4C55-A022-C7157737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Brief History of Computer Simulation of Electric Circuits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9E7DF-803F-43BC-BEC5-77E4F154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development of ECAP program at IBM in mid-1960s</a:t>
            </a:r>
          </a:p>
          <a:p>
            <a:r>
              <a:rPr lang="en-US" dirty="0"/>
              <a:t>SPICE developed at UC-Berkeley in early 1970s</a:t>
            </a:r>
          </a:p>
          <a:p>
            <a:pPr lvl="1"/>
            <a:r>
              <a:rPr lang="en-US" dirty="0"/>
              <a:t>SPICE stands for Simulation Program with Integrated Circuit Analysis</a:t>
            </a:r>
          </a:p>
          <a:p>
            <a:r>
              <a:rPr lang="en-US" dirty="0"/>
              <a:t>Improved version SPICE2 is in the public domain and has become industry standard</a:t>
            </a:r>
          </a:p>
          <a:p>
            <a:r>
              <a:rPr lang="en-US" dirty="0"/>
              <a:t>1984, </a:t>
            </a:r>
            <a:r>
              <a:rPr lang="en-US" dirty="0" err="1"/>
              <a:t>MicroSim</a:t>
            </a:r>
            <a:r>
              <a:rPr lang="en-US" dirty="0"/>
              <a:t> introduced </a:t>
            </a:r>
            <a:r>
              <a:rPr lang="en-US" dirty="0" err="1"/>
              <a:t>Pspice</a:t>
            </a:r>
            <a:r>
              <a:rPr lang="en-US" dirty="0"/>
              <a:t>, similar to SPICE for personal computers instead of mainframe, for industry and educational use</a:t>
            </a:r>
          </a:p>
          <a:p>
            <a:r>
              <a:rPr lang="en-US" dirty="0"/>
              <a:t>Many additional version have been developed since, including developing a circuit by drawing the elements onto a graphical user interface (GUI)</a:t>
            </a:r>
          </a:p>
          <a:p>
            <a:r>
              <a:rPr lang="en-US" dirty="0" err="1"/>
              <a:t>LTSpice</a:t>
            </a:r>
            <a:r>
              <a:rPr lang="en-US" dirty="0"/>
              <a:t> was introduced in 1999 and is a standard freeware program for circuit simulation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D4605-D747-42B6-ABDC-90E2E77AD148}"/>
              </a:ext>
            </a:extLst>
          </p:cNvPr>
          <p:cNvSpPr txBox="1"/>
          <p:nvPr/>
        </p:nvSpPr>
        <p:spPr>
          <a:xfrm>
            <a:off x="381000" y="6029385"/>
            <a:ext cx="10058400" cy="584775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Source: Muhammad H. Rashid and Hasan M. Rashid, </a:t>
            </a:r>
            <a:r>
              <a:rPr lang="en-US" sz="1600" i="1" dirty="0">
                <a:latin typeface="+mn-lt"/>
              </a:rPr>
              <a:t>SPICE for Power Electronics and Electric Power</a:t>
            </a:r>
            <a:r>
              <a:rPr lang="en-US" sz="1600" dirty="0">
                <a:latin typeface="+mn-lt"/>
              </a:rPr>
              <a:t>, Taylor &amp; Francis Group 2012.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616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6893-3320-4B25-890E-CE84116B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Get a Computer to Solve this Circuit?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BE235F7-E994-48B6-B831-C03201F75B0B}"/>
              </a:ext>
            </a:extLst>
          </p:cNvPr>
          <p:cNvGrpSpPr/>
          <p:nvPr/>
        </p:nvGrpSpPr>
        <p:grpSpPr>
          <a:xfrm>
            <a:off x="2895600" y="2362200"/>
            <a:ext cx="5890868" cy="2353202"/>
            <a:chOff x="6004449" y="2294998"/>
            <a:chExt cx="5890868" cy="23532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172A074-B639-4B98-9C04-66A94537B2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1166" y="3209925"/>
              <a:ext cx="2743200" cy="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571521F-D19E-491B-A8E3-A26670E404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1166" y="3124200"/>
              <a:ext cx="0" cy="152400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7BA3F7-7943-4224-91EC-FF0C6303C27A}"/>
                </a:ext>
              </a:extLst>
            </p:cNvPr>
            <p:cNvGrpSpPr/>
            <p:nvPr/>
          </p:nvGrpSpPr>
          <p:grpSpPr>
            <a:xfrm>
              <a:off x="6622566" y="3657600"/>
              <a:ext cx="427177" cy="457200"/>
              <a:chOff x="1554023" y="2396816"/>
              <a:chExt cx="427177" cy="4572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A4654C7-6282-4678-ACF6-C552CA4E78D8}"/>
                  </a:ext>
                </a:extLst>
              </p:cNvPr>
              <p:cNvSpPr/>
              <p:nvPr/>
            </p:nvSpPr>
            <p:spPr>
              <a:xfrm>
                <a:off x="1554023" y="2396816"/>
                <a:ext cx="427177" cy="4572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D59D5B1B-F91D-47BD-AF60-B998456989B8}"/>
                  </a:ext>
                </a:extLst>
              </p:cNvPr>
              <p:cNvCxnSpPr/>
              <p:nvPr/>
            </p:nvCxnSpPr>
            <p:spPr>
              <a:xfrm flipV="1">
                <a:off x="1752600" y="2514600"/>
                <a:ext cx="0" cy="30480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764DC7E-5AC0-48B0-9480-72A939F4083E}"/>
                </a:ext>
              </a:extLst>
            </p:cNvPr>
            <p:cNvGrpSpPr/>
            <p:nvPr/>
          </p:nvGrpSpPr>
          <p:grpSpPr>
            <a:xfrm rot="16200000">
              <a:off x="7427743" y="1718422"/>
              <a:ext cx="286203" cy="1439356"/>
              <a:chOff x="3987800" y="1047977"/>
              <a:chExt cx="304800" cy="1727129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6E2C5CC-97D2-4A41-8940-C520DCB5951D}"/>
                  </a:ext>
                </a:extLst>
              </p:cNvPr>
              <p:cNvCxnSpPr/>
              <p:nvPr/>
            </p:nvCxnSpPr>
            <p:spPr>
              <a:xfrm>
                <a:off x="4151923" y="1524000"/>
                <a:ext cx="140677" cy="6727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93EE49F-0B06-486E-944F-B90B8F9AA37D}"/>
                  </a:ext>
                </a:extLst>
              </p:cNvPr>
              <p:cNvCxnSpPr/>
              <p:nvPr/>
            </p:nvCxnSpPr>
            <p:spPr>
              <a:xfrm flipV="1">
                <a:off x="4011246" y="1591270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A61441D-5AAC-43F5-8F93-84FE7C7AA591}"/>
                  </a:ext>
                </a:extLst>
              </p:cNvPr>
              <p:cNvCxnSpPr/>
              <p:nvPr/>
            </p:nvCxnSpPr>
            <p:spPr>
              <a:xfrm flipH="1" flipV="1">
                <a:off x="3999523" y="1725811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4A78800-9005-48D9-8ACE-4AA8C1973E1D}"/>
                  </a:ext>
                </a:extLst>
              </p:cNvPr>
              <p:cNvCxnSpPr/>
              <p:nvPr/>
            </p:nvCxnSpPr>
            <p:spPr>
              <a:xfrm flipV="1">
                <a:off x="4011246" y="1865957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2836D3A-4664-4793-97E2-69A31E8FBA03}"/>
                  </a:ext>
                </a:extLst>
              </p:cNvPr>
              <p:cNvCxnSpPr/>
              <p:nvPr/>
            </p:nvCxnSpPr>
            <p:spPr>
              <a:xfrm flipH="1" flipV="1">
                <a:off x="3999523" y="2000497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B0C730A-AA9E-4BC5-A67F-5318F6DBAE0D}"/>
                  </a:ext>
                </a:extLst>
              </p:cNvPr>
              <p:cNvCxnSpPr/>
              <p:nvPr/>
            </p:nvCxnSpPr>
            <p:spPr>
              <a:xfrm flipV="1">
                <a:off x="3987800" y="2135038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2A5CADF-67D0-4CD6-8030-C35409AE1011}"/>
                  </a:ext>
                </a:extLst>
              </p:cNvPr>
              <p:cNvCxnSpPr/>
              <p:nvPr/>
            </p:nvCxnSpPr>
            <p:spPr>
              <a:xfrm>
                <a:off x="3987800" y="2275184"/>
                <a:ext cx="164123" cy="6727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3A16286-5D5A-4B8D-B104-5E95CF64381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911356" y="1283434"/>
                <a:ext cx="476024" cy="511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BC58F4F-9C36-4A79-B8E2-7B5F366A8336}"/>
                  </a:ext>
                </a:extLst>
              </p:cNvPr>
              <p:cNvCxnSpPr/>
              <p:nvPr/>
            </p:nvCxnSpPr>
            <p:spPr>
              <a:xfrm flipV="1">
                <a:off x="4151923" y="2329574"/>
                <a:ext cx="0" cy="445532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00B7F48-0111-45B4-9715-E38B42B3B521}"/>
                </a:ext>
              </a:extLst>
            </p:cNvPr>
            <p:cNvCxnSpPr>
              <a:cxnSpLocks/>
            </p:cNvCxnSpPr>
            <p:nvPr/>
          </p:nvCxnSpPr>
          <p:spPr>
            <a:xfrm>
              <a:off x="6851166" y="4648200"/>
              <a:ext cx="1371600" cy="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E6CF4DB-DE14-4568-A031-0A992B99D8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1166" y="2420882"/>
              <a:ext cx="0" cy="779518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E6AB3F2-ED5E-4387-B0F3-804B7E39B37D}"/>
                    </a:ext>
                  </a:extLst>
                </p:cNvPr>
                <p:cNvSpPr txBox="1"/>
                <p:nvPr/>
              </p:nvSpPr>
              <p:spPr>
                <a:xfrm>
                  <a:off x="6004449" y="3701534"/>
                  <a:ext cx="5764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E6AB3F2-ED5E-4387-B0F3-804B7E39B3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4449" y="3701534"/>
                  <a:ext cx="57644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B9600BE-1ED8-41D7-925C-47CCCBEA36A6}"/>
                    </a:ext>
                  </a:extLst>
                </p:cNvPr>
                <p:cNvSpPr txBox="1"/>
                <p:nvPr/>
              </p:nvSpPr>
              <p:spPr>
                <a:xfrm>
                  <a:off x="7175016" y="3362325"/>
                  <a:ext cx="5764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B9600BE-1ED8-41D7-925C-47CCCBEA3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5016" y="3362325"/>
                  <a:ext cx="57644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1DE85A3-91C9-48B4-ADE6-4803FB140CF1}"/>
                    </a:ext>
                  </a:extLst>
                </p:cNvPr>
                <p:cNvSpPr txBox="1"/>
                <p:nvPr/>
              </p:nvSpPr>
              <p:spPr>
                <a:xfrm>
                  <a:off x="7320013" y="2509890"/>
                  <a:ext cx="5854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kumimoji="0" lang="el-G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1DE85A3-91C9-48B4-ADE6-4803FB140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0013" y="2509890"/>
                  <a:ext cx="58541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EB78B55-158F-4D25-8AC0-B6DBC30B51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13489" y="2877845"/>
              <a:ext cx="0" cy="175260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361B22B-9571-4374-930A-41FFF60E264C}"/>
                </a:ext>
              </a:extLst>
            </p:cNvPr>
            <p:cNvGrpSpPr/>
            <p:nvPr/>
          </p:nvGrpSpPr>
          <p:grpSpPr>
            <a:xfrm rot="5400000" flipH="1">
              <a:off x="10158237" y="2179329"/>
              <a:ext cx="286203" cy="1413945"/>
              <a:chOff x="3987800" y="1078468"/>
              <a:chExt cx="304800" cy="169663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D0C680E-C68A-4DB6-8C93-313CE7B0BCCC}"/>
                  </a:ext>
                </a:extLst>
              </p:cNvPr>
              <p:cNvCxnSpPr/>
              <p:nvPr/>
            </p:nvCxnSpPr>
            <p:spPr>
              <a:xfrm>
                <a:off x="4151923" y="1524000"/>
                <a:ext cx="140677" cy="6727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2D99F94-75F5-42C8-89C4-D302128EE54A}"/>
                  </a:ext>
                </a:extLst>
              </p:cNvPr>
              <p:cNvCxnSpPr/>
              <p:nvPr/>
            </p:nvCxnSpPr>
            <p:spPr>
              <a:xfrm flipV="1">
                <a:off x="4011246" y="1591270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D5F2FD0-F6D8-4DC6-A899-8880F1BF4C78}"/>
                  </a:ext>
                </a:extLst>
              </p:cNvPr>
              <p:cNvCxnSpPr/>
              <p:nvPr/>
            </p:nvCxnSpPr>
            <p:spPr>
              <a:xfrm flipH="1" flipV="1">
                <a:off x="3999523" y="1725811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8767D0F-D604-4E38-8238-51BDB69126EA}"/>
                  </a:ext>
                </a:extLst>
              </p:cNvPr>
              <p:cNvCxnSpPr/>
              <p:nvPr/>
            </p:nvCxnSpPr>
            <p:spPr>
              <a:xfrm flipV="1">
                <a:off x="4011246" y="1865957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B182638-AFA2-4408-9927-D83A7D0CFFC7}"/>
                  </a:ext>
                </a:extLst>
              </p:cNvPr>
              <p:cNvCxnSpPr/>
              <p:nvPr/>
            </p:nvCxnSpPr>
            <p:spPr>
              <a:xfrm flipH="1" flipV="1">
                <a:off x="3999523" y="2000497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89CA036-D74D-4FC7-8607-B276F8357365}"/>
                  </a:ext>
                </a:extLst>
              </p:cNvPr>
              <p:cNvCxnSpPr/>
              <p:nvPr/>
            </p:nvCxnSpPr>
            <p:spPr>
              <a:xfrm flipV="1">
                <a:off x="3987800" y="2135038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808B841-C2EE-44B8-9284-D93A6A955F0F}"/>
                  </a:ext>
                </a:extLst>
              </p:cNvPr>
              <p:cNvCxnSpPr/>
              <p:nvPr/>
            </p:nvCxnSpPr>
            <p:spPr>
              <a:xfrm>
                <a:off x="3987800" y="2275184"/>
                <a:ext cx="164123" cy="6727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688B77E-E016-4DF0-B663-E0E66CAA8C22}"/>
                  </a:ext>
                </a:extLst>
              </p:cNvPr>
              <p:cNvCxnSpPr/>
              <p:nvPr/>
            </p:nvCxnSpPr>
            <p:spPr>
              <a:xfrm flipV="1">
                <a:off x="4151923" y="1078468"/>
                <a:ext cx="0" cy="445532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A3649BC-DC30-47A6-A8F2-77807687A0D9}"/>
                  </a:ext>
                </a:extLst>
              </p:cNvPr>
              <p:cNvCxnSpPr/>
              <p:nvPr/>
            </p:nvCxnSpPr>
            <p:spPr>
              <a:xfrm flipV="1">
                <a:off x="4151923" y="2329574"/>
                <a:ext cx="0" cy="445532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FB4B7F1-82C8-42A2-93DD-E7F1D9AF89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29600" y="4648200"/>
              <a:ext cx="2819400" cy="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F1255C-34E3-413C-806D-9FCA94F5A3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94366" y="2438400"/>
              <a:ext cx="0" cy="76200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E6BD99E-7AA8-44E3-90FF-B127665513DA}"/>
                    </a:ext>
                  </a:extLst>
                </p:cNvPr>
                <p:cNvSpPr txBox="1"/>
                <p:nvPr/>
              </p:nvSpPr>
              <p:spPr>
                <a:xfrm flipH="1">
                  <a:off x="11187174" y="3581954"/>
                  <a:ext cx="7081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22 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E6BD99E-7AA8-44E3-90FF-B12766551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1187174" y="3581954"/>
                  <a:ext cx="70814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3CB17FC-15F2-4696-8FCF-CB550C118C8C}"/>
                    </a:ext>
                  </a:extLst>
                </p:cNvPr>
                <p:cNvSpPr txBox="1"/>
                <p:nvPr/>
              </p:nvSpPr>
              <p:spPr>
                <a:xfrm flipH="1">
                  <a:off x="8780291" y="3356663"/>
                  <a:ext cx="5799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charset="0"/>
                          </a:rPr>
                          <m:t>4 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charset="0"/>
                          </a:rPr>
                          <m:t>𝐴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3CB17FC-15F2-4696-8FCF-CB550C118C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780291" y="3356663"/>
                  <a:ext cx="57990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1F81E88-A3E5-483A-AA4C-A152EAD1AB26}"/>
                    </a:ext>
                  </a:extLst>
                </p:cNvPr>
                <p:cNvSpPr txBox="1"/>
                <p:nvPr/>
              </p:nvSpPr>
              <p:spPr>
                <a:xfrm flipH="1">
                  <a:off x="9975366" y="3048000"/>
                  <a:ext cx="7136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l-G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1F81E88-A3E5-483A-AA4C-A152EAD1A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975366" y="3048000"/>
                  <a:ext cx="71365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2481F31-508A-4BD2-B3C0-F5CE5CB057E4}"/>
                    </a:ext>
                  </a:extLst>
                </p:cNvPr>
                <p:cNvSpPr txBox="1"/>
                <p:nvPr/>
              </p:nvSpPr>
              <p:spPr>
                <a:xfrm flipH="1">
                  <a:off x="8222766" y="3771322"/>
                  <a:ext cx="5854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kumimoji="0" lang="el-G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2481F31-508A-4BD2-B3C0-F5CE5CB057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222766" y="3771322"/>
                  <a:ext cx="58541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94BB0EE-0C3C-4D37-8F79-51188E3B7867}"/>
                </a:ext>
              </a:extLst>
            </p:cNvPr>
            <p:cNvGrpSpPr/>
            <p:nvPr/>
          </p:nvGrpSpPr>
          <p:grpSpPr>
            <a:xfrm flipH="1">
              <a:off x="10783987" y="3524353"/>
              <a:ext cx="448647" cy="457200"/>
              <a:chOff x="6639927" y="2413598"/>
              <a:chExt cx="457200" cy="4572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B6196AF-4FE6-45C1-9461-CC6F00D9134A}"/>
                  </a:ext>
                </a:extLst>
              </p:cNvPr>
              <p:cNvSpPr/>
              <p:nvPr/>
            </p:nvSpPr>
            <p:spPr>
              <a:xfrm>
                <a:off x="6639927" y="2413598"/>
                <a:ext cx="457200" cy="4572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DBAF2F1-6015-43FE-99F6-1A85FF88FEDB}"/>
                  </a:ext>
                </a:extLst>
              </p:cNvPr>
              <p:cNvSpPr txBox="1"/>
              <p:nvPr/>
            </p:nvSpPr>
            <p:spPr>
              <a:xfrm>
                <a:off x="6704010" y="2416558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+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724C4B-B1A9-4A5F-ACEF-893994314B53}"/>
                  </a:ext>
                </a:extLst>
              </p:cNvPr>
              <p:cNvSpPr txBox="1"/>
              <p:nvPr/>
            </p:nvSpPr>
            <p:spPr>
              <a:xfrm>
                <a:off x="6717580" y="2413598"/>
                <a:ext cx="287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_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99D3CED-7A02-4144-9819-67F289CA3CA5}"/>
                </a:ext>
              </a:extLst>
            </p:cNvPr>
            <p:cNvGrpSpPr/>
            <p:nvPr/>
          </p:nvGrpSpPr>
          <p:grpSpPr>
            <a:xfrm rot="5400000" flipH="1">
              <a:off x="7273260" y="3004065"/>
              <a:ext cx="448647" cy="457200"/>
              <a:chOff x="6639927" y="2413598"/>
              <a:chExt cx="457200" cy="45720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DB655C9-DEE5-49C4-856A-86D992EE9987}"/>
                  </a:ext>
                </a:extLst>
              </p:cNvPr>
              <p:cNvSpPr/>
              <p:nvPr/>
            </p:nvSpPr>
            <p:spPr>
              <a:xfrm>
                <a:off x="6639927" y="2413598"/>
                <a:ext cx="457200" cy="4572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A87EE81-87AB-472C-B0BF-5C87B586373F}"/>
                  </a:ext>
                </a:extLst>
              </p:cNvPr>
              <p:cNvSpPr txBox="1"/>
              <p:nvPr/>
            </p:nvSpPr>
            <p:spPr>
              <a:xfrm>
                <a:off x="6704010" y="2416558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+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F33E5F9-26E8-4830-976E-C46A1B592CB1}"/>
                  </a:ext>
                </a:extLst>
              </p:cNvPr>
              <p:cNvSpPr txBox="1"/>
              <p:nvPr/>
            </p:nvSpPr>
            <p:spPr>
              <a:xfrm>
                <a:off x="6717580" y="2413598"/>
                <a:ext cx="287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_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94719A3-2CD9-49A1-B995-B8BD8F60AFD1}"/>
                </a:ext>
              </a:extLst>
            </p:cNvPr>
            <p:cNvGrpSpPr/>
            <p:nvPr/>
          </p:nvGrpSpPr>
          <p:grpSpPr>
            <a:xfrm>
              <a:off x="8070366" y="3200400"/>
              <a:ext cx="286203" cy="1430045"/>
              <a:chOff x="3987800" y="1078468"/>
              <a:chExt cx="304800" cy="1715957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FF0CFB0-45C8-499B-B620-8BAA337B9B65}"/>
                  </a:ext>
                </a:extLst>
              </p:cNvPr>
              <p:cNvCxnSpPr/>
              <p:nvPr/>
            </p:nvCxnSpPr>
            <p:spPr>
              <a:xfrm>
                <a:off x="4151923" y="1524000"/>
                <a:ext cx="140677" cy="6727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FE306A4-BC90-4F43-9A73-44C87C4AEC1C}"/>
                  </a:ext>
                </a:extLst>
              </p:cNvPr>
              <p:cNvCxnSpPr/>
              <p:nvPr/>
            </p:nvCxnSpPr>
            <p:spPr>
              <a:xfrm flipV="1">
                <a:off x="4011246" y="1591270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F38D291-D020-48B0-912F-79E7C8399E7E}"/>
                  </a:ext>
                </a:extLst>
              </p:cNvPr>
              <p:cNvCxnSpPr/>
              <p:nvPr/>
            </p:nvCxnSpPr>
            <p:spPr>
              <a:xfrm flipH="1" flipV="1">
                <a:off x="3999523" y="1725811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7ABA552-A344-4643-90A8-794B3C08447C}"/>
                  </a:ext>
                </a:extLst>
              </p:cNvPr>
              <p:cNvCxnSpPr/>
              <p:nvPr/>
            </p:nvCxnSpPr>
            <p:spPr>
              <a:xfrm flipV="1">
                <a:off x="4011246" y="1865957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3CEA0D6-A1B5-48D8-BCD8-58C5D1EB9AAB}"/>
                  </a:ext>
                </a:extLst>
              </p:cNvPr>
              <p:cNvCxnSpPr/>
              <p:nvPr/>
            </p:nvCxnSpPr>
            <p:spPr>
              <a:xfrm flipH="1" flipV="1">
                <a:off x="3999523" y="2000497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67D00F9-B7DA-4BF0-BA45-E6FE7F349C08}"/>
                  </a:ext>
                </a:extLst>
              </p:cNvPr>
              <p:cNvCxnSpPr/>
              <p:nvPr/>
            </p:nvCxnSpPr>
            <p:spPr>
              <a:xfrm flipV="1">
                <a:off x="3987800" y="2135038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F0ED897-B7AB-46A8-9464-6CDD390925B1}"/>
                  </a:ext>
                </a:extLst>
              </p:cNvPr>
              <p:cNvCxnSpPr/>
              <p:nvPr/>
            </p:nvCxnSpPr>
            <p:spPr>
              <a:xfrm>
                <a:off x="3987800" y="2275184"/>
                <a:ext cx="164123" cy="6727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7A27736-CABD-475D-8AD5-57DE48AD84E4}"/>
                  </a:ext>
                </a:extLst>
              </p:cNvPr>
              <p:cNvCxnSpPr/>
              <p:nvPr/>
            </p:nvCxnSpPr>
            <p:spPr>
              <a:xfrm flipV="1">
                <a:off x="4151923" y="1078468"/>
                <a:ext cx="0" cy="445532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10A6571-C10E-4B88-9E0D-E454D8779C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0103" y="2329574"/>
                <a:ext cx="1820" cy="464851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78F7D1F-57FA-48FB-A5FF-14A9F8BB4004}"/>
                </a:ext>
              </a:extLst>
            </p:cNvPr>
            <p:cNvGrpSpPr/>
            <p:nvPr/>
          </p:nvGrpSpPr>
          <p:grpSpPr>
            <a:xfrm rot="5400000">
              <a:off x="8736838" y="2977934"/>
              <a:ext cx="427177" cy="457200"/>
              <a:chOff x="1554023" y="2396816"/>
              <a:chExt cx="427177" cy="45720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496C43A-3839-4D84-88CF-3E88994F574A}"/>
                  </a:ext>
                </a:extLst>
              </p:cNvPr>
              <p:cNvSpPr/>
              <p:nvPr/>
            </p:nvSpPr>
            <p:spPr>
              <a:xfrm>
                <a:off x="1554023" y="2396816"/>
                <a:ext cx="427177" cy="4572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C75B9984-D885-4F7E-AD55-333A9AEB21B7}"/>
                  </a:ext>
                </a:extLst>
              </p:cNvPr>
              <p:cNvCxnSpPr/>
              <p:nvPr/>
            </p:nvCxnSpPr>
            <p:spPr>
              <a:xfrm flipV="1">
                <a:off x="1752600" y="2514600"/>
                <a:ext cx="0" cy="30480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5B1B0F7-2504-491C-B8AD-D68A816B674B}"/>
                </a:ext>
              </a:extLst>
            </p:cNvPr>
            <p:cNvGrpSpPr/>
            <p:nvPr/>
          </p:nvGrpSpPr>
          <p:grpSpPr>
            <a:xfrm rot="16200000">
              <a:off x="8767142" y="1747550"/>
              <a:ext cx="286203" cy="1381382"/>
              <a:chOff x="3987800" y="1078468"/>
              <a:chExt cx="304800" cy="1657565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4E30EA2-EE01-49EE-BEE9-7737D357ED5C}"/>
                  </a:ext>
                </a:extLst>
              </p:cNvPr>
              <p:cNvCxnSpPr/>
              <p:nvPr/>
            </p:nvCxnSpPr>
            <p:spPr>
              <a:xfrm>
                <a:off x="4151923" y="1524000"/>
                <a:ext cx="140677" cy="6727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BE2D17E-F9CC-47E9-BB5B-75C8FDFE9339}"/>
                  </a:ext>
                </a:extLst>
              </p:cNvPr>
              <p:cNvCxnSpPr/>
              <p:nvPr/>
            </p:nvCxnSpPr>
            <p:spPr>
              <a:xfrm flipV="1">
                <a:off x="4011246" y="1591270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FBB4233-F4BD-43B7-B589-17AA48399A62}"/>
                  </a:ext>
                </a:extLst>
              </p:cNvPr>
              <p:cNvCxnSpPr/>
              <p:nvPr/>
            </p:nvCxnSpPr>
            <p:spPr>
              <a:xfrm flipH="1" flipV="1">
                <a:off x="3999523" y="1725811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FD76F96-6F07-4510-B60A-A69ECC94B310}"/>
                  </a:ext>
                </a:extLst>
              </p:cNvPr>
              <p:cNvCxnSpPr/>
              <p:nvPr/>
            </p:nvCxnSpPr>
            <p:spPr>
              <a:xfrm flipV="1">
                <a:off x="4011246" y="1865957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97A0EC9-9F63-4BA3-ACC4-CAA18F09204A}"/>
                  </a:ext>
                </a:extLst>
              </p:cNvPr>
              <p:cNvCxnSpPr/>
              <p:nvPr/>
            </p:nvCxnSpPr>
            <p:spPr>
              <a:xfrm flipH="1" flipV="1">
                <a:off x="3999523" y="2000497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2BBD869-C722-4371-81C1-A0B8C28B708B}"/>
                  </a:ext>
                </a:extLst>
              </p:cNvPr>
              <p:cNvCxnSpPr/>
              <p:nvPr/>
            </p:nvCxnSpPr>
            <p:spPr>
              <a:xfrm flipV="1">
                <a:off x="3987800" y="2135038"/>
                <a:ext cx="281354" cy="13454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7F8CA19-8857-4366-8F66-DE74CF597D0F}"/>
                  </a:ext>
                </a:extLst>
              </p:cNvPr>
              <p:cNvCxnSpPr/>
              <p:nvPr/>
            </p:nvCxnSpPr>
            <p:spPr>
              <a:xfrm>
                <a:off x="3987800" y="2275184"/>
                <a:ext cx="164123" cy="6727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0C3AB6E-23B9-4591-9DF9-658606D3E1A2}"/>
                  </a:ext>
                </a:extLst>
              </p:cNvPr>
              <p:cNvCxnSpPr/>
              <p:nvPr/>
            </p:nvCxnSpPr>
            <p:spPr>
              <a:xfrm flipV="1">
                <a:off x="4151923" y="1078468"/>
                <a:ext cx="0" cy="445532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4D79D40-089E-447A-9698-A0C5D77B2C4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949351" y="2532146"/>
                <a:ext cx="406458" cy="1315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C4B59DDF-73A4-48A4-80E9-6F244F6D6055}"/>
                    </a:ext>
                  </a:extLst>
                </p:cNvPr>
                <p:cNvSpPr txBox="1"/>
                <p:nvPr/>
              </p:nvSpPr>
              <p:spPr>
                <a:xfrm>
                  <a:off x="8583179" y="2495900"/>
                  <a:ext cx="7136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kumimoji="0" lang="el-G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C4B59DDF-73A4-48A4-80E9-6F244F6D60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3179" y="2495900"/>
                  <a:ext cx="7136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857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083C-4C22-4D73-B64C-3A9AF1BC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End-of-Semester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8B1D1-7A3D-433B-A3D8-66641185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8153400" cy="5196840"/>
          </a:xfrm>
        </p:spPr>
        <p:txBody>
          <a:bodyPr/>
          <a:lstStyle/>
          <a:p>
            <a:r>
              <a:rPr lang="en-US" dirty="0"/>
              <a:t>First, fill out the official university course assessment online at  </a:t>
            </a:r>
            <a:r>
              <a:rPr lang="en-US" b="1" u="sng" dirty="0">
                <a:solidFill>
                  <a:srgbClr val="500000"/>
                </a:solidFill>
              </a:rPr>
              <a:t>tamu.aefis.net</a:t>
            </a:r>
          </a:p>
          <a:p>
            <a:r>
              <a:rPr lang="en-US" dirty="0"/>
              <a:t>Next, fill out the internal feedback survey for this class (same as the one we did in February)</a:t>
            </a:r>
          </a:p>
          <a:p>
            <a:r>
              <a:rPr lang="en-US" dirty="0"/>
              <a:t>End-of-semester student survey is used by instructors, TAs, ECEN department, College of Engineering, and the university for improving this course</a:t>
            </a:r>
          </a:p>
          <a:p>
            <a:r>
              <a:rPr lang="en-US" dirty="0"/>
              <a:t>We greatly value your feedback!</a:t>
            </a:r>
          </a:p>
          <a:p>
            <a:r>
              <a:rPr lang="en-US" dirty="0"/>
              <a:t>There is no grade associated with any of the student surveys, and they are anonymous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3B50B-23D3-4FD4-A00D-81756BE28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447800"/>
            <a:ext cx="3086145" cy="47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6893-3320-4B25-890E-CE84116B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49B3-0C48-4931-9C4C-0E57F1AAA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6161194" cy="5196840"/>
          </a:xfrm>
        </p:spPr>
        <p:txBody>
          <a:bodyPr/>
          <a:lstStyle/>
          <a:p>
            <a:r>
              <a:rPr lang="en-US" dirty="0"/>
              <a:t>First, we have to describe the circuit in a way the computer can understand (systematically)</a:t>
            </a:r>
          </a:p>
          <a:p>
            <a:r>
              <a:rPr lang="en-US" dirty="0"/>
              <a:t>Use the Node-Voltage method notation: choose a reference node, number the other nodes. Devices now are listed by what they are connected to.</a:t>
            </a:r>
          </a:p>
          <a:p>
            <a:r>
              <a:rPr lang="en-US" dirty="0"/>
              <a:t>This is known as a </a:t>
            </a:r>
            <a:r>
              <a:rPr lang="en-US" i="1" dirty="0"/>
              <a:t>netlist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3" name="Table 72">
                <a:extLst>
                  <a:ext uri="{FF2B5EF4-FFF2-40B4-BE49-F238E27FC236}">
                    <a16:creationId xmlns:a16="http://schemas.microsoft.com/office/drawing/2014/main" id="{82AAAE2C-9273-44E1-92BC-3F5417E5160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98906" y="3690608"/>
              <a:ext cx="4781272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5094">
                      <a:extLst>
                        <a:ext uri="{9D8B030D-6E8A-4147-A177-3AD203B41FA5}">
                          <a16:colId xmlns:a16="http://schemas.microsoft.com/office/drawing/2014/main" val="78929098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537263792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1224705820"/>
                        </a:ext>
                      </a:extLst>
                    </a:gridCol>
                    <a:gridCol w="1493978">
                      <a:extLst>
                        <a:ext uri="{9D8B030D-6E8A-4147-A177-3AD203B41FA5}">
                          <a16:colId xmlns:a16="http://schemas.microsoft.com/office/drawing/2014/main" val="318925131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Node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Node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Device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Parameter(s)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80144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Resistor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85784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Resistor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15 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56959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Resistor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12 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78787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Current 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6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66676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Voltage 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573169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Current 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876647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Resistor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oMath>
                          </a14:m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396702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Voltage 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22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40792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3" name="Table 72">
                <a:extLst>
                  <a:ext uri="{FF2B5EF4-FFF2-40B4-BE49-F238E27FC236}">
                    <a16:creationId xmlns:a16="http://schemas.microsoft.com/office/drawing/2014/main" id="{82AAAE2C-9273-44E1-92BC-3F5417E5160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98906" y="3690608"/>
              <a:ext cx="4781272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5094">
                      <a:extLst>
                        <a:ext uri="{9D8B030D-6E8A-4147-A177-3AD203B41FA5}">
                          <a16:colId xmlns:a16="http://schemas.microsoft.com/office/drawing/2014/main" val="78929098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537263792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1224705820"/>
                        </a:ext>
                      </a:extLst>
                    </a:gridCol>
                    <a:gridCol w="1493978">
                      <a:extLst>
                        <a:ext uri="{9D8B030D-6E8A-4147-A177-3AD203B41FA5}">
                          <a16:colId xmlns:a16="http://schemas.microsoft.com/office/drawing/2014/main" val="3189251312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Node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Node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Device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Parameter(s)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801444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Resistor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816" t="-102000" r="-1633" b="-7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85784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Resistor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816" t="-202000" r="-1633" b="-6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569591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Resistor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816" t="-302000" r="-1633" b="-5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787872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Current 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6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66676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Voltage 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573169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Current 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87664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Resistor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816" t="-704000" r="-1633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396702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Voltage 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22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407921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5A208BDB-CB7D-474D-B66B-B30FA7E074C6}"/>
              </a:ext>
            </a:extLst>
          </p:cNvPr>
          <p:cNvGrpSpPr/>
          <p:nvPr/>
        </p:nvGrpSpPr>
        <p:grpSpPr>
          <a:xfrm>
            <a:off x="6400802" y="2133600"/>
            <a:ext cx="5890868" cy="2744338"/>
            <a:chOff x="6400802" y="2133600"/>
            <a:chExt cx="5890868" cy="274433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BE235F7-E994-48B6-B831-C03201F75B0B}"/>
                </a:ext>
              </a:extLst>
            </p:cNvPr>
            <p:cNvGrpSpPr/>
            <p:nvPr/>
          </p:nvGrpSpPr>
          <p:grpSpPr>
            <a:xfrm>
              <a:off x="6400802" y="2133600"/>
              <a:ext cx="5890868" cy="2353202"/>
              <a:chOff x="6004449" y="2294998"/>
              <a:chExt cx="5890868" cy="2353202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8172A074-B639-4B98-9C04-66A94537B2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1166" y="3209925"/>
                <a:ext cx="27432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571521F-D19E-491B-A8E3-A26670E404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1166" y="3124200"/>
                <a:ext cx="0" cy="152400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87BA3F7-7943-4224-91EC-FF0C6303C27A}"/>
                  </a:ext>
                </a:extLst>
              </p:cNvPr>
              <p:cNvGrpSpPr/>
              <p:nvPr/>
            </p:nvGrpSpPr>
            <p:grpSpPr>
              <a:xfrm>
                <a:off x="6622566" y="3657600"/>
                <a:ext cx="427177" cy="457200"/>
                <a:chOff x="1554023" y="2396816"/>
                <a:chExt cx="427177" cy="457200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A4654C7-6282-4678-ACF6-C552CA4E78D8}"/>
                    </a:ext>
                  </a:extLst>
                </p:cNvPr>
                <p:cNvSpPr/>
                <p:nvPr/>
              </p:nvSpPr>
              <p:spPr>
                <a:xfrm>
                  <a:off x="1554023" y="2396816"/>
                  <a:ext cx="427177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D59D5B1B-F91D-47BD-AF60-B998456989B8}"/>
                    </a:ext>
                  </a:extLst>
                </p:cNvPr>
                <p:cNvCxnSpPr/>
                <p:nvPr/>
              </p:nvCxnSpPr>
              <p:spPr>
                <a:xfrm flipV="1">
                  <a:off x="1752600" y="2514600"/>
                  <a:ext cx="0" cy="30480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764DC7E-5AC0-48B0-9480-72A939F4083E}"/>
                  </a:ext>
                </a:extLst>
              </p:cNvPr>
              <p:cNvGrpSpPr/>
              <p:nvPr/>
            </p:nvGrpSpPr>
            <p:grpSpPr>
              <a:xfrm rot="16200000">
                <a:off x="7427743" y="1718422"/>
                <a:ext cx="286203" cy="1439356"/>
                <a:chOff x="3987800" y="1047977"/>
                <a:chExt cx="304800" cy="1727129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6E2C5CC-97D2-4A41-8940-C520DCB5951D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93EE49F-0B06-486E-944F-B90B8F9AA37D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3A61441D-5AAC-43F5-8F93-84FE7C7AA591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F4A78800-9005-48D9-8ACE-4AA8C1973E1D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2836D3A-4664-4793-97E2-69A31E8FBA03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B0C730A-AA9E-4BC5-A67F-5318F6DBAE0D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A2A5CADF-67D0-4CD6-8030-C35409AE1011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3A16286-5D5A-4B8D-B104-5E95CF6438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911356" y="1283434"/>
                  <a:ext cx="476024" cy="511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8BC58F4F-9C36-4A79-B8E2-7B5F366A8336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00B7F48-0111-45B4-9715-E38B42B3B5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1166" y="4648200"/>
                <a:ext cx="13716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E6CF4DB-DE14-4568-A031-0A992B99D8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1166" y="2420882"/>
                <a:ext cx="0" cy="779518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E6AB3F2-ED5E-4387-B0F3-804B7E39B37D}"/>
                      </a:ext>
                    </a:extLst>
                  </p:cNvPr>
                  <p:cNvSpPr txBox="1"/>
                  <p:nvPr/>
                </p:nvSpPr>
                <p:spPr>
                  <a:xfrm>
                    <a:off x="6004449" y="3701534"/>
                    <a:ext cx="57644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E6AB3F2-ED5E-4387-B0F3-804B7E39B3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4449" y="3701534"/>
                    <a:ext cx="57644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B9600BE-1ED8-41D7-925C-47CCCBEA36A6}"/>
                      </a:ext>
                    </a:extLst>
                  </p:cNvPr>
                  <p:cNvSpPr txBox="1"/>
                  <p:nvPr/>
                </p:nvSpPr>
                <p:spPr>
                  <a:xfrm>
                    <a:off x="7175016" y="3362325"/>
                    <a:ext cx="57644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B9600BE-1ED8-41D7-925C-47CCCBEA36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5016" y="3362325"/>
                    <a:ext cx="57644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41DE85A3-91C9-48B4-ADE6-4803FB140CF1}"/>
                      </a:ext>
                    </a:extLst>
                  </p:cNvPr>
                  <p:cNvSpPr txBox="1"/>
                  <p:nvPr/>
                </p:nvSpPr>
                <p:spPr>
                  <a:xfrm>
                    <a:off x="7320013" y="2509890"/>
                    <a:ext cx="5854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41DE85A3-91C9-48B4-ADE6-4803FB140C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20013" y="2509890"/>
                    <a:ext cx="58541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EB78B55-158F-4D25-8AC0-B6DBC30B51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13489" y="2877845"/>
                <a:ext cx="0" cy="175260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361B22B-9571-4374-930A-41FFF60E264C}"/>
                  </a:ext>
                </a:extLst>
              </p:cNvPr>
              <p:cNvGrpSpPr/>
              <p:nvPr/>
            </p:nvGrpSpPr>
            <p:grpSpPr>
              <a:xfrm rot="5400000" flipH="1">
                <a:off x="10158237" y="2179329"/>
                <a:ext cx="286203" cy="1413945"/>
                <a:chOff x="3987800" y="1078468"/>
                <a:chExt cx="304800" cy="1696638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D0C680E-C68A-4DB6-8C93-313CE7B0BCCC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2D99F94-75F5-42C8-89C4-D302128EE54A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D5F2FD0-F6D8-4DC6-A899-8880F1BF4C78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8767D0F-D604-4E38-8238-51BDB69126EA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5B182638-AFA2-4408-9927-D83A7D0CFFC7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89CA036-D74D-4FC7-8607-B276F8357365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808B841-C2EE-44B8-9284-D93A6A955F0F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688B77E-E016-4DF0-B663-E0E66CAA8C22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A3649BC-DC30-47A6-A8F2-77807687A0D9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FB4B7F1-82C8-42A2-93DD-E7F1D9AF89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29600" y="4648200"/>
                <a:ext cx="2819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2F1255C-34E3-413C-806D-9FCA94F5A3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94366" y="2438400"/>
                <a:ext cx="0" cy="76200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7E6BD99E-7AA8-44E3-90FF-B127665513DA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1187174" y="3581954"/>
                    <a:ext cx="7081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22 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7E6BD99E-7AA8-44E3-90FF-B127665513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187174" y="3581954"/>
                    <a:ext cx="708143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23CB17FC-15F2-4696-8FCF-CB550C118C8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8780291" y="3356663"/>
                    <a:ext cx="5799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charset="0"/>
                            </a:rPr>
                            <m:t>4 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charset="0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23CB17FC-15F2-4696-8FCF-CB550C118C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780291" y="3356663"/>
                    <a:ext cx="57990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1F81E88-A3E5-483A-AA4C-A152EAD1AB2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9975366" y="3048000"/>
                    <a:ext cx="7136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1F81E88-A3E5-483A-AA4C-A152EAD1AB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975366" y="3048000"/>
                    <a:ext cx="713657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2481F31-508A-4BD2-B3C0-F5CE5CB057E4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8222766" y="3771322"/>
                    <a:ext cx="5854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2481F31-508A-4BD2-B3C0-F5CE5CB057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222766" y="3771322"/>
                    <a:ext cx="58541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94BB0EE-0C3C-4D37-8F79-51188E3B7867}"/>
                  </a:ext>
                </a:extLst>
              </p:cNvPr>
              <p:cNvGrpSpPr/>
              <p:nvPr/>
            </p:nvGrpSpPr>
            <p:grpSpPr>
              <a:xfrm flipH="1">
                <a:off x="10783987" y="3524353"/>
                <a:ext cx="448647" cy="457200"/>
                <a:chOff x="6639927" y="2413598"/>
                <a:chExt cx="457200" cy="457200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B6196AF-4FE6-45C1-9461-CC6F00D9134A}"/>
                    </a:ext>
                  </a:extLst>
                </p:cNvPr>
                <p:cNvSpPr/>
                <p:nvPr/>
              </p:nvSpPr>
              <p:spPr>
                <a:xfrm>
                  <a:off x="6639927" y="2413598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DBAF2F1-6015-43FE-99F6-1A85FF88FEDB}"/>
                    </a:ext>
                  </a:extLst>
                </p:cNvPr>
                <p:cNvSpPr txBox="1"/>
                <p:nvPr/>
              </p:nvSpPr>
              <p:spPr>
                <a:xfrm>
                  <a:off x="6704010" y="241655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E724C4B-B1A9-4A5F-ACEF-893994314B53}"/>
                    </a:ext>
                  </a:extLst>
                </p:cNvPr>
                <p:cNvSpPr txBox="1"/>
                <p:nvPr/>
              </p:nvSpPr>
              <p:spPr>
                <a:xfrm>
                  <a:off x="6717580" y="2413598"/>
                  <a:ext cx="2879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99D3CED-7A02-4144-9819-67F289CA3CA5}"/>
                  </a:ext>
                </a:extLst>
              </p:cNvPr>
              <p:cNvGrpSpPr/>
              <p:nvPr/>
            </p:nvGrpSpPr>
            <p:grpSpPr>
              <a:xfrm rot="5400000" flipH="1">
                <a:off x="7273260" y="3004065"/>
                <a:ext cx="448647" cy="457200"/>
                <a:chOff x="6639927" y="2413598"/>
                <a:chExt cx="457200" cy="457200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DB655C9-DEE5-49C4-856A-86D992EE9987}"/>
                    </a:ext>
                  </a:extLst>
                </p:cNvPr>
                <p:cNvSpPr/>
                <p:nvPr/>
              </p:nvSpPr>
              <p:spPr>
                <a:xfrm>
                  <a:off x="6639927" y="2413598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A87EE81-87AB-472C-B0BF-5C87B586373F}"/>
                    </a:ext>
                  </a:extLst>
                </p:cNvPr>
                <p:cNvSpPr txBox="1"/>
                <p:nvPr/>
              </p:nvSpPr>
              <p:spPr>
                <a:xfrm>
                  <a:off x="6704010" y="241655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F33E5F9-26E8-4830-976E-C46A1B592CB1}"/>
                    </a:ext>
                  </a:extLst>
                </p:cNvPr>
                <p:cNvSpPr txBox="1"/>
                <p:nvPr/>
              </p:nvSpPr>
              <p:spPr>
                <a:xfrm>
                  <a:off x="6717580" y="2413598"/>
                  <a:ext cx="2879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C94719A3-2CD9-49A1-B995-B8BD8F60AFD1}"/>
                  </a:ext>
                </a:extLst>
              </p:cNvPr>
              <p:cNvGrpSpPr/>
              <p:nvPr/>
            </p:nvGrpSpPr>
            <p:grpSpPr>
              <a:xfrm>
                <a:off x="8070366" y="3200400"/>
                <a:ext cx="286203" cy="1430045"/>
                <a:chOff x="3987800" y="1078468"/>
                <a:chExt cx="304800" cy="1715957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5FF0CFB0-45C8-499B-B620-8BAA337B9B65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AFE306A4-BC90-4F43-9A73-44C87C4AEC1C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F38D291-D020-48B0-912F-79E7C8399E7E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7ABA552-A344-4643-90A8-794B3C08447C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E3CEA0D6-A1B5-48D8-BCD8-58C5D1EB9AAB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967D00F9-B7DA-4BF0-BA45-E6FE7F349C08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4F0ED897-B7AB-46A8-9464-6CDD390925B1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7A27736-CABD-475D-8AD5-57DE48AD84E4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10A6571-C10E-4B88-9E0D-E454D8779C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50103" y="2329574"/>
                  <a:ext cx="1820" cy="46485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78F7D1F-57FA-48FB-A5FF-14A9F8BB4004}"/>
                  </a:ext>
                </a:extLst>
              </p:cNvPr>
              <p:cNvGrpSpPr/>
              <p:nvPr/>
            </p:nvGrpSpPr>
            <p:grpSpPr>
              <a:xfrm rot="5400000">
                <a:off x="8736838" y="2977934"/>
                <a:ext cx="427177" cy="457200"/>
                <a:chOff x="1554023" y="2396816"/>
                <a:chExt cx="427177" cy="457200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5496C43A-3839-4D84-88CF-3E88994F574A}"/>
                    </a:ext>
                  </a:extLst>
                </p:cNvPr>
                <p:cNvSpPr/>
                <p:nvPr/>
              </p:nvSpPr>
              <p:spPr>
                <a:xfrm>
                  <a:off x="1554023" y="2396816"/>
                  <a:ext cx="427177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C75B9984-D885-4F7E-AD55-333A9AEB21B7}"/>
                    </a:ext>
                  </a:extLst>
                </p:cNvPr>
                <p:cNvCxnSpPr/>
                <p:nvPr/>
              </p:nvCxnSpPr>
              <p:spPr>
                <a:xfrm flipV="1">
                  <a:off x="1752600" y="2514600"/>
                  <a:ext cx="0" cy="30480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5B1B0F7-2504-491C-B8AD-D68A816B674B}"/>
                  </a:ext>
                </a:extLst>
              </p:cNvPr>
              <p:cNvGrpSpPr/>
              <p:nvPr/>
            </p:nvGrpSpPr>
            <p:grpSpPr>
              <a:xfrm rot="16200000">
                <a:off x="8767142" y="1747550"/>
                <a:ext cx="286203" cy="1381382"/>
                <a:chOff x="3987800" y="1078468"/>
                <a:chExt cx="304800" cy="1657565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54E30EA2-EE01-49EE-BEE9-7737D357ED5C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CBE2D17E-F9CC-47E9-BB5B-75C8FDFE9339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DFBB4233-F4BD-43B7-B589-17AA48399A62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1FD76F96-6F07-4510-B60A-A69ECC94B310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697A0EC9-9F63-4BA3-ACC4-CAA18F09204A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72BBD869-C722-4371-81C1-A0B8C28B708B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E7F8CA19-8857-4366-8F66-DE74CF597D0F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00C3AB6E-23B9-4591-9DF9-658606D3E1A2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4D79D40-089E-447A-9698-A0C5D77B2C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949351" y="2532146"/>
                  <a:ext cx="406458" cy="131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C4B59DDF-73A4-48A4-80E9-6F244F6D6055}"/>
                      </a:ext>
                    </a:extLst>
                  </p:cNvPr>
                  <p:cNvSpPr txBox="1"/>
                  <p:nvPr/>
                </p:nvSpPr>
                <p:spPr>
                  <a:xfrm>
                    <a:off x="8583179" y="2495900"/>
                    <a:ext cx="7136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C4B59DDF-73A4-48A4-80E9-6F244F6D60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83179" y="2495900"/>
                    <a:ext cx="713657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5" name="Down Arrow 66">
              <a:extLst>
                <a:ext uri="{FF2B5EF4-FFF2-40B4-BE49-F238E27FC236}">
                  <a16:creationId xmlns:a16="http://schemas.microsoft.com/office/drawing/2014/main" id="{4C2292ED-12B3-482C-BB5D-F6C0AC074F8B}"/>
                </a:ext>
              </a:extLst>
            </p:cNvPr>
            <p:cNvSpPr/>
            <p:nvPr/>
          </p:nvSpPr>
          <p:spPr>
            <a:xfrm>
              <a:off x="9549445" y="4496938"/>
              <a:ext cx="384727" cy="381000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856A44A-275D-4BC5-B988-7EE2315DCFC7}"/>
                </a:ext>
              </a:extLst>
            </p:cNvPr>
            <p:cNvSpPr/>
            <p:nvPr/>
          </p:nvSpPr>
          <p:spPr>
            <a:xfrm>
              <a:off x="8516257" y="2142420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9126B70-6060-4F67-92C4-99E6703FE723}"/>
                </a:ext>
              </a:extLst>
            </p:cNvPr>
            <p:cNvSpPr/>
            <p:nvPr/>
          </p:nvSpPr>
          <p:spPr>
            <a:xfrm>
              <a:off x="7067543" y="2501464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CCEA046-D608-4154-8B41-9C69B1E4C411}"/>
                </a:ext>
              </a:extLst>
            </p:cNvPr>
            <p:cNvSpPr/>
            <p:nvPr/>
          </p:nvSpPr>
          <p:spPr>
            <a:xfrm>
              <a:off x="9836578" y="2543567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62F9EC4-F966-42A3-A991-E313466E89B3}"/>
                </a:ext>
              </a:extLst>
            </p:cNvPr>
            <p:cNvSpPr/>
            <p:nvPr/>
          </p:nvSpPr>
          <p:spPr>
            <a:xfrm>
              <a:off x="11259681" y="2605557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886887A-EED1-4B59-BE86-B596DD65B262}"/>
                </a:ext>
              </a:extLst>
            </p:cNvPr>
            <p:cNvSpPr/>
            <p:nvPr/>
          </p:nvSpPr>
          <p:spPr>
            <a:xfrm>
              <a:off x="8477727" y="2904854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726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A84E-571C-47EE-8B63-A7DDACF4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Solution – Resistors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D9FA3F-54F9-42E4-BF22-6325F5F0F2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8001000" cy="5196840"/>
              </a:xfrm>
            </p:spPr>
            <p:txBody>
              <a:bodyPr/>
              <a:lstStyle/>
              <a:p>
                <a:r>
                  <a:rPr lang="en-US" dirty="0"/>
                  <a:t>A matrix is created know as the conductance matrix (G matrix), which will represent all the equations of the circuit.</a:t>
                </a:r>
              </a:p>
              <a:p>
                <a:r>
                  <a:rPr lang="en-US" dirty="0"/>
                  <a:t>KVL is already satisfied because of the way the node-voltage method is formulated</a:t>
                </a:r>
              </a:p>
              <a:p>
                <a:r>
                  <a:rPr lang="en-US" dirty="0"/>
                  <a:t>We need to make sure we satisfy KCL and the equation for each element</a:t>
                </a:r>
              </a:p>
              <a:p>
                <a:r>
                  <a:rPr lang="en-US" dirty="0"/>
                  <a:t>Types of equations</a:t>
                </a:r>
              </a:p>
              <a:p>
                <a:pPr lvl="1"/>
                <a:r>
                  <a:rPr lang="en-US" dirty="0"/>
                  <a:t>KCL for single node or </a:t>
                </a:r>
                <a:r>
                  <a:rPr lang="en-US" dirty="0" err="1"/>
                  <a:t>supernode</a:t>
                </a:r>
                <a:endParaRPr lang="en-US" dirty="0"/>
              </a:p>
              <a:p>
                <a:pPr lvl="1"/>
                <a:r>
                  <a:rPr lang="en-US" dirty="0"/>
                  <a:t>Voltage equation for voltage sources</a:t>
                </a:r>
              </a:p>
              <a:p>
                <a:r>
                  <a:rPr lang="en-US" dirty="0"/>
                  <a:t>For example, the KCL for node 1 (which will go on row 1)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See g and I values on the right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D9FA3F-54F9-42E4-BF22-6325F5F0F2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8001000" cy="5196840"/>
              </a:xfrm>
              <a:blipFill>
                <a:blip r:embed="rId2"/>
                <a:stretch>
                  <a:fillRect l="-686" t="-469" r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767F92-3C12-4B4F-96DF-658BFCB1B842}"/>
                  </a:ext>
                </a:extLst>
              </p:cNvPr>
              <p:cNvSpPr txBox="1"/>
              <p:nvPr/>
            </p:nvSpPr>
            <p:spPr>
              <a:xfrm>
                <a:off x="8311118" y="1447800"/>
                <a:ext cx="3652282" cy="1526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𝐺𝑉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767F92-3C12-4B4F-96DF-658BFCB1B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118" y="1447800"/>
                <a:ext cx="3652282" cy="15265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F59C13-2E08-4FDA-BD45-2BF3B08119DD}"/>
                  </a:ext>
                </a:extLst>
              </p:cNvPr>
              <p:cNvSpPr txBox="1"/>
              <p:nvPr/>
            </p:nvSpPr>
            <p:spPr>
              <a:xfrm>
                <a:off x="8839200" y="3279108"/>
                <a:ext cx="1981200" cy="189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latin typeface="+mj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latin typeface="+mj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latin typeface="+mj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F59C13-2E08-4FDA-BD45-2BF3B0811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3279108"/>
                <a:ext cx="1981200" cy="18990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911B89-546D-4F85-8A8B-BAE9335C5BB6}"/>
              </a:ext>
            </a:extLst>
          </p:cNvPr>
          <p:cNvSpPr txBox="1"/>
          <p:nvPr/>
        </p:nvSpPr>
        <p:spPr>
          <a:xfrm>
            <a:off x="8229600" y="5315314"/>
            <a:ext cx="3429000" cy="1077218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For resistors, add the conductance (1/R) to the diagonal elements and subtract from the off-diagonal elements</a:t>
            </a: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4484C3B2-BE5A-42A1-BF8C-9233B7B95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5565648"/>
            <a:ext cx="2085911" cy="10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2C07-7ACA-4F0A-8D51-75B82F05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Solution – Current Sources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DB903E-464F-439E-BC2C-270569673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5781047" cy="5196840"/>
              </a:xfrm>
            </p:spPr>
            <p:txBody>
              <a:bodyPr/>
              <a:lstStyle/>
              <a:p>
                <a:r>
                  <a:rPr lang="en-US" dirty="0"/>
                  <a:t>For current sources, we just need to add the currents into the KCL equations</a:t>
                </a:r>
              </a:p>
              <a:p>
                <a:r>
                  <a:rPr lang="en-US" dirty="0"/>
                  <a:t>For example, node 3 KCL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4 A current source will be added to the node 3 KCL equation and subtracted from the node 5 one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DB903E-464F-439E-BC2C-270569673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5781047" cy="5196840"/>
              </a:xfrm>
              <a:blipFill>
                <a:blip r:embed="rId2"/>
                <a:stretch>
                  <a:fillRect l="-949" t="-469" r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D85B-E637-4849-8429-6732F743BFE1}"/>
                  </a:ext>
                </a:extLst>
              </p:cNvPr>
              <p:cNvSpPr txBox="1"/>
              <p:nvPr/>
            </p:nvSpPr>
            <p:spPr>
              <a:xfrm>
                <a:off x="7620000" y="1752600"/>
                <a:ext cx="3652282" cy="1526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𝐺𝑉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D85B-E637-4849-8429-6732F743B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752600"/>
                <a:ext cx="3652282" cy="15265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139B1B1-2D0C-4E36-AE51-9CD6F10CF8DA}"/>
              </a:ext>
            </a:extLst>
          </p:cNvPr>
          <p:cNvGrpSpPr/>
          <p:nvPr/>
        </p:nvGrpSpPr>
        <p:grpSpPr>
          <a:xfrm>
            <a:off x="6072532" y="3597181"/>
            <a:ext cx="5890868" cy="2744338"/>
            <a:chOff x="6400802" y="2133600"/>
            <a:chExt cx="5890868" cy="274433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5C47059-7DC2-4C36-ABA4-E0E941C08D19}"/>
                </a:ext>
              </a:extLst>
            </p:cNvPr>
            <p:cNvGrpSpPr/>
            <p:nvPr/>
          </p:nvGrpSpPr>
          <p:grpSpPr>
            <a:xfrm>
              <a:off x="6400802" y="2133600"/>
              <a:ext cx="5890868" cy="2353202"/>
              <a:chOff x="6004449" y="2294998"/>
              <a:chExt cx="5890868" cy="235320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3BB434B-E1AE-4E0A-BE6D-A89ACA9441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1166" y="3209925"/>
                <a:ext cx="27432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F304FD3-4DD1-4EFA-A506-910A209DFF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1166" y="3124200"/>
                <a:ext cx="0" cy="152400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34273CA-E281-4CAF-AE22-A543569936EE}"/>
                  </a:ext>
                </a:extLst>
              </p:cNvPr>
              <p:cNvGrpSpPr/>
              <p:nvPr/>
            </p:nvGrpSpPr>
            <p:grpSpPr>
              <a:xfrm>
                <a:off x="6622566" y="3657600"/>
                <a:ext cx="427177" cy="457200"/>
                <a:chOff x="1554023" y="2396816"/>
                <a:chExt cx="427177" cy="457200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FA12C90E-053E-45EA-92C7-020B37CE1639}"/>
                    </a:ext>
                  </a:extLst>
                </p:cNvPr>
                <p:cNvSpPr/>
                <p:nvPr/>
              </p:nvSpPr>
              <p:spPr>
                <a:xfrm>
                  <a:off x="1554023" y="2396816"/>
                  <a:ext cx="427177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4E3EF15F-161A-4F38-83F6-95D5B96FE421}"/>
                    </a:ext>
                  </a:extLst>
                </p:cNvPr>
                <p:cNvCxnSpPr/>
                <p:nvPr/>
              </p:nvCxnSpPr>
              <p:spPr>
                <a:xfrm flipV="1">
                  <a:off x="1752600" y="2514600"/>
                  <a:ext cx="0" cy="30480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C0BED82-491B-415B-962E-DE65177053BD}"/>
                  </a:ext>
                </a:extLst>
              </p:cNvPr>
              <p:cNvGrpSpPr/>
              <p:nvPr/>
            </p:nvGrpSpPr>
            <p:grpSpPr>
              <a:xfrm rot="16200000">
                <a:off x="7427743" y="1718422"/>
                <a:ext cx="286203" cy="1439356"/>
                <a:chOff x="3987800" y="1047977"/>
                <a:chExt cx="304800" cy="1727129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21AA2BE1-F683-4596-A98F-8D864A41BFEF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3A2FACDF-9B1E-4919-ACD3-90B585EAF4CB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021E337-BFC1-4C0B-8A32-4DB6B0330CAC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BBFEA2E3-A16D-4E3B-8729-DB51A43E2C07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E1540510-82AF-4D1B-A476-0107AFC961B6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CBAF8AE3-6F0F-4A8E-A91D-987B59D686D9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6A25637D-CB0C-4AFA-AC64-C9A1D5FAE8A1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F6D7CCB4-7A7C-4E89-8560-62EDE0D9C0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911356" y="1283434"/>
                  <a:ext cx="476024" cy="511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7A536EA6-E063-4E23-990A-7CDBCE85EA42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201EA65-38DD-4934-A5B4-E7DB4524EA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1166" y="4648200"/>
                <a:ext cx="13716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AA5E034-ABAC-440B-9C2E-EA9FEACDCE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51166" y="2420882"/>
                <a:ext cx="0" cy="779518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25B4ECCE-3451-4239-B1C1-C4B4EC7F0F8E}"/>
                      </a:ext>
                    </a:extLst>
                  </p:cNvPr>
                  <p:cNvSpPr txBox="1"/>
                  <p:nvPr/>
                </p:nvSpPr>
                <p:spPr>
                  <a:xfrm>
                    <a:off x="6004449" y="3701534"/>
                    <a:ext cx="57644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25B4ECCE-3451-4239-B1C1-C4B4EC7F0F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4449" y="3701534"/>
                    <a:ext cx="57644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4F1AB6D-9A1A-40D1-8320-A7C12DDD3559}"/>
                      </a:ext>
                    </a:extLst>
                  </p:cNvPr>
                  <p:cNvSpPr txBox="1"/>
                  <p:nvPr/>
                </p:nvSpPr>
                <p:spPr>
                  <a:xfrm>
                    <a:off x="7175016" y="3362325"/>
                    <a:ext cx="57644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4F1AB6D-9A1A-40D1-8320-A7C12DDD35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5016" y="3362325"/>
                    <a:ext cx="57644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6356345-4374-4935-9323-A29C1D8E0B46}"/>
                      </a:ext>
                    </a:extLst>
                  </p:cNvPr>
                  <p:cNvSpPr txBox="1"/>
                  <p:nvPr/>
                </p:nvSpPr>
                <p:spPr>
                  <a:xfrm>
                    <a:off x="7320013" y="2509890"/>
                    <a:ext cx="5854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6356345-4374-4935-9323-A29C1D8E0B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20013" y="2509890"/>
                    <a:ext cx="585417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9D30D82-04BF-4F33-96E4-97F1650600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13489" y="2877845"/>
                <a:ext cx="0" cy="175260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3372315-CA08-4FD7-B7F0-8B119629EAA9}"/>
                  </a:ext>
                </a:extLst>
              </p:cNvPr>
              <p:cNvGrpSpPr/>
              <p:nvPr/>
            </p:nvGrpSpPr>
            <p:grpSpPr>
              <a:xfrm rot="5400000" flipH="1">
                <a:off x="10158237" y="2179329"/>
                <a:ext cx="286203" cy="1413945"/>
                <a:chOff x="3987800" y="1078468"/>
                <a:chExt cx="304800" cy="1696638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1468F983-A37F-4DEC-BF03-53158E205F6E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71C8BB17-D448-4E47-9513-F94AD2636818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1B8A5916-CCCF-4D95-B4AC-73B7878635A1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A6B1F9E9-7B7C-4F51-8201-19191B37A417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439DA20-90F1-4415-8D26-F5C98F481B8A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D8ED63BA-4CCC-4EB1-B0EA-C44CEE0168DA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41C6AADF-8884-435B-9B89-666E65CE7363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AC49C829-3454-4306-BFC3-7169BBBC0670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0C7D5734-0A11-49A3-B710-0EC33CD55DC1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3BB0D0C-6454-4FA9-A143-032B531833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29600" y="4648200"/>
                <a:ext cx="2819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028C2E-B8CA-4FCB-8BAA-1013E63B6A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94366" y="2438400"/>
                <a:ext cx="0" cy="76200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3BEDA00E-A9C5-4ADD-88E6-00BA702056ED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1187174" y="3581954"/>
                    <a:ext cx="7081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22 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3BEDA00E-A9C5-4ADD-88E6-00BA702056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187174" y="3581954"/>
                    <a:ext cx="70814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6F6024D-6D18-4AE2-AA8D-9BA4DB569CA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8780291" y="3356663"/>
                    <a:ext cx="5799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charset="0"/>
                            </a:rPr>
                            <m:t>4 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charset="0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6F6024D-6D18-4AE2-AA8D-9BA4DB569C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780291" y="3356663"/>
                    <a:ext cx="579902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137E1CD-C546-42F6-B517-4648DE3A3BF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9975366" y="3048000"/>
                    <a:ext cx="7136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137E1CD-C546-42F6-B517-4648DE3A3B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975366" y="3048000"/>
                    <a:ext cx="71365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3194E74-462B-4168-AE97-21320FB4EE1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8222766" y="3771322"/>
                    <a:ext cx="5854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3194E74-462B-4168-AE97-21320FB4EE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222766" y="3771322"/>
                    <a:ext cx="585417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0D6960B-640E-462F-9DB3-93481BB94D26}"/>
                  </a:ext>
                </a:extLst>
              </p:cNvPr>
              <p:cNvGrpSpPr/>
              <p:nvPr/>
            </p:nvGrpSpPr>
            <p:grpSpPr>
              <a:xfrm flipH="1">
                <a:off x="10783987" y="3524353"/>
                <a:ext cx="448647" cy="457200"/>
                <a:chOff x="6639927" y="2413598"/>
                <a:chExt cx="457200" cy="457200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F54605F0-B2FB-487E-AC5C-52F60BE2BD6E}"/>
                    </a:ext>
                  </a:extLst>
                </p:cNvPr>
                <p:cNvSpPr/>
                <p:nvPr/>
              </p:nvSpPr>
              <p:spPr>
                <a:xfrm>
                  <a:off x="6639927" y="2413598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7F2DCF5-78CA-4A47-A66E-464FE03A5633}"/>
                    </a:ext>
                  </a:extLst>
                </p:cNvPr>
                <p:cNvSpPr txBox="1"/>
                <p:nvPr/>
              </p:nvSpPr>
              <p:spPr>
                <a:xfrm>
                  <a:off x="6704010" y="241655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7BECB71-0D43-4DCA-999E-25A69757CDAD}"/>
                    </a:ext>
                  </a:extLst>
                </p:cNvPr>
                <p:cNvSpPr txBox="1"/>
                <p:nvPr/>
              </p:nvSpPr>
              <p:spPr>
                <a:xfrm>
                  <a:off x="6717580" y="2413598"/>
                  <a:ext cx="2879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470FD5D-4D19-4787-B0C8-AFFB2DCC55AF}"/>
                  </a:ext>
                </a:extLst>
              </p:cNvPr>
              <p:cNvGrpSpPr/>
              <p:nvPr/>
            </p:nvGrpSpPr>
            <p:grpSpPr>
              <a:xfrm rot="5400000" flipH="1">
                <a:off x="7273260" y="3004065"/>
                <a:ext cx="448647" cy="457200"/>
                <a:chOff x="6639927" y="2413598"/>
                <a:chExt cx="457200" cy="457200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AE76067D-1E1B-471E-B895-F44579E5AAE0}"/>
                    </a:ext>
                  </a:extLst>
                </p:cNvPr>
                <p:cNvSpPr/>
                <p:nvPr/>
              </p:nvSpPr>
              <p:spPr>
                <a:xfrm>
                  <a:off x="6639927" y="2413598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5F8D112-383D-4422-81E9-0C9AF756EA16}"/>
                    </a:ext>
                  </a:extLst>
                </p:cNvPr>
                <p:cNvSpPr txBox="1"/>
                <p:nvPr/>
              </p:nvSpPr>
              <p:spPr>
                <a:xfrm>
                  <a:off x="6704010" y="241655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35F74BB-6FA5-4FC6-B4F1-B9FCB7C431E8}"/>
                    </a:ext>
                  </a:extLst>
                </p:cNvPr>
                <p:cNvSpPr txBox="1"/>
                <p:nvPr/>
              </p:nvSpPr>
              <p:spPr>
                <a:xfrm>
                  <a:off x="6717580" y="2413598"/>
                  <a:ext cx="2879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A051239-E2F4-45DF-86FE-E534FA973841}"/>
                  </a:ext>
                </a:extLst>
              </p:cNvPr>
              <p:cNvGrpSpPr/>
              <p:nvPr/>
            </p:nvGrpSpPr>
            <p:grpSpPr>
              <a:xfrm>
                <a:off x="8070366" y="3200400"/>
                <a:ext cx="286203" cy="1430045"/>
                <a:chOff x="3987800" y="1078468"/>
                <a:chExt cx="304800" cy="1715957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EE911CE-37EE-4041-8818-4B0CD7E1B3E6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89B43B03-23DC-4782-8729-75F569AA193B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81B84813-AA09-48F0-AFBF-BF5CF781725F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048AFB8E-B1C9-4601-B2E1-116B1F838A39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E7CD716-FA21-4FC6-8815-0459EF91DF1C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EFEFEDE3-1E96-49AD-B846-98F60084324F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5147DF8C-5C0A-4FD2-85A7-2165AEF1D586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24F2B2C7-91D1-4042-A325-1CAA4CEFFC5D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05B59C26-C5E9-4026-B601-2591F7693B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50103" y="2329574"/>
                  <a:ext cx="1820" cy="46485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4C24DF3-8A1D-44E2-8D64-D721243EEC5A}"/>
                  </a:ext>
                </a:extLst>
              </p:cNvPr>
              <p:cNvGrpSpPr/>
              <p:nvPr/>
            </p:nvGrpSpPr>
            <p:grpSpPr>
              <a:xfrm rot="5400000">
                <a:off x="8736838" y="2977934"/>
                <a:ext cx="427177" cy="457200"/>
                <a:chOff x="1554023" y="2396816"/>
                <a:chExt cx="427177" cy="45720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912E64C-82B9-47BF-B7EC-744C18D2DB64}"/>
                    </a:ext>
                  </a:extLst>
                </p:cNvPr>
                <p:cNvSpPr/>
                <p:nvPr/>
              </p:nvSpPr>
              <p:spPr>
                <a:xfrm>
                  <a:off x="1554023" y="2396816"/>
                  <a:ext cx="427177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A553CB9B-4860-4B0A-BAD2-F34596593CF5}"/>
                    </a:ext>
                  </a:extLst>
                </p:cNvPr>
                <p:cNvCxnSpPr/>
                <p:nvPr/>
              </p:nvCxnSpPr>
              <p:spPr>
                <a:xfrm flipV="1">
                  <a:off x="1752600" y="2514600"/>
                  <a:ext cx="0" cy="30480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E442664-7BBC-449A-BEE1-C7CA2CB0F3E3}"/>
                  </a:ext>
                </a:extLst>
              </p:cNvPr>
              <p:cNvGrpSpPr/>
              <p:nvPr/>
            </p:nvGrpSpPr>
            <p:grpSpPr>
              <a:xfrm rot="16200000">
                <a:off x="8767142" y="1747550"/>
                <a:ext cx="286203" cy="1381382"/>
                <a:chOff x="3987800" y="1078468"/>
                <a:chExt cx="304800" cy="1657565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AB085D8-7407-4C7C-96B1-C512A07F5C66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C6E0E41-9BDE-4EE1-AD02-81C9327ABAD4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7A5FA82-FDB0-4612-AEDA-A65AAF7D8553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7FA2A119-271B-4A92-97A9-406DF0C7788F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689BF2F-1D93-46CB-BB3D-179BB32B28C1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F6FC646-A512-4329-AB6F-FDB510DCA97C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CDFEC79F-5780-41C0-9D45-898ABDB9DEF1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F2226F3-4F56-4E05-B050-5166157E0963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CFA7191-930D-42A3-A17C-370331E692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949351" y="2532146"/>
                  <a:ext cx="406458" cy="131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6E8C480-AA3C-4757-B26F-94D6B1A6130E}"/>
                      </a:ext>
                    </a:extLst>
                  </p:cNvPr>
                  <p:cNvSpPr txBox="1"/>
                  <p:nvPr/>
                </p:nvSpPr>
                <p:spPr>
                  <a:xfrm>
                    <a:off x="8583179" y="2495900"/>
                    <a:ext cx="7136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6E8C480-AA3C-4757-B26F-94D6B1A613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83179" y="2495900"/>
                    <a:ext cx="713657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Down Arrow 66">
              <a:extLst>
                <a:ext uri="{FF2B5EF4-FFF2-40B4-BE49-F238E27FC236}">
                  <a16:creationId xmlns:a16="http://schemas.microsoft.com/office/drawing/2014/main" id="{813FED0B-0F7A-4387-A39F-F98FD6C649B9}"/>
                </a:ext>
              </a:extLst>
            </p:cNvPr>
            <p:cNvSpPr/>
            <p:nvPr/>
          </p:nvSpPr>
          <p:spPr>
            <a:xfrm>
              <a:off x="9549445" y="4496938"/>
              <a:ext cx="384727" cy="381000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77E3DB-298E-404C-B3AA-8B8CBED82D65}"/>
                </a:ext>
              </a:extLst>
            </p:cNvPr>
            <p:cNvSpPr/>
            <p:nvPr/>
          </p:nvSpPr>
          <p:spPr>
            <a:xfrm>
              <a:off x="8516257" y="2142420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BA4C0E3-C3D5-4AE6-A2B4-74FDFC6365BB}"/>
                </a:ext>
              </a:extLst>
            </p:cNvPr>
            <p:cNvSpPr/>
            <p:nvPr/>
          </p:nvSpPr>
          <p:spPr>
            <a:xfrm>
              <a:off x="7067543" y="2501464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D6B794-C582-4FA9-BB6C-81E716F028C4}"/>
                </a:ext>
              </a:extLst>
            </p:cNvPr>
            <p:cNvSpPr/>
            <p:nvPr/>
          </p:nvSpPr>
          <p:spPr>
            <a:xfrm>
              <a:off x="9836578" y="2543567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DA1333-A8A2-4A0C-B0F1-B39524199CB0}"/>
                </a:ext>
              </a:extLst>
            </p:cNvPr>
            <p:cNvSpPr/>
            <p:nvPr/>
          </p:nvSpPr>
          <p:spPr>
            <a:xfrm>
              <a:off x="11259681" y="2605557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DEFBE9-1CC1-4ADB-8FDF-2085B93474FD}"/>
                </a:ext>
              </a:extLst>
            </p:cNvPr>
            <p:cNvSpPr/>
            <p:nvPr/>
          </p:nvSpPr>
          <p:spPr>
            <a:xfrm>
              <a:off x="8477727" y="2904854"/>
              <a:ext cx="326150" cy="27738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759396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4">
      <a:dk1>
        <a:sysClr val="windowText" lastClr="000000"/>
      </a:dk1>
      <a:lt1>
        <a:sysClr val="window" lastClr="FFFFFF"/>
      </a:lt1>
      <a:dk2>
        <a:srgbClr val="5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D319F705-7D6B-42A9-8290-E44552063D9C}" vid="{A0E7E341-871B-4BE6-A09B-E0E6CBF58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292</TotalTime>
  <Words>1375</Words>
  <Application>Microsoft Office PowerPoint</Application>
  <PresentationFormat>Widescreen</PresentationFormat>
  <Paragraphs>252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214, Spring 2022 Electrical Circuit Theory</vt:lpstr>
      <vt:lpstr>One-Page Course Outline</vt:lpstr>
      <vt:lpstr>Where You Go From Here</vt:lpstr>
      <vt:lpstr>Brief History of Computer Simulation of Electric Circuits</vt:lpstr>
      <vt:lpstr>How Can We Get a Computer to Solve this Circuit?</vt:lpstr>
      <vt:lpstr>End-of-Semester Feedback</vt:lpstr>
      <vt:lpstr>Netlists</vt:lpstr>
      <vt:lpstr>Matrix Solution – Resistors </vt:lpstr>
      <vt:lpstr>Matrix Solution – Current Sources</vt:lpstr>
      <vt:lpstr>Matrix Solution – Voltage Sources</vt:lpstr>
      <vt:lpstr>Matrix Solution – Final Matrix</vt:lpstr>
      <vt:lpstr>Types of Analysis in SPICE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615, Fall 2021 Methods of Electric Power System Analysis</dc:title>
  <dc:creator>Birchfield, Adam Barlow</dc:creator>
  <cp:lastModifiedBy>Birchfield, Adam Barlow</cp:lastModifiedBy>
  <cp:revision>206</cp:revision>
  <cp:lastPrinted>2011-08-22T16:49:24Z</cp:lastPrinted>
  <dcterms:created xsi:type="dcterms:W3CDTF">2021-11-08T20:57:05Z</dcterms:created>
  <dcterms:modified xsi:type="dcterms:W3CDTF">2022-04-25T16:01:40Z</dcterms:modified>
</cp:coreProperties>
</file>