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356" r:id="rId2"/>
    <p:sldId id="357" r:id="rId3"/>
    <p:sldId id="358" r:id="rId4"/>
    <p:sldId id="359" r:id="rId5"/>
    <p:sldId id="360" r:id="rId6"/>
    <p:sldId id="361" r:id="rId7"/>
    <p:sldId id="362" r:id="rId8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088" autoAdjust="0"/>
  </p:normalViewPr>
  <p:slideViewPr>
    <p:cSldViewPr>
      <p:cViewPr>
        <p:scale>
          <a:sx n="100" d="100"/>
          <a:sy n="100" d="100"/>
        </p:scale>
        <p:origin x="852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22: Advanced Topics 1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714A1-F6AF-468B-98EA-264AF258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You Go From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79D13-CDCA-48B6-9E50-D41D0EBF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/>
          <a:p>
            <a:r>
              <a:rPr lang="en-US" dirty="0"/>
              <a:t>Exam 3 next class</a:t>
            </a:r>
          </a:p>
          <a:p>
            <a:r>
              <a:rPr lang="en-US" dirty="0"/>
              <a:t>Three more classes with advanced topics and review (conceptually may be on final)</a:t>
            </a:r>
          </a:p>
          <a:p>
            <a:pPr lvl="1"/>
            <a:r>
              <a:rPr lang="en-US" dirty="0"/>
              <a:t>Mon 25 April – Advanced topics 2: Computer Simulation of Electric Circuits (</a:t>
            </a:r>
            <a:r>
              <a:rPr lang="en-US" b="1" dirty="0"/>
              <a:t>bring your laptop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Wed 27 April – Advanced topics 3: Three-phase AC power systems</a:t>
            </a:r>
          </a:p>
          <a:p>
            <a:pPr lvl="1"/>
            <a:r>
              <a:rPr lang="en-US" dirty="0"/>
              <a:t>Mon 2 May – Advanced topics 4: Ideal Transformers</a:t>
            </a:r>
          </a:p>
          <a:p>
            <a:r>
              <a:rPr lang="en-US" dirty="0"/>
              <a:t>Final Exam Friday 6 May at 3:30pm</a:t>
            </a:r>
          </a:p>
          <a:p>
            <a:r>
              <a:rPr lang="en-US" dirty="0"/>
              <a:t>The door to the rest of your major is now open: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What’s next?</a:t>
            </a:r>
          </a:p>
          <a:p>
            <a:pPr lvl="1"/>
            <a:r>
              <a:rPr lang="en-US" dirty="0"/>
              <a:t>Internships, industry job opportunities, entrepreneurship</a:t>
            </a:r>
          </a:p>
          <a:p>
            <a:pPr lvl="1"/>
            <a:r>
              <a:rPr lang="en-US" dirty="0"/>
              <a:t>Undergraduate research, graduate school for Masters or PhD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716D26C-021C-4216-86F7-96EE58B9FF45}"/>
              </a:ext>
            </a:extLst>
          </p:cNvPr>
          <p:cNvGrpSpPr/>
          <p:nvPr/>
        </p:nvGrpSpPr>
        <p:grpSpPr>
          <a:xfrm>
            <a:off x="635487" y="3599539"/>
            <a:ext cx="11137414" cy="1828800"/>
            <a:chOff x="635487" y="3599539"/>
            <a:chExt cx="11137414" cy="18288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C2CD336-DE50-48FA-B0AC-EA33C91EC534}"/>
                </a:ext>
              </a:extLst>
            </p:cNvPr>
            <p:cNvSpPr txBox="1"/>
            <p:nvPr/>
          </p:nvSpPr>
          <p:spPr>
            <a:xfrm>
              <a:off x="635487" y="4009694"/>
              <a:ext cx="1452114" cy="338554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>
                  <a:solidFill>
                    <a:schemeClr val="bg1"/>
                  </a:solidFill>
                  <a:latin typeface="+mj-lt"/>
                </a:rPr>
                <a:t>214 Circuits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D53E175-BB21-4E0E-B00F-318DD7E9A1E9}"/>
                </a:ext>
              </a:extLst>
            </p:cNvPr>
            <p:cNvSpPr txBox="1"/>
            <p:nvPr/>
          </p:nvSpPr>
          <p:spPr>
            <a:xfrm>
              <a:off x="640148" y="4571081"/>
              <a:ext cx="1452115" cy="338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248 Digital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481BFD7-A0DA-4660-8798-3328CEF6EBC2}"/>
                </a:ext>
              </a:extLst>
            </p:cNvPr>
            <p:cNvSpPr txBox="1"/>
            <p:nvPr/>
          </p:nvSpPr>
          <p:spPr>
            <a:xfrm>
              <a:off x="2590803" y="3780030"/>
              <a:ext cx="1371600" cy="338554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314 Signals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B77B148-8869-41C1-BDF2-778D06020919}"/>
                </a:ext>
              </a:extLst>
            </p:cNvPr>
            <p:cNvSpPr txBox="1"/>
            <p:nvPr/>
          </p:nvSpPr>
          <p:spPr>
            <a:xfrm>
              <a:off x="2590803" y="4177907"/>
              <a:ext cx="1371600" cy="338554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322 E-mag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ADCDA1E-6089-4F0A-8688-90308DEBCED1}"/>
                </a:ext>
              </a:extLst>
            </p:cNvPr>
            <p:cNvSpPr txBox="1"/>
            <p:nvPr/>
          </p:nvSpPr>
          <p:spPr>
            <a:xfrm>
              <a:off x="2590803" y="4577045"/>
              <a:ext cx="1371600" cy="338554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340 Power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8B4914D-B84B-452F-B2F9-17E12DB225C2}"/>
                </a:ext>
              </a:extLst>
            </p:cNvPr>
            <p:cNvSpPr txBox="1"/>
            <p:nvPr/>
          </p:nvSpPr>
          <p:spPr>
            <a:xfrm>
              <a:off x="4495800" y="4800600"/>
              <a:ext cx="1752601" cy="3385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303 Random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35AFDBE-0DD5-4E67-988B-858E603BA578}"/>
                </a:ext>
              </a:extLst>
            </p:cNvPr>
            <p:cNvSpPr txBox="1"/>
            <p:nvPr/>
          </p:nvSpPr>
          <p:spPr>
            <a:xfrm>
              <a:off x="4495801" y="3768684"/>
              <a:ext cx="1752602" cy="3385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325 Electronics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DD7CEA9-E01C-43FD-8275-0F0431079958}"/>
                </a:ext>
              </a:extLst>
            </p:cNvPr>
            <p:cNvSpPr txBox="1"/>
            <p:nvPr/>
          </p:nvSpPr>
          <p:spPr>
            <a:xfrm>
              <a:off x="4495800" y="4154152"/>
              <a:ext cx="1752603" cy="3385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350 Comp. Arch.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164EE57-AB43-470E-9AB7-78D85407B5AE}"/>
                </a:ext>
              </a:extLst>
            </p:cNvPr>
            <p:cNvSpPr txBox="1"/>
            <p:nvPr/>
          </p:nvSpPr>
          <p:spPr>
            <a:xfrm>
              <a:off x="6607834" y="5016105"/>
              <a:ext cx="2459965" cy="3385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370 Materials (Required)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CAC16A1-AEF3-46C0-8865-EF7C3CE4BEDD}"/>
                </a:ext>
              </a:extLst>
            </p:cNvPr>
            <p:cNvSpPr txBox="1"/>
            <p:nvPr/>
          </p:nvSpPr>
          <p:spPr>
            <a:xfrm>
              <a:off x="6607835" y="4260035"/>
              <a:ext cx="2820841" cy="6340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+mj-lt"/>
                </a:rPr>
                <a:t>460 Power Systems Elective</a:t>
              </a:r>
            </a:p>
            <a:p>
              <a:r>
                <a:rPr lang="en-US" sz="1600" dirty="0">
                  <a:latin typeface="+mj-lt"/>
                </a:rPr>
                <a:t>Birchfield Spring 2023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9D9E67-18C2-4EE2-807C-A6ACF9234463}"/>
                </a:ext>
              </a:extLst>
            </p:cNvPr>
            <p:cNvSpPr txBox="1"/>
            <p:nvPr/>
          </p:nvSpPr>
          <p:spPr>
            <a:xfrm>
              <a:off x="6587706" y="3820589"/>
              <a:ext cx="2840969" cy="3385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Electives (21 hours)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60A50DB-017A-455D-83D7-CC8F1EBB77FE}"/>
                </a:ext>
              </a:extLst>
            </p:cNvPr>
            <p:cNvSpPr txBox="1"/>
            <p:nvPr/>
          </p:nvSpPr>
          <p:spPr>
            <a:xfrm>
              <a:off x="9890905" y="4323429"/>
              <a:ext cx="1881996" cy="3385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dirty="0">
                  <a:latin typeface="+mj-lt"/>
                </a:rPr>
                <a:t>403/404 Capstone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F205387-4522-4277-B730-2E03BC9284E2}"/>
                </a:ext>
              </a:extLst>
            </p:cNvPr>
            <p:cNvCxnSpPr>
              <a:stCxn id="4" idx="3"/>
              <a:endCxn id="6" idx="1"/>
            </p:cNvCxnSpPr>
            <p:nvPr/>
          </p:nvCxnSpPr>
          <p:spPr bwMode="auto">
            <a:xfrm flipV="1">
              <a:off x="2087601" y="3949307"/>
              <a:ext cx="503202" cy="22966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0FF7800-3EBD-45A0-9DFF-2F80C1E56BB4}"/>
                </a:ext>
              </a:extLst>
            </p:cNvPr>
            <p:cNvCxnSpPr>
              <a:cxnSpLocks/>
              <a:stCxn id="4" idx="3"/>
              <a:endCxn id="7" idx="1"/>
            </p:cNvCxnSpPr>
            <p:nvPr/>
          </p:nvCxnSpPr>
          <p:spPr bwMode="auto">
            <a:xfrm>
              <a:off x="2087601" y="4178971"/>
              <a:ext cx="503202" cy="16821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1978422-1266-4F5F-9CA8-3C7ACA0B4FB6}"/>
                </a:ext>
              </a:extLst>
            </p:cNvPr>
            <p:cNvCxnSpPr>
              <a:cxnSpLocks/>
              <a:stCxn id="4" idx="3"/>
              <a:endCxn id="8" idx="1"/>
            </p:cNvCxnSpPr>
            <p:nvPr/>
          </p:nvCxnSpPr>
          <p:spPr bwMode="auto">
            <a:xfrm>
              <a:off x="2087601" y="4178971"/>
              <a:ext cx="503202" cy="56735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51CA40BB-FEA8-407B-870C-EF5529104F4F}"/>
                </a:ext>
              </a:extLst>
            </p:cNvPr>
            <p:cNvCxnSpPr>
              <a:cxnSpLocks/>
              <a:endCxn id="9" idx="1"/>
            </p:cNvCxnSpPr>
            <p:nvPr/>
          </p:nvCxnSpPr>
          <p:spPr bwMode="auto">
            <a:xfrm flipV="1">
              <a:off x="3959890" y="4969877"/>
              <a:ext cx="535910" cy="14804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5A1F711-4698-4A8F-AB2A-5A80E9D14BA9}"/>
                </a:ext>
              </a:extLst>
            </p:cNvPr>
            <p:cNvCxnSpPr>
              <a:cxnSpLocks/>
              <a:endCxn id="11" idx="1"/>
            </p:cNvCxnSpPr>
            <p:nvPr/>
          </p:nvCxnSpPr>
          <p:spPr bwMode="auto">
            <a:xfrm flipV="1">
              <a:off x="3959890" y="4323429"/>
              <a:ext cx="535910" cy="79449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2477ADD8-9725-40FD-891D-E7738B496C55}"/>
                </a:ext>
              </a:extLst>
            </p:cNvPr>
            <p:cNvCxnSpPr>
              <a:cxnSpLocks/>
              <a:stCxn id="5" idx="3"/>
            </p:cNvCxnSpPr>
            <p:nvPr/>
          </p:nvCxnSpPr>
          <p:spPr bwMode="auto">
            <a:xfrm>
              <a:off x="2092263" y="4740358"/>
              <a:ext cx="1859001" cy="377372"/>
            </a:xfrm>
            <a:prstGeom prst="bentConnector3">
              <a:avLst>
                <a:gd name="adj1" fmla="val 1102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234BEE8-9E70-432E-81EC-1EB93D9BFC11}"/>
                </a:ext>
              </a:extLst>
            </p:cNvPr>
            <p:cNvCxnSpPr>
              <a:cxnSpLocks/>
              <a:stCxn id="6" idx="3"/>
              <a:endCxn id="10" idx="1"/>
            </p:cNvCxnSpPr>
            <p:nvPr/>
          </p:nvCxnSpPr>
          <p:spPr bwMode="auto">
            <a:xfrm flipV="1">
              <a:off x="3962403" y="3937961"/>
              <a:ext cx="533398" cy="1134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54" name="Right Brace 53">
              <a:extLst>
                <a:ext uri="{FF2B5EF4-FFF2-40B4-BE49-F238E27FC236}">
                  <a16:creationId xmlns:a16="http://schemas.microsoft.com/office/drawing/2014/main" id="{9D6B02E7-6913-499F-BA22-9C0B4FB027CA}"/>
                </a:ext>
              </a:extLst>
            </p:cNvPr>
            <p:cNvSpPr/>
            <p:nvPr/>
          </p:nvSpPr>
          <p:spPr bwMode="auto">
            <a:xfrm>
              <a:off x="9544412" y="3599539"/>
              <a:ext cx="271011" cy="18288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D7F9099-D3F3-4214-9A00-D99B9FC7218F}"/>
                </a:ext>
              </a:extLst>
            </p:cNvPr>
            <p:cNvCxnSpPr>
              <a:cxnSpLocks/>
              <a:stCxn id="8" idx="3"/>
              <a:endCxn id="13" idx="1"/>
            </p:cNvCxnSpPr>
            <p:nvPr/>
          </p:nvCxnSpPr>
          <p:spPr bwMode="auto">
            <a:xfrm flipV="1">
              <a:off x="3962403" y="4577045"/>
              <a:ext cx="2645432" cy="169277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8" name="Right Brace 57">
              <a:extLst>
                <a:ext uri="{FF2B5EF4-FFF2-40B4-BE49-F238E27FC236}">
                  <a16:creationId xmlns:a16="http://schemas.microsoft.com/office/drawing/2014/main" id="{7127C11C-9827-43A8-9963-9980AC215F32}"/>
                </a:ext>
              </a:extLst>
            </p:cNvPr>
            <p:cNvSpPr/>
            <p:nvPr/>
          </p:nvSpPr>
          <p:spPr bwMode="auto">
            <a:xfrm>
              <a:off x="6265291" y="3714978"/>
              <a:ext cx="271011" cy="1424176"/>
            </a:xfrm>
            <a:prstGeom prst="rightBrace">
              <a:avLst>
                <a:gd name="adj1" fmla="val 8333"/>
                <a:gd name="adj2" fmla="val 1971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366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D94EF-580E-4E47-80A7-95274CE5F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Non-Linear Circuit Elements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04CAE8-0C66-417E-BC30-123DA72D80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9525000" cy="5196840"/>
              </a:xfrm>
            </p:spPr>
            <p:txBody>
              <a:bodyPr/>
              <a:lstStyle/>
              <a:p>
                <a:r>
                  <a:rPr lang="en-US" dirty="0"/>
                  <a:t>Linear versus non-linear</a:t>
                </a:r>
              </a:p>
              <a:p>
                <a:pPr lvl="1"/>
                <a:r>
                  <a:rPr lang="en-US" dirty="0"/>
                  <a:t>Scaling: double the input and you get double the output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Adding: add two inputs and you can also add the outputs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Examples of linear circuit elements</a:t>
                </a:r>
              </a:p>
              <a:p>
                <a:pPr lvl="1"/>
                <a:r>
                  <a:rPr lang="en-US" dirty="0"/>
                  <a:t>Resistors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𝑖𝑟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Capacitors and inductors: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Linear voltage and current sources (AC and DC)</a:t>
                </a:r>
              </a:p>
              <a:p>
                <a:pPr lvl="1"/>
                <a:r>
                  <a:rPr lang="en-US" dirty="0"/>
                  <a:t>Op-Amps inside the linear region, transformers</a:t>
                </a:r>
              </a:p>
              <a:p>
                <a:r>
                  <a:rPr lang="en-US" dirty="0"/>
                  <a:t>Examples of non-linear elements</a:t>
                </a:r>
              </a:p>
              <a:p>
                <a:pPr lvl="1"/>
                <a:r>
                  <a:rPr lang="en-US" dirty="0"/>
                  <a:t>Switches, fuses, breakers, relays</a:t>
                </a:r>
              </a:p>
              <a:p>
                <a:pPr lvl="1"/>
                <a:r>
                  <a:rPr lang="en-US" dirty="0"/>
                  <a:t>Diodes, transistors</a:t>
                </a:r>
              </a:p>
              <a:p>
                <a:pPr lvl="1"/>
                <a:r>
                  <a:rPr lang="en-US" dirty="0"/>
                  <a:t>Non-linear control systems, saturated op-amps</a:t>
                </a:r>
              </a:p>
              <a:p>
                <a:pPr lvl="1"/>
                <a:r>
                  <a:rPr lang="en-US" dirty="0"/>
                  <a:t>Non-ideal resistors, capacitors, inductors, sources, amplifiers, transformers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04CAE8-0C66-417E-BC30-123DA72D80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9525000" cy="5196840"/>
              </a:xfrm>
              <a:blipFill>
                <a:blip r:embed="rId2"/>
                <a:stretch>
                  <a:fillRect l="-576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659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3B0E9-6329-40C0-8CC5-1BBA1DFD1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Versus Non-Linear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000C9-A824-4C7E-BF70-75123456A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7315200" cy="5196840"/>
          </a:xfrm>
        </p:spPr>
        <p:txBody>
          <a:bodyPr/>
          <a:lstStyle/>
          <a:p>
            <a:r>
              <a:rPr lang="en-US" dirty="0"/>
              <a:t>Linear circuits are certainly simpler mathematically! We can solve linear circuits with matrices.</a:t>
            </a:r>
          </a:p>
          <a:p>
            <a:pPr lvl="1"/>
            <a:r>
              <a:rPr lang="en-US" dirty="0"/>
              <a:t>Next week we’ll discuss more systematic methods for computer simulations of linear </a:t>
            </a:r>
          </a:p>
          <a:p>
            <a:r>
              <a:rPr lang="en-US" dirty="0"/>
              <a:t>Electromagnetics itself is linear – Maxwell’s equations</a:t>
            </a:r>
          </a:p>
          <a:p>
            <a:r>
              <a:rPr lang="en-US" dirty="0"/>
              <a:t>The development of semiconductor technology—by taking advantage of highly-nonlinear properties in materials—in the 1930s and 1940s enabled digital technology which is built on nonlinearities.</a:t>
            </a:r>
          </a:p>
          <a:p>
            <a:pPr lvl="1"/>
            <a:r>
              <a:rPr lang="en-US" dirty="0"/>
              <a:t>Allows the storage and communication of digital information by switching signals on and off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45D648-4B1D-4060-84DF-5F55679C8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1371600"/>
            <a:ext cx="3152775" cy="3790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839CDA-1CD8-4749-BC1B-48D1FBF7EFBA}"/>
              </a:ext>
            </a:extLst>
          </p:cNvPr>
          <p:cNvSpPr txBox="1"/>
          <p:nvPr/>
        </p:nvSpPr>
        <p:spPr>
          <a:xfrm>
            <a:off x="7866572" y="5105400"/>
            <a:ext cx="4058728" cy="1323439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James Clerk Maxwell (1831-1879) of Scotland developed the theory of electromagnetism we still use today. It is completely linear and applies even with quantum or relativistic effects.</a:t>
            </a:r>
            <a:endParaRPr lang="en-US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734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73E2146-E238-4845-B66F-2700F6904376}"/>
              </a:ext>
            </a:extLst>
          </p:cNvPr>
          <p:cNvGrpSpPr/>
          <p:nvPr/>
        </p:nvGrpSpPr>
        <p:grpSpPr>
          <a:xfrm>
            <a:off x="8825948" y="3701232"/>
            <a:ext cx="322259" cy="436087"/>
            <a:chOff x="6990627" y="2283942"/>
            <a:chExt cx="370784" cy="276627"/>
          </a:xfrm>
        </p:grpSpPr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6B159EB5-502B-4BEB-B7BA-088373A2D41E}"/>
                </a:ext>
              </a:extLst>
            </p:cNvPr>
            <p:cNvGrpSpPr/>
            <p:nvPr/>
          </p:nvGrpSpPr>
          <p:grpSpPr>
            <a:xfrm rot="5400000">
              <a:off x="7148958" y="2348116"/>
              <a:ext cx="54122" cy="370783"/>
              <a:chOff x="1981201" y="5215467"/>
              <a:chExt cx="457200" cy="685800"/>
            </a:xfrm>
          </p:grpSpPr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86C9DBD8-BF61-427D-8D77-3E330FA8AF62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79" name="Arc 178">
                  <a:extLst>
                    <a:ext uri="{FF2B5EF4-FFF2-40B4-BE49-F238E27FC236}">
                      <a16:creationId xmlns:a16="http://schemas.microsoft.com/office/drawing/2014/main" id="{CA9BF425-093E-46F4-B47B-789C080B33F0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0" name="Arc 179">
                  <a:extLst>
                    <a:ext uri="{FF2B5EF4-FFF2-40B4-BE49-F238E27FC236}">
                      <a16:creationId xmlns:a16="http://schemas.microsoft.com/office/drawing/2014/main" id="{B742D990-D071-4721-AC12-9289EA1343F9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618789A8-0055-4D43-A64A-9450BC9B5A45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77" name="Arc 176">
                  <a:extLst>
                    <a:ext uri="{FF2B5EF4-FFF2-40B4-BE49-F238E27FC236}">
                      <a16:creationId xmlns:a16="http://schemas.microsoft.com/office/drawing/2014/main" id="{E8EAB73C-49FC-4F75-8B70-833B6D0B5CF1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Arc 177">
                  <a:extLst>
                    <a:ext uri="{FF2B5EF4-FFF2-40B4-BE49-F238E27FC236}">
                      <a16:creationId xmlns:a16="http://schemas.microsoft.com/office/drawing/2014/main" id="{5F68099E-93EC-425F-8073-C757B31D7C29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DD379FCD-240A-41C8-9521-AD85693D6E69}"/>
                </a:ext>
              </a:extLst>
            </p:cNvPr>
            <p:cNvGrpSpPr/>
            <p:nvPr/>
          </p:nvGrpSpPr>
          <p:grpSpPr>
            <a:xfrm rot="5400000">
              <a:off x="7148958" y="2303514"/>
              <a:ext cx="54122" cy="370783"/>
              <a:chOff x="1981201" y="5215467"/>
              <a:chExt cx="457200" cy="685800"/>
            </a:xfrm>
          </p:grpSpPr>
          <p:grpSp>
            <p:nvGrpSpPr>
              <p:cNvPr id="169" name="Group 115">
                <a:extLst>
                  <a:ext uri="{FF2B5EF4-FFF2-40B4-BE49-F238E27FC236}">
                    <a16:creationId xmlns:a16="http://schemas.microsoft.com/office/drawing/2014/main" id="{02C33CBF-CF22-4CE6-AA45-0B455E50F4D3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73" name="Arc 172">
                  <a:extLst>
                    <a:ext uri="{FF2B5EF4-FFF2-40B4-BE49-F238E27FC236}">
                      <a16:creationId xmlns:a16="http://schemas.microsoft.com/office/drawing/2014/main" id="{43000E05-C0A4-43A2-80D8-EBB43FEA6DA8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4" name="Arc 173">
                  <a:extLst>
                    <a:ext uri="{FF2B5EF4-FFF2-40B4-BE49-F238E27FC236}">
                      <a16:creationId xmlns:a16="http://schemas.microsoft.com/office/drawing/2014/main" id="{142724D3-9E97-40AF-BE37-B6653F3AA56C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0" name="Group 118">
                <a:extLst>
                  <a:ext uri="{FF2B5EF4-FFF2-40B4-BE49-F238E27FC236}">
                    <a16:creationId xmlns:a16="http://schemas.microsoft.com/office/drawing/2014/main" id="{26E3697A-5BB2-42D3-A7B0-F3368C2E9D74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71" name="Arc 170">
                  <a:extLst>
                    <a:ext uri="{FF2B5EF4-FFF2-40B4-BE49-F238E27FC236}">
                      <a16:creationId xmlns:a16="http://schemas.microsoft.com/office/drawing/2014/main" id="{4E7D43FE-3162-4136-890E-3DF0D1820046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2" name="Arc 171">
                  <a:extLst>
                    <a:ext uri="{FF2B5EF4-FFF2-40B4-BE49-F238E27FC236}">
                      <a16:creationId xmlns:a16="http://schemas.microsoft.com/office/drawing/2014/main" id="{AC1CF569-3D05-4190-B9FA-AF92E05AD547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1301556C-BA17-4683-B232-3F875F2AB565}"/>
                </a:ext>
              </a:extLst>
            </p:cNvPr>
            <p:cNvGrpSpPr/>
            <p:nvPr/>
          </p:nvGrpSpPr>
          <p:grpSpPr>
            <a:xfrm rot="5400000">
              <a:off x="7148958" y="2259414"/>
              <a:ext cx="54122" cy="370783"/>
              <a:chOff x="1981201" y="5215467"/>
              <a:chExt cx="457200" cy="685800"/>
            </a:xfrm>
          </p:grpSpPr>
          <p:grpSp>
            <p:nvGrpSpPr>
              <p:cNvPr id="163" name="Group 115">
                <a:extLst>
                  <a:ext uri="{FF2B5EF4-FFF2-40B4-BE49-F238E27FC236}">
                    <a16:creationId xmlns:a16="http://schemas.microsoft.com/office/drawing/2014/main" id="{7C2E27A9-2D0E-4E22-85AE-83989D9DC770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67" name="Arc 166">
                  <a:extLst>
                    <a:ext uri="{FF2B5EF4-FFF2-40B4-BE49-F238E27FC236}">
                      <a16:creationId xmlns:a16="http://schemas.microsoft.com/office/drawing/2014/main" id="{42EABD0C-59F5-4CD8-8897-6C90C63544D3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Arc 167">
                  <a:extLst>
                    <a:ext uri="{FF2B5EF4-FFF2-40B4-BE49-F238E27FC236}">
                      <a16:creationId xmlns:a16="http://schemas.microsoft.com/office/drawing/2014/main" id="{08BEE42A-F711-47B3-90F8-95AC5791739F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64" name="Group 118">
                <a:extLst>
                  <a:ext uri="{FF2B5EF4-FFF2-40B4-BE49-F238E27FC236}">
                    <a16:creationId xmlns:a16="http://schemas.microsoft.com/office/drawing/2014/main" id="{8C7EAA6A-36AB-4ECB-9F44-54E75D6A2C7C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65" name="Arc 164">
                  <a:extLst>
                    <a:ext uri="{FF2B5EF4-FFF2-40B4-BE49-F238E27FC236}">
                      <a16:creationId xmlns:a16="http://schemas.microsoft.com/office/drawing/2014/main" id="{EC4AA719-7EA9-4A6C-85B7-CD0229AD8D4D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Arc 165">
                  <a:extLst>
                    <a:ext uri="{FF2B5EF4-FFF2-40B4-BE49-F238E27FC236}">
                      <a16:creationId xmlns:a16="http://schemas.microsoft.com/office/drawing/2014/main" id="{F8C3747F-9D46-4153-B43A-23FC632E5257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C46EE7EF-3C48-4DD3-B563-D3E952236F26}"/>
                </a:ext>
              </a:extLst>
            </p:cNvPr>
            <p:cNvGrpSpPr/>
            <p:nvPr/>
          </p:nvGrpSpPr>
          <p:grpSpPr>
            <a:xfrm rot="5400000">
              <a:off x="7148958" y="2214813"/>
              <a:ext cx="54122" cy="370783"/>
              <a:chOff x="1981201" y="5215467"/>
              <a:chExt cx="457200" cy="685800"/>
            </a:xfrm>
          </p:grpSpPr>
          <p:grpSp>
            <p:nvGrpSpPr>
              <p:cNvPr id="157" name="Group 115">
                <a:extLst>
                  <a:ext uri="{FF2B5EF4-FFF2-40B4-BE49-F238E27FC236}">
                    <a16:creationId xmlns:a16="http://schemas.microsoft.com/office/drawing/2014/main" id="{AC24901A-3B27-486E-88BE-E4CFD4B39E37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61" name="Arc 160">
                  <a:extLst>
                    <a:ext uri="{FF2B5EF4-FFF2-40B4-BE49-F238E27FC236}">
                      <a16:creationId xmlns:a16="http://schemas.microsoft.com/office/drawing/2014/main" id="{1C3EF556-3ED7-4E11-8B61-D4AE67852BB7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Arc 161">
                  <a:extLst>
                    <a:ext uri="{FF2B5EF4-FFF2-40B4-BE49-F238E27FC236}">
                      <a16:creationId xmlns:a16="http://schemas.microsoft.com/office/drawing/2014/main" id="{DEDED890-E0EA-4FCF-BC13-5F043BD10849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8" name="Group 118">
                <a:extLst>
                  <a:ext uri="{FF2B5EF4-FFF2-40B4-BE49-F238E27FC236}">
                    <a16:creationId xmlns:a16="http://schemas.microsoft.com/office/drawing/2014/main" id="{A66786C4-466B-465F-9EDA-455DBA37770E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59" name="Arc 158">
                  <a:extLst>
                    <a:ext uri="{FF2B5EF4-FFF2-40B4-BE49-F238E27FC236}">
                      <a16:creationId xmlns:a16="http://schemas.microsoft.com/office/drawing/2014/main" id="{9B0C7F35-4ACE-45A6-A895-3D98BC1364BD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Arc 159">
                  <a:extLst>
                    <a:ext uri="{FF2B5EF4-FFF2-40B4-BE49-F238E27FC236}">
                      <a16:creationId xmlns:a16="http://schemas.microsoft.com/office/drawing/2014/main" id="{981712E9-7171-4B01-AEA8-0E1C5870EFA1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DF2E0BEE-27DC-49B6-90BD-362D13FCAE52}"/>
                </a:ext>
              </a:extLst>
            </p:cNvPr>
            <p:cNvGrpSpPr/>
            <p:nvPr/>
          </p:nvGrpSpPr>
          <p:grpSpPr>
            <a:xfrm rot="5400000">
              <a:off x="7148958" y="2170212"/>
              <a:ext cx="54122" cy="370783"/>
              <a:chOff x="1981201" y="5215467"/>
              <a:chExt cx="457200" cy="685800"/>
            </a:xfrm>
          </p:grpSpPr>
          <p:grpSp>
            <p:nvGrpSpPr>
              <p:cNvPr id="151" name="Group 115">
                <a:extLst>
                  <a:ext uri="{FF2B5EF4-FFF2-40B4-BE49-F238E27FC236}">
                    <a16:creationId xmlns:a16="http://schemas.microsoft.com/office/drawing/2014/main" id="{AB26449C-7570-45A8-8C2E-53F3202A5DCD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55" name="Arc 154">
                  <a:extLst>
                    <a:ext uri="{FF2B5EF4-FFF2-40B4-BE49-F238E27FC236}">
                      <a16:creationId xmlns:a16="http://schemas.microsoft.com/office/drawing/2014/main" id="{F2930175-09C4-44CE-987F-824559C01F84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Arc 155">
                  <a:extLst>
                    <a:ext uri="{FF2B5EF4-FFF2-40B4-BE49-F238E27FC236}">
                      <a16:creationId xmlns:a16="http://schemas.microsoft.com/office/drawing/2014/main" id="{514116E8-D9E6-4AB5-B5A8-F18424441744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2" name="Group 118">
                <a:extLst>
                  <a:ext uri="{FF2B5EF4-FFF2-40B4-BE49-F238E27FC236}">
                    <a16:creationId xmlns:a16="http://schemas.microsoft.com/office/drawing/2014/main" id="{F944DFE8-6DB9-4489-BC82-BF41071BD6F5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53" name="Arc 152">
                  <a:extLst>
                    <a:ext uri="{FF2B5EF4-FFF2-40B4-BE49-F238E27FC236}">
                      <a16:creationId xmlns:a16="http://schemas.microsoft.com/office/drawing/2014/main" id="{BFE26EC9-4857-434B-AAF3-BA79A4E2EF3D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Arc 153">
                  <a:extLst>
                    <a:ext uri="{FF2B5EF4-FFF2-40B4-BE49-F238E27FC236}">
                      <a16:creationId xmlns:a16="http://schemas.microsoft.com/office/drawing/2014/main" id="{8FEE7603-C108-4535-8D97-6A8D078E9185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48" name="Group 115">
              <a:extLst>
                <a:ext uri="{FF2B5EF4-FFF2-40B4-BE49-F238E27FC236}">
                  <a16:creationId xmlns:a16="http://schemas.microsoft.com/office/drawing/2014/main" id="{F839B54D-DE6E-43D8-A42C-A1F4E5FC3CD7}"/>
                </a:ext>
              </a:extLst>
            </p:cNvPr>
            <p:cNvGrpSpPr/>
            <p:nvPr/>
          </p:nvGrpSpPr>
          <p:grpSpPr>
            <a:xfrm>
              <a:off x="6990628" y="2283942"/>
              <a:ext cx="370783" cy="54122"/>
              <a:chOff x="1524000" y="5943600"/>
              <a:chExt cx="685800" cy="457200"/>
            </a:xfrm>
          </p:grpSpPr>
          <p:sp>
            <p:nvSpPr>
              <p:cNvPr id="149" name="Arc 148">
                <a:extLst>
                  <a:ext uri="{FF2B5EF4-FFF2-40B4-BE49-F238E27FC236}">
                    <a16:creationId xmlns:a16="http://schemas.microsoft.com/office/drawing/2014/main" id="{A6C20A10-A6A0-491E-80A1-E9B5D73E534E}"/>
                  </a:ext>
                </a:extLst>
              </p:cNvPr>
              <p:cNvSpPr/>
              <p:nvPr/>
            </p:nvSpPr>
            <p:spPr>
              <a:xfrm>
                <a:off x="1524000" y="5943600"/>
                <a:ext cx="685800" cy="457200"/>
              </a:xfrm>
              <a:prstGeom prst="arc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" name="Arc 149">
                <a:extLst>
                  <a:ext uri="{FF2B5EF4-FFF2-40B4-BE49-F238E27FC236}">
                    <a16:creationId xmlns:a16="http://schemas.microsoft.com/office/drawing/2014/main" id="{E845F1AA-AD45-4CD9-BDE9-8BF7C09C5F2C}"/>
                  </a:ext>
                </a:extLst>
              </p:cNvPr>
              <p:cNvSpPr/>
              <p:nvPr/>
            </p:nvSpPr>
            <p:spPr>
              <a:xfrm flipV="1">
                <a:off x="1524000" y="5943600"/>
                <a:ext cx="685800" cy="457200"/>
              </a:xfrm>
              <a:prstGeom prst="arc">
                <a:avLst/>
              </a:prstGeom>
              <a:noFill/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DE834E2-9F0A-4175-BD3C-867E8218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 Relays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5703E-2039-4685-B98C-E0F3FA5AD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280160"/>
            <a:ext cx="7226680" cy="5196840"/>
          </a:xfrm>
        </p:spPr>
        <p:txBody>
          <a:bodyPr/>
          <a:lstStyle/>
          <a:p>
            <a:r>
              <a:rPr lang="en-US" dirty="0"/>
              <a:t>Mechanical relays are non-linear control devices that work by opening or closing contacts when a coil is energized</a:t>
            </a:r>
          </a:p>
          <a:p>
            <a:r>
              <a:rPr lang="en-US" dirty="0"/>
              <a:t>Current through the coil moves the electromagnet. If the current gets above a pickup value, it closes the output contacts</a:t>
            </a:r>
          </a:p>
          <a:p>
            <a:r>
              <a:rPr lang="en-US" dirty="0"/>
              <a:t>This allows a smaller voltage to control a much larger one</a:t>
            </a:r>
          </a:p>
          <a:p>
            <a:r>
              <a:rPr lang="en-US" dirty="0"/>
              <a:t>Examples: thermostat turning on your air conditioning, opening a power line when a fault is detected</a:t>
            </a:r>
          </a:p>
          <a:p>
            <a:r>
              <a:rPr lang="en-US" dirty="0"/>
              <a:t>Digital relays can achieve a similar effect with more features using a microprocessor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8C10543-E4DA-4632-A352-89E29C1BB2BC}"/>
              </a:ext>
            </a:extLst>
          </p:cNvPr>
          <p:cNvGrpSpPr/>
          <p:nvPr/>
        </p:nvGrpSpPr>
        <p:grpSpPr>
          <a:xfrm>
            <a:off x="8915401" y="5547675"/>
            <a:ext cx="2082720" cy="690561"/>
            <a:chOff x="8915399" y="5410201"/>
            <a:chExt cx="2082720" cy="69056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1F36E58-2E5B-42DB-9F68-5AF1C3DA5256}"/>
                </a:ext>
              </a:extLst>
            </p:cNvPr>
            <p:cNvCxnSpPr/>
            <p:nvPr/>
          </p:nvCxnSpPr>
          <p:spPr>
            <a:xfrm rot="10800000">
              <a:off x="10210800" y="5413375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3E46710-0CFD-496E-96D0-EF98B7D62F10}"/>
                </a:ext>
              </a:extLst>
            </p:cNvPr>
            <p:cNvCxnSpPr/>
            <p:nvPr/>
          </p:nvCxnSpPr>
          <p:spPr>
            <a:xfrm rot="10800000">
              <a:off x="9717428" y="5410201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BB78C0F-6A2D-4E8F-B34C-8A00CE5225BF}"/>
                </a:ext>
              </a:extLst>
            </p:cNvPr>
            <p:cNvCxnSpPr/>
            <p:nvPr/>
          </p:nvCxnSpPr>
          <p:spPr>
            <a:xfrm rot="10800000" flipH="1">
              <a:off x="10210800" y="5794374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0D6E3AE-7169-483A-84E1-368A165F3783}"/>
                </a:ext>
              </a:extLst>
            </p:cNvPr>
            <p:cNvCxnSpPr/>
            <p:nvPr/>
          </p:nvCxnSpPr>
          <p:spPr>
            <a:xfrm rot="10800000" flipH="1">
              <a:off x="8915399" y="5792787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059EAD-2CB5-4233-81ED-25734A099FD2}"/>
              </a:ext>
            </a:extLst>
          </p:cNvPr>
          <p:cNvCxnSpPr>
            <a:cxnSpLocks/>
          </p:cNvCxnSpPr>
          <p:nvPr/>
        </p:nvCxnSpPr>
        <p:spPr>
          <a:xfrm>
            <a:off x="8840547" y="4756257"/>
            <a:ext cx="2157574" cy="6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2263D017-7C19-4355-ACAE-30E93F10CC61}"/>
              </a:ext>
            </a:extLst>
          </p:cNvPr>
          <p:cNvSpPr/>
          <p:nvPr/>
        </p:nvSpPr>
        <p:spPr>
          <a:xfrm rot="5400000">
            <a:off x="9600390" y="4420029"/>
            <a:ext cx="637887" cy="672456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88F596-6B09-48BC-ADD0-4D6CC03AD2EE}"/>
              </a:ext>
            </a:extLst>
          </p:cNvPr>
          <p:cNvSpPr txBox="1"/>
          <p:nvPr/>
        </p:nvSpPr>
        <p:spPr>
          <a:xfrm>
            <a:off x="8899911" y="5141537"/>
            <a:ext cx="2225289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Relay coil (not source)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909009-EC44-4664-88D3-9399A661AADD}"/>
              </a:ext>
            </a:extLst>
          </p:cNvPr>
          <p:cNvSpPr txBox="1"/>
          <p:nvPr/>
        </p:nvSpPr>
        <p:spPr>
          <a:xfrm>
            <a:off x="8686800" y="6380432"/>
            <a:ext cx="2900153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Relay contacts (not capacitor)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894AE17E-0AF8-4430-8C42-8FE6FEC02DDE}"/>
              </a:ext>
            </a:extLst>
          </p:cNvPr>
          <p:cNvGrpSpPr/>
          <p:nvPr/>
        </p:nvGrpSpPr>
        <p:grpSpPr>
          <a:xfrm>
            <a:off x="8115643" y="3170958"/>
            <a:ext cx="1559626" cy="164369"/>
            <a:chOff x="1524000" y="5943600"/>
            <a:chExt cx="685800" cy="457200"/>
          </a:xfrm>
        </p:grpSpPr>
        <p:sp>
          <p:nvSpPr>
            <p:cNvPr id="102" name="Arc 101">
              <a:extLst>
                <a:ext uri="{FF2B5EF4-FFF2-40B4-BE49-F238E27FC236}">
                  <a16:creationId xmlns:a16="http://schemas.microsoft.com/office/drawing/2014/main" id="{7124A9B5-E8BE-4119-9332-C7AAE7320392}"/>
                </a:ext>
              </a:extLst>
            </p:cNvPr>
            <p:cNvSpPr/>
            <p:nvPr/>
          </p:nvSpPr>
          <p:spPr>
            <a:xfrm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Arc 102">
              <a:extLst>
                <a:ext uri="{FF2B5EF4-FFF2-40B4-BE49-F238E27FC236}">
                  <a16:creationId xmlns:a16="http://schemas.microsoft.com/office/drawing/2014/main" id="{D4D0A3C8-4DEA-4C51-A15B-E686013D14F6}"/>
                </a:ext>
              </a:extLst>
            </p:cNvPr>
            <p:cNvSpPr/>
            <p:nvPr/>
          </p:nvSpPr>
          <p:spPr>
            <a:xfrm flipV="1"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DAAF97B-1F9E-487A-99F0-81F8FF2E9D56}"/>
              </a:ext>
            </a:extLst>
          </p:cNvPr>
          <p:cNvGrpSpPr/>
          <p:nvPr/>
        </p:nvGrpSpPr>
        <p:grpSpPr>
          <a:xfrm rot="10800000" flipV="1">
            <a:off x="8442965" y="3170958"/>
            <a:ext cx="962736" cy="27395"/>
            <a:chOff x="1524000" y="5943600"/>
            <a:chExt cx="685800" cy="457200"/>
          </a:xfrm>
        </p:grpSpPr>
        <p:sp>
          <p:nvSpPr>
            <p:cNvPr id="105" name="Arc 104">
              <a:extLst>
                <a:ext uri="{FF2B5EF4-FFF2-40B4-BE49-F238E27FC236}">
                  <a16:creationId xmlns:a16="http://schemas.microsoft.com/office/drawing/2014/main" id="{6FC02C91-1868-44BF-9776-57EFF21C4C38}"/>
                </a:ext>
              </a:extLst>
            </p:cNvPr>
            <p:cNvSpPr/>
            <p:nvPr/>
          </p:nvSpPr>
          <p:spPr>
            <a:xfrm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Arc 105">
              <a:extLst>
                <a:ext uri="{FF2B5EF4-FFF2-40B4-BE49-F238E27FC236}">
                  <a16:creationId xmlns:a16="http://schemas.microsoft.com/office/drawing/2014/main" id="{87407884-F8B0-4075-A0EA-EEE33B205B82}"/>
                </a:ext>
              </a:extLst>
            </p:cNvPr>
            <p:cNvSpPr/>
            <p:nvPr/>
          </p:nvSpPr>
          <p:spPr>
            <a:xfrm flipV="1"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7" name="Group 118">
            <a:extLst>
              <a:ext uri="{FF2B5EF4-FFF2-40B4-BE49-F238E27FC236}">
                <a16:creationId xmlns:a16="http://schemas.microsoft.com/office/drawing/2014/main" id="{E3D65945-5AF9-4009-80FC-4BCEBAA7CDB1}"/>
              </a:ext>
            </a:extLst>
          </p:cNvPr>
          <p:cNvGrpSpPr/>
          <p:nvPr/>
        </p:nvGrpSpPr>
        <p:grpSpPr>
          <a:xfrm rot="10800000" flipV="1">
            <a:off x="8442965" y="3035505"/>
            <a:ext cx="962736" cy="27395"/>
            <a:chOff x="1524000" y="5943600"/>
            <a:chExt cx="685800" cy="457200"/>
          </a:xfrm>
        </p:grpSpPr>
        <p:sp>
          <p:nvSpPr>
            <p:cNvPr id="108" name="Arc 107">
              <a:extLst>
                <a:ext uri="{FF2B5EF4-FFF2-40B4-BE49-F238E27FC236}">
                  <a16:creationId xmlns:a16="http://schemas.microsoft.com/office/drawing/2014/main" id="{A2CBD71E-DE3E-41F5-B39D-240923F57FD2}"/>
                </a:ext>
              </a:extLst>
            </p:cNvPr>
            <p:cNvSpPr/>
            <p:nvPr/>
          </p:nvSpPr>
          <p:spPr>
            <a:xfrm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Arc 108">
              <a:extLst>
                <a:ext uri="{FF2B5EF4-FFF2-40B4-BE49-F238E27FC236}">
                  <a16:creationId xmlns:a16="http://schemas.microsoft.com/office/drawing/2014/main" id="{B632F152-0377-4CA7-85E0-2CFD9C3C4B5E}"/>
                </a:ext>
              </a:extLst>
            </p:cNvPr>
            <p:cNvSpPr/>
            <p:nvPr/>
          </p:nvSpPr>
          <p:spPr>
            <a:xfrm flipV="1"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0" name="Group 118">
            <a:extLst>
              <a:ext uri="{FF2B5EF4-FFF2-40B4-BE49-F238E27FC236}">
                <a16:creationId xmlns:a16="http://schemas.microsoft.com/office/drawing/2014/main" id="{BF1E6661-1D4B-418B-8D0C-6DC2A86F8771}"/>
              </a:ext>
            </a:extLst>
          </p:cNvPr>
          <p:cNvGrpSpPr/>
          <p:nvPr/>
        </p:nvGrpSpPr>
        <p:grpSpPr>
          <a:xfrm rot="10800000" flipV="1">
            <a:off x="8442965" y="2901574"/>
            <a:ext cx="962736" cy="27395"/>
            <a:chOff x="1524000" y="5943600"/>
            <a:chExt cx="685800" cy="457200"/>
          </a:xfrm>
        </p:grpSpPr>
        <p:sp>
          <p:nvSpPr>
            <p:cNvPr id="111" name="Arc 110">
              <a:extLst>
                <a:ext uri="{FF2B5EF4-FFF2-40B4-BE49-F238E27FC236}">
                  <a16:creationId xmlns:a16="http://schemas.microsoft.com/office/drawing/2014/main" id="{3EC9E6A8-1EA3-469E-8136-A9124C37312C}"/>
                </a:ext>
              </a:extLst>
            </p:cNvPr>
            <p:cNvSpPr/>
            <p:nvPr/>
          </p:nvSpPr>
          <p:spPr>
            <a:xfrm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Arc 111">
              <a:extLst>
                <a:ext uri="{FF2B5EF4-FFF2-40B4-BE49-F238E27FC236}">
                  <a16:creationId xmlns:a16="http://schemas.microsoft.com/office/drawing/2014/main" id="{E2B67DB4-A218-4AB8-B5EB-CEA36AFD8563}"/>
                </a:ext>
              </a:extLst>
            </p:cNvPr>
            <p:cNvSpPr/>
            <p:nvPr/>
          </p:nvSpPr>
          <p:spPr>
            <a:xfrm flipV="1"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3" name="Group 118">
            <a:extLst>
              <a:ext uri="{FF2B5EF4-FFF2-40B4-BE49-F238E27FC236}">
                <a16:creationId xmlns:a16="http://schemas.microsoft.com/office/drawing/2014/main" id="{4F245CC2-13A2-4C70-BC03-271190C9C0B9}"/>
              </a:ext>
            </a:extLst>
          </p:cNvPr>
          <p:cNvGrpSpPr/>
          <p:nvPr/>
        </p:nvGrpSpPr>
        <p:grpSpPr>
          <a:xfrm rot="10800000" flipV="1">
            <a:off x="8442965" y="2766121"/>
            <a:ext cx="962736" cy="27395"/>
            <a:chOff x="1524000" y="5943600"/>
            <a:chExt cx="685800" cy="457200"/>
          </a:xfrm>
        </p:grpSpPr>
        <p:sp>
          <p:nvSpPr>
            <p:cNvPr id="114" name="Arc 113">
              <a:extLst>
                <a:ext uri="{FF2B5EF4-FFF2-40B4-BE49-F238E27FC236}">
                  <a16:creationId xmlns:a16="http://schemas.microsoft.com/office/drawing/2014/main" id="{E168B7C3-3C01-46D1-BF99-04C0C88B2196}"/>
                </a:ext>
              </a:extLst>
            </p:cNvPr>
            <p:cNvSpPr/>
            <p:nvPr/>
          </p:nvSpPr>
          <p:spPr>
            <a:xfrm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B6BD5B42-90C5-46A2-85AD-BC1E05747D9F}"/>
                </a:ext>
              </a:extLst>
            </p:cNvPr>
            <p:cNvSpPr/>
            <p:nvPr/>
          </p:nvSpPr>
          <p:spPr>
            <a:xfrm flipV="1"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6" name="Group 118">
            <a:extLst>
              <a:ext uri="{FF2B5EF4-FFF2-40B4-BE49-F238E27FC236}">
                <a16:creationId xmlns:a16="http://schemas.microsoft.com/office/drawing/2014/main" id="{53367ED7-3819-4E0D-A66D-7928FBA4935F}"/>
              </a:ext>
            </a:extLst>
          </p:cNvPr>
          <p:cNvGrpSpPr/>
          <p:nvPr/>
        </p:nvGrpSpPr>
        <p:grpSpPr>
          <a:xfrm rot="10800000" flipV="1">
            <a:off x="8442965" y="2630667"/>
            <a:ext cx="962736" cy="27395"/>
            <a:chOff x="1524000" y="5943600"/>
            <a:chExt cx="685800" cy="457200"/>
          </a:xfrm>
        </p:grpSpPr>
        <p:sp>
          <p:nvSpPr>
            <p:cNvPr id="117" name="Arc 116">
              <a:extLst>
                <a:ext uri="{FF2B5EF4-FFF2-40B4-BE49-F238E27FC236}">
                  <a16:creationId xmlns:a16="http://schemas.microsoft.com/office/drawing/2014/main" id="{78D04A88-CE0B-429C-BCA3-1294042C0560}"/>
                </a:ext>
              </a:extLst>
            </p:cNvPr>
            <p:cNvSpPr/>
            <p:nvPr/>
          </p:nvSpPr>
          <p:spPr>
            <a:xfrm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Arc 117">
              <a:extLst>
                <a:ext uri="{FF2B5EF4-FFF2-40B4-BE49-F238E27FC236}">
                  <a16:creationId xmlns:a16="http://schemas.microsoft.com/office/drawing/2014/main" id="{E2FA547D-7F16-448D-B0B7-7A2FC079F0DD}"/>
                </a:ext>
              </a:extLst>
            </p:cNvPr>
            <p:cNvSpPr/>
            <p:nvPr/>
          </p:nvSpPr>
          <p:spPr>
            <a:xfrm flipV="1"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9" name="Arc 118">
            <a:extLst>
              <a:ext uri="{FF2B5EF4-FFF2-40B4-BE49-F238E27FC236}">
                <a16:creationId xmlns:a16="http://schemas.microsoft.com/office/drawing/2014/main" id="{D86E1D12-68D3-488B-86A3-480B0BDF18DE}"/>
              </a:ext>
            </a:extLst>
          </p:cNvPr>
          <p:cNvSpPr/>
          <p:nvPr/>
        </p:nvSpPr>
        <p:spPr>
          <a:xfrm>
            <a:off x="8115643" y="2495214"/>
            <a:ext cx="1559626" cy="164369"/>
          </a:xfrm>
          <a:prstGeom prst="arc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914DF273-1E45-4397-8CEE-41A2EDE40F42}"/>
              </a:ext>
            </a:extLst>
          </p:cNvPr>
          <p:cNvCxnSpPr>
            <a:cxnSpLocks/>
          </p:cNvCxnSpPr>
          <p:nvPr/>
        </p:nvCxnSpPr>
        <p:spPr>
          <a:xfrm flipH="1">
            <a:off x="8024562" y="3343375"/>
            <a:ext cx="870894" cy="2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DE994786-F181-4F77-BA11-FE0121B3FE7B}"/>
              </a:ext>
            </a:extLst>
          </p:cNvPr>
          <p:cNvCxnSpPr>
            <a:cxnSpLocks/>
          </p:cNvCxnSpPr>
          <p:nvPr/>
        </p:nvCxnSpPr>
        <p:spPr>
          <a:xfrm>
            <a:off x="7940393" y="2486843"/>
            <a:ext cx="975859" cy="3805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785210C-AA27-4593-996E-4235FBA3ADC5}"/>
              </a:ext>
            </a:extLst>
          </p:cNvPr>
          <p:cNvSpPr/>
          <p:nvPr/>
        </p:nvSpPr>
        <p:spPr>
          <a:xfrm>
            <a:off x="8909127" y="2076474"/>
            <a:ext cx="239080" cy="170397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3" name="Group 115">
            <a:extLst>
              <a:ext uri="{FF2B5EF4-FFF2-40B4-BE49-F238E27FC236}">
                <a16:creationId xmlns:a16="http://schemas.microsoft.com/office/drawing/2014/main" id="{5B3D2D2D-EE7B-490B-B490-E7DA1E7E2CFD}"/>
              </a:ext>
            </a:extLst>
          </p:cNvPr>
          <p:cNvGrpSpPr/>
          <p:nvPr/>
        </p:nvGrpSpPr>
        <p:grpSpPr>
          <a:xfrm>
            <a:off x="8115643" y="3035505"/>
            <a:ext cx="1559626" cy="164369"/>
            <a:chOff x="1524000" y="5943600"/>
            <a:chExt cx="685800" cy="457200"/>
          </a:xfrm>
        </p:grpSpPr>
        <p:sp>
          <p:nvSpPr>
            <p:cNvPr id="124" name="Arc 123">
              <a:extLst>
                <a:ext uri="{FF2B5EF4-FFF2-40B4-BE49-F238E27FC236}">
                  <a16:creationId xmlns:a16="http://schemas.microsoft.com/office/drawing/2014/main" id="{19675884-67D6-4340-8A98-5A772B14B69D}"/>
                </a:ext>
              </a:extLst>
            </p:cNvPr>
            <p:cNvSpPr/>
            <p:nvPr/>
          </p:nvSpPr>
          <p:spPr>
            <a:xfrm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Arc 124">
              <a:extLst>
                <a:ext uri="{FF2B5EF4-FFF2-40B4-BE49-F238E27FC236}">
                  <a16:creationId xmlns:a16="http://schemas.microsoft.com/office/drawing/2014/main" id="{35CA7933-40D0-47D3-AE67-2BF5483A352F}"/>
                </a:ext>
              </a:extLst>
            </p:cNvPr>
            <p:cNvSpPr/>
            <p:nvPr/>
          </p:nvSpPr>
          <p:spPr>
            <a:xfrm flipV="1"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6" name="Group 115">
            <a:extLst>
              <a:ext uri="{FF2B5EF4-FFF2-40B4-BE49-F238E27FC236}">
                <a16:creationId xmlns:a16="http://schemas.microsoft.com/office/drawing/2014/main" id="{828654C2-E88B-49E0-9E33-A48D42F0E3B8}"/>
              </a:ext>
            </a:extLst>
          </p:cNvPr>
          <p:cNvGrpSpPr/>
          <p:nvPr/>
        </p:nvGrpSpPr>
        <p:grpSpPr>
          <a:xfrm>
            <a:off x="8115643" y="2901574"/>
            <a:ext cx="1559626" cy="164369"/>
            <a:chOff x="1524000" y="5943600"/>
            <a:chExt cx="685800" cy="457200"/>
          </a:xfrm>
        </p:grpSpPr>
        <p:sp>
          <p:nvSpPr>
            <p:cNvPr id="127" name="Arc 126">
              <a:extLst>
                <a:ext uri="{FF2B5EF4-FFF2-40B4-BE49-F238E27FC236}">
                  <a16:creationId xmlns:a16="http://schemas.microsoft.com/office/drawing/2014/main" id="{AF194E6A-C45A-4087-9594-E7585231157C}"/>
                </a:ext>
              </a:extLst>
            </p:cNvPr>
            <p:cNvSpPr/>
            <p:nvPr/>
          </p:nvSpPr>
          <p:spPr>
            <a:xfrm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Arc 127">
              <a:extLst>
                <a:ext uri="{FF2B5EF4-FFF2-40B4-BE49-F238E27FC236}">
                  <a16:creationId xmlns:a16="http://schemas.microsoft.com/office/drawing/2014/main" id="{788684B0-89BE-48E5-813E-B55F6AB296E8}"/>
                </a:ext>
              </a:extLst>
            </p:cNvPr>
            <p:cNvSpPr/>
            <p:nvPr/>
          </p:nvSpPr>
          <p:spPr>
            <a:xfrm flipV="1"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9" name="Group 115">
            <a:extLst>
              <a:ext uri="{FF2B5EF4-FFF2-40B4-BE49-F238E27FC236}">
                <a16:creationId xmlns:a16="http://schemas.microsoft.com/office/drawing/2014/main" id="{25EEACD8-E619-4924-88CD-91FC387210DA}"/>
              </a:ext>
            </a:extLst>
          </p:cNvPr>
          <p:cNvGrpSpPr/>
          <p:nvPr/>
        </p:nvGrpSpPr>
        <p:grpSpPr>
          <a:xfrm>
            <a:off x="8115643" y="2766121"/>
            <a:ext cx="1559626" cy="164369"/>
            <a:chOff x="1524000" y="5943600"/>
            <a:chExt cx="685800" cy="457200"/>
          </a:xfrm>
        </p:grpSpPr>
        <p:sp>
          <p:nvSpPr>
            <p:cNvPr id="130" name="Arc 129">
              <a:extLst>
                <a:ext uri="{FF2B5EF4-FFF2-40B4-BE49-F238E27FC236}">
                  <a16:creationId xmlns:a16="http://schemas.microsoft.com/office/drawing/2014/main" id="{E694BF77-2C01-4BFC-9F9B-BAAAAD288DB4}"/>
                </a:ext>
              </a:extLst>
            </p:cNvPr>
            <p:cNvSpPr/>
            <p:nvPr/>
          </p:nvSpPr>
          <p:spPr>
            <a:xfrm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Arc 130">
              <a:extLst>
                <a:ext uri="{FF2B5EF4-FFF2-40B4-BE49-F238E27FC236}">
                  <a16:creationId xmlns:a16="http://schemas.microsoft.com/office/drawing/2014/main" id="{FF602940-A308-44EC-B4F6-E6596A55E3E9}"/>
                </a:ext>
              </a:extLst>
            </p:cNvPr>
            <p:cNvSpPr/>
            <p:nvPr/>
          </p:nvSpPr>
          <p:spPr>
            <a:xfrm flipV="1"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2" name="Group 115">
            <a:extLst>
              <a:ext uri="{FF2B5EF4-FFF2-40B4-BE49-F238E27FC236}">
                <a16:creationId xmlns:a16="http://schemas.microsoft.com/office/drawing/2014/main" id="{FF7673A6-00DA-4638-8424-C6F8C8197CD0}"/>
              </a:ext>
            </a:extLst>
          </p:cNvPr>
          <p:cNvGrpSpPr/>
          <p:nvPr/>
        </p:nvGrpSpPr>
        <p:grpSpPr>
          <a:xfrm>
            <a:off x="8115643" y="2630667"/>
            <a:ext cx="1559626" cy="164369"/>
            <a:chOff x="1524000" y="5943600"/>
            <a:chExt cx="685800" cy="457200"/>
          </a:xfrm>
        </p:grpSpPr>
        <p:sp>
          <p:nvSpPr>
            <p:cNvPr id="133" name="Arc 132">
              <a:extLst>
                <a:ext uri="{FF2B5EF4-FFF2-40B4-BE49-F238E27FC236}">
                  <a16:creationId xmlns:a16="http://schemas.microsoft.com/office/drawing/2014/main" id="{117B3A36-B614-4047-B7E8-FA4F6B3A50BC}"/>
                </a:ext>
              </a:extLst>
            </p:cNvPr>
            <p:cNvSpPr/>
            <p:nvPr/>
          </p:nvSpPr>
          <p:spPr>
            <a:xfrm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4" name="Arc 133">
              <a:extLst>
                <a:ext uri="{FF2B5EF4-FFF2-40B4-BE49-F238E27FC236}">
                  <a16:creationId xmlns:a16="http://schemas.microsoft.com/office/drawing/2014/main" id="{8E60D1D9-6999-4745-9849-F07F133E4613}"/>
                </a:ext>
              </a:extLst>
            </p:cNvPr>
            <p:cNvSpPr/>
            <p:nvPr/>
          </p:nvSpPr>
          <p:spPr>
            <a:xfrm flipV="1">
              <a:off x="1524000" y="5943600"/>
              <a:ext cx="685800" cy="457200"/>
            </a:xfrm>
            <a:prstGeom prst="arc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5" name="Arc 134">
            <a:extLst>
              <a:ext uri="{FF2B5EF4-FFF2-40B4-BE49-F238E27FC236}">
                <a16:creationId xmlns:a16="http://schemas.microsoft.com/office/drawing/2014/main" id="{D97ACE35-9050-4E31-9EB0-940F882A450C}"/>
              </a:ext>
            </a:extLst>
          </p:cNvPr>
          <p:cNvSpPr/>
          <p:nvPr/>
        </p:nvSpPr>
        <p:spPr>
          <a:xfrm flipV="1">
            <a:off x="8115643" y="2495214"/>
            <a:ext cx="1559626" cy="164369"/>
          </a:xfrm>
          <a:prstGeom prst="arc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E8EB4B59-C409-492E-9AD0-C6CBBC8C817F}"/>
              </a:ext>
            </a:extLst>
          </p:cNvPr>
          <p:cNvCxnSpPr>
            <a:cxnSpLocks/>
          </p:cNvCxnSpPr>
          <p:nvPr/>
        </p:nvCxnSpPr>
        <p:spPr>
          <a:xfrm>
            <a:off x="8893582" y="1915593"/>
            <a:ext cx="2015425" cy="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9A15D169-21A5-4DB9-9FBF-54805436A45E}"/>
              </a:ext>
            </a:extLst>
          </p:cNvPr>
          <p:cNvCxnSpPr>
            <a:cxnSpLocks/>
          </p:cNvCxnSpPr>
          <p:nvPr/>
        </p:nvCxnSpPr>
        <p:spPr>
          <a:xfrm flipH="1">
            <a:off x="9312560" y="2262850"/>
            <a:ext cx="2621" cy="1438382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DEB0726-1F89-4798-B33D-72CAC85B1070}"/>
              </a:ext>
            </a:extLst>
          </p:cNvPr>
          <p:cNvSpPr/>
          <p:nvPr/>
        </p:nvSpPr>
        <p:spPr>
          <a:xfrm>
            <a:off x="8243926" y="1719665"/>
            <a:ext cx="2349835" cy="2423902"/>
          </a:xfrm>
          <a:prstGeom prst="rect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49E4EABF-2FAD-45CA-B48F-33ABFAFEF580}"/>
              </a:ext>
            </a:extLst>
          </p:cNvPr>
          <p:cNvSpPr txBox="1"/>
          <p:nvPr/>
        </p:nvSpPr>
        <p:spPr>
          <a:xfrm>
            <a:off x="7707785" y="2772619"/>
            <a:ext cx="605146" cy="34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Coil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F9AB1ABE-1CE8-45DB-80E5-F19FB6979409}"/>
              </a:ext>
            </a:extLst>
          </p:cNvPr>
          <p:cNvSpPr txBox="1"/>
          <p:nvPr/>
        </p:nvSpPr>
        <p:spPr>
          <a:xfrm>
            <a:off x="10607432" y="1915593"/>
            <a:ext cx="1090222" cy="586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Output Contacts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4ED4D156-0A3A-4E67-B7B2-AB79F7A8EA2E}"/>
              </a:ext>
            </a:extLst>
          </p:cNvPr>
          <p:cNvSpPr txBox="1"/>
          <p:nvPr/>
        </p:nvSpPr>
        <p:spPr>
          <a:xfrm>
            <a:off x="9107914" y="3749795"/>
            <a:ext cx="687654" cy="586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Spring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041DB7A-EDF0-4DA6-A7E3-12F473451A29}"/>
              </a:ext>
            </a:extLst>
          </p:cNvPr>
          <p:cNvSpPr txBox="1"/>
          <p:nvPr/>
        </p:nvSpPr>
        <p:spPr>
          <a:xfrm>
            <a:off x="9750482" y="2734277"/>
            <a:ext cx="843280" cy="1075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Electro-magnet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84C8AD3A-9217-41B8-ADFE-050415A17600}"/>
              </a:ext>
            </a:extLst>
          </p:cNvPr>
          <p:cNvSpPr txBox="1"/>
          <p:nvPr/>
        </p:nvSpPr>
        <p:spPr>
          <a:xfrm>
            <a:off x="8629099" y="1377909"/>
            <a:ext cx="1880867" cy="586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Mechanical Relay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D26E2F45-03C6-4FF1-8F56-115BA60487A9}"/>
              </a:ext>
            </a:extLst>
          </p:cNvPr>
          <p:cNvSpPr txBox="1"/>
          <p:nvPr/>
        </p:nvSpPr>
        <p:spPr>
          <a:xfrm>
            <a:off x="9196442" y="4149815"/>
            <a:ext cx="18808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Circuit Symbols</a:t>
            </a: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AA15E08D-ECBE-403B-836C-AA7C57B87972}"/>
              </a:ext>
            </a:extLst>
          </p:cNvPr>
          <p:cNvCxnSpPr/>
          <p:nvPr/>
        </p:nvCxnSpPr>
        <p:spPr bwMode="auto">
          <a:xfrm>
            <a:off x="656845" y="6046458"/>
            <a:ext cx="609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3F1C131B-6DAB-4E72-AD4A-20DD3CBC39E5}"/>
              </a:ext>
            </a:extLst>
          </p:cNvPr>
          <p:cNvCxnSpPr>
            <a:cxnSpLocks/>
          </p:cNvCxnSpPr>
          <p:nvPr/>
        </p:nvCxnSpPr>
        <p:spPr bwMode="auto">
          <a:xfrm>
            <a:off x="3781045" y="4572000"/>
            <a:ext cx="0" cy="20592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TextBox 192">
            <a:extLst>
              <a:ext uri="{FF2B5EF4-FFF2-40B4-BE49-F238E27FC236}">
                <a16:creationId xmlns:a16="http://schemas.microsoft.com/office/drawing/2014/main" id="{936073A2-A5FF-4478-98DB-18FF94597114}"/>
              </a:ext>
            </a:extLst>
          </p:cNvPr>
          <p:cNvSpPr txBox="1"/>
          <p:nvPr/>
        </p:nvSpPr>
        <p:spPr>
          <a:xfrm>
            <a:off x="6701051" y="5877181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Coil current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72424B5B-4635-411B-BD90-A01C82574A3F}"/>
              </a:ext>
            </a:extLst>
          </p:cNvPr>
          <p:cNvSpPr txBox="1"/>
          <p:nvPr/>
        </p:nvSpPr>
        <p:spPr>
          <a:xfrm>
            <a:off x="3723895" y="4645696"/>
            <a:ext cx="1654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Contact position</a:t>
            </a:r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D464567D-8D85-4D63-B521-ECA6DCE3638E}"/>
              </a:ext>
            </a:extLst>
          </p:cNvPr>
          <p:cNvCxnSpPr>
            <a:cxnSpLocks/>
          </p:cNvCxnSpPr>
          <p:nvPr/>
        </p:nvCxnSpPr>
        <p:spPr bwMode="auto">
          <a:xfrm>
            <a:off x="656845" y="6046458"/>
            <a:ext cx="441960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F34930EE-979B-45BE-BED8-5CC558217C1F}"/>
              </a:ext>
            </a:extLst>
          </p:cNvPr>
          <p:cNvCxnSpPr>
            <a:cxnSpLocks/>
          </p:cNvCxnSpPr>
          <p:nvPr/>
        </p:nvCxnSpPr>
        <p:spPr bwMode="auto">
          <a:xfrm>
            <a:off x="5076445" y="5109238"/>
            <a:ext cx="1752600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7C35FB2C-E4CA-43B6-8647-EE06F2B2A5A8}"/>
              </a:ext>
            </a:extLst>
          </p:cNvPr>
          <p:cNvCxnSpPr>
            <a:cxnSpLocks/>
          </p:cNvCxnSpPr>
          <p:nvPr/>
        </p:nvCxnSpPr>
        <p:spPr bwMode="auto">
          <a:xfrm>
            <a:off x="5076445" y="5109238"/>
            <a:ext cx="0" cy="945659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id="{B41D9119-3EC9-4627-B976-E9135D295E8D}"/>
              </a:ext>
            </a:extLst>
          </p:cNvPr>
          <p:cNvSpPr txBox="1"/>
          <p:nvPr/>
        </p:nvSpPr>
        <p:spPr>
          <a:xfrm>
            <a:off x="4697510" y="6046458"/>
            <a:ext cx="928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Pickup current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81DE34DD-4F35-494D-A10E-825683AC364B}"/>
              </a:ext>
            </a:extLst>
          </p:cNvPr>
          <p:cNvSpPr txBox="1"/>
          <p:nvPr/>
        </p:nvSpPr>
        <p:spPr>
          <a:xfrm>
            <a:off x="5023217" y="4811691"/>
            <a:ext cx="92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Closed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F7541057-FC4F-4314-BE1D-13EC4B2DCAEE}"/>
              </a:ext>
            </a:extLst>
          </p:cNvPr>
          <p:cNvSpPr txBox="1"/>
          <p:nvPr/>
        </p:nvSpPr>
        <p:spPr>
          <a:xfrm>
            <a:off x="4331484" y="5716343"/>
            <a:ext cx="92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Open</a:t>
            </a:r>
          </a:p>
        </p:txBody>
      </p:sp>
      <p:cxnSp>
        <p:nvCxnSpPr>
          <p:cNvPr id="208" name="Connector: Curved 207">
            <a:extLst>
              <a:ext uri="{FF2B5EF4-FFF2-40B4-BE49-F238E27FC236}">
                <a16:creationId xmlns:a16="http://schemas.microsoft.com/office/drawing/2014/main" id="{8F4792F4-D5A2-499C-8DB7-AA12CDE5FD20}"/>
              </a:ext>
            </a:extLst>
          </p:cNvPr>
          <p:cNvCxnSpPr>
            <a:cxnSpLocks/>
          </p:cNvCxnSpPr>
          <p:nvPr/>
        </p:nvCxnSpPr>
        <p:spPr bwMode="auto">
          <a:xfrm>
            <a:off x="8893582" y="2065427"/>
            <a:ext cx="2015425" cy="423045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56580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4CA28-5A78-4C21-9837-DDAD7EA96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Diodes and Transistors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9AFA-74D4-4D1D-84F7-C4FD31A9E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7238995" cy="5196840"/>
          </a:xfrm>
        </p:spPr>
        <p:txBody>
          <a:bodyPr/>
          <a:lstStyle/>
          <a:p>
            <a:r>
              <a:rPr lang="en-US" dirty="0"/>
              <a:t>Diodes and transistors are built with semiconductors such as silicon</a:t>
            </a:r>
          </a:p>
          <a:p>
            <a:r>
              <a:rPr lang="en-US" dirty="0"/>
              <a:t>You will learn more about them in ECEN 325 and other electronics classes</a:t>
            </a:r>
          </a:p>
          <a:p>
            <a:r>
              <a:rPr lang="en-US" dirty="0"/>
              <a:t>They are highly nonlinear</a:t>
            </a:r>
          </a:p>
          <a:p>
            <a:r>
              <a:rPr lang="en-US" dirty="0"/>
              <a:t>A diode is a two-port device. High-level idea:</a:t>
            </a:r>
          </a:p>
          <a:p>
            <a:pPr lvl="1"/>
            <a:r>
              <a:rPr lang="en-US" dirty="0"/>
              <a:t>For current going one direction, resistance is very small</a:t>
            </a:r>
          </a:p>
          <a:p>
            <a:pPr lvl="1"/>
            <a:r>
              <a:rPr lang="en-US" dirty="0"/>
              <a:t>For current going the opposite direction, resistance is higher</a:t>
            </a:r>
          </a:p>
          <a:p>
            <a:pPr lvl="1"/>
            <a:r>
              <a:rPr lang="en-US" dirty="0"/>
              <a:t>This allows the device to act somewhat like a check valve</a:t>
            </a:r>
          </a:p>
          <a:p>
            <a:r>
              <a:rPr lang="en-US" dirty="0"/>
              <a:t>A transistor is a three-port device. High-level idea:</a:t>
            </a:r>
          </a:p>
          <a:p>
            <a:pPr lvl="1"/>
            <a:r>
              <a:rPr lang="en-US" dirty="0"/>
              <a:t>The voltage on the “gate” port on the left side controls the current flowing between the two ports on the right</a:t>
            </a:r>
          </a:p>
          <a:p>
            <a:pPr lvl="1"/>
            <a:r>
              <a:rPr lang="en-US" dirty="0"/>
              <a:t>They are used to build gates and latches for digital electronics and are the fundamentals of a processor chip</a:t>
            </a:r>
          </a:p>
          <a:p>
            <a:r>
              <a:rPr lang="en-US" dirty="0"/>
              <a:t>Op-Amps are built with multiple transistors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A830B32-2B89-4D22-B6E7-AB3834B7C7C5}"/>
              </a:ext>
            </a:extLst>
          </p:cNvPr>
          <p:cNvGrpSpPr/>
          <p:nvPr/>
        </p:nvGrpSpPr>
        <p:grpSpPr>
          <a:xfrm>
            <a:off x="8534400" y="2209800"/>
            <a:ext cx="2082720" cy="690561"/>
            <a:chOff x="8610600" y="4648200"/>
            <a:chExt cx="2082720" cy="69056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70F40D93-96F8-4178-B2CA-AB568BAD86D9}"/>
                </a:ext>
              </a:extLst>
            </p:cNvPr>
            <p:cNvCxnSpPr/>
            <p:nvPr/>
          </p:nvCxnSpPr>
          <p:spPr>
            <a:xfrm rot="10800000">
              <a:off x="9906001" y="4651374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387B0C2-1CBD-4E54-A688-A99433AB71CC}"/>
                </a:ext>
              </a:extLst>
            </p:cNvPr>
            <p:cNvCxnSpPr/>
            <p:nvPr/>
          </p:nvCxnSpPr>
          <p:spPr>
            <a:xfrm rot="10800000">
              <a:off x="9412629" y="4648200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F794853-8143-4BC2-8255-D787AE334622}"/>
                </a:ext>
              </a:extLst>
            </p:cNvPr>
            <p:cNvCxnSpPr/>
            <p:nvPr/>
          </p:nvCxnSpPr>
          <p:spPr>
            <a:xfrm rot="10800000" flipH="1">
              <a:off x="9906001" y="5032373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C60416-08F3-482D-A582-BC5DF4343C44}"/>
                </a:ext>
              </a:extLst>
            </p:cNvPr>
            <p:cNvCxnSpPr/>
            <p:nvPr/>
          </p:nvCxnSpPr>
          <p:spPr>
            <a:xfrm rot="10800000" flipH="1">
              <a:off x="8610600" y="5030786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3D947C3-46DB-441F-A27E-31F0BE0DA9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2629" y="5030786"/>
              <a:ext cx="493371" cy="304803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4B44D39-120C-4CA5-9326-3E03BACEE6EE}"/>
                </a:ext>
              </a:extLst>
            </p:cNvPr>
            <p:cNvCxnSpPr>
              <a:cxnSpLocks/>
            </p:cNvCxnSpPr>
            <p:nvPr/>
          </p:nvCxnSpPr>
          <p:spPr>
            <a:xfrm>
              <a:off x="9412628" y="4648200"/>
              <a:ext cx="493372" cy="379413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B2AEB9A-5EA3-4088-8283-A8B2A9C4A874}"/>
              </a:ext>
            </a:extLst>
          </p:cNvPr>
          <p:cNvGrpSpPr/>
          <p:nvPr/>
        </p:nvGrpSpPr>
        <p:grpSpPr>
          <a:xfrm>
            <a:off x="8915400" y="3448050"/>
            <a:ext cx="1118768" cy="1969094"/>
            <a:chOff x="8534400" y="2553852"/>
            <a:chExt cx="1118768" cy="196909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60C390C-C0D5-434C-9243-308702A63CD9}"/>
                </a:ext>
              </a:extLst>
            </p:cNvPr>
            <p:cNvCxnSpPr/>
            <p:nvPr/>
          </p:nvCxnSpPr>
          <p:spPr>
            <a:xfrm rot="10800000">
              <a:off x="9336429" y="3180875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C7DCD52-C877-4090-BDC2-C7D0961C7FB7}"/>
                </a:ext>
              </a:extLst>
            </p:cNvPr>
            <p:cNvCxnSpPr>
              <a:cxnSpLocks/>
            </p:cNvCxnSpPr>
            <p:nvPr/>
          </p:nvCxnSpPr>
          <p:spPr>
            <a:xfrm>
              <a:off x="9638458" y="2553852"/>
              <a:ext cx="14710" cy="661829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B54AE02-FD2A-4A9D-B143-E5D3501B4020}"/>
                </a:ext>
              </a:extLst>
            </p:cNvPr>
            <p:cNvCxnSpPr/>
            <p:nvPr/>
          </p:nvCxnSpPr>
          <p:spPr>
            <a:xfrm rot="10800000" flipH="1">
              <a:off x="8534400" y="3563461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D5BF39-08B9-4985-AFF5-E080C3E449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44870" y="3215681"/>
              <a:ext cx="300943" cy="179584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A7912D2-1FEC-43CE-B9F9-6A3ACA33A46F}"/>
                </a:ext>
              </a:extLst>
            </p:cNvPr>
            <p:cNvCxnSpPr>
              <a:cxnSpLocks/>
            </p:cNvCxnSpPr>
            <p:nvPr/>
          </p:nvCxnSpPr>
          <p:spPr>
            <a:xfrm>
              <a:off x="9634963" y="3861117"/>
              <a:ext cx="14710" cy="661829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3501FB4-FBDE-4B9D-B15C-4CA482510F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344870" y="3700622"/>
              <a:ext cx="297448" cy="160495"/>
            </a:xfrm>
            <a:prstGeom prst="straightConnector1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7552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186D1-1FC7-4F9D-9ED4-F13841ADB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AC to DC, AC to AC, DC to DC, DC to 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E29BB-60C8-44DF-A434-E03104A20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You’ll learn much more about these in ECEN 340 and power electronics classes</a:t>
            </a:r>
          </a:p>
          <a:p>
            <a:r>
              <a:rPr lang="en-US" dirty="0"/>
              <a:t>Converting </a:t>
            </a:r>
            <a:r>
              <a:rPr lang="en-US" b="1" dirty="0"/>
              <a:t>AC to DC </a:t>
            </a:r>
            <a:r>
              <a:rPr lang="en-US" dirty="0"/>
              <a:t>is known as “rectifying”</a:t>
            </a:r>
          </a:p>
          <a:p>
            <a:pPr lvl="1"/>
            <a:r>
              <a:rPr lang="en-US" dirty="0"/>
              <a:t>A simple version can be done with a diode and capacitor</a:t>
            </a:r>
          </a:p>
          <a:p>
            <a:pPr lvl="1"/>
            <a:r>
              <a:rPr lang="en-US" dirty="0"/>
              <a:t>Example: iPhone charger. Wall outlet is AC and phone operates on DC with battery</a:t>
            </a:r>
          </a:p>
          <a:p>
            <a:r>
              <a:rPr lang="en-US" dirty="0"/>
              <a:t>Converting </a:t>
            </a:r>
            <a:r>
              <a:rPr lang="en-US" b="1" dirty="0"/>
              <a:t>DC to AC </a:t>
            </a:r>
            <a:r>
              <a:rPr lang="en-US" dirty="0"/>
              <a:t>is known as “inverting”</a:t>
            </a:r>
          </a:p>
          <a:p>
            <a:pPr lvl="1"/>
            <a:r>
              <a:rPr lang="en-US" dirty="0"/>
              <a:t>Also requires both linear and non-linear elements (usually transistors and capacitors)</a:t>
            </a:r>
          </a:p>
          <a:p>
            <a:pPr lvl="1"/>
            <a:r>
              <a:rPr lang="en-US" dirty="0"/>
              <a:t>Example: Solar panel conversion equipment. Photoelectric effect creates DC voltage, need to invert to AC to supply to the electric grid.</a:t>
            </a:r>
          </a:p>
          <a:p>
            <a:r>
              <a:rPr lang="en-US" dirty="0"/>
              <a:t>Converting </a:t>
            </a:r>
            <a:r>
              <a:rPr lang="en-US" b="1" dirty="0"/>
              <a:t>DC to DC with a different voltage </a:t>
            </a:r>
            <a:r>
              <a:rPr lang="en-US" dirty="0"/>
              <a:t>can be done multiple ways</a:t>
            </a:r>
          </a:p>
          <a:p>
            <a:pPr lvl="1"/>
            <a:r>
              <a:rPr lang="en-US" dirty="0"/>
              <a:t>Linearly: very inefficient such as resistance-based voltage divider</a:t>
            </a:r>
          </a:p>
          <a:p>
            <a:pPr lvl="1"/>
            <a:r>
              <a:rPr lang="en-US" dirty="0"/>
              <a:t>Non-linear: boost or buck converters</a:t>
            </a:r>
          </a:p>
          <a:p>
            <a:pPr lvl="1"/>
            <a:r>
              <a:rPr lang="en-US" dirty="0"/>
              <a:t>Example: main computer systems run on 48 VDC, but chip needs 5 VDC</a:t>
            </a:r>
          </a:p>
          <a:p>
            <a:r>
              <a:rPr lang="en-US" dirty="0"/>
              <a:t>Converting </a:t>
            </a:r>
            <a:r>
              <a:rPr lang="en-US" b="1" dirty="0"/>
              <a:t>AC to AC different voltages </a:t>
            </a:r>
            <a:r>
              <a:rPr lang="en-US" dirty="0"/>
              <a:t>can be done linearly with a transformer</a:t>
            </a:r>
          </a:p>
          <a:p>
            <a:r>
              <a:rPr lang="en-US" dirty="0"/>
              <a:t>Converting </a:t>
            </a:r>
            <a:r>
              <a:rPr lang="en-US" b="1" dirty="0"/>
              <a:t>AC to AC with different frequencies </a:t>
            </a:r>
            <a:r>
              <a:rPr lang="en-US" dirty="0"/>
              <a:t>is nonlinear</a:t>
            </a:r>
          </a:p>
          <a:p>
            <a:pPr lvl="1"/>
            <a:r>
              <a:rPr lang="en-US" dirty="0"/>
              <a:t>Example: wind turbine has variable frequency input depending on wind speed, need to convert to constant grid frequency of 60 Hz</a:t>
            </a:r>
          </a:p>
        </p:txBody>
      </p:sp>
    </p:spTree>
    <p:extLst>
      <p:ext uri="{BB962C8B-B14F-4D97-AF65-F5344CB8AC3E}">
        <p14:creationId xmlns:p14="http://schemas.microsoft.com/office/powerpoint/2010/main" val="615576021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194</TotalTime>
  <Words>853</Words>
  <Application>Microsoft Office PowerPoint</Application>
  <PresentationFormat>Widescreen</PresentationFormat>
  <Paragraphs>102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214, Spring 2022 Electrical Circuit Theory</vt:lpstr>
      <vt:lpstr>Where You Go From Here</vt:lpstr>
      <vt:lpstr>Introduction to Non-Linear Circuit Elements</vt:lpstr>
      <vt:lpstr>Linear Versus Non-Linear</vt:lpstr>
      <vt:lpstr>Mechanical Relays</vt:lpstr>
      <vt:lpstr>Diodes and Transistors</vt:lpstr>
      <vt:lpstr>Converting AC to DC, AC to AC, DC to DC, DC to AC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Birchfield, Adam Barlow</cp:lastModifiedBy>
  <cp:revision>192</cp:revision>
  <cp:lastPrinted>2011-08-22T16:49:24Z</cp:lastPrinted>
  <dcterms:created xsi:type="dcterms:W3CDTF">2021-11-08T20:57:05Z</dcterms:created>
  <dcterms:modified xsi:type="dcterms:W3CDTF">2022-04-18T17:59:08Z</dcterms:modified>
</cp:coreProperties>
</file>