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356" r:id="rId2"/>
    <p:sldId id="367" r:id="rId3"/>
    <p:sldId id="375" r:id="rId4"/>
    <p:sldId id="381" r:id="rId5"/>
    <p:sldId id="380" r:id="rId6"/>
    <p:sldId id="383" r:id="rId7"/>
    <p:sldId id="382" r:id="rId8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20: AC Thevenin Equivalents and Maximum Power Transfer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9ECA-926A-4BCE-A447-AC418EA9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Phasor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A </a:t>
                </a:r>
                <a:r>
                  <a:rPr lang="en-US" b="1" dirty="0"/>
                  <a:t>phasor</a:t>
                </a:r>
                <a:r>
                  <a:rPr lang="en-US" dirty="0"/>
                  <a:t> is a complex number that represents a cosine-valued AC function </a:t>
                </a:r>
              </a:p>
              <a:p>
                <a:pPr lvl="0"/>
                <a:r>
                  <a:rPr lang="en-US" dirty="0"/>
                  <a:t>The Root Mean Square (RMS) for cosine is found by dividing the maximum value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In polar form,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a phasor represents the RMS voltage or current and phase angle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Conversions to rectangular form: </a:t>
                </a:r>
                <a:r>
                  <a:rPr lang="en-US" dirty="0" err="1"/>
                  <a:t>a+jb</a:t>
                </a:r>
                <a:r>
                  <a:rPr lang="en-US" dirty="0"/>
                  <a:t>, and back can be done with these identities: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𝑎𝑇𝑎𝑛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Complex number addition can be done in rectangular form, and complex number multiplication can be done in polar form.</a:t>
                </a:r>
              </a:p>
              <a:p>
                <a:pPr lvl="0"/>
                <a:r>
                  <a:rPr lang="en-US" dirty="0"/>
                  <a:t>Phasor diagrams have the real part on the x axis and imaginary part on the y axis.</a:t>
                </a:r>
              </a:p>
              <a:p>
                <a:pPr lvl="0"/>
                <a:r>
                  <a:rPr lang="en-US" dirty="0"/>
                  <a:t>The angular frequency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0"/>
                <a:r>
                  <a:rPr lang="en-US" b="1" dirty="0"/>
                  <a:t>KVL, KCL, and Ohm’s law all apply with AC phasor analysis exactly as with DC</a:t>
                </a:r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This means you can use Node-Voltage and Mesh-Current analysis methods too.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5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2F34-E6C7-4FB4-B7A1-093497AF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Impedance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625-823D-4A04-921E-FCBF966632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3657600" cy="5196840"/>
              </a:xfrm>
            </p:spPr>
            <p:txBody>
              <a:bodyPr/>
              <a:lstStyle/>
              <a:p>
                <a:r>
                  <a:rPr lang="en-US" dirty="0"/>
                  <a:t>The effect of resistors, inductors, and capacitors upon phasors is handled with a concept known as </a:t>
                </a:r>
                <a:r>
                  <a:rPr lang="en-US" b="1" dirty="0"/>
                  <a:t>impedance.</a:t>
                </a:r>
                <a:r>
                  <a:rPr lang="en-US" dirty="0"/>
                  <a:t> Impedance (Z) basically acts like a complex resistance.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 impedance of inductors and capacitors depends on frequency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Almost all of the resistive circuit analysis methods you learned for DC apply.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625-823D-4A04-921E-FCBF96663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3657600" cy="5196840"/>
              </a:xfrm>
              <a:blipFill>
                <a:blip r:embed="rId2"/>
                <a:stretch>
                  <a:fillRect l="-1500" t="-469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9253210-AE2D-4977-BE32-AAD8CAAE35A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7810831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886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6BF7-C864-4237-B3AA-9A0C239E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AC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5461D4AA-FF1A-499A-BAF3-80D9F6754F7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" y="1752600"/>
              <a:ext cx="11049000" cy="3779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val="3910546068"/>
                        </a:ext>
                      </a:extLst>
                    </a:gridCol>
                    <a:gridCol w="4038600">
                      <a:extLst>
                        <a:ext uri="{9D8B030D-6E8A-4147-A177-3AD203B41FA5}">
                          <a16:colId xmlns:a16="http://schemas.microsoft.com/office/drawing/2014/main" val="2775008152"/>
                        </a:ext>
                      </a:extLst>
                    </a:gridCol>
                    <a:gridCol w="4648200">
                      <a:extLst>
                        <a:ext uri="{9D8B030D-6E8A-4147-A177-3AD203B41FA5}">
                          <a16:colId xmlns:a16="http://schemas.microsoft.com/office/drawing/2014/main" val="8691092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Name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How to calculate it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Example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649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Instantaneous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 signal p(t) = v(t) </a:t>
                          </a:r>
                          <a:r>
                            <a:rPr lang="en-US" dirty="0" err="1"/>
                            <a:t>i</a:t>
                          </a:r>
                          <a:r>
                            <a:rPr lang="en-US" dirty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212.8+1225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−80°)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28922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Phasors:</a:t>
                          </a:r>
                          <a:r>
                            <a:rPr lang="en-US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jQ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1225.6∠−80°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VA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=212.8 − 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1207.0 </m:t>
                              </m:r>
                              <m:r>
                                <m:rPr>
                                  <m:nor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VA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5194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Apparent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Magnitude of complex power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1225.6 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98039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Average power </a:t>
                          </a:r>
                        </a:p>
                        <a:p>
                          <a:r>
                            <a:rPr lang="en-US" dirty="0"/>
                            <a:t>Real power</a:t>
                          </a:r>
                        </a:p>
                        <a:p>
                          <a:r>
                            <a:rPr lang="en-US" dirty="0"/>
                            <a:t>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Real part of complex power P = Re[S]</a:t>
                          </a:r>
                        </a:p>
                        <a:p>
                          <a:r>
                            <a:rPr lang="en-US" dirty="0"/>
                            <a:t>Or average value of time signal p(t)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212.8 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1083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Imag</a:t>
                          </a:r>
                          <a:r>
                            <a:rPr lang="en-US" dirty="0"/>
                            <a:t>. part of complex power Q=</a:t>
                          </a:r>
                          <a:r>
                            <a:rPr lang="en-US" dirty="0" err="1"/>
                            <a:t>Im</a:t>
                          </a:r>
                          <a:r>
                            <a:rPr lang="en-US" dirty="0"/>
                            <a:t>[S]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-1207.0 var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2279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 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Angle of complex power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16376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cos(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 or P/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r>
                            <a:rPr lang="en-US" dirty="0"/>
                            <a:t>.</a:t>
                          </a:r>
                          <a:r>
                            <a:rPr lang="en-US" baseline="0" dirty="0"/>
                            <a:t> Lagging if Q &gt;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US" dirty="0"/>
                            <a:t>, leading if Q &lt;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0.174 leading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7940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5461D4AA-FF1A-499A-BAF3-80D9F6754F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7667913"/>
                  </p:ext>
                </p:extLst>
              </p:nvPr>
            </p:nvGraphicFramePr>
            <p:xfrm>
              <a:off x="457200" y="1752600"/>
              <a:ext cx="11049000" cy="3779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val="3910546068"/>
                        </a:ext>
                      </a:extLst>
                    </a:gridCol>
                    <a:gridCol w="4038600">
                      <a:extLst>
                        <a:ext uri="{9D8B030D-6E8A-4147-A177-3AD203B41FA5}">
                          <a16:colId xmlns:a16="http://schemas.microsoft.com/office/drawing/2014/main" val="2775008152"/>
                        </a:ext>
                      </a:extLst>
                    </a:gridCol>
                    <a:gridCol w="4648200">
                      <a:extLst>
                        <a:ext uri="{9D8B030D-6E8A-4147-A177-3AD203B41FA5}">
                          <a16:colId xmlns:a16="http://schemas.microsoft.com/office/drawing/2014/main" val="8691092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Name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How to calculate it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Example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649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Instantaneous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 signal p(t) = v(t) </a:t>
                          </a:r>
                          <a:r>
                            <a:rPr lang="en-US" dirty="0" err="1"/>
                            <a:t>i</a:t>
                          </a:r>
                          <a:r>
                            <a:rPr lang="en-US" dirty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877" t="-108197" r="-262" b="-8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8922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912" t="-208197" r="-115559" b="-742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877" t="-208197" r="-262" b="-7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194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Apparent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912" t="-308197" r="-115559" b="-642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1225.6 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9803912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Average power </a:t>
                          </a:r>
                        </a:p>
                        <a:p>
                          <a:r>
                            <a:rPr lang="en-US" dirty="0"/>
                            <a:t>Real power</a:t>
                          </a:r>
                        </a:p>
                        <a:p>
                          <a:r>
                            <a:rPr lang="en-US" dirty="0"/>
                            <a:t>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Real part of complex power P = Re[S]</a:t>
                          </a:r>
                        </a:p>
                        <a:p>
                          <a:r>
                            <a:rPr lang="en-US" dirty="0"/>
                            <a:t>Or average value of time signal p(t)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212.8 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1083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Imag</a:t>
                          </a:r>
                          <a:r>
                            <a:rPr lang="en-US" dirty="0"/>
                            <a:t>. part of complex power Q=</a:t>
                          </a:r>
                          <a:r>
                            <a:rPr lang="en-US" dirty="0" err="1"/>
                            <a:t>Im</a:t>
                          </a:r>
                          <a:r>
                            <a:rPr lang="en-US" dirty="0"/>
                            <a:t>[S]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-1207.0 var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2279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 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912" t="-754098" r="-115559" b="-1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877" t="-754098" r="-262" b="-1967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163764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912" t="-496190" r="-11555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0.174 leading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7940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021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FCD4B-A3F5-48D7-95F9-42C6B7C5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4F25D-73B1-4A6D-A01F-4E872CDA7D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428894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want to find</a:t>
                </a:r>
              </a:p>
              <a:p>
                <a:pPr>
                  <a:buAutoNum type="arabicParenBoth"/>
                </a:pPr>
                <a:r>
                  <a:rPr lang="en-US" dirty="0"/>
                  <a:t>The Thevenin equivalent for this circuit, as shown.</a:t>
                </a:r>
              </a:p>
              <a:p>
                <a:pPr>
                  <a:buAutoNum type="arabicParenBoth"/>
                </a:pPr>
                <a:r>
                  <a:rPr lang="en-US" dirty="0"/>
                  <a:t>The maximum power that could be delivered to a load with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𝑙𝑜𝑎𝑑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4F25D-73B1-4A6D-A01F-4E872CDA7D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4288940" cy="5196840"/>
              </a:xfrm>
              <a:blipFill>
                <a:blip r:embed="rId2"/>
                <a:stretch>
                  <a:fillRect l="-1565" t="-469" r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09FEBB-9888-4277-A113-CD1DB610633D}"/>
              </a:ext>
            </a:extLst>
          </p:cNvPr>
          <p:cNvCxnSpPr>
            <a:cxnSpLocks/>
          </p:cNvCxnSpPr>
          <p:nvPr/>
        </p:nvCxnSpPr>
        <p:spPr>
          <a:xfrm flipH="1" flipV="1">
            <a:off x="6172200" y="3715463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D7F3E3-78CA-4E11-BCE6-01E3563B846D}"/>
                  </a:ext>
                </a:extLst>
              </p:cNvPr>
              <p:cNvSpPr txBox="1"/>
              <p:nvPr/>
            </p:nvSpPr>
            <p:spPr>
              <a:xfrm>
                <a:off x="4929989" y="2640033"/>
                <a:ext cx="1217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5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D7F3E3-78CA-4E11-BCE6-01E3563B8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989" y="2640033"/>
                <a:ext cx="1217000" cy="369332"/>
              </a:xfrm>
              <a:prstGeom prst="rect">
                <a:avLst/>
              </a:prstGeom>
              <a:blipFill>
                <a:blip r:embed="rId3"/>
                <a:stretch>
                  <a:fillRect l="-452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034869-8414-469B-977C-CAE1E6B144EF}"/>
              </a:ext>
            </a:extLst>
          </p:cNvPr>
          <p:cNvCxnSpPr/>
          <p:nvPr/>
        </p:nvCxnSpPr>
        <p:spPr>
          <a:xfrm flipV="1">
            <a:off x="6172200" y="2009947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88E3A9B-6D56-477C-95B5-2F50611A8C7E}"/>
              </a:ext>
            </a:extLst>
          </p:cNvPr>
          <p:cNvSpPr/>
          <p:nvPr/>
        </p:nvSpPr>
        <p:spPr>
          <a:xfrm>
            <a:off x="5949846" y="2647324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E7CCE-5509-4CB7-82A1-71EFAB1C3208}"/>
              </a:ext>
            </a:extLst>
          </p:cNvPr>
          <p:cNvSpPr txBox="1"/>
          <p:nvPr/>
        </p:nvSpPr>
        <p:spPr>
          <a:xfrm>
            <a:off x="5869147" y="239368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C44EA-E1B5-4427-A9BB-071BC0C1D29E}"/>
              </a:ext>
            </a:extLst>
          </p:cNvPr>
          <p:cNvSpPr txBox="1"/>
          <p:nvPr/>
        </p:nvSpPr>
        <p:spPr>
          <a:xfrm>
            <a:off x="5869147" y="288638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1" name="Group 140">
            <a:extLst>
              <a:ext uri="{FF2B5EF4-FFF2-40B4-BE49-F238E27FC236}">
                <a16:creationId xmlns:a16="http://schemas.microsoft.com/office/drawing/2014/main" id="{339D0EEB-026B-421A-8056-1174C0361E74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891383" y="1180802"/>
            <a:ext cx="300037" cy="1731613"/>
            <a:chOff x="4385231" y="2542052"/>
            <a:chExt cx="300037" cy="173155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6D7FD99-4AE8-4CB4-A367-095EAE9D7E7E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39EC1B-B319-46AB-A09C-2B945EF72AA8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49B7F15-72C0-4288-A373-61682CB29529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D94B9D-04F5-4527-A604-BA8DE6D6606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AAAB6B-6636-417A-868F-02E84F750EF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115994-0FA9-40B3-BC6B-633BE392055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4775E1F-89A8-42DA-85D9-B119B6407D93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DAD760A-1269-40F0-8C1D-C86081C8940B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778DCDB-53FE-4F7F-B1DE-6ACBF90661C6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AE945E-6915-41A4-89BE-DFC2CFD2A591}"/>
                  </a:ext>
                </a:extLst>
              </p:cNvPr>
              <p:cNvSpPr txBox="1"/>
              <p:nvPr/>
            </p:nvSpPr>
            <p:spPr>
              <a:xfrm>
                <a:off x="6708995" y="2125190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0.6 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AE945E-6915-41A4-89BE-DFC2CFD2A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995" y="2125190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627D43-25D7-4BCA-B6EA-EF48CFF694B0}"/>
              </a:ext>
            </a:extLst>
          </p:cNvPr>
          <p:cNvCxnSpPr/>
          <p:nvPr/>
        </p:nvCxnSpPr>
        <p:spPr>
          <a:xfrm flipH="1">
            <a:off x="8080595" y="3725390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F7711F0-DCEB-43B6-AB1A-51D514C1A2ED}"/>
              </a:ext>
            </a:extLst>
          </p:cNvPr>
          <p:cNvCxnSpPr/>
          <p:nvPr/>
        </p:nvCxnSpPr>
        <p:spPr>
          <a:xfrm rot="5400000">
            <a:off x="9915002" y="2457361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CCE37C-D416-4B4B-814C-414682BCEE22}"/>
              </a:ext>
            </a:extLst>
          </p:cNvPr>
          <p:cNvCxnSpPr/>
          <p:nvPr/>
        </p:nvCxnSpPr>
        <p:spPr>
          <a:xfrm rot="5400000">
            <a:off x="9913415" y="2588996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0F99309-C819-49B1-A6C9-5A082A47C16A}"/>
              </a:ext>
            </a:extLst>
          </p:cNvPr>
          <p:cNvCxnSpPr/>
          <p:nvPr/>
        </p:nvCxnSpPr>
        <p:spPr>
          <a:xfrm rot="5400000" flipH="1">
            <a:off x="9558648" y="2407395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BFE5459-110B-4944-8C04-A468A36914A4}"/>
              </a:ext>
            </a:extLst>
          </p:cNvPr>
          <p:cNvCxnSpPr/>
          <p:nvPr/>
        </p:nvCxnSpPr>
        <p:spPr>
          <a:xfrm rot="5400000" flipH="1">
            <a:off x="9558648" y="3341059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70E649-257E-4FDE-BF64-AB66CD9E627D}"/>
                  </a:ext>
                </a:extLst>
              </p:cNvPr>
              <p:cNvSpPr txBox="1"/>
              <p:nvPr/>
            </p:nvSpPr>
            <p:spPr>
              <a:xfrm>
                <a:off x="8613995" y="3039590"/>
                <a:ext cx="1334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70E649-257E-4FDE-BF64-AB66CD9E6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995" y="3039590"/>
                <a:ext cx="1334148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863F03D-B935-49FE-9696-3E64504375D9}"/>
              </a:ext>
            </a:extLst>
          </p:cNvPr>
          <p:cNvGrpSpPr/>
          <p:nvPr/>
        </p:nvGrpSpPr>
        <p:grpSpPr>
          <a:xfrm>
            <a:off x="6041176" y="2797639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DD255CA-075D-435F-856A-2F2540FE4902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BACDC055-B943-4937-B0BE-27DBFBC2351C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E146A234-C072-4855-980D-18D82DE6CCBF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188A9DA-8947-4911-BAC5-471D22D46329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3EB04FCA-006A-4BDC-A497-AED6B3135933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5478DAA3-BF75-4140-A058-287F7FACA571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E0EDC-3878-4E61-A206-0C90CA4CE3CA}"/>
              </a:ext>
            </a:extLst>
          </p:cNvPr>
          <p:cNvGrpSpPr/>
          <p:nvPr/>
        </p:nvGrpSpPr>
        <p:grpSpPr>
          <a:xfrm>
            <a:off x="7851995" y="1896590"/>
            <a:ext cx="2133600" cy="304800"/>
            <a:chOff x="7737365" y="3034093"/>
            <a:chExt cx="2057400" cy="304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46D0371-B452-44EA-9809-4E7D1C0ABEB6}"/>
                </a:ext>
              </a:extLst>
            </p:cNvPr>
            <p:cNvCxnSpPr/>
            <p:nvPr/>
          </p:nvCxnSpPr>
          <p:spPr bwMode="auto">
            <a:xfrm rot="16200000" flipV="1">
              <a:off x="8027084" y="2884074"/>
              <a:ext cx="0" cy="579438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05F80E1-D84A-4E33-9705-D98A184BDE2C}"/>
                </a:ext>
              </a:extLst>
            </p:cNvPr>
            <p:cNvGrpSpPr/>
            <p:nvPr/>
          </p:nvGrpSpPr>
          <p:grpSpPr>
            <a:xfrm rot="16200000">
              <a:off x="8602640" y="2748256"/>
              <a:ext cx="304800" cy="876473"/>
              <a:chOff x="4114800" y="1538205"/>
              <a:chExt cx="1839433" cy="1759661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2C466189-6BB2-44E5-A8A7-906F5F84C3C5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D6CACCF8-9744-4C8D-91B6-A3BCD9CB963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3ADD25AD-4422-411A-A0DF-F659D7FCBB74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D0ADD9F-A6C4-4FDE-8F6C-75B7C0AA5F4D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2E8D96F8-A2D3-4854-830A-6D83AB84108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246DE9A5-BE18-454C-908E-9FABB4CB7538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C27AB8F-DD9B-4AF0-95D1-A1F61FFC252A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A1503440-9C37-48AB-93DC-8A68C65B8A55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67C8CA82-9155-4374-B3AE-B44B3F1CEDD7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52A0ED0-958A-417F-9AF8-62E7AC623FB7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A2003922-81C3-4F16-AD3C-5F57C06ED3D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949C8D5B-D2F2-4CEF-9EFB-DF3061CFB84D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394741FE-8139-4C67-B112-919B79BDDC7D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579B0D8D-1081-40A4-BA09-455911637643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4" name="Arc 53">
                  <a:extLst>
                    <a:ext uri="{FF2B5EF4-FFF2-40B4-BE49-F238E27FC236}">
                      <a16:creationId xmlns:a16="http://schemas.microsoft.com/office/drawing/2014/main" id="{5E2EB552-E8C3-4CA4-B8AF-11C34CF43AB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FF2F8DE0-F664-48D4-9A31-2B9AA4963D8D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A5057CB0-4799-496C-B5B2-35E991270C82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7A0B6521-9C8F-4146-BBC4-78951D5F804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5BBC3FD-D935-4887-8E14-8D50C93D37B0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B503A8EC-73C7-405B-9646-80CD883892D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F8DAF6BB-BE45-412D-8B24-BDBC5E3BBA1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7A49DC7-0586-40BC-80F8-39DE66DCAC44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 flipH="1">
              <a:off x="9188338" y="3187373"/>
              <a:ext cx="60642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657025-C9DA-4CA9-B704-40F05916D0A6}"/>
                  </a:ext>
                </a:extLst>
              </p:cNvPr>
              <p:cNvSpPr txBox="1"/>
              <p:nvPr/>
            </p:nvSpPr>
            <p:spPr>
              <a:xfrm>
                <a:off x="8309195" y="2201390"/>
                <a:ext cx="11666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0.8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657025-C9DA-4CA9-B704-40F05916D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195" y="2201390"/>
                <a:ext cx="1166601" cy="369332"/>
              </a:xfrm>
              <a:prstGeom prst="rect">
                <a:avLst/>
              </a:prstGeom>
              <a:blipFill>
                <a:blip r:embed="rId6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140">
            <a:extLst>
              <a:ext uri="{FF2B5EF4-FFF2-40B4-BE49-F238E27FC236}">
                <a16:creationId xmlns:a16="http://schemas.microsoft.com/office/drawing/2014/main" id="{C6F01E57-9B40-4CC6-AB7B-FBAE606EA324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0653030" y="1193802"/>
            <a:ext cx="300037" cy="1731613"/>
            <a:chOff x="4385231" y="2542052"/>
            <a:chExt cx="300037" cy="1731550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F6E08F5-6571-4199-9A7A-045A61C9AA16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803D8C6-E62A-421E-8062-8B98549121FC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0AAD26D-C5EB-4C41-811B-5D22E0A8D4F6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E49A0D8-F959-4B25-AC09-E8BDC36422DF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203F5CD-B022-430B-924C-2765E8D763B8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074A07-4B12-4631-91C2-8B27327207D4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F08AADE-5946-4D97-A1E7-7D6B183ED21C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FF21476-2695-4C29-A251-CA81542186B4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BA60389-A859-4AB1-A647-B6BA832DC980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80F7453-B724-42D6-828D-1FE853F13876}"/>
              </a:ext>
            </a:extLst>
          </p:cNvPr>
          <p:cNvCxnSpPr/>
          <p:nvPr/>
        </p:nvCxnSpPr>
        <p:spPr>
          <a:xfrm flipH="1">
            <a:off x="9949652" y="3722515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5C675EA-6CCA-4CB8-9718-BBBB2687286F}"/>
                  </a:ext>
                </a:extLst>
              </p:cNvPr>
              <p:cNvSpPr txBox="1"/>
              <p:nvPr/>
            </p:nvSpPr>
            <p:spPr>
              <a:xfrm>
                <a:off x="10482135" y="2155885"/>
                <a:ext cx="5790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5C675EA-6CCA-4CB8-9718-BBBB26872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135" y="2155885"/>
                <a:ext cx="57900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68D8135-5834-4D5D-9FA6-D3BF315C1B5A}"/>
                  </a:ext>
                </a:extLst>
              </p:cNvPr>
              <p:cNvSpPr txBox="1"/>
              <p:nvPr/>
            </p:nvSpPr>
            <p:spPr>
              <a:xfrm>
                <a:off x="6349380" y="5000193"/>
                <a:ext cx="547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68D8135-5834-4D5D-9FA6-D3BF315C1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380" y="5000193"/>
                <a:ext cx="547779" cy="369332"/>
              </a:xfrm>
              <a:prstGeom prst="rect">
                <a:avLst/>
              </a:prstGeom>
              <a:blipFill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62A4F1F-6AE5-449E-AF9F-C64BBA94BB5D}"/>
              </a:ext>
            </a:extLst>
          </p:cNvPr>
          <p:cNvCxnSpPr/>
          <p:nvPr/>
        </p:nvCxnSpPr>
        <p:spPr>
          <a:xfrm flipV="1">
            <a:off x="7229567" y="4343573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08FC70B3-A16D-43C9-8828-1BB97A4F72B3}"/>
              </a:ext>
            </a:extLst>
          </p:cNvPr>
          <p:cNvSpPr/>
          <p:nvPr/>
        </p:nvSpPr>
        <p:spPr>
          <a:xfrm>
            <a:off x="7007213" y="4980950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ACE7210-8A91-4FB0-9554-3EA3A806C850}"/>
              </a:ext>
            </a:extLst>
          </p:cNvPr>
          <p:cNvSpPr txBox="1"/>
          <p:nvPr/>
        </p:nvSpPr>
        <p:spPr>
          <a:xfrm>
            <a:off x="6926514" y="5220009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4815AF1-25A1-417A-A627-B09B41C1D050}"/>
              </a:ext>
            </a:extLst>
          </p:cNvPr>
          <p:cNvSpPr txBox="1"/>
          <p:nvPr/>
        </p:nvSpPr>
        <p:spPr>
          <a:xfrm>
            <a:off x="6919425" y="471810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89A7EFB2-2F54-44F6-83A2-AC9FD6D2CA36}"/>
              </a:ext>
            </a:extLst>
          </p:cNvPr>
          <p:cNvGrpSpPr/>
          <p:nvPr/>
        </p:nvGrpSpPr>
        <p:grpSpPr>
          <a:xfrm>
            <a:off x="7091454" y="5122059"/>
            <a:ext cx="276225" cy="195899"/>
            <a:chOff x="646265" y="3047948"/>
            <a:chExt cx="1895631" cy="938665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8028945C-F18C-4B0F-8032-84C3F5981260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18017250-429D-4C1B-8E3D-70F03D245764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Arc 89">
                <a:extLst>
                  <a:ext uri="{FF2B5EF4-FFF2-40B4-BE49-F238E27FC236}">
                    <a16:creationId xmlns:a16="http://schemas.microsoft.com/office/drawing/2014/main" id="{73F18567-D2D2-4526-BA7E-F387AA6AAB57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F590C5EB-90CC-4D54-BBFA-E79322D0BE53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87" name="Arc 86">
                <a:extLst>
                  <a:ext uri="{FF2B5EF4-FFF2-40B4-BE49-F238E27FC236}">
                    <a16:creationId xmlns:a16="http://schemas.microsoft.com/office/drawing/2014/main" id="{3F2A5C7B-FC03-4839-8B26-73353CC1572B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Arc 87">
                <a:extLst>
                  <a:ext uri="{FF2B5EF4-FFF2-40B4-BE49-F238E27FC236}">
                    <a16:creationId xmlns:a16="http://schemas.microsoft.com/office/drawing/2014/main" id="{31A5EC0F-98DA-4F92-8C3D-2D859585B62C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733DF61-FFD1-4325-9C84-3DC63F1A4877}"/>
              </a:ext>
            </a:extLst>
          </p:cNvPr>
          <p:cNvCxnSpPr>
            <a:cxnSpLocks/>
          </p:cNvCxnSpPr>
          <p:nvPr/>
        </p:nvCxnSpPr>
        <p:spPr>
          <a:xfrm flipH="1" flipV="1">
            <a:off x="7238743" y="4370011"/>
            <a:ext cx="1967111" cy="32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AC6A02F-2035-4C2A-84F6-6B7ABB3D819E}"/>
              </a:ext>
            </a:extLst>
          </p:cNvPr>
          <p:cNvSpPr/>
          <p:nvPr/>
        </p:nvSpPr>
        <p:spPr bwMode="auto">
          <a:xfrm>
            <a:off x="7786893" y="4213324"/>
            <a:ext cx="904392" cy="41289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632F669-F83B-4D7F-A791-5373F317A3FD}"/>
                  </a:ext>
                </a:extLst>
              </p:cNvPr>
              <p:cNvSpPr txBox="1"/>
              <p:nvPr/>
            </p:nvSpPr>
            <p:spPr>
              <a:xfrm>
                <a:off x="7971553" y="4181747"/>
                <a:ext cx="563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F632F669-F83B-4D7F-A791-5373F317A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553" y="4181747"/>
                <a:ext cx="56367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63B4256-106E-4854-8520-7196C2C620BA}"/>
              </a:ext>
            </a:extLst>
          </p:cNvPr>
          <p:cNvCxnSpPr>
            <a:cxnSpLocks/>
          </p:cNvCxnSpPr>
          <p:nvPr/>
        </p:nvCxnSpPr>
        <p:spPr>
          <a:xfrm flipH="1" flipV="1">
            <a:off x="7209250" y="6047212"/>
            <a:ext cx="1967111" cy="32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223C22-E14E-4164-BA3D-6E3A2A088596}"/>
                  </a:ext>
                </a:extLst>
              </p:cNvPr>
              <p:cNvSpPr txBox="1"/>
              <p:nvPr/>
            </p:nvSpPr>
            <p:spPr>
              <a:xfrm>
                <a:off x="9356708" y="5058956"/>
                <a:ext cx="2575062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Maximum power transfer occurs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𝑙𝑜𝑎𝑑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223C22-E14E-4164-BA3D-6E3A2A088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6708" y="5058956"/>
                <a:ext cx="2575062" cy="584775"/>
              </a:xfrm>
              <a:prstGeom prst="rect">
                <a:avLst/>
              </a:prstGeom>
              <a:blipFill>
                <a:blip r:embed="rId10"/>
                <a:stretch>
                  <a:fillRect l="-1422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35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C60E-35F4-4127-8C8A-80C9ED46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 Equivalents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7396B-CBC5-4C61-AE1D-1109135824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Thevenin and Norton Equivalents can be found for AC circuits with phasors the same way they can for DC circuits</a:t>
                </a:r>
              </a:p>
              <a:p>
                <a:pPr lvl="1"/>
                <a:r>
                  <a:rPr lang="en-US" dirty="0"/>
                  <a:t>Open circuit voltage is the Thevenin equivalent voltage</a:t>
                </a:r>
              </a:p>
              <a:p>
                <a:pPr lvl="1"/>
                <a:r>
                  <a:rPr lang="en-US" dirty="0"/>
                  <a:t>Short circuit current is the Norton equivalent current</a:t>
                </a:r>
              </a:p>
              <a:p>
                <a:pPr lvl="1"/>
                <a:r>
                  <a:rPr lang="en-US" dirty="0"/>
                  <a:t>Zero out the sources and find the equivalent resistance for Thevenin or Norton equivalent</a:t>
                </a:r>
              </a:p>
              <a:p>
                <a:r>
                  <a:rPr lang="en-US" dirty="0"/>
                  <a:t>Maximum power transfer occurs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𝑙𝑜𝑎𝑑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Match an inductive source with a capacitive load and vice versa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7396B-CBC5-4C61-AE1D-1109135824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99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Zybook</a:t>
            </a:r>
            <a:r>
              <a:rPr lang="en-US" dirty="0"/>
              <a:t> Chapter 7 and 8</a:t>
            </a:r>
          </a:p>
          <a:p>
            <a:r>
              <a:rPr lang="en-US" dirty="0"/>
              <a:t>HW 7A and 7B and 7C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at least once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69072881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43</TotalTime>
  <Words>618</Words>
  <Application>Microsoft Office PowerPoint</Application>
  <PresentationFormat>Widescreen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214, Spring 2022 Electrical Circuit Theory</vt:lpstr>
      <vt:lpstr>Review: Phasor Analysis</vt:lpstr>
      <vt:lpstr>Review: Impedance</vt:lpstr>
      <vt:lpstr>Review: AC Power</vt:lpstr>
      <vt:lpstr>Example 1</vt:lpstr>
      <vt:lpstr>AC Equivalents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179</cp:revision>
  <cp:lastPrinted>2011-08-22T16:49:24Z</cp:lastPrinted>
  <dcterms:created xsi:type="dcterms:W3CDTF">2021-11-08T20:57:05Z</dcterms:created>
  <dcterms:modified xsi:type="dcterms:W3CDTF">2022-04-05T18:56:08Z</dcterms:modified>
</cp:coreProperties>
</file>