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56" r:id="rId2"/>
    <p:sldId id="367" r:id="rId3"/>
    <p:sldId id="375" r:id="rId4"/>
    <p:sldId id="376" r:id="rId5"/>
    <p:sldId id="377" r:id="rId6"/>
    <p:sldId id="378" r:id="rId7"/>
    <p:sldId id="379" r:id="rId8"/>
    <p:sldId id="380" r:id="rId9"/>
    <p:sldId id="359" r:id="rId10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456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18: AC Power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9ECA-926A-4BCE-A447-AC418EA9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Phasor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A </a:t>
                </a:r>
                <a:r>
                  <a:rPr lang="en-US" b="1" dirty="0"/>
                  <a:t>phasor</a:t>
                </a:r>
                <a:r>
                  <a:rPr lang="en-US" dirty="0"/>
                  <a:t> is a complex number that represents a cosine-valued AC function </a:t>
                </a:r>
              </a:p>
              <a:p>
                <a:pPr lvl="0"/>
                <a:r>
                  <a:rPr lang="en-US" dirty="0"/>
                  <a:t>The Root Mean Square (RMS) for cosine is found by dividing the maximum value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In polar form,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, a phasor represents the RMS voltage or current and phase angle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Conversions to rectangular form: </a:t>
                </a:r>
                <a:r>
                  <a:rPr lang="en-US" dirty="0" err="1"/>
                  <a:t>a+jb</a:t>
                </a:r>
                <a:r>
                  <a:rPr lang="en-US" dirty="0"/>
                  <a:t>, and back can be done with these identities: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𝑎𝑇𝑎𝑛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Complex number addition can be done in rectangular form, and complex number multiplication can be done in polar form.</a:t>
                </a:r>
              </a:p>
              <a:p>
                <a:pPr lvl="0"/>
                <a:r>
                  <a:rPr lang="en-US" dirty="0"/>
                  <a:t>Phasor diagrams have the real part on the x axis and imaginary part on the y axis.</a:t>
                </a:r>
              </a:p>
              <a:p>
                <a:pPr lvl="0"/>
                <a:r>
                  <a:rPr lang="en-US" dirty="0"/>
                  <a:t>The angular frequency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0"/>
                <a:r>
                  <a:rPr lang="en-US" b="1" dirty="0"/>
                  <a:t>KVL, KCL, and Ohm’s law all apply with AC phasor analysis exactly as with DC</a:t>
                </a:r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This means you can use Node-Voltage and Mesh-Current analysis methods too.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05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2F34-E6C7-4FB4-B7A1-093497AF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Impedance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DD625-823D-4A04-921E-FCBF966632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3657600" cy="5196840"/>
              </a:xfrm>
            </p:spPr>
            <p:txBody>
              <a:bodyPr/>
              <a:lstStyle/>
              <a:p>
                <a:r>
                  <a:rPr lang="en-US" dirty="0"/>
                  <a:t>The effect of resistors, inductors, and capacitors upon phasors is handled with a concept known as </a:t>
                </a:r>
                <a:r>
                  <a:rPr lang="en-US" b="1" dirty="0"/>
                  <a:t>impedance.</a:t>
                </a:r>
                <a:r>
                  <a:rPr lang="en-US" dirty="0"/>
                  <a:t> Impedance (Z) basically acts like a complex resistance.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The impedance of inductors and capacitors depends on frequency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. Almost all of the resistive circuit analysis methods you learned for DC apply.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DD625-823D-4A04-921E-FCBF966632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3657600" cy="5196840"/>
              </a:xfrm>
              <a:blipFill>
                <a:blip r:embed="rId2"/>
                <a:stretch>
                  <a:fillRect l="-1500" t="-469" r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9253210-AE2D-4977-BE32-AAD8CAAE35A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7810831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886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1348-F015-47AB-81F7-910DF79E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Instantaneous and Average AC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E9C987-8BBF-4286-8BD5-113A6F9F03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468018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Example from last time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1000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)=113.1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=21.7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−80°</m:t>
                              </m:r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Instantaneous power p(t)=v(t) </a:t>
                </a:r>
                <a:r>
                  <a:rPr lang="en-US" dirty="0" err="1"/>
                  <a:t>i</a:t>
                </a:r>
                <a:r>
                  <a:rPr lang="en-US" dirty="0"/>
                  <a:t>(t)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2451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−80°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Use the product-to-sum identity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2451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80°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−80°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=212.8+1225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−80°)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sum of two parts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Constant power part</a:t>
                </a:r>
              </a:p>
              <a:p>
                <a:pPr>
                  <a:buFontTx/>
                  <a:buChar char="-"/>
                </a:pPr>
                <a:r>
                  <a:rPr lang="en-US" dirty="0"/>
                  <a:t>Cosine part at double frequency</a:t>
                </a:r>
              </a:p>
              <a:p>
                <a:pPr marL="0" indent="0">
                  <a:buNone/>
                </a:pPr>
                <a:r>
                  <a:rPr lang="en-US" dirty="0"/>
                  <a:t>Average power over time is 0 for the cos part</a:t>
                </a:r>
              </a:p>
              <a:p>
                <a:pPr marL="0" indent="0">
                  <a:buNone/>
                </a:pPr>
                <a:r>
                  <a:rPr lang="en-US" dirty="0"/>
                  <a:t>Average power = 212.8 W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E9C987-8BBF-4286-8BD5-113A6F9F03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468018" cy="5196840"/>
              </a:xfrm>
              <a:blipFill>
                <a:blip r:embed="rId2"/>
                <a:stretch>
                  <a:fillRect l="-1228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809839-B479-41A0-B619-CA59BCE92217}"/>
              </a:ext>
            </a:extLst>
          </p:cNvPr>
          <p:cNvCxnSpPr>
            <a:cxnSpLocks/>
          </p:cNvCxnSpPr>
          <p:nvPr/>
        </p:nvCxnSpPr>
        <p:spPr>
          <a:xfrm flipH="1" flipV="1">
            <a:off x="7311805" y="3594942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4748B3C-9098-4E74-B047-3D1B18B492FF}"/>
              </a:ext>
            </a:extLst>
          </p:cNvPr>
          <p:cNvCxnSpPr>
            <a:cxnSpLocks/>
          </p:cNvCxnSpPr>
          <p:nvPr/>
        </p:nvCxnSpPr>
        <p:spPr>
          <a:xfrm flipH="1">
            <a:off x="7318625" y="1878504"/>
            <a:ext cx="1418831" cy="19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E5E55E-2D7F-4A51-8613-881A45AA1FD9}"/>
                  </a:ext>
                </a:extLst>
              </p:cNvPr>
              <p:cNvSpPr txBox="1"/>
              <p:nvPr/>
            </p:nvSpPr>
            <p:spPr>
              <a:xfrm>
                <a:off x="5970154" y="2538478"/>
                <a:ext cx="109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40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E5E55E-2D7F-4A51-8613-881A45AA1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154" y="2538478"/>
                <a:ext cx="1095172" cy="369332"/>
              </a:xfrm>
              <a:prstGeom prst="rect">
                <a:avLst/>
              </a:prstGeom>
              <a:blipFill>
                <a:blip r:embed="rId3"/>
                <a:stretch>
                  <a:fillRect l="-444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D2532D-D1B9-4117-BB3D-1ACFBA7EE7EF}"/>
              </a:ext>
            </a:extLst>
          </p:cNvPr>
          <p:cNvCxnSpPr/>
          <p:nvPr/>
        </p:nvCxnSpPr>
        <p:spPr>
          <a:xfrm flipV="1">
            <a:off x="7311805" y="1889426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2C3643E1-94F0-4CA7-90F4-B8164A07C432}"/>
              </a:ext>
            </a:extLst>
          </p:cNvPr>
          <p:cNvSpPr/>
          <p:nvPr/>
        </p:nvSpPr>
        <p:spPr>
          <a:xfrm>
            <a:off x="7089451" y="2526803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83951-5B01-4292-B551-24C013BD17BD}"/>
              </a:ext>
            </a:extLst>
          </p:cNvPr>
          <p:cNvSpPr txBox="1"/>
          <p:nvPr/>
        </p:nvSpPr>
        <p:spPr>
          <a:xfrm>
            <a:off x="7008752" y="227316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95847-BE9B-47D9-8307-20F2C42AED3D}"/>
              </a:ext>
            </a:extLst>
          </p:cNvPr>
          <p:cNvSpPr txBox="1"/>
          <p:nvPr/>
        </p:nvSpPr>
        <p:spPr>
          <a:xfrm>
            <a:off x="7008752" y="2765862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12" name="Group 140">
            <a:extLst>
              <a:ext uri="{FF2B5EF4-FFF2-40B4-BE49-F238E27FC236}">
                <a16:creationId xmlns:a16="http://schemas.microsoft.com/office/drawing/2014/main" id="{FDDA5FAB-E712-4209-86A2-EB7DC0C03958}"/>
              </a:ext>
            </a:extLst>
          </p:cNvPr>
          <p:cNvGrpSpPr>
            <a:grpSpLocks/>
          </p:cNvGrpSpPr>
          <p:nvPr/>
        </p:nvGrpSpPr>
        <p:grpSpPr bwMode="auto">
          <a:xfrm>
            <a:off x="8934424" y="1873292"/>
            <a:ext cx="300037" cy="1731613"/>
            <a:chOff x="4385231" y="2542052"/>
            <a:chExt cx="300037" cy="173155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E5A71DC-57B7-49CE-AAAB-92D006E48268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1DB3DA6-A384-4CF8-B86F-F6B33170CA18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4B4EC7A-5B33-4FD7-9598-7507245E1772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C7DB9D-F655-42B1-8308-BDEE561D611F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CDADC0-274A-48F4-B5F1-2F1B8C8FDEB2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10DABC-52A9-4401-830E-C2DA44865948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C2AB88B-3537-47F5-9E94-BEC612306196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653F291-C2BD-4928-9242-DB8EDCAD2238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2C3C026-EDCA-48AA-A2BC-1EEFA668A7EC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C1C050-8806-4AC6-B726-2B93E1482F37}"/>
                  </a:ext>
                </a:extLst>
              </p:cNvPr>
              <p:cNvSpPr txBox="1"/>
              <p:nvPr/>
            </p:nvSpPr>
            <p:spPr>
              <a:xfrm>
                <a:off x="8186972" y="2552502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C1C050-8806-4AC6-B726-2B93E1482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972" y="2552502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A409D48-8423-44C3-A290-F6455E14131E}"/>
              </a:ext>
            </a:extLst>
          </p:cNvPr>
          <p:cNvCxnSpPr>
            <a:cxnSpLocks/>
          </p:cNvCxnSpPr>
          <p:nvPr/>
        </p:nvCxnSpPr>
        <p:spPr>
          <a:xfrm flipH="1" flipV="1">
            <a:off x="8737454" y="1878504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ED175BD-A67D-4460-A4B4-674A9B7A7E22}"/>
              </a:ext>
            </a:extLst>
          </p:cNvPr>
          <p:cNvCxnSpPr/>
          <p:nvPr/>
        </p:nvCxnSpPr>
        <p:spPr>
          <a:xfrm flipH="1">
            <a:off x="9220200" y="3604869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9A459DC-C3AC-41A3-84D5-C47958A8CCF1}"/>
              </a:ext>
            </a:extLst>
          </p:cNvPr>
          <p:cNvCxnSpPr>
            <a:cxnSpLocks/>
          </p:cNvCxnSpPr>
          <p:nvPr/>
        </p:nvCxnSpPr>
        <p:spPr>
          <a:xfrm>
            <a:off x="8011674" y="1674401"/>
            <a:ext cx="528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BC91A0A-49A3-4E6E-8717-9B8B0D8B07EA}"/>
                  </a:ext>
                </a:extLst>
              </p:cNvPr>
              <p:cNvSpPr txBox="1"/>
              <p:nvPr/>
            </p:nvSpPr>
            <p:spPr>
              <a:xfrm>
                <a:off x="7720381" y="1489735"/>
                <a:ext cx="337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BC91A0A-49A3-4E6E-8717-9B8B0D8B0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381" y="1489735"/>
                <a:ext cx="3378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5C6F267-8D19-4A63-98D7-768D9B35A1DD}"/>
              </a:ext>
            </a:extLst>
          </p:cNvPr>
          <p:cNvCxnSpPr/>
          <p:nvPr/>
        </p:nvCxnSpPr>
        <p:spPr>
          <a:xfrm rot="5400000">
            <a:off x="11054607" y="2336840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4C5646F-0813-4F14-A643-9ED72AC073AF}"/>
              </a:ext>
            </a:extLst>
          </p:cNvPr>
          <p:cNvCxnSpPr/>
          <p:nvPr/>
        </p:nvCxnSpPr>
        <p:spPr>
          <a:xfrm rot="5400000">
            <a:off x="11053020" y="2468475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67EC91C-9454-4FD1-9315-E28849D8EB4C}"/>
              </a:ext>
            </a:extLst>
          </p:cNvPr>
          <p:cNvCxnSpPr/>
          <p:nvPr/>
        </p:nvCxnSpPr>
        <p:spPr>
          <a:xfrm rot="5400000" flipH="1">
            <a:off x="10698253" y="2286874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FBB6CDE-A4D4-4543-ACEF-FB1A55025447}"/>
              </a:ext>
            </a:extLst>
          </p:cNvPr>
          <p:cNvCxnSpPr/>
          <p:nvPr/>
        </p:nvCxnSpPr>
        <p:spPr>
          <a:xfrm rot="5400000" flipH="1">
            <a:off x="10698253" y="3220538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B09C0F6-B578-4259-A5DA-878DB320E6F1}"/>
                  </a:ext>
                </a:extLst>
              </p:cNvPr>
              <p:cNvSpPr txBox="1"/>
              <p:nvPr/>
            </p:nvSpPr>
            <p:spPr>
              <a:xfrm>
                <a:off x="10035853" y="2552502"/>
                <a:ext cx="6623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B09C0F6-B578-4259-A5DA-878DB320E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5853" y="2552502"/>
                <a:ext cx="662361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489BAF3E-E65B-4E1A-B0F5-3216C73B8E84}"/>
              </a:ext>
            </a:extLst>
          </p:cNvPr>
          <p:cNvGrpSpPr/>
          <p:nvPr/>
        </p:nvGrpSpPr>
        <p:grpSpPr>
          <a:xfrm>
            <a:off x="7180781" y="2677118"/>
            <a:ext cx="276225" cy="195899"/>
            <a:chOff x="646265" y="3047948"/>
            <a:chExt cx="1895631" cy="93866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7F433BB-CB0A-4F64-A862-13E33A94E2DE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81E08691-D0C0-4DC1-A9E3-22697D7F3792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3D459CB4-C9E0-4751-B1FD-085372C42062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C94AA8E-4FB1-48A9-9E1A-5E922CC3DC1F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D7BB5E92-3EC2-4BB1-9339-EE7822F414F9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E5E9EFC7-8D38-4BDA-8899-609CB7AB0003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FB135A3E-53D6-49F7-9C34-464B43B372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1197" y="3630547"/>
            <a:ext cx="4675188" cy="2870266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0E348E-E3B7-4E40-A84F-628BD3FD2C21}"/>
              </a:ext>
            </a:extLst>
          </p:cNvPr>
          <p:cNvCxnSpPr>
            <a:cxnSpLocks/>
          </p:cNvCxnSpPr>
          <p:nvPr/>
        </p:nvCxnSpPr>
        <p:spPr bwMode="auto">
          <a:xfrm>
            <a:off x="7050937" y="4800600"/>
            <a:ext cx="4226663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6C06DE8-B80D-4D7C-8F4C-86F2F0621FD3}"/>
              </a:ext>
            </a:extLst>
          </p:cNvPr>
          <p:cNvSpPr txBox="1"/>
          <p:nvPr/>
        </p:nvSpPr>
        <p:spPr>
          <a:xfrm>
            <a:off x="10995843" y="4508212"/>
            <a:ext cx="1025615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Average power</a:t>
            </a:r>
          </a:p>
        </p:txBody>
      </p:sp>
    </p:spTree>
    <p:extLst>
      <p:ext uri="{BB962C8B-B14F-4D97-AF65-F5344CB8AC3E}">
        <p14:creationId xmlns:p14="http://schemas.microsoft.com/office/powerpoint/2010/main" val="135850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3290-868F-4180-B25A-54AB02CD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EAAC65-DBB6-4ED3-BBEB-901925515E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phasors,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(Star means complex conjugate.)</a:t>
                </a:r>
                <a:endParaRPr lang="en-US" b="0" dirty="0"/>
              </a:p>
              <a:p>
                <a:r>
                  <a:rPr lang="en-US" dirty="0"/>
                  <a:t>S is the complex power.</a:t>
                </a:r>
              </a:p>
              <a:p>
                <a:r>
                  <a:rPr lang="en-US" dirty="0"/>
                  <a:t>In the prior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15.32∠80°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=1225.6∠−80°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The magnitude is called the "apparent power" which is just V times I (1225.6 VA)</a:t>
                </a:r>
              </a:p>
              <a:p>
                <a:pPr lvl="1"/>
                <a:r>
                  <a:rPr lang="en-US" dirty="0"/>
                  <a:t>Units are "VA" rather than Watts</a:t>
                </a:r>
              </a:p>
              <a:p>
                <a:r>
                  <a:rPr lang="en-US" b="0" dirty="0"/>
                  <a:t>Write the complex power in rectangular for P + </a:t>
                </a:r>
                <a:r>
                  <a:rPr lang="en-US" b="0" dirty="0" err="1"/>
                  <a:t>jQ</a:t>
                </a:r>
                <a:endParaRPr lang="en-US" b="0" dirty="0"/>
              </a:p>
              <a:p>
                <a:pPr lvl="1"/>
                <a:r>
                  <a:rPr lang="en-US" dirty="0"/>
                  <a:t>In this example, 212.8 - j1207.0 VA</a:t>
                </a:r>
              </a:p>
              <a:p>
                <a:r>
                  <a:rPr lang="en-US" b="0" dirty="0"/>
                  <a:t>The real part P is </a:t>
                </a:r>
                <a:r>
                  <a:rPr lang="en-US" dirty="0"/>
                  <a:t>212.8 W. That is the "real" or "average" or "active" power</a:t>
                </a:r>
              </a:p>
              <a:p>
                <a:pPr lvl="1"/>
                <a:r>
                  <a:rPr lang="en-US" b="0" dirty="0"/>
                  <a:t>Compare to the previous slide for average power</a:t>
                </a:r>
              </a:p>
              <a:p>
                <a:pPr lvl="1"/>
                <a:r>
                  <a:rPr lang="en-US" b="0" dirty="0"/>
                  <a:t>This is what we normally think of as power, the useful deliver</a:t>
                </a:r>
                <a:r>
                  <a:rPr lang="en-US" dirty="0"/>
                  <a:t>y of energy</a:t>
                </a:r>
              </a:p>
              <a:p>
                <a:pPr lvl="1"/>
                <a:r>
                  <a:rPr lang="en-US" dirty="0"/>
                  <a:t>Must be conserved</a:t>
                </a:r>
              </a:p>
              <a:p>
                <a:r>
                  <a:rPr lang="en-US" b="0" dirty="0"/>
                  <a:t>The imaginary part Q is -1207 </a:t>
                </a:r>
                <a:r>
                  <a:rPr lang="en-US" dirty="0"/>
                  <a:t>var. It is called "reactive power"</a:t>
                </a:r>
              </a:p>
              <a:p>
                <a:pPr lvl="1"/>
                <a:r>
                  <a:rPr lang="en-US" b="0" dirty="0"/>
                  <a:t>Units are "var" </a:t>
                </a:r>
                <a:r>
                  <a:rPr lang="en-US" dirty="0"/>
                  <a:t>which stand for volts-amps-reactive</a:t>
                </a:r>
              </a:p>
              <a:p>
                <a:pPr lvl="1"/>
                <a:r>
                  <a:rPr lang="en-US" b="0" dirty="0"/>
                  <a:t>Does </a:t>
                </a:r>
                <a:r>
                  <a:rPr lang="en-US" b="0" i="1" dirty="0"/>
                  <a:t>not</a:t>
                </a:r>
                <a:r>
                  <a:rPr lang="en-US" b="0" dirty="0"/>
                  <a:t> correspond to </a:t>
                </a:r>
                <a:r>
                  <a:rPr lang="en-US" dirty="0"/>
                  <a:t>actual delivery of useful energy</a:t>
                </a:r>
              </a:p>
              <a:p>
                <a:pPr lvl="1"/>
                <a:r>
                  <a:rPr lang="en-US" b="0" dirty="0"/>
                  <a:t>BUT</a:t>
                </a:r>
                <a:r>
                  <a:rPr lang="en-US" dirty="0"/>
                  <a:t> it must be conserved nonetheless</a:t>
                </a:r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EAAC65-DBB6-4ED3-BBEB-901925515E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 b="-2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89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6BF7-C864-4237-B3AA-9A0C239E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Power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2E57E-EE0A-47C0-9BCC-DF15560B4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972800" cy="5196840"/>
          </a:xfrm>
        </p:spPr>
        <p:txBody>
          <a:bodyPr/>
          <a:lstStyle/>
          <a:p>
            <a:r>
              <a:rPr lang="en-US" dirty="0"/>
              <a:t>The power factor somewhat quantifies how much P there is compared to S. Need to specify if it is leading or lagging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5461D4AA-FF1A-499A-BAF3-80D9F6754F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5584385"/>
                  </p:ext>
                </p:extLst>
              </p:nvPr>
            </p:nvGraphicFramePr>
            <p:xfrm>
              <a:off x="533400" y="2133600"/>
              <a:ext cx="11049000" cy="3779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2200">
                      <a:extLst>
                        <a:ext uri="{9D8B030D-6E8A-4147-A177-3AD203B41FA5}">
                          <a16:colId xmlns:a16="http://schemas.microsoft.com/office/drawing/2014/main" val="3910546068"/>
                        </a:ext>
                      </a:extLst>
                    </a:gridCol>
                    <a:gridCol w="4038600">
                      <a:extLst>
                        <a:ext uri="{9D8B030D-6E8A-4147-A177-3AD203B41FA5}">
                          <a16:colId xmlns:a16="http://schemas.microsoft.com/office/drawing/2014/main" val="2775008152"/>
                        </a:ext>
                      </a:extLst>
                    </a:gridCol>
                    <a:gridCol w="4648200">
                      <a:extLst>
                        <a:ext uri="{9D8B030D-6E8A-4147-A177-3AD203B41FA5}">
                          <a16:colId xmlns:a16="http://schemas.microsoft.com/office/drawing/2014/main" val="86910926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Name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How to calculate it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Example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5649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Instantaneous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Time signal p(t) = v(t) </a:t>
                          </a:r>
                          <a:r>
                            <a:rPr lang="en-US" dirty="0" err="1"/>
                            <a:t>i</a:t>
                          </a:r>
                          <a:r>
                            <a:rPr lang="en-US" dirty="0"/>
                            <a:t>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212.8+1225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−80°)</m:t>
                                  </m:r>
                                </m:e>
                              </m:fun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28922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Complex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Phasors:</a:t>
                          </a:r>
                          <a:r>
                            <a:rPr lang="en-US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jQ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1225.6∠−80°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VA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=212.8 − 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1207.0 </m:t>
                              </m:r>
                              <m:r>
                                <m:rPr>
                                  <m:nor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VA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5194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Apparent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Magnitude of complex power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1225.6 VA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98039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Average power </a:t>
                          </a:r>
                        </a:p>
                        <a:p>
                          <a:r>
                            <a:rPr lang="en-US" dirty="0"/>
                            <a:t>Real power</a:t>
                          </a:r>
                        </a:p>
                        <a:p>
                          <a:r>
                            <a:rPr lang="en-US" dirty="0"/>
                            <a:t>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Real part of complex power P = Re[S]</a:t>
                          </a:r>
                        </a:p>
                        <a:p>
                          <a:r>
                            <a:rPr lang="en-US" dirty="0"/>
                            <a:t>Or average value of time signal p(t)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212.8 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1083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Imag</a:t>
                          </a:r>
                          <a:r>
                            <a:rPr lang="en-US" dirty="0"/>
                            <a:t>. part of complex power Q=</a:t>
                          </a:r>
                          <a:r>
                            <a:rPr lang="en-US" dirty="0" err="1"/>
                            <a:t>Im</a:t>
                          </a:r>
                          <a:r>
                            <a:rPr lang="en-US" dirty="0"/>
                            <a:t>[S]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-1207.0 var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2279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 angle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Angle of complex power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−80°</m:t>
                              </m:r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16376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cos(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) or P/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a14:m>
                          <a:r>
                            <a:rPr lang="en-US" dirty="0"/>
                            <a:t>.</a:t>
                          </a:r>
                          <a:r>
                            <a:rPr lang="en-US" baseline="0" dirty="0"/>
                            <a:t> Lagging if Q &gt; 0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baseline="0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baseline="0" smtClean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en-US" dirty="0"/>
                            <a:t>, leading if Q &lt; 0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0.174 leading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7940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5461D4AA-FF1A-499A-BAF3-80D9F6754F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5584385"/>
                  </p:ext>
                </p:extLst>
              </p:nvPr>
            </p:nvGraphicFramePr>
            <p:xfrm>
              <a:off x="533400" y="2133600"/>
              <a:ext cx="11049000" cy="3779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2200">
                      <a:extLst>
                        <a:ext uri="{9D8B030D-6E8A-4147-A177-3AD203B41FA5}">
                          <a16:colId xmlns:a16="http://schemas.microsoft.com/office/drawing/2014/main" val="3910546068"/>
                        </a:ext>
                      </a:extLst>
                    </a:gridCol>
                    <a:gridCol w="4038600">
                      <a:extLst>
                        <a:ext uri="{9D8B030D-6E8A-4147-A177-3AD203B41FA5}">
                          <a16:colId xmlns:a16="http://schemas.microsoft.com/office/drawing/2014/main" val="2775008152"/>
                        </a:ext>
                      </a:extLst>
                    </a:gridCol>
                    <a:gridCol w="4648200">
                      <a:extLst>
                        <a:ext uri="{9D8B030D-6E8A-4147-A177-3AD203B41FA5}">
                          <a16:colId xmlns:a16="http://schemas.microsoft.com/office/drawing/2014/main" val="86910926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Name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How to calculate it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Example</a:t>
                          </a:r>
                        </a:p>
                      </a:txBody>
                      <a:tcP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5649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Instantaneous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Time signal p(t) = v(t) </a:t>
                          </a:r>
                          <a:r>
                            <a:rPr lang="en-US" dirty="0" err="1"/>
                            <a:t>i</a:t>
                          </a:r>
                          <a:r>
                            <a:rPr lang="en-US" dirty="0"/>
                            <a:t>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746" t="-108197" r="-393" b="-8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8922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Complex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761" t="-208197" r="-115710" b="-742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746" t="-208197" r="-393" b="-7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51947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Apparent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761" t="-313333" r="-115710" b="-6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1225.6 VA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19803912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Average power </a:t>
                          </a:r>
                        </a:p>
                        <a:p>
                          <a:r>
                            <a:rPr lang="en-US" dirty="0"/>
                            <a:t>Real power</a:t>
                          </a:r>
                        </a:p>
                        <a:p>
                          <a:r>
                            <a:rPr lang="en-US" dirty="0"/>
                            <a:t>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Real part of complex power P = Re[S]</a:t>
                          </a:r>
                        </a:p>
                        <a:p>
                          <a:r>
                            <a:rPr lang="en-US" dirty="0"/>
                            <a:t>Or average value of time signal p(t)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212.8 W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10832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Reactive 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Imag</a:t>
                          </a:r>
                          <a:r>
                            <a:rPr lang="en-US" dirty="0"/>
                            <a:t>. part of complex power Q=</a:t>
                          </a:r>
                          <a:r>
                            <a:rPr lang="en-US" dirty="0" err="1"/>
                            <a:t>Im</a:t>
                          </a:r>
                          <a:r>
                            <a:rPr lang="en-US" dirty="0"/>
                            <a:t>[S]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-1207.0 var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2279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 angle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761" t="-752459" r="-115710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7746" t="-752459" r="-393" b="-1983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163764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Power factor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761" t="-495238" r="-115710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/>
                            <a:t>0.174 leading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379406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3577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EDA0-13D8-4D0F-A167-512073C6E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Balance in this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FE44E6-4010-4D04-88DE-1B7C52BF2E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791200" cy="5196840"/>
              </a:xfrm>
            </p:spPr>
            <p:txBody>
              <a:bodyPr/>
              <a:lstStyle/>
              <a:p>
                <a:r>
                  <a:rPr lang="en-US" dirty="0"/>
                  <a:t>Voltage source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=212.8 −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1207.0 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VA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Producing 212.8 W of active power</a:t>
                </a:r>
              </a:p>
              <a:p>
                <a:pPr lvl="1"/>
                <a:r>
                  <a:rPr lang="en-US" dirty="0"/>
                  <a:t>Absorbing 1207 var of reactive power</a:t>
                </a:r>
              </a:p>
              <a:p>
                <a:pPr lvl="1"/>
                <a:r>
                  <a:rPr lang="en-US" dirty="0"/>
                  <a:t>Power factor is 0.174 leading</a:t>
                </a:r>
              </a:p>
              <a:p>
                <a:r>
                  <a:rPr lang="en-US" dirty="0"/>
                  <a:t>Resistor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=212.8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𝑉𝐴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Absorbing 212.8 W of active power</a:t>
                </a:r>
              </a:p>
              <a:p>
                <a:pPr lvl="1"/>
                <a:r>
                  <a:rPr lang="en-US" dirty="0"/>
                  <a:t>No reactive power</a:t>
                </a:r>
              </a:p>
              <a:p>
                <a:pPr lvl="1"/>
                <a:r>
                  <a:rPr lang="en-US" dirty="0"/>
                  <a:t>Power factor is 1.0 (neither leading nor lagging)</a:t>
                </a:r>
              </a:p>
              <a:p>
                <a:r>
                  <a:rPr lang="en-US" dirty="0"/>
                  <a:t>Capacitor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1207 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𝑉𝐴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No active power</a:t>
                </a:r>
              </a:p>
              <a:p>
                <a:pPr lvl="1"/>
                <a:r>
                  <a:rPr lang="en-US" dirty="0"/>
                  <a:t>Producing 1207 var of reactive power</a:t>
                </a:r>
              </a:p>
              <a:p>
                <a:pPr lvl="1"/>
                <a:r>
                  <a:rPr lang="en-US" dirty="0"/>
                  <a:t>Power factor is 0 leading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FE44E6-4010-4D04-88DE-1B7C52BF2E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791200" cy="5196840"/>
              </a:xfrm>
              <a:blipFill>
                <a:blip r:embed="rId2"/>
                <a:stretch>
                  <a:fillRect l="-947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8B72E05-E6C7-4700-B849-14E3A2378993}"/>
              </a:ext>
            </a:extLst>
          </p:cNvPr>
          <p:cNvCxnSpPr>
            <a:cxnSpLocks/>
          </p:cNvCxnSpPr>
          <p:nvPr/>
        </p:nvCxnSpPr>
        <p:spPr>
          <a:xfrm flipH="1" flipV="1">
            <a:off x="7467600" y="3886200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DEE477-9D49-461A-8727-353A309F0A5E}"/>
              </a:ext>
            </a:extLst>
          </p:cNvPr>
          <p:cNvCxnSpPr>
            <a:cxnSpLocks/>
          </p:cNvCxnSpPr>
          <p:nvPr/>
        </p:nvCxnSpPr>
        <p:spPr>
          <a:xfrm flipH="1">
            <a:off x="7474420" y="2169762"/>
            <a:ext cx="1418831" cy="19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1764AF-1E2C-4689-877F-188D2924EE5B}"/>
                  </a:ext>
                </a:extLst>
              </p:cNvPr>
              <p:cNvSpPr txBox="1"/>
              <p:nvPr/>
            </p:nvSpPr>
            <p:spPr>
              <a:xfrm>
                <a:off x="6281873" y="2822912"/>
                <a:ext cx="973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1764AF-1E2C-4689-877F-188D2924E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873" y="2822912"/>
                <a:ext cx="973343" cy="369332"/>
              </a:xfrm>
              <a:prstGeom prst="rect">
                <a:avLst/>
              </a:prstGeom>
              <a:blipFill>
                <a:blip r:embed="rId3"/>
                <a:stretch>
                  <a:fillRect l="-5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DE5BEF-C26C-48E7-A875-7986D53C5BDF}"/>
              </a:ext>
            </a:extLst>
          </p:cNvPr>
          <p:cNvCxnSpPr/>
          <p:nvPr/>
        </p:nvCxnSpPr>
        <p:spPr>
          <a:xfrm flipV="1">
            <a:off x="7467600" y="2180684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D2CECA2-178E-40CD-AF70-441227D8451D}"/>
              </a:ext>
            </a:extLst>
          </p:cNvPr>
          <p:cNvSpPr/>
          <p:nvPr/>
        </p:nvSpPr>
        <p:spPr>
          <a:xfrm>
            <a:off x="7245246" y="2818061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42F5BE-F7E5-43D4-9E1A-6881A2CF5EDF}"/>
              </a:ext>
            </a:extLst>
          </p:cNvPr>
          <p:cNvSpPr txBox="1"/>
          <p:nvPr/>
        </p:nvSpPr>
        <p:spPr>
          <a:xfrm>
            <a:off x="7164547" y="256442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DC7134-3575-4CFF-BEE2-5910D908B19A}"/>
              </a:ext>
            </a:extLst>
          </p:cNvPr>
          <p:cNvSpPr txBox="1"/>
          <p:nvPr/>
        </p:nvSpPr>
        <p:spPr>
          <a:xfrm>
            <a:off x="7164547" y="3057120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11" name="Group 140">
            <a:extLst>
              <a:ext uri="{FF2B5EF4-FFF2-40B4-BE49-F238E27FC236}">
                <a16:creationId xmlns:a16="http://schemas.microsoft.com/office/drawing/2014/main" id="{2F278911-8382-4F6A-98D8-56E797A10012}"/>
              </a:ext>
            </a:extLst>
          </p:cNvPr>
          <p:cNvGrpSpPr>
            <a:grpSpLocks/>
          </p:cNvGrpSpPr>
          <p:nvPr/>
        </p:nvGrpSpPr>
        <p:grpSpPr bwMode="auto">
          <a:xfrm>
            <a:off x="9090219" y="2164550"/>
            <a:ext cx="300037" cy="1731613"/>
            <a:chOff x="4385231" y="2542052"/>
            <a:chExt cx="300037" cy="173155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CB92EC7-D7E7-4439-84D0-9EBA42B89952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161FEBE-99BE-4C51-9350-6834F696BF77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075D4F2-CEBF-484D-A163-518473C2A59F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B6125CA-4994-4501-80AB-A941A2EDD4C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816E74-BDFC-4465-92A5-52936C5DCF83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E595CFE-E4F4-445F-9559-84C232D1E08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06589E3-55A7-45A8-8ED5-0F89A75423AD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2128AD9-6F3F-4AB5-9F79-08090AB52CA8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A3839F-6925-41AC-B305-3DED96740583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C943873-7685-4736-97F6-700FF525B350}"/>
                  </a:ext>
                </a:extLst>
              </p:cNvPr>
              <p:cNvSpPr txBox="1"/>
              <p:nvPr/>
            </p:nvSpPr>
            <p:spPr>
              <a:xfrm>
                <a:off x="8169556" y="2887434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C943873-7685-4736-97F6-700FF525B3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556" y="2887434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C4E80CA-4ACF-42FA-A44E-F06EADC54119}"/>
              </a:ext>
            </a:extLst>
          </p:cNvPr>
          <p:cNvCxnSpPr>
            <a:cxnSpLocks/>
          </p:cNvCxnSpPr>
          <p:nvPr/>
        </p:nvCxnSpPr>
        <p:spPr>
          <a:xfrm flipH="1" flipV="1">
            <a:off x="8893249" y="2169762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4220E10-95CF-4CB8-9D27-F95BBE9EFDB5}"/>
              </a:ext>
            </a:extLst>
          </p:cNvPr>
          <p:cNvCxnSpPr/>
          <p:nvPr/>
        </p:nvCxnSpPr>
        <p:spPr>
          <a:xfrm flipH="1">
            <a:off x="9375995" y="3896127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3452B0C-FC99-4436-82B0-B0E5D3752010}"/>
              </a:ext>
            </a:extLst>
          </p:cNvPr>
          <p:cNvCxnSpPr>
            <a:cxnSpLocks/>
          </p:cNvCxnSpPr>
          <p:nvPr/>
        </p:nvCxnSpPr>
        <p:spPr>
          <a:xfrm>
            <a:off x="8286189" y="1962142"/>
            <a:ext cx="528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A822B44-009B-4AAD-BB8E-9FE9F14C3D98}"/>
                  </a:ext>
                </a:extLst>
              </p:cNvPr>
              <p:cNvSpPr txBox="1"/>
              <p:nvPr/>
            </p:nvSpPr>
            <p:spPr>
              <a:xfrm>
                <a:off x="7942589" y="1753708"/>
                <a:ext cx="337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A822B44-009B-4AAD-BB8E-9FE9F14C3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589" y="1753708"/>
                <a:ext cx="3378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8AE1860-119B-41E4-A42A-81D18764BF9B}"/>
              </a:ext>
            </a:extLst>
          </p:cNvPr>
          <p:cNvCxnSpPr/>
          <p:nvPr/>
        </p:nvCxnSpPr>
        <p:spPr>
          <a:xfrm rot="5400000">
            <a:off x="11210402" y="2628098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5114D1B-C415-4557-A25C-F24E1866D025}"/>
              </a:ext>
            </a:extLst>
          </p:cNvPr>
          <p:cNvCxnSpPr/>
          <p:nvPr/>
        </p:nvCxnSpPr>
        <p:spPr>
          <a:xfrm rot="5400000">
            <a:off x="11208815" y="2759733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1873198-9625-4F46-A015-23E86A4463B5}"/>
              </a:ext>
            </a:extLst>
          </p:cNvPr>
          <p:cNvCxnSpPr/>
          <p:nvPr/>
        </p:nvCxnSpPr>
        <p:spPr>
          <a:xfrm rot="5400000" flipH="1">
            <a:off x="10854048" y="2578132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6D78808-4F5B-4D52-8BD6-C4C28BB72FF4}"/>
              </a:ext>
            </a:extLst>
          </p:cNvPr>
          <p:cNvCxnSpPr/>
          <p:nvPr/>
        </p:nvCxnSpPr>
        <p:spPr>
          <a:xfrm rot="5400000" flipH="1">
            <a:off x="10854048" y="3511796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A39B72-C56A-42C2-BF07-0890F7FABA96}"/>
                  </a:ext>
                </a:extLst>
              </p:cNvPr>
              <p:cNvSpPr txBox="1"/>
              <p:nvPr/>
            </p:nvSpPr>
            <p:spPr>
              <a:xfrm>
                <a:off x="11208815" y="2657230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A39B72-C56A-42C2-BF07-0890F7FAB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815" y="2657230"/>
                <a:ext cx="826893" cy="369332"/>
              </a:xfrm>
              <a:prstGeom prst="rect">
                <a:avLst/>
              </a:prstGeom>
              <a:blipFill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F6B8ADF9-06FF-41B0-85EF-8CFB0757B42F}"/>
              </a:ext>
            </a:extLst>
          </p:cNvPr>
          <p:cNvGrpSpPr/>
          <p:nvPr/>
        </p:nvGrpSpPr>
        <p:grpSpPr>
          <a:xfrm>
            <a:off x="7336576" y="2968376"/>
            <a:ext cx="276225" cy="195899"/>
            <a:chOff x="646265" y="3047948"/>
            <a:chExt cx="1895631" cy="9386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314AD30-0007-488B-9BF2-15060E8D7AD6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9B1FADE6-DE83-4C16-B3C7-8C8B3C2C4EC5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CF8E89B3-CEBC-45DD-BC20-B045FD772F17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FD46AA9-35FA-40D8-8B10-D608BD52992B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4FB9CB52-FCE6-4F3C-8FEC-78F653A23F84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D936FBAD-CDC1-4D97-9AAC-D676B3CF2648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6AF9C88-BDE4-447A-9239-8C1C05250BAC}"/>
              </a:ext>
            </a:extLst>
          </p:cNvPr>
          <p:cNvSpPr txBox="1"/>
          <p:nvPr/>
        </p:nvSpPr>
        <p:spPr>
          <a:xfrm>
            <a:off x="7620000" y="4800600"/>
            <a:ext cx="3505200" cy="92948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Resistors absorb real power</a:t>
            </a:r>
          </a:p>
          <a:p>
            <a:pPr algn="l"/>
            <a:r>
              <a:rPr lang="en-US" sz="1600" dirty="0">
                <a:latin typeface="+mj-lt"/>
              </a:rPr>
              <a:t>Inductors absorb reactive power</a:t>
            </a:r>
          </a:p>
          <a:p>
            <a:pPr algn="l"/>
            <a:r>
              <a:rPr lang="en-US" sz="1600" dirty="0">
                <a:latin typeface="+mj-lt"/>
              </a:rPr>
              <a:t>Capacitors produce reactive power</a:t>
            </a:r>
          </a:p>
        </p:txBody>
      </p:sp>
    </p:spTree>
    <p:extLst>
      <p:ext uri="{BB962C8B-B14F-4D97-AF65-F5344CB8AC3E}">
        <p14:creationId xmlns:p14="http://schemas.microsoft.com/office/powerpoint/2010/main" val="2692277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FCD4B-A3F5-48D7-95F9-42C6B7C5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4F25D-73B1-4A6D-A01F-4E872CDA7D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0292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Calculate for the voltage source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Current I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Complex power S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Active power P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Reactive power Q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Apparent power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Power factor angle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Power factor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44F25D-73B1-4A6D-A01F-4E872CDA7D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029200" cy="5196840"/>
              </a:xfrm>
              <a:blipFill>
                <a:blip r:embed="rId2"/>
                <a:stretch>
                  <a:fillRect l="-1333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09FEBB-9888-4277-A113-CD1DB610633D}"/>
              </a:ext>
            </a:extLst>
          </p:cNvPr>
          <p:cNvCxnSpPr>
            <a:cxnSpLocks/>
          </p:cNvCxnSpPr>
          <p:nvPr/>
        </p:nvCxnSpPr>
        <p:spPr>
          <a:xfrm flipH="1" flipV="1">
            <a:off x="7388005" y="4409673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D7F3E3-78CA-4E11-BCE6-01E3563B846D}"/>
                  </a:ext>
                </a:extLst>
              </p:cNvPr>
              <p:cNvSpPr txBox="1"/>
              <p:nvPr/>
            </p:nvSpPr>
            <p:spPr>
              <a:xfrm>
                <a:off x="5943600" y="3352800"/>
                <a:ext cx="1217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120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30°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D7F3E3-78CA-4E11-BCE6-01E3563B8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1217000" cy="369332"/>
              </a:xfrm>
              <a:prstGeom prst="rect">
                <a:avLst/>
              </a:prstGeom>
              <a:blipFill>
                <a:blip r:embed="rId3"/>
                <a:stretch>
                  <a:fillRect l="-4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034869-8414-469B-977C-CAE1E6B144EF}"/>
              </a:ext>
            </a:extLst>
          </p:cNvPr>
          <p:cNvCxnSpPr/>
          <p:nvPr/>
        </p:nvCxnSpPr>
        <p:spPr>
          <a:xfrm flipV="1">
            <a:off x="7388005" y="2704157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88E3A9B-6D56-477C-95B5-2F50611A8C7E}"/>
              </a:ext>
            </a:extLst>
          </p:cNvPr>
          <p:cNvSpPr/>
          <p:nvPr/>
        </p:nvSpPr>
        <p:spPr>
          <a:xfrm>
            <a:off x="7165651" y="3341534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E7CCE-5509-4CB7-82A1-71EFAB1C3208}"/>
              </a:ext>
            </a:extLst>
          </p:cNvPr>
          <p:cNvSpPr txBox="1"/>
          <p:nvPr/>
        </p:nvSpPr>
        <p:spPr>
          <a:xfrm>
            <a:off x="7084952" y="308789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C44EA-E1B5-4427-A9BB-071BC0C1D29E}"/>
              </a:ext>
            </a:extLst>
          </p:cNvPr>
          <p:cNvSpPr txBox="1"/>
          <p:nvPr/>
        </p:nvSpPr>
        <p:spPr>
          <a:xfrm>
            <a:off x="7084952" y="3580593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11" name="Group 140">
            <a:extLst>
              <a:ext uri="{FF2B5EF4-FFF2-40B4-BE49-F238E27FC236}">
                <a16:creationId xmlns:a16="http://schemas.microsoft.com/office/drawing/2014/main" id="{339D0EEB-026B-421A-8056-1174C0361E74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8107188" y="1875012"/>
            <a:ext cx="300037" cy="1731613"/>
            <a:chOff x="4385231" y="2542052"/>
            <a:chExt cx="300037" cy="173155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6D7FD99-4AE8-4CB4-A367-095EAE9D7E7E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D39EC1B-B319-46AB-A09C-2B945EF72AA8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49B7F15-72C0-4288-A373-61682CB29529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5D94B9D-04F5-4527-A604-BA8DE6D6606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FAAAB6B-6636-417A-868F-02E84F750EF2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6115994-0FA9-40B3-BC6B-633BE392055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4775E1F-89A8-42DA-85D9-B119B6407D93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DAD760A-1269-40F0-8C1D-C86081C8940B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778DCDB-53FE-4F7F-B1DE-6ACBF90661C6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AE945E-6915-41A4-89BE-DFC2CFD2A591}"/>
                  </a:ext>
                </a:extLst>
              </p:cNvPr>
              <p:cNvSpPr txBox="1"/>
              <p:nvPr/>
            </p:nvSpPr>
            <p:spPr>
              <a:xfrm>
                <a:off x="7924800" y="2819400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DAE945E-6915-41A4-89BE-DFC2CFD2A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2819400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627D43-25D7-4BCA-B6EA-EF48CFF694B0}"/>
              </a:ext>
            </a:extLst>
          </p:cNvPr>
          <p:cNvCxnSpPr/>
          <p:nvPr/>
        </p:nvCxnSpPr>
        <p:spPr>
          <a:xfrm flipH="1">
            <a:off x="9296400" y="4419600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CF9C5B9-EFFB-475D-86D7-8ED2B19B9BCD}"/>
              </a:ext>
            </a:extLst>
          </p:cNvPr>
          <p:cNvCxnSpPr>
            <a:cxnSpLocks/>
          </p:cNvCxnSpPr>
          <p:nvPr/>
        </p:nvCxnSpPr>
        <p:spPr>
          <a:xfrm>
            <a:off x="8991600" y="2438400"/>
            <a:ext cx="528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BE78854-00A0-4F57-AF4A-6C67FFABC13A}"/>
                  </a:ext>
                </a:extLst>
              </p:cNvPr>
              <p:cNvSpPr txBox="1"/>
              <p:nvPr/>
            </p:nvSpPr>
            <p:spPr>
              <a:xfrm>
                <a:off x="8648000" y="2229966"/>
                <a:ext cx="337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BE78854-00A0-4F57-AF4A-6C67FFABC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000" y="2229966"/>
                <a:ext cx="3378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F7711F0-DCEB-43B6-AB1A-51D514C1A2ED}"/>
              </a:ext>
            </a:extLst>
          </p:cNvPr>
          <p:cNvCxnSpPr/>
          <p:nvPr/>
        </p:nvCxnSpPr>
        <p:spPr>
          <a:xfrm rot="5400000">
            <a:off x="11130807" y="3151571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CCE37C-D416-4B4B-814C-414682BCEE22}"/>
              </a:ext>
            </a:extLst>
          </p:cNvPr>
          <p:cNvCxnSpPr/>
          <p:nvPr/>
        </p:nvCxnSpPr>
        <p:spPr>
          <a:xfrm rot="5400000">
            <a:off x="11129220" y="3283206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0F99309-C819-49B1-A6C9-5A082A47C16A}"/>
              </a:ext>
            </a:extLst>
          </p:cNvPr>
          <p:cNvCxnSpPr/>
          <p:nvPr/>
        </p:nvCxnSpPr>
        <p:spPr>
          <a:xfrm rot="5400000" flipH="1">
            <a:off x="10774453" y="3101605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BFE5459-110B-4944-8C04-A468A36914A4}"/>
              </a:ext>
            </a:extLst>
          </p:cNvPr>
          <p:cNvCxnSpPr/>
          <p:nvPr/>
        </p:nvCxnSpPr>
        <p:spPr>
          <a:xfrm rot="5400000" flipH="1">
            <a:off x="10774453" y="4035269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70E649-257E-4FDE-BF64-AB66CD9E627D}"/>
                  </a:ext>
                </a:extLst>
              </p:cNvPr>
              <p:cNvSpPr txBox="1"/>
              <p:nvPr/>
            </p:nvSpPr>
            <p:spPr>
              <a:xfrm>
                <a:off x="9829800" y="3733800"/>
                <a:ext cx="1334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1.4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70E649-257E-4FDE-BF64-AB66CD9E6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9800" y="3733800"/>
                <a:ext cx="1334148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F863F03D-B935-49FE-9696-3E64504375D9}"/>
              </a:ext>
            </a:extLst>
          </p:cNvPr>
          <p:cNvGrpSpPr/>
          <p:nvPr/>
        </p:nvGrpSpPr>
        <p:grpSpPr>
          <a:xfrm>
            <a:off x="7256981" y="3491849"/>
            <a:ext cx="276225" cy="195899"/>
            <a:chOff x="646265" y="3047948"/>
            <a:chExt cx="1895631" cy="9386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DD255CA-075D-435F-856A-2F2540FE4902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BACDC055-B943-4937-B0BE-27DBFBC2351C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E146A234-C072-4855-980D-18D82DE6CCBF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188A9DA-8947-4911-BAC5-471D22D46329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3EB04FCA-006A-4BDC-A497-AED6B3135933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5478DAA3-BF75-4140-A058-287F7FACA571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E0EDC-3878-4E61-A206-0C90CA4CE3CA}"/>
              </a:ext>
            </a:extLst>
          </p:cNvPr>
          <p:cNvGrpSpPr/>
          <p:nvPr/>
        </p:nvGrpSpPr>
        <p:grpSpPr>
          <a:xfrm>
            <a:off x="9067800" y="2590800"/>
            <a:ext cx="2133600" cy="304800"/>
            <a:chOff x="7737365" y="3034093"/>
            <a:chExt cx="2057400" cy="3048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46D0371-B452-44EA-9809-4E7D1C0ABEB6}"/>
                </a:ext>
              </a:extLst>
            </p:cNvPr>
            <p:cNvCxnSpPr/>
            <p:nvPr/>
          </p:nvCxnSpPr>
          <p:spPr bwMode="auto">
            <a:xfrm rot="16200000" flipV="1">
              <a:off x="8027084" y="2884074"/>
              <a:ext cx="0" cy="579438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05F80E1-D84A-4E33-9705-D98A184BDE2C}"/>
                </a:ext>
              </a:extLst>
            </p:cNvPr>
            <p:cNvGrpSpPr/>
            <p:nvPr/>
          </p:nvGrpSpPr>
          <p:grpSpPr>
            <a:xfrm rot="16200000">
              <a:off x="8602640" y="2748256"/>
              <a:ext cx="304800" cy="876473"/>
              <a:chOff x="4114800" y="1538205"/>
              <a:chExt cx="1839433" cy="1759661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2C466189-6BB2-44E5-A8A7-906F5F84C3C5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D6CACCF8-9744-4C8D-91B6-A3BCD9CB963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3ADD25AD-4422-411A-A0DF-F659D7FCBB74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BD0ADD9F-A6C4-4FDE-8F6C-75B7C0AA5F4D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2E8D96F8-A2D3-4854-830A-6D83AB84108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246DE9A5-BE18-454C-908E-9FABB4CB7538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3C27AB8F-DD9B-4AF0-95D1-A1F61FFC252A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A1503440-9C37-48AB-93DC-8A68C65B8A55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67C8CA82-9155-4374-B3AE-B44B3F1CEDD7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D52A0ED0-958A-417F-9AF8-62E7AC623FB7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A2003922-81C3-4F16-AD3C-5F57C06ED3DA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949C8D5B-D2F2-4CEF-9EFB-DF3061CFB84D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394741FE-8139-4C67-B112-919B79BDDC7D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3" name="Arc 52">
                  <a:extLst>
                    <a:ext uri="{FF2B5EF4-FFF2-40B4-BE49-F238E27FC236}">
                      <a16:creationId xmlns:a16="http://schemas.microsoft.com/office/drawing/2014/main" id="{579B0D8D-1081-40A4-BA09-455911637643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4" name="Arc 53">
                  <a:extLst>
                    <a:ext uri="{FF2B5EF4-FFF2-40B4-BE49-F238E27FC236}">
                      <a16:creationId xmlns:a16="http://schemas.microsoft.com/office/drawing/2014/main" id="{5E2EB552-E8C3-4CA4-B8AF-11C34CF43AB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FF2F8DE0-F664-48D4-9A31-2B9AA4963D8D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A5057CB0-4799-496C-B5B2-35E991270C82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7A0B6521-9C8F-4146-BBC4-78951D5F804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55BBC3FD-D935-4887-8E14-8D50C93D37B0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B503A8EC-73C7-405B-9646-80CD883892D4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F8DAF6BB-BE45-412D-8B24-BDBC5E3BBA1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7A49DC7-0586-40BC-80F8-39DE66DCAC44}"/>
                </a:ext>
              </a:extLst>
            </p:cNvPr>
            <p:cNvCxnSpPr>
              <a:cxnSpLocks/>
              <a:endCxn id="50" idx="0"/>
            </p:cNvCxnSpPr>
            <p:nvPr/>
          </p:nvCxnSpPr>
          <p:spPr>
            <a:xfrm flipH="1">
              <a:off x="9188338" y="3187373"/>
              <a:ext cx="60642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D657025-C9DA-4CA9-B704-40F05916D0A6}"/>
                  </a:ext>
                </a:extLst>
              </p:cNvPr>
              <p:cNvSpPr txBox="1"/>
              <p:nvPr/>
            </p:nvSpPr>
            <p:spPr>
              <a:xfrm>
                <a:off x="9525000" y="2895600"/>
                <a:ext cx="11666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6.4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D657025-C9DA-4CA9-B704-40F05916D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0" y="2895600"/>
                <a:ext cx="1166601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B5F9EAB2-1B70-4076-BF85-E1C8BB8CD124}"/>
              </a:ext>
            </a:extLst>
          </p:cNvPr>
          <p:cNvSpPr txBox="1"/>
          <p:nvPr/>
        </p:nvSpPr>
        <p:spPr>
          <a:xfrm>
            <a:off x="7467600" y="5257800"/>
            <a:ext cx="3429000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Bonus: Can you verify conservation of both active and reactive power?</a:t>
            </a:r>
          </a:p>
        </p:txBody>
      </p:sp>
    </p:spTree>
    <p:extLst>
      <p:ext uri="{BB962C8B-B14F-4D97-AF65-F5344CB8AC3E}">
        <p14:creationId xmlns:p14="http://schemas.microsoft.com/office/powerpoint/2010/main" val="101435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major concepts in the class have now been covered! We’ll address a few smaller new concepts and work a bunch of examples over the next few weeks.</a:t>
            </a:r>
          </a:p>
          <a:p>
            <a:r>
              <a:rPr lang="en-US" dirty="0" err="1"/>
              <a:t>Zybook</a:t>
            </a:r>
            <a:r>
              <a:rPr lang="en-US" dirty="0"/>
              <a:t> Chapter 7</a:t>
            </a:r>
          </a:p>
          <a:p>
            <a:r>
              <a:rPr lang="en-US" dirty="0"/>
              <a:t>Quiz next class on AC power</a:t>
            </a:r>
          </a:p>
          <a:p>
            <a:r>
              <a:rPr lang="en-US" dirty="0"/>
              <a:t>HW 7A and 7B and 7C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at least once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32</TotalTime>
  <Words>978</Words>
  <Application>Microsoft Office PowerPoint</Application>
  <PresentationFormat>Widescreen</PresentationFormat>
  <Paragraphs>138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214, Spring 2022 Electrical Circuit Theory</vt:lpstr>
      <vt:lpstr>Review: Phasor Analysis</vt:lpstr>
      <vt:lpstr>Review: Impedance</vt:lpstr>
      <vt:lpstr>Instantaneous and Average AC Power</vt:lpstr>
      <vt:lpstr>Complex Power</vt:lpstr>
      <vt:lpstr>Summary of Power Terms</vt:lpstr>
      <vt:lpstr>Power Balance in this Example</vt:lpstr>
      <vt:lpstr>Example 1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176</cp:revision>
  <cp:lastPrinted>2011-08-22T16:49:24Z</cp:lastPrinted>
  <dcterms:created xsi:type="dcterms:W3CDTF">2021-11-08T20:57:05Z</dcterms:created>
  <dcterms:modified xsi:type="dcterms:W3CDTF">2022-04-02T22:37:24Z</dcterms:modified>
</cp:coreProperties>
</file>