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56" r:id="rId2"/>
    <p:sldId id="367" r:id="rId3"/>
    <p:sldId id="368" r:id="rId4"/>
    <p:sldId id="369" r:id="rId5"/>
    <p:sldId id="370" r:id="rId6"/>
    <p:sldId id="371" r:id="rId7"/>
    <p:sldId id="372" r:id="rId8"/>
    <p:sldId id="373" r:id="rId9"/>
    <p:sldId id="374" r:id="rId10"/>
    <p:sldId id="359" r:id="rId11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3-02T22:13:04.1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32550 1581 240 0,'0'0'133'0,"0"0"0"0,0 0-10 15,0 0-23-15,0 0 38 0,0 0 21 16,0 0 28-16,0 0-16 0,0 0-32 0,0 0 4 16,0 0-10-16,0 0 0 0,0 0-15 15,0 0-11-15,0 0-12 0,0 0 7 16,8-34-20-16,-8 34-7 0,0 0-11 0,3-9-29 15,-3 9 27-15,0 0-26 0,0 0 7 0,2-12-15 16,-2 12 18-16,0 0-28 0,-5-10 18 16,5 10-15-16,-7-7-1 0,7 7-20 0,-7-7 18 15,7 7-15-15,-10-5 2 0,10 5 0 16,0 0 18-16,-12-3-18 0,12 3 5 0,0 0 3 16,-17-2 13-16,17 2-32 0,0 0 27 0,-13 2-26 15,13-2 15-15,0 0-2 0,0 0-6 16,0 0-14-16,0 0 22 0,0 0 0 15,0 0-18-15,0 0 13 0,0 0 3 0,0 0 5 16,0 0 2-16,0 0-20 0,0 0 26 16,0 0-1-16,0 0 1 0,0 0-14 0,0 0 9 15,28-21 4-15,-24 17 11 0,-4 4-11 0,9-13 19 16,-6 8-19-16,-3 5-2 0,7-13 5 16,-7 13-10-16,1-11 5 0,-1 11-16 0,0-13 4 15,0 13 14-15,-6-9-2 0,6 9 2 16,-8-11-20-16,2 6 13 0,6 5-8 0,-11-5 23 15,11 5-38-15,-14-2 18 0,14 2-16 0,-14 2-2 16,14-2 15-16,-14 5 10 0,14-5-20 16,-13 14 16-16,9-7-11 0,-2 0-23 15,6-7 10-15,-7 18 18 0,7-9-18 0,0-9 21 16,0 16-11-16,0-16 11 0,5 12-13 16,-5-12 28-16,8 10-10 0,-8-10-13 0,10 6 0 15,-10-6 10-15,0 0-15 16,16-2-13-16,-16 2-23 0,0 0-13 0,13-8-43 0,-13 8-67 15,7-11-51-15,-7 11-46 0,3-8 28 0,-3 8-297 16,0 0 31-16,0-13-5 0,0 13 46 16,0 0 91-16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17: Impedance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14:cNvPr>
              <p14:cNvContentPartPr/>
              <p14:nvPr/>
            </p14:nvContentPartPr>
            <p14:xfrm>
              <a:off x="11678760" y="497520"/>
              <a:ext cx="44280" cy="72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5176FC-DC0F-4333-88C3-A665845D79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669400" y="488160"/>
                <a:ext cx="63000" cy="9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80160"/>
            <a:ext cx="4419600" cy="5196840"/>
          </a:xfrm>
        </p:spPr>
        <p:txBody>
          <a:bodyPr/>
          <a:lstStyle/>
          <a:p>
            <a:r>
              <a:rPr lang="en-US" dirty="0" err="1"/>
              <a:t>Zybook</a:t>
            </a:r>
            <a:r>
              <a:rPr lang="en-US" dirty="0"/>
              <a:t> Chapter 7</a:t>
            </a:r>
          </a:p>
          <a:p>
            <a:r>
              <a:rPr lang="en-US" dirty="0"/>
              <a:t>Quiz next class on AC circuits and impedance</a:t>
            </a:r>
          </a:p>
          <a:p>
            <a:r>
              <a:rPr lang="en-US" dirty="0"/>
              <a:t>Start working on HW 7A</a:t>
            </a:r>
          </a:p>
          <a:p>
            <a:r>
              <a:rPr lang="en-US" dirty="0"/>
              <a:t>Sign up for the power plant tour April 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at least once in either March or April. Bring at least one technical question!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840B029-301A-4745-952D-83D43C7F1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4688" y="1350986"/>
            <a:ext cx="7228712" cy="479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E262F1E-7ED3-4CBA-92BE-3ED2D78695EA}"/>
              </a:ext>
            </a:extLst>
          </p:cNvPr>
          <p:cNvSpPr/>
          <p:nvPr/>
        </p:nvSpPr>
        <p:spPr>
          <a:xfrm>
            <a:off x="5452872" y="614424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>
                <a:latin typeface="+mj-lt"/>
              </a:rPr>
              <a:t>Source: https://www.btutilities.com/about-btu/btu-history/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D9ECA-926A-4BCE-A447-AC418EA9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Phasor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:r>
                  <a:rPr lang="en-US" dirty="0"/>
                  <a:t>A </a:t>
                </a:r>
                <a:r>
                  <a:rPr lang="en-US" b="1" dirty="0"/>
                  <a:t>phasor</a:t>
                </a:r>
                <a:r>
                  <a:rPr lang="en-US" dirty="0"/>
                  <a:t> is a complex number that represents a cosine-valued AC function </a:t>
                </a:r>
              </a:p>
              <a:p>
                <a:pPr lvl="0"/>
                <a:r>
                  <a:rPr lang="en-US" dirty="0"/>
                  <a:t>The Root Mean Square (RMS) for cosine is found by dividing the maximum value by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2</m:t>
                        </m:r>
                      </m:e>
                    </m:rad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In polar form,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r>
                      <a:rPr lang="en-US" i="1"/>
                      <m:t>𝑅</m:t>
                    </m:r>
                    <m:r>
                      <a:rPr lang="en-US" i="1"/>
                      <m:t>∠</m:t>
                    </m:r>
                    <m:r>
                      <a:rPr lang="en-US" i="1"/>
                      <m:t>𝜃</m:t>
                    </m:r>
                  </m:oMath>
                </a14:m>
                <a:r>
                  <a:rPr lang="en-US" dirty="0"/>
                  <a:t>, a phasor represents the RMS voltage or current and phase angle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𝑅</m:t>
                    </m:r>
                    <m:r>
                      <a:rPr lang="en-US" i="1"/>
                      <m:t>∠</m:t>
                    </m:r>
                    <m:r>
                      <a:rPr lang="en-US" i="1"/>
                      <m:t>𝜃</m:t>
                    </m:r>
                    <m:r>
                      <a:rPr lang="en-US" i="1"/>
                      <m:t>→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r>
                          <a:rPr lang="en-US" i="1"/>
                          <m:t>2</m:t>
                        </m:r>
                      </m:e>
                    </m:rad>
                    <m:r>
                      <a:rPr lang="en-US" i="1"/>
                      <m:t> </m:t>
                    </m:r>
                    <m:r>
                      <a:rPr lang="en-US" i="1"/>
                      <m:t>𝑅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US" i="1"/>
                          <m:t>(2</m:t>
                        </m:r>
                        <m:r>
                          <a:rPr lang="en-US" i="1"/>
                          <m:t>𝜋</m:t>
                        </m:r>
                        <m:r>
                          <a:rPr lang="en-US" i="1"/>
                          <m:t>𝑓𝑡</m:t>
                        </m:r>
                        <m:r>
                          <a:rPr lang="en-US" i="1"/>
                          <m:t>−</m:t>
                        </m:r>
                        <m:r>
                          <a:rPr lang="en-US" i="1"/>
                          <m:t>𝜃</m:t>
                        </m:r>
                        <m:r>
                          <a:rPr lang="en-US" i="1"/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Conversions to rectangular form: </a:t>
                </a:r>
                <a:r>
                  <a:rPr lang="en-US" dirty="0" err="1"/>
                  <a:t>a+jb</a:t>
                </a:r>
                <a:r>
                  <a:rPr lang="en-US" dirty="0"/>
                  <a:t>, and back can be done with these identities:</a:t>
                </a:r>
              </a:p>
              <a:p>
                <a14:m>
                  <m:oMath xmlns:m="http://schemas.openxmlformats.org/officeDocument/2006/math">
                    <m:r>
                      <a:rPr lang="en-US" i="1"/>
                      <m:t>𝑅</m:t>
                    </m:r>
                    <m:r>
                      <a:rPr lang="en-US" i="1"/>
                      <m:t>=</m:t>
                    </m:r>
                    <m:rad>
                      <m:radPr>
                        <m:degHide m:val="on"/>
                        <m:ctrlPr>
                          <a:rPr lang="en-US" i="1"/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𝑎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+</m:t>
                        </m:r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a:rPr lang="en-US" i="1"/>
                              <m:t>𝑏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</m:e>
                    </m:rad>
                    <m:r>
                      <a:rPr lang="en-US" i="1"/>
                      <m:t>        </m:t>
                    </m:r>
                    <m:r>
                      <a:rPr lang="en-US" i="1"/>
                      <m:t>𝜃</m:t>
                    </m:r>
                    <m:r>
                      <a:rPr lang="en-US" i="1"/>
                      <m:t>=</m:t>
                    </m:r>
                    <m:r>
                      <a:rPr lang="en-US" i="1"/>
                      <m:t>𝑎𝑇𝑎𝑛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r>
                              <a:rPr lang="en-US" i="1"/>
                              <m:t>𝑏</m:t>
                            </m:r>
                          </m:num>
                          <m:den>
                            <m:r>
                              <a:rPr lang="en-US" i="1"/>
                              <m:t>𝑎</m:t>
                            </m:r>
                          </m:den>
                        </m:f>
                      </m:e>
                    </m:d>
                    <m:r>
                      <a:rPr lang="en-US" i="1"/>
                      <m:t>        </m:t>
                    </m:r>
                    <m:r>
                      <a:rPr lang="en-US" i="1"/>
                      <m:t>𝑎</m:t>
                    </m:r>
                    <m:r>
                      <a:rPr lang="en-US" i="1"/>
                      <m:t>=</m:t>
                    </m:r>
                    <m:r>
                      <a:rPr lang="en-US" i="1"/>
                      <m:t>𝑅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cos</m:t>
                        </m:r>
                      </m:fName>
                      <m:e>
                        <m:r>
                          <a:rPr lang="en-US" i="1"/>
                          <m:t>𝜃</m:t>
                        </m:r>
                      </m:e>
                    </m:func>
                    <m:r>
                      <a:rPr lang="en-US" i="1"/>
                      <m:t>         </m:t>
                    </m:r>
                    <m:r>
                      <a:rPr lang="en-US" i="1"/>
                      <m:t>𝑏</m:t>
                    </m:r>
                    <m:r>
                      <a:rPr lang="en-US" i="1"/>
                      <m:t>=</m:t>
                    </m:r>
                    <m:r>
                      <a:rPr lang="en-US" i="1"/>
                      <m:t>𝑅</m:t>
                    </m:r>
                    <m:func>
                      <m:funcPr>
                        <m:ctrlPr>
                          <a:rPr lang="en-US" i="1"/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/>
                          <m:t>sin</m:t>
                        </m:r>
                      </m:fName>
                      <m:e>
                        <m:r>
                          <a:rPr lang="en-US" i="1"/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Complex number addition can be done in rectangular form, and complex number multiplication can be done in polar form.</a:t>
                </a:r>
              </a:p>
              <a:p>
                <a:pPr lvl="0"/>
                <a:r>
                  <a:rPr lang="en-US" dirty="0"/>
                  <a:t>Phasor diagrams have the real part on the x axis and imaginary part on the y axis.</a:t>
                </a:r>
              </a:p>
              <a:p>
                <a:pPr lvl="0"/>
                <a:r>
                  <a:rPr lang="en-US" dirty="0"/>
                  <a:t>The angular frequency is </a:t>
                </a:r>
                <a14:m>
                  <m:oMath xmlns:m="http://schemas.openxmlformats.org/officeDocument/2006/math">
                    <m:r>
                      <a:rPr lang="en-US" i="1"/>
                      <m:t>𝜔</m:t>
                    </m:r>
                    <m:r>
                      <a:rPr lang="en-US" i="1"/>
                      <m:t>=2</m:t>
                    </m:r>
                    <m:r>
                      <a:rPr lang="en-US" i="1"/>
                      <m:t>𝜋</m:t>
                    </m:r>
                    <m:r>
                      <a:rPr lang="en-US" i="1"/>
                      <m:t>𝑓</m:t>
                    </m:r>
                  </m:oMath>
                </a14:m>
                <a:r>
                  <a:rPr lang="en-US" dirty="0"/>
                  <a:t>. </a:t>
                </a:r>
              </a:p>
              <a:p>
                <a:pPr lvl="0"/>
                <a:r>
                  <a:rPr lang="en-US" b="1" dirty="0"/>
                  <a:t>KVL, KCL, and Ohm’s law all apply with AC phasor analysis exactly as with DC</a:t>
                </a:r>
                <a:r>
                  <a:rPr lang="en-US" dirty="0"/>
                  <a:t>.</a:t>
                </a:r>
              </a:p>
              <a:p>
                <a:pPr lvl="0"/>
                <a:r>
                  <a:rPr lang="en-US" dirty="0"/>
                  <a:t>This means you can use Node-Voltage and Mesh-Current analysis methods too.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9A68FEB-5682-4EE2-9A47-CE1995AF44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305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110C-69FE-4705-B89B-F90B9BF8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 and AC Phasors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BA5E5-2B6A-4EC6-B9B6-BC1A04CB62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180425" cy="5196840"/>
              </a:xfrm>
            </p:spPr>
            <p:txBody>
              <a:bodyPr/>
              <a:lstStyle/>
              <a:p>
                <a:r>
                  <a:rPr lang="en-US" dirty="0"/>
                  <a:t>Resistors still have Ohm’s law, which applies with phasors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120∠−15°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V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=10∠−15°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mA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Frequency is not involved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BA5E5-2B6A-4EC6-B9B6-BC1A04CB62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180425" cy="5196840"/>
              </a:xfrm>
              <a:blipFill>
                <a:blip r:embed="rId2"/>
                <a:stretch>
                  <a:fillRect l="-1060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56">
            <a:extLst>
              <a:ext uri="{FF2B5EF4-FFF2-40B4-BE49-F238E27FC236}">
                <a16:creationId xmlns:a16="http://schemas.microsoft.com/office/drawing/2014/main" id="{80C2F49B-EB27-4AF7-9285-7A2C0F3D9A77}"/>
              </a:ext>
            </a:extLst>
          </p:cNvPr>
          <p:cNvGrpSpPr>
            <a:grpSpLocks/>
          </p:cNvGrpSpPr>
          <p:nvPr/>
        </p:nvGrpSpPr>
        <p:grpSpPr bwMode="auto">
          <a:xfrm>
            <a:off x="10560569" y="2533223"/>
            <a:ext cx="485332" cy="2800778"/>
            <a:chOff x="4384898" y="2490672"/>
            <a:chExt cx="298003" cy="1775356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F7C4CC5-2C12-427F-BDE0-EEA22DBD5ADE}"/>
                </a:ext>
              </a:extLst>
            </p:cNvPr>
            <p:cNvCxnSpPr/>
            <p:nvPr/>
          </p:nvCxnSpPr>
          <p:spPr>
            <a:xfrm>
              <a:off x="4545852" y="3121231"/>
              <a:ext cx="137049" cy="4604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AC27099-BF15-4EF7-B14A-BD39A1D568A8}"/>
                </a:ext>
              </a:extLst>
            </p:cNvPr>
            <p:cNvCxnSpPr/>
            <p:nvPr/>
          </p:nvCxnSpPr>
          <p:spPr>
            <a:xfrm flipV="1">
              <a:off x="4407208" y="3167277"/>
              <a:ext cx="275693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BBAADD8-C691-4FDA-A2EF-B5DC274AB869}"/>
                </a:ext>
              </a:extLst>
            </p:cNvPr>
            <p:cNvCxnSpPr/>
            <p:nvPr/>
          </p:nvCxnSpPr>
          <p:spPr>
            <a:xfrm flipH="1" flipV="1">
              <a:off x="4396054" y="3260957"/>
              <a:ext cx="275692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D34D707-E7D9-4E8C-B60A-F3BE6D37525D}"/>
                </a:ext>
              </a:extLst>
            </p:cNvPr>
            <p:cNvCxnSpPr/>
            <p:nvPr/>
          </p:nvCxnSpPr>
          <p:spPr>
            <a:xfrm flipV="1">
              <a:off x="4407208" y="3357812"/>
              <a:ext cx="275693" cy="9209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522C85-46F8-4F1E-88C5-773F7BF38C25}"/>
                </a:ext>
              </a:extLst>
            </p:cNvPr>
            <p:cNvCxnSpPr/>
            <p:nvPr/>
          </p:nvCxnSpPr>
          <p:spPr>
            <a:xfrm flipH="1" flipV="1">
              <a:off x="4396054" y="3449903"/>
              <a:ext cx="275692" cy="9368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927FD59-0967-4D09-AE19-E380ED9E3768}"/>
                </a:ext>
              </a:extLst>
            </p:cNvPr>
            <p:cNvCxnSpPr/>
            <p:nvPr/>
          </p:nvCxnSpPr>
          <p:spPr>
            <a:xfrm flipV="1">
              <a:off x="4384898" y="3543584"/>
              <a:ext cx="275693" cy="936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8231B1C-D5C9-4F27-B91C-14B070A777B0}"/>
                </a:ext>
              </a:extLst>
            </p:cNvPr>
            <p:cNvCxnSpPr/>
            <p:nvPr/>
          </p:nvCxnSpPr>
          <p:spPr>
            <a:xfrm>
              <a:off x="4384898" y="3640438"/>
              <a:ext cx="160954" cy="4604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720080B-336B-448C-8218-86CE1B8A01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852" y="2490672"/>
              <a:ext cx="7214" cy="6305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ECFB766-289D-4B50-BA39-8920E2EFA5AF}"/>
                </a:ext>
              </a:extLst>
            </p:cNvPr>
            <p:cNvCxnSpPr/>
            <p:nvPr/>
          </p:nvCxnSpPr>
          <p:spPr>
            <a:xfrm flipV="1">
              <a:off x="4545852" y="3686485"/>
              <a:ext cx="0" cy="5795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AD74EB-7531-441A-ADFE-DD0E31878F54}"/>
              </a:ext>
            </a:extLst>
          </p:cNvPr>
          <p:cNvCxnSpPr>
            <a:cxnSpLocks/>
          </p:cNvCxnSpPr>
          <p:nvPr/>
        </p:nvCxnSpPr>
        <p:spPr>
          <a:xfrm>
            <a:off x="8610600" y="5334000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A940ADC-E8FE-44D5-A69D-975221AFFD97}"/>
              </a:ext>
            </a:extLst>
          </p:cNvPr>
          <p:cNvGrpSpPr/>
          <p:nvPr/>
        </p:nvGrpSpPr>
        <p:grpSpPr>
          <a:xfrm>
            <a:off x="9871215" y="3445209"/>
            <a:ext cx="465626" cy="896860"/>
            <a:chOff x="1762303" y="2315546"/>
            <a:chExt cx="295097" cy="54858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C92248C-4CF9-42E2-BCCD-D032D8F63ABB}"/>
                </a:ext>
              </a:extLst>
            </p:cNvPr>
            <p:cNvCxnSpPr/>
            <p:nvPr/>
          </p:nvCxnSpPr>
          <p:spPr>
            <a:xfrm>
              <a:off x="2057400" y="2315546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894F887F-3EA6-446E-A9EA-F57EF21AD865}"/>
                    </a:ext>
                  </a:extLst>
                </p:cNvPr>
                <p:cNvSpPr txBox="1"/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51FEF8C-B952-4282-8D2F-C96531EBA1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96CA682-2159-4D52-B84D-8CAA5470B3F4}"/>
                  </a:ext>
                </a:extLst>
              </p:cNvPr>
              <p:cNvSpPr txBox="1"/>
              <p:nvPr/>
            </p:nvSpPr>
            <p:spPr>
              <a:xfrm>
                <a:off x="10933979" y="3698703"/>
                <a:ext cx="9797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96CA682-2159-4D52-B84D-8CAA5470B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79" y="3698703"/>
                <a:ext cx="979755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2AE102-3E99-4B94-B494-F4AB2EF480AE}"/>
              </a:ext>
            </a:extLst>
          </p:cNvPr>
          <p:cNvCxnSpPr/>
          <p:nvPr/>
        </p:nvCxnSpPr>
        <p:spPr>
          <a:xfrm>
            <a:off x="8610600" y="2533222"/>
            <a:ext cx="0" cy="2800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EE57FBF-6BB8-42C4-B700-301131379430}"/>
              </a:ext>
            </a:extLst>
          </p:cNvPr>
          <p:cNvGrpSpPr/>
          <p:nvPr/>
        </p:nvGrpSpPr>
        <p:grpSpPr>
          <a:xfrm>
            <a:off x="8172249" y="3386918"/>
            <a:ext cx="841639" cy="881257"/>
            <a:chOff x="1524000" y="4046777"/>
            <a:chExt cx="533400" cy="53903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90450D2-7DC0-42D8-99B3-1F0D24BA1FD8}"/>
                </a:ext>
              </a:extLst>
            </p:cNvPr>
            <p:cNvSpPr/>
            <p:nvPr/>
          </p:nvSpPr>
          <p:spPr>
            <a:xfrm>
              <a:off x="1524000" y="4046777"/>
              <a:ext cx="533400" cy="53903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29DD685-4023-4938-A76A-83BA7FC7D00F}"/>
                </a:ext>
              </a:extLst>
            </p:cNvPr>
            <p:cNvGrpSpPr/>
            <p:nvPr/>
          </p:nvGrpSpPr>
          <p:grpSpPr>
            <a:xfrm>
              <a:off x="1650513" y="4245540"/>
              <a:ext cx="268135" cy="152452"/>
              <a:chOff x="646265" y="3047948"/>
              <a:chExt cx="1895631" cy="938665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A2BF0B32-9E6B-46C7-AA98-A5FB109B8B74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B0D0F510-E7BA-48CE-8DF8-17F3E0DB614A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9E982E17-D214-4079-BEF6-9FA5CD58E2D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8A034EB8-DD72-4F1F-AFBA-F32DF52F452B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87538302-7376-4E90-BD91-0EDDF55AAFBE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1AD25D2A-3460-4A37-9A84-4F58C3F41F9E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9AEC8E4-D91C-4E90-81AA-349E59CF4E97}"/>
                  </a:ext>
                </a:extLst>
              </p:cNvPr>
              <p:cNvSpPr txBox="1"/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120∠−15°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9AEC8E4-D91C-4E90-81AA-349E59CF4E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4F58617-91D4-466C-8BD4-0AA103CC03CC}"/>
              </a:ext>
            </a:extLst>
          </p:cNvPr>
          <p:cNvCxnSpPr>
            <a:cxnSpLocks/>
          </p:cNvCxnSpPr>
          <p:nvPr/>
        </p:nvCxnSpPr>
        <p:spPr>
          <a:xfrm>
            <a:off x="8610600" y="2533222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7557421-2F4C-41D5-9A15-63DEF81D5A9C}"/>
              </a:ext>
            </a:extLst>
          </p:cNvPr>
          <p:cNvGrpSpPr/>
          <p:nvPr/>
        </p:nvGrpSpPr>
        <p:grpSpPr>
          <a:xfrm>
            <a:off x="8091041" y="2926549"/>
            <a:ext cx="376239" cy="1503545"/>
            <a:chOff x="8091041" y="2926549"/>
            <a:chExt cx="376239" cy="1503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9B9323D-70DB-4034-BE6E-E5B976376C2B}"/>
                </a:ext>
              </a:extLst>
            </p:cNvPr>
            <p:cNvSpPr txBox="1"/>
            <p:nvPr/>
          </p:nvSpPr>
          <p:spPr>
            <a:xfrm>
              <a:off x="8091041" y="292654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4D3611B-3450-47E6-B2DE-BEE9A2327CE5}"/>
                </a:ext>
              </a:extLst>
            </p:cNvPr>
            <p:cNvSpPr txBox="1"/>
            <p:nvPr/>
          </p:nvSpPr>
          <p:spPr>
            <a:xfrm>
              <a:off x="8128726" y="396842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617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7147F-42D2-45D0-8183-5285A73A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Inductors and AC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44AA5-1B7A-435E-83AD-CF08ABF166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8" y="1280160"/>
                <a:ext cx="5919421" cy="5196840"/>
              </a:xfrm>
            </p:spPr>
            <p:txBody>
              <a:bodyPr/>
              <a:lstStyle/>
              <a:p>
                <a:r>
                  <a:rPr lang="en-US" dirty="0"/>
                  <a:t>Remember the equation for inductors?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If v(t) and </a:t>
                </a:r>
                <a:r>
                  <a:rPr lang="en-US" dirty="0" err="1"/>
                  <a:t>i</a:t>
                </a:r>
                <a:r>
                  <a:rPr lang="en-US" dirty="0"/>
                  <a:t>(t) are cosine functions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−90°)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So for phasor analysis we need to multiply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/>
                  <a:t> and have a +90 degree phase shift (cos to sin)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No differential equations! Just multiply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For this example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120∠−15°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60⋅0.005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=63.7∠−105°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What if frequency was really high? Really low?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244AA5-1B7A-435E-83AD-CF08ABF166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8" y="1280160"/>
                <a:ext cx="5919421" cy="5196840"/>
              </a:xfrm>
              <a:blipFill>
                <a:blip r:embed="rId2"/>
                <a:stretch>
                  <a:fillRect l="-823" t="-469" r="-206" b="-2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5AA483-3B4B-4E6A-A1A4-6D4FC021C645}"/>
              </a:ext>
            </a:extLst>
          </p:cNvPr>
          <p:cNvCxnSpPr>
            <a:cxnSpLocks/>
          </p:cNvCxnSpPr>
          <p:nvPr/>
        </p:nvCxnSpPr>
        <p:spPr>
          <a:xfrm>
            <a:off x="8610600" y="5334000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6FF095-BE31-408B-9152-94A3A13C9F5C}"/>
              </a:ext>
            </a:extLst>
          </p:cNvPr>
          <p:cNvGrpSpPr/>
          <p:nvPr/>
        </p:nvGrpSpPr>
        <p:grpSpPr>
          <a:xfrm>
            <a:off x="9871215" y="3445209"/>
            <a:ext cx="465626" cy="896860"/>
            <a:chOff x="1762303" y="2315546"/>
            <a:chExt cx="295097" cy="54858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449B400-9445-4615-9D46-DCE2555B478D}"/>
                </a:ext>
              </a:extLst>
            </p:cNvPr>
            <p:cNvCxnSpPr/>
            <p:nvPr/>
          </p:nvCxnSpPr>
          <p:spPr>
            <a:xfrm>
              <a:off x="2057400" y="2315546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16064B83-4FCE-4307-AF84-034361A5A1AB}"/>
                    </a:ext>
                  </a:extLst>
                </p:cNvPr>
                <p:cNvSpPr txBox="1"/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C51FEF8C-B952-4282-8D2F-C96531EBA1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2303" y="2315546"/>
                  <a:ext cx="246139" cy="2823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DADD8A-61C5-44DE-B72C-6BD1282F8DFE}"/>
                  </a:ext>
                </a:extLst>
              </p:cNvPr>
              <p:cNvSpPr txBox="1"/>
              <p:nvPr/>
            </p:nvSpPr>
            <p:spPr>
              <a:xfrm>
                <a:off x="10933979" y="3698703"/>
                <a:ext cx="990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6DADD8A-61C5-44DE-B72C-6BD1282F8D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79" y="3698703"/>
                <a:ext cx="99039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159514F-680E-4E20-A99B-53B079D85211}"/>
              </a:ext>
            </a:extLst>
          </p:cNvPr>
          <p:cNvCxnSpPr/>
          <p:nvPr/>
        </p:nvCxnSpPr>
        <p:spPr>
          <a:xfrm>
            <a:off x="8610600" y="2533222"/>
            <a:ext cx="0" cy="28007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C872BC12-CB14-4306-9E60-835F2DDD082D}"/>
              </a:ext>
            </a:extLst>
          </p:cNvPr>
          <p:cNvSpPr/>
          <p:nvPr/>
        </p:nvSpPr>
        <p:spPr>
          <a:xfrm>
            <a:off x="8172249" y="3386918"/>
            <a:ext cx="841639" cy="88125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09F959-8DC9-43C8-A9C7-C8938A6029E8}"/>
              </a:ext>
            </a:extLst>
          </p:cNvPr>
          <p:cNvGrpSpPr/>
          <p:nvPr/>
        </p:nvGrpSpPr>
        <p:grpSpPr>
          <a:xfrm>
            <a:off x="8371871" y="3711870"/>
            <a:ext cx="423084" cy="249239"/>
            <a:chOff x="646265" y="3047948"/>
            <a:chExt cx="1895631" cy="938665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903CADC-4E15-45B9-BC5B-EA309227E778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45AB9D73-1FA0-4653-ADAD-35881ECCA334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c 27">
                <a:extLst>
                  <a:ext uri="{FF2B5EF4-FFF2-40B4-BE49-F238E27FC236}">
                    <a16:creationId xmlns:a16="http://schemas.microsoft.com/office/drawing/2014/main" id="{38829912-B110-4B03-A1F9-9C72BA3D232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B4AA408-0408-4B89-BA19-06BA6ACE3D90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25" name="Arc 24">
                <a:extLst>
                  <a:ext uri="{FF2B5EF4-FFF2-40B4-BE49-F238E27FC236}">
                    <a16:creationId xmlns:a16="http://schemas.microsoft.com/office/drawing/2014/main" id="{7D09E4AD-FFE5-4174-B30F-A585CA3B7240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Arc 25">
                <a:extLst>
                  <a:ext uri="{FF2B5EF4-FFF2-40B4-BE49-F238E27FC236}">
                    <a16:creationId xmlns:a16="http://schemas.microsoft.com/office/drawing/2014/main" id="{BE33A7DD-C45C-4F6C-B759-AAC9C30012B6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4D7092-EC58-47FC-8CFE-4850D69D1B26}"/>
                  </a:ext>
                </a:extLst>
              </p:cNvPr>
              <p:cNvSpPr txBox="1"/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120∠−15°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E4D7092-EC58-47FC-8CFE-4850D69D1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887" y="3559401"/>
                <a:ext cx="254973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E339A3-ADCA-44E3-98FF-14D6579B590B}"/>
              </a:ext>
            </a:extLst>
          </p:cNvPr>
          <p:cNvCxnSpPr>
            <a:cxnSpLocks/>
          </p:cNvCxnSpPr>
          <p:nvPr/>
        </p:nvCxnSpPr>
        <p:spPr>
          <a:xfrm>
            <a:off x="8610600" y="2533222"/>
            <a:ext cx="22238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4C85CA-100D-4B7C-A082-D0158818F7B3}"/>
              </a:ext>
            </a:extLst>
          </p:cNvPr>
          <p:cNvGrpSpPr/>
          <p:nvPr/>
        </p:nvGrpSpPr>
        <p:grpSpPr>
          <a:xfrm>
            <a:off x="8091041" y="2926549"/>
            <a:ext cx="376239" cy="1503545"/>
            <a:chOff x="8091041" y="2926549"/>
            <a:chExt cx="376239" cy="150354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048C482-E682-4483-8DE9-315C20F9FB67}"/>
                </a:ext>
              </a:extLst>
            </p:cNvPr>
            <p:cNvSpPr txBox="1"/>
            <p:nvPr/>
          </p:nvSpPr>
          <p:spPr>
            <a:xfrm>
              <a:off x="8091041" y="2926549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+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0CFFAE-B94D-442F-8D29-E8F30DF2DCD0}"/>
                </a:ext>
              </a:extLst>
            </p:cNvPr>
            <p:cNvSpPr txBox="1"/>
            <p:nvPr/>
          </p:nvSpPr>
          <p:spPr>
            <a:xfrm>
              <a:off x="8128726" y="3968429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_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963D236-0B6B-4BB8-B787-9A3D2A9FDA5D}"/>
              </a:ext>
            </a:extLst>
          </p:cNvPr>
          <p:cNvGrpSpPr/>
          <p:nvPr/>
        </p:nvGrpSpPr>
        <p:grpSpPr>
          <a:xfrm>
            <a:off x="10682050" y="3397944"/>
            <a:ext cx="304800" cy="876473"/>
            <a:chOff x="4114800" y="1538205"/>
            <a:chExt cx="1839433" cy="175966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EA1D126-67AD-4B03-A788-F8EEDC0B6DEB}"/>
                </a:ext>
              </a:extLst>
            </p:cNvPr>
            <p:cNvGrpSpPr/>
            <p:nvPr/>
          </p:nvGrpSpPr>
          <p:grpSpPr>
            <a:xfrm>
              <a:off x="4114800" y="1538205"/>
              <a:ext cx="1828800" cy="595395"/>
              <a:chOff x="5105400" y="3358473"/>
              <a:chExt cx="1752600" cy="97105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81ACB583-E75A-43D0-8856-89C67DF02AD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7CD2D29D-DEA6-4202-8440-5C75C5C467F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BFD7BCB-9F72-4BEE-9CAA-924131954BA3}"/>
                </a:ext>
              </a:extLst>
            </p:cNvPr>
            <p:cNvGrpSpPr/>
            <p:nvPr/>
          </p:nvGrpSpPr>
          <p:grpSpPr>
            <a:xfrm flipH="1">
              <a:off x="4125433" y="1943042"/>
              <a:ext cx="1828800" cy="182645"/>
              <a:chOff x="5105400" y="3358473"/>
              <a:chExt cx="1752600" cy="971053"/>
            </a:xfrm>
          </p:grpSpPr>
          <p:sp>
            <p:nvSpPr>
              <p:cNvPr id="52" name="Arc 51">
                <a:extLst>
                  <a:ext uri="{FF2B5EF4-FFF2-40B4-BE49-F238E27FC236}">
                    <a16:creationId xmlns:a16="http://schemas.microsoft.com/office/drawing/2014/main" id="{FB1FC030-98ED-4841-A54E-3B9B00E3581C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3" name="Arc 52">
                <a:extLst>
                  <a:ext uri="{FF2B5EF4-FFF2-40B4-BE49-F238E27FC236}">
                    <a16:creationId xmlns:a16="http://schemas.microsoft.com/office/drawing/2014/main" id="{F7B8BCD6-2E9C-4D5C-B2BC-C80DBDFFBC1B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F9E01A4-2118-4725-AB0D-629B8581C742}"/>
                </a:ext>
              </a:extLst>
            </p:cNvPr>
            <p:cNvGrpSpPr/>
            <p:nvPr/>
          </p:nvGrpSpPr>
          <p:grpSpPr>
            <a:xfrm>
              <a:off x="4114800" y="1940471"/>
              <a:ext cx="1828800" cy="595395"/>
              <a:chOff x="5105400" y="3358473"/>
              <a:chExt cx="1752600" cy="971053"/>
            </a:xfrm>
          </p:grpSpPr>
          <p:sp>
            <p:nvSpPr>
              <p:cNvPr id="50" name="Arc 49">
                <a:extLst>
                  <a:ext uri="{FF2B5EF4-FFF2-40B4-BE49-F238E27FC236}">
                    <a16:creationId xmlns:a16="http://schemas.microsoft.com/office/drawing/2014/main" id="{5ECB34D0-B13D-4B18-89E2-017E4AFE8F8A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51" name="Arc 50">
                <a:extLst>
                  <a:ext uri="{FF2B5EF4-FFF2-40B4-BE49-F238E27FC236}">
                    <a16:creationId xmlns:a16="http://schemas.microsoft.com/office/drawing/2014/main" id="{7B079470-BE1A-44E2-B11F-66567B5ADF6C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4865A75-5936-4D0B-B83F-A75947C581A2}"/>
                </a:ext>
              </a:extLst>
            </p:cNvPr>
            <p:cNvGrpSpPr/>
            <p:nvPr/>
          </p:nvGrpSpPr>
          <p:grpSpPr>
            <a:xfrm flipH="1">
              <a:off x="4125433" y="2351567"/>
              <a:ext cx="1828800" cy="182645"/>
              <a:chOff x="5105400" y="3358473"/>
              <a:chExt cx="1752600" cy="971053"/>
            </a:xfrm>
          </p:grpSpPr>
          <p:sp>
            <p:nvSpPr>
              <p:cNvPr id="48" name="Arc 47">
                <a:extLst>
                  <a:ext uri="{FF2B5EF4-FFF2-40B4-BE49-F238E27FC236}">
                    <a16:creationId xmlns:a16="http://schemas.microsoft.com/office/drawing/2014/main" id="{66CF562E-4427-4F60-9EEB-2AD62FC2D78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9" name="Arc 48">
                <a:extLst>
                  <a:ext uri="{FF2B5EF4-FFF2-40B4-BE49-F238E27FC236}">
                    <a16:creationId xmlns:a16="http://schemas.microsoft.com/office/drawing/2014/main" id="{2E9E2E87-1615-4CEF-A3DD-C54359597643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376BF58-E2AC-4E62-85A2-E3920AED5CE0}"/>
                </a:ext>
              </a:extLst>
            </p:cNvPr>
            <p:cNvGrpSpPr/>
            <p:nvPr/>
          </p:nvGrpSpPr>
          <p:grpSpPr>
            <a:xfrm>
              <a:off x="4114800" y="2340934"/>
              <a:ext cx="1828800" cy="595395"/>
              <a:chOff x="5105400" y="3358473"/>
              <a:chExt cx="1752600" cy="971053"/>
            </a:xfrm>
          </p:grpSpPr>
          <p:sp>
            <p:nvSpPr>
              <p:cNvPr id="46" name="Arc 45">
                <a:extLst>
                  <a:ext uri="{FF2B5EF4-FFF2-40B4-BE49-F238E27FC236}">
                    <a16:creationId xmlns:a16="http://schemas.microsoft.com/office/drawing/2014/main" id="{0B70AFBF-990D-47FE-A9C6-FF3E9FA0E2F4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7" name="Arc 46">
                <a:extLst>
                  <a:ext uri="{FF2B5EF4-FFF2-40B4-BE49-F238E27FC236}">
                    <a16:creationId xmlns:a16="http://schemas.microsoft.com/office/drawing/2014/main" id="{06FA9058-7FB0-44FC-AC05-5E6E2CC86968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CC1B48E-2664-4DD9-AF51-91C7E7C5DBF7}"/>
                </a:ext>
              </a:extLst>
            </p:cNvPr>
            <p:cNvGrpSpPr/>
            <p:nvPr/>
          </p:nvGrpSpPr>
          <p:grpSpPr>
            <a:xfrm flipH="1">
              <a:off x="4125433" y="2709532"/>
              <a:ext cx="1828800" cy="221001"/>
              <a:chOff x="5105400" y="3358473"/>
              <a:chExt cx="1752600" cy="971053"/>
            </a:xfrm>
          </p:grpSpPr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1CA418E7-A16E-4E7D-B6F9-5D6AE520DBD2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5" name="Arc 44">
                <a:extLst>
                  <a:ext uri="{FF2B5EF4-FFF2-40B4-BE49-F238E27FC236}">
                    <a16:creationId xmlns:a16="http://schemas.microsoft.com/office/drawing/2014/main" id="{387B0ADD-601A-4E64-9B83-6297E2BD362B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C1C2A4B-425E-4A94-8D80-C60F66BAA708}"/>
                </a:ext>
              </a:extLst>
            </p:cNvPr>
            <p:cNvGrpSpPr/>
            <p:nvPr/>
          </p:nvGrpSpPr>
          <p:grpSpPr>
            <a:xfrm>
              <a:off x="4114800" y="2702471"/>
              <a:ext cx="1828800" cy="595395"/>
              <a:chOff x="5105400" y="3358473"/>
              <a:chExt cx="1752600" cy="971053"/>
            </a:xfrm>
          </p:grpSpPr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A65BE825-FCF6-410A-BA15-55F5BEA2D829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52F7833B-17EA-4142-92C7-2ECCBD1C39DD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F24981F-4415-4DB8-8936-1994947BCFFA}"/>
              </a:ext>
            </a:extLst>
          </p:cNvPr>
          <p:cNvCxnSpPr>
            <a:cxnSpLocks/>
            <a:stCxn id="54" idx="0"/>
          </p:cNvCxnSpPr>
          <p:nvPr/>
        </p:nvCxnSpPr>
        <p:spPr>
          <a:xfrm flipV="1">
            <a:off x="10833569" y="2533223"/>
            <a:ext cx="0" cy="8696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4FE3E45-F915-4E49-B38C-CDE97139F6D7}"/>
              </a:ext>
            </a:extLst>
          </p:cNvPr>
          <p:cNvCxnSpPr>
            <a:cxnSpLocks/>
          </p:cNvCxnSpPr>
          <p:nvPr/>
        </p:nvCxnSpPr>
        <p:spPr>
          <a:xfrm flipV="1">
            <a:off x="10833569" y="4268175"/>
            <a:ext cx="0" cy="10658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C6B97AD8-4A97-4B07-ABAD-79EBC7364EF5}"/>
              </a:ext>
            </a:extLst>
          </p:cNvPr>
          <p:cNvSpPr txBox="1"/>
          <p:nvPr/>
        </p:nvSpPr>
        <p:spPr>
          <a:xfrm>
            <a:off x="8298003" y="1447800"/>
            <a:ext cx="2226892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60 Hz is the frequency</a:t>
            </a:r>
          </a:p>
        </p:txBody>
      </p:sp>
    </p:spTree>
    <p:extLst>
      <p:ext uri="{BB962C8B-B14F-4D97-AF65-F5344CB8AC3E}">
        <p14:creationId xmlns:p14="http://schemas.microsoft.com/office/powerpoint/2010/main" val="177823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6F8C-DF0F-4D16-9FAF-F0687038A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Impedance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58FC2-5E1B-4B46-A16F-1854494FB6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181600" cy="5196840"/>
              </a:xfrm>
            </p:spPr>
            <p:txBody>
              <a:bodyPr/>
              <a:lstStyle/>
              <a:p>
                <a:r>
                  <a:rPr lang="en-US" dirty="0"/>
                  <a:t>You can do a similar analysis and find the following equation for capacitors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Both inductors and capacitors are </a:t>
                </a:r>
                <a:r>
                  <a:rPr lang="en-US" u="sng" dirty="0"/>
                  <a:t>algebraic</a:t>
                </a:r>
                <a:r>
                  <a:rPr lang="en-US" dirty="0"/>
                  <a:t> rather than differential in AC</a:t>
                </a:r>
              </a:p>
              <a:p>
                <a:r>
                  <a:rPr lang="en-US" dirty="0"/>
                  <a:t>We use the concept of “impedance” which is like a complex resistance, to represent resistors, inductors, and capacitors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Z is a complex number, the impedance, that depends on the inductors, resistors, and capacitors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F58FC2-5E1B-4B46-A16F-1854494FB6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181600" cy="5196840"/>
              </a:xfrm>
              <a:blipFill>
                <a:blip r:embed="rId2"/>
                <a:stretch>
                  <a:fillRect l="-1059" t="-469"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EF0FDAC-409C-4C83-A49E-1CCE32AAB4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1126631"/>
                  </p:ext>
                </p:extLst>
              </p:nvPr>
            </p:nvGraphicFramePr>
            <p:xfrm>
              <a:off x="5676900" y="2362200"/>
              <a:ext cx="6096000" cy="2580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21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Element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Phasor</a:t>
                          </a:r>
                          <a:r>
                            <a:rPr lang="en-US" dirty="0"/>
                            <a:t>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Z (impedance)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Resistor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𝑣</m:t>
                                </m:r>
                                <m:d>
                                  <m:dPr>
                                    <m:ctrlPr>
                                      <a:rPr lang="en-US" smtClean="0"/>
                                    </m:ctrlPr>
                                  </m:dPr>
                                  <m:e>
                                    <m:r>
                                      <a:rPr lang="en-US" smtClean="0"/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/>
                                  <m:t>=</m:t>
                                </m:r>
                                <m:r>
                                  <a:rPr lang="en-US" smtClean="0"/>
                                  <m:t>𝑅𝑖</m:t>
                                </m:r>
                                <m:r>
                                  <a:rPr lang="en-US" smtClean="0"/>
                                  <m:t>(</m:t>
                                </m:r>
                                <m:r>
                                  <a:rPr lang="en-US" smtClean="0"/>
                                  <m:t>𝑡</m:t>
                                </m:r>
                                <m:r>
                                  <a:rPr lang="en-US" smtClean="0"/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𝑽</m:t>
                                </m:r>
                                <m:r>
                                  <a:rPr lang="en-US" smtClean="0"/>
                                  <m:t>=</m:t>
                                </m:r>
                                <m:r>
                                  <a:rPr lang="en-US" smtClean="0"/>
                                  <m:t>𝑰</m:t>
                                </m:r>
                                <m:r>
                                  <a:rPr lang="en-US" smtClean="0"/>
                                  <m:t>𝑅</m:t>
                                </m:r>
                              </m:oMath>
                            </m:oMathPara>
                          </a14:m>
                          <a:endParaRPr lang="en-US" b="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𝑣</m:t>
                                </m:r>
                                <m:d>
                                  <m:dPr>
                                    <m:ctrlPr>
                                      <a:rPr lang="en-US" smtClean="0"/>
                                    </m:ctrlPr>
                                  </m:dPr>
                                  <m:e>
                                    <m:r>
                                      <a:rPr lang="en-US" smtClean="0"/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/>
                                  <m:t>=</m:t>
                                </m:r>
                                <m:r>
                                  <a:rPr lang="en-US" smtClean="0"/>
                                  <m:t>𝐿</m:t>
                                </m:r>
                                <m:f>
                                  <m:fPr>
                                    <m:ctrlPr>
                                      <a:rPr lang="en-US" smtClean="0"/>
                                    </m:ctrlPr>
                                  </m:fPr>
                                  <m:num>
                                    <m:r>
                                      <a:rPr lang="en-US" smtClean="0"/>
                                      <m:t>𝑑𝑖</m:t>
                                    </m:r>
                                    <m:r>
                                      <a:rPr lang="en-US" smtClean="0"/>
                                      <m:t>(</m:t>
                                    </m:r>
                                    <m:r>
                                      <a:rPr lang="en-US" smtClean="0"/>
                                      <m:t>𝑡</m:t>
                                    </m:r>
                                    <m:r>
                                      <a:rPr lang="en-US" smtClean="0"/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mtClean="0"/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𝑽</m:t>
                                </m:r>
                                <m:r>
                                  <a:rPr lang="en-US" smtClean="0"/>
                                  <m:t>=</m:t>
                                </m:r>
                                <m:r>
                                  <a:rPr lang="en-US" smtClean="0"/>
                                  <m:t>𝑗</m:t>
                                </m:r>
                                <m:r>
                                  <a:rPr lang="en-US" smtClean="0"/>
                                  <m:t>𝜔</m:t>
                                </m:r>
                                <m:r>
                                  <a:rPr lang="en-US" smtClean="0"/>
                                  <m:t>𝐿</m:t>
                                </m:r>
                                <m:r>
                                  <a:rPr lang="en-US" smtClean="0"/>
                                  <m:t>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𝑗</m:t>
                                </m:r>
                                <m:r>
                                  <a:rPr lang="en-US" smtClean="0"/>
                                  <m:t>𝜔</m:t>
                                </m:r>
                                <m:r>
                                  <a:rPr lang="en-US" smtClean="0"/>
                                  <m:t>𝐿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𝑖</m:t>
                                </m:r>
                                <m:d>
                                  <m:dPr>
                                    <m:ctrlPr>
                                      <a:rPr lang="en-US" smtClean="0"/>
                                    </m:ctrlPr>
                                  </m:dPr>
                                  <m:e>
                                    <m:r>
                                      <a:rPr lang="en-US" smtClean="0"/>
                                      <m:t>𝑡</m:t>
                                    </m:r>
                                  </m:e>
                                </m:d>
                                <m:r>
                                  <a:rPr lang="en-US" smtClean="0"/>
                                  <m:t>=</m:t>
                                </m:r>
                                <m:r>
                                  <a:rPr lang="en-US" smtClean="0"/>
                                  <m:t>𝐶</m:t>
                                </m:r>
                                <m:f>
                                  <m:fPr>
                                    <m:ctrlPr>
                                      <a:rPr lang="en-US" smtClean="0"/>
                                    </m:ctrlPr>
                                  </m:fPr>
                                  <m:num>
                                    <m:r>
                                      <a:rPr lang="en-US" smtClean="0"/>
                                      <m:t>𝑑𝑣</m:t>
                                    </m:r>
                                    <m:r>
                                      <a:rPr lang="en-US" smtClean="0"/>
                                      <m:t>(</m:t>
                                    </m:r>
                                    <m:r>
                                      <a:rPr lang="en-US" smtClean="0"/>
                                      <m:t>𝑡</m:t>
                                    </m:r>
                                    <m:r>
                                      <a:rPr lang="en-US" smtClean="0"/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mtClean="0"/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/>
                                  <m:t>𝑽</m:t>
                                </m:r>
                                <m:r>
                                  <a:rPr lang="en-US" smtClean="0"/>
                                  <m:t>=</m:t>
                                </m:r>
                                <m:f>
                                  <m:fPr>
                                    <m:ctrlPr>
                                      <a:rPr lang="en-US" smtClean="0"/>
                                    </m:ctrlPr>
                                  </m:fPr>
                                  <m:num>
                                    <m:r>
                                      <a:rPr lang="en-US" smtClean="0"/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mtClean="0"/>
                                      <m:t>𝑗</m:t>
                                    </m:r>
                                    <m:r>
                                      <a:rPr lang="en-US" smtClean="0"/>
                                      <m:t>𝜔</m:t>
                                    </m:r>
                                    <m:r>
                                      <a:rPr lang="en-US" smtClean="0"/>
                                      <m:t>𝐶</m:t>
                                    </m:r>
                                  </m:den>
                                </m:f>
                                <m:r>
                                  <a:rPr lang="en-US" smtClean="0"/>
                                  <m:t>𝑰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mtClean="0"/>
                                    </m:ctrlPr>
                                  </m:fPr>
                                  <m:num>
                                    <m:r>
                                      <a:rPr lang="en-US" smtClean="0"/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mtClean="0"/>
                                      <m:t>𝑗</m:t>
                                    </m:r>
                                    <m:r>
                                      <a:rPr lang="en-US" smtClean="0"/>
                                      <m:t>𝜔</m:t>
                                    </m:r>
                                    <m:r>
                                      <a:rPr lang="en-US" smtClean="0"/>
                                      <m:t>𝐶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FEF0FDAC-409C-4C83-A49E-1CCE32AAB4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1126631"/>
                  </p:ext>
                </p:extLst>
              </p:nvPr>
            </p:nvGraphicFramePr>
            <p:xfrm>
              <a:off x="5676900" y="2362200"/>
              <a:ext cx="6096000" cy="258019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95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7526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5621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4859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Element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Time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Phasor</a:t>
                          </a:r>
                          <a:r>
                            <a:rPr lang="en-US" dirty="0"/>
                            <a:t> Domain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Z (impedance)</a:t>
                          </a:r>
                          <a:endParaRPr lang="en-US" i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Resistor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80328" r="-174306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80328" r="-96094" b="-4262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80328" r="-820" b="-4262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Inductor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62857" r="-174306" b="-14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62857" r="-96094" b="-1476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62857" r="-820" b="-1476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29196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Capacitor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74306" t="-180392" r="-174306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094" t="-180392" r="-96094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0656" t="-180392" r="-820" b="-13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E16C7-03ED-459D-90B8-AD7B2AB1EDB4}"/>
                  </a:ext>
                </a:extLst>
              </p:cNvPr>
              <p:cNvSpPr txBox="1"/>
              <p:nvPr/>
            </p:nvSpPr>
            <p:spPr>
              <a:xfrm>
                <a:off x="6116515" y="5267711"/>
                <a:ext cx="5410200" cy="880241"/>
              </a:xfrm>
              <a:prstGeom prst="rect">
                <a:avLst/>
              </a:prstGeom>
              <a:solidFill>
                <a:srgbClr val="D6D2C4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dirty="0">
                    <a:latin typeface="+mj-lt"/>
                  </a:rPr>
                  <a:t>How do inductors and capacitors behave differently in high and low frequencies? </a:t>
                </a:r>
              </a:p>
              <a:p>
                <a:pPr algn="l"/>
                <a:r>
                  <a:rPr lang="en-US" sz="1600" dirty="0">
                    <a:latin typeface="+mj-lt"/>
                  </a:rPr>
                  <a:t>Remember, DC steady-state is sort of like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5E16C7-03ED-459D-90B8-AD7B2AB1E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515" y="5267711"/>
                <a:ext cx="5410200" cy="880241"/>
              </a:xfrm>
              <a:prstGeom prst="rect">
                <a:avLst/>
              </a:prstGeom>
              <a:blipFill>
                <a:blip r:embed="rId4"/>
                <a:stretch>
                  <a:fillRect l="-563" t="-2069" b="-7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46E45DA-A7D9-479F-888D-A4AE2C1C8F90}"/>
              </a:ext>
            </a:extLst>
          </p:cNvPr>
          <p:cNvSpPr txBox="1"/>
          <p:nvPr/>
        </p:nvSpPr>
        <p:spPr>
          <a:xfrm>
            <a:off x="6019800" y="1468315"/>
            <a:ext cx="4191000" cy="33855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Units of impedance are Ohms for all three!</a:t>
            </a:r>
          </a:p>
        </p:txBody>
      </p:sp>
    </p:spTree>
    <p:extLst>
      <p:ext uri="{BB962C8B-B14F-4D97-AF65-F5344CB8AC3E}">
        <p14:creationId xmlns:p14="http://schemas.microsoft.com/office/powerpoint/2010/main" val="152933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EE65-EA23-4249-B48E-FCAAD4F0C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1F1B1A-50A6-406F-9249-82A87BBE07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9" y="1280160"/>
                <a:ext cx="5257209" cy="5196840"/>
              </a:xfrm>
            </p:spPr>
            <p:txBody>
              <a:bodyPr/>
              <a:lstStyle/>
              <a:p>
                <a:r>
                  <a:rPr lang="en-US" dirty="0"/>
                  <a:t>Find the current phasor I for this 1 kHz circuit</a:t>
                </a:r>
              </a:p>
              <a:p>
                <a:r>
                  <a:rPr lang="en-US" dirty="0"/>
                  <a:t>Impedance of the resistor?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Impedance of the capacitor?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⋅30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5.3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You can treat impedances just like complex resistances! The capacitor and resistor are in parallel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5.3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=(0.91−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5.14)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5.14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=15.32∠80°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1F1B1A-50A6-406F-9249-82A87BBE07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280160"/>
                <a:ext cx="5257209" cy="5196840"/>
              </a:xfrm>
              <a:blipFill>
                <a:blip r:embed="rId2"/>
                <a:stretch>
                  <a:fillRect l="-9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7BEE91-94C3-441C-BD97-B0F83C965E41}"/>
              </a:ext>
            </a:extLst>
          </p:cNvPr>
          <p:cNvCxnSpPr>
            <a:cxnSpLocks/>
          </p:cNvCxnSpPr>
          <p:nvPr/>
        </p:nvCxnSpPr>
        <p:spPr>
          <a:xfrm flipH="1" flipV="1">
            <a:off x="7097527" y="4114971"/>
            <a:ext cx="2819735" cy="87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30048CD-BC15-4A8E-B55A-5F50B3B67D8D}"/>
              </a:ext>
            </a:extLst>
          </p:cNvPr>
          <p:cNvCxnSpPr>
            <a:cxnSpLocks/>
          </p:cNvCxnSpPr>
          <p:nvPr/>
        </p:nvCxnSpPr>
        <p:spPr>
          <a:xfrm flipH="1">
            <a:off x="7104347" y="2398533"/>
            <a:ext cx="1418831" cy="19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03C030-5C90-4019-A8AC-565465F27495}"/>
                  </a:ext>
                </a:extLst>
              </p:cNvPr>
              <p:cNvSpPr txBox="1"/>
              <p:nvPr/>
            </p:nvSpPr>
            <p:spPr>
              <a:xfrm>
                <a:off x="5911800" y="3051683"/>
                <a:ext cx="9733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03C030-5C90-4019-A8AC-565465F274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800" y="3051683"/>
                <a:ext cx="973343" cy="369332"/>
              </a:xfrm>
              <a:prstGeom prst="rect">
                <a:avLst/>
              </a:prstGeom>
              <a:blipFill>
                <a:blip r:embed="rId3"/>
                <a:stretch>
                  <a:fillRect l="-566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5B1AE5-491A-430C-93CA-E62F8DB31114}"/>
              </a:ext>
            </a:extLst>
          </p:cNvPr>
          <p:cNvCxnSpPr/>
          <p:nvPr/>
        </p:nvCxnSpPr>
        <p:spPr>
          <a:xfrm flipV="1">
            <a:off x="7097527" y="2409455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C01F987-F818-4BB4-9FCC-ABB1AC49DA42}"/>
              </a:ext>
            </a:extLst>
          </p:cNvPr>
          <p:cNvSpPr/>
          <p:nvPr/>
        </p:nvSpPr>
        <p:spPr>
          <a:xfrm>
            <a:off x="6875173" y="3046832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4234B50-BF0A-4820-AE08-BD2574ED6487}"/>
              </a:ext>
            </a:extLst>
          </p:cNvPr>
          <p:cNvSpPr txBox="1"/>
          <p:nvPr/>
        </p:nvSpPr>
        <p:spPr>
          <a:xfrm>
            <a:off x="6794474" y="279319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9A20DE3-E252-47A8-80CE-7B64A67BBD04}"/>
              </a:ext>
            </a:extLst>
          </p:cNvPr>
          <p:cNvSpPr txBox="1"/>
          <p:nvPr/>
        </p:nvSpPr>
        <p:spPr>
          <a:xfrm>
            <a:off x="6794474" y="3285891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BFEEA537-319B-4A87-8FA2-F81F421A64ED}"/>
              </a:ext>
            </a:extLst>
          </p:cNvPr>
          <p:cNvGrpSpPr>
            <a:grpSpLocks/>
          </p:cNvGrpSpPr>
          <p:nvPr/>
        </p:nvGrpSpPr>
        <p:grpSpPr bwMode="auto">
          <a:xfrm>
            <a:off x="8720146" y="23933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5394B23-C84D-4E89-BAA6-86E9E9BB5F4F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7159FA8-E01E-4F16-9171-A132C2991E12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36395EE-8575-4AD3-9D7D-788473D61B23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DC3A44B-BD52-457E-B3BF-4D95F2B7D0C6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50058D5-08BC-42E2-88C8-935074C77F9B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A67EA8A-81E0-4D63-B1B1-7D581D8E0B4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9BD0553-307F-407B-A57D-99764BF59C3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9DBF09B-867C-4EE5-8B7A-BCD34F4FD564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DF5011E-A68F-4928-99B3-4A5B27FDF9C2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B3A8D-B471-4B4B-BA9E-0E46174A020D}"/>
                  </a:ext>
                </a:extLst>
              </p:cNvPr>
              <p:cNvSpPr txBox="1"/>
              <p:nvPr/>
            </p:nvSpPr>
            <p:spPr>
              <a:xfrm>
                <a:off x="7799483" y="3116205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18B3A8D-B471-4B4B-BA9E-0E46174A0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483" y="3116205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5AACFBF-7752-4512-9DE8-6C878482CF80}"/>
              </a:ext>
            </a:extLst>
          </p:cNvPr>
          <p:cNvCxnSpPr>
            <a:cxnSpLocks/>
          </p:cNvCxnSpPr>
          <p:nvPr/>
        </p:nvCxnSpPr>
        <p:spPr>
          <a:xfrm flipH="1" flipV="1">
            <a:off x="8523176" y="23985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AEB08B9-AE58-4391-A898-C1F6B369C1BC}"/>
              </a:ext>
            </a:extLst>
          </p:cNvPr>
          <p:cNvCxnSpPr/>
          <p:nvPr/>
        </p:nvCxnSpPr>
        <p:spPr>
          <a:xfrm flipH="1">
            <a:off x="9005922" y="41248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1D4723C-B6F3-49AF-BEF0-DC2E2E6425B7}"/>
              </a:ext>
            </a:extLst>
          </p:cNvPr>
          <p:cNvCxnSpPr>
            <a:cxnSpLocks/>
          </p:cNvCxnSpPr>
          <p:nvPr/>
        </p:nvCxnSpPr>
        <p:spPr>
          <a:xfrm>
            <a:off x="7916116" y="2190913"/>
            <a:ext cx="5289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34E5565-3215-494A-934E-75A2448666EB}"/>
                  </a:ext>
                </a:extLst>
              </p:cNvPr>
              <p:cNvSpPr txBox="1"/>
              <p:nvPr/>
            </p:nvSpPr>
            <p:spPr>
              <a:xfrm>
                <a:off x="7572516" y="1982479"/>
                <a:ext cx="3378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34E5565-3215-494A-934E-75A244866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516" y="1982479"/>
                <a:ext cx="33784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C48D8F9-2AA9-473C-995F-84E8F491DBD5}"/>
              </a:ext>
            </a:extLst>
          </p:cNvPr>
          <p:cNvCxnSpPr/>
          <p:nvPr/>
        </p:nvCxnSpPr>
        <p:spPr>
          <a:xfrm rot="5400000">
            <a:off x="10840329" y="28568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C4B137C-55E0-4216-9231-79958E6894E1}"/>
              </a:ext>
            </a:extLst>
          </p:cNvPr>
          <p:cNvCxnSpPr/>
          <p:nvPr/>
        </p:nvCxnSpPr>
        <p:spPr>
          <a:xfrm rot="5400000">
            <a:off x="10838742" y="29885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F7177CE-CE12-4234-88CD-37A8AA453009}"/>
              </a:ext>
            </a:extLst>
          </p:cNvPr>
          <p:cNvCxnSpPr/>
          <p:nvPr/>
        </p:nvCxnSpPr>
        <p:spPr>
          <a:xfrm rot="5400000" flipH="1">
            <a:off x="10483975" y="28069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0CC27C2-B1E3-4F42-BCB8-A14018B4B479}"/>
              </a:ext>
            </a:extLst>
          </p:cNvPr>
          <p:cNvCxnSpPr/>
          <p:nvPr/>
        </p:nvCxnSpPr>
        <p:spPr>
          <a:xfrm rot="5400000" flipH="1">
            <a:off x="10483975" y="37405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2FE57E1-BF3D-4648-8B43-BA00272A24B3}"/>
                  </a:ext>
                </a:extLst>
              </p:cNvPr>
              <p:cNvSpPr txBox="1"/>
              <p:nvPr/>
            </p:nvSpPr>
            <p:spPr>
              <a:xfrm>
                <a:off x="10838742" y="28860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D2FE57E1-BF3D-4648-8B43-BA00272A24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8742" y="2886001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BAB0730C-8074-4B10-AC10-109301FF62EC}"/>
              </a:ext>
            </a:extLst>
          </p:cNvPr>
          <p:cNvGrpSpPr/>
          <p:nvPr/>
        </p:nvGrpSpPr>
        <p:grpSpPr>
          <a:xfrm>
            <a:off x="6966503" y="3197147"/>
            <a:ext cx="276225" cy="195899"/>
            <a:chOff x="646265" y="3047948"/>
            <a:chExt cx="1895631" cy="93866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9DA23D51-A0E8-42E0-889E-A20FC398897C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1FCFF4B5-F3D8-44D7-A402-266485D21C9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68E0A7EB-0C95-4F86-B48C-1471B4643140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5B8B8F3E-7431-424D-ADEA-977148A1867E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82AFB41B-74BE-4F1B-AA5F-1CD06400E73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004949DC-CE08-4F48-9ACB-D5A88DC9DE22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C796C58-3BE9-46B6-B2D0-7960C02DF765}"/>
              </a:ext>
            </a:extLst>
          </p:cNvPr>
          <p:cNvSpPr txBox="1"/>
          <p:nvPr/>
        </p:nvSpPr>
        <p:spPr>
          <a:xfrm>
            <a:off x="7078767" y="5125504"/>
            <a:ext cx="3708066" cy="634020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What would this be as a time function?</a:t>
            </a:r>
          </a:p>
          <a:p>
            <a:pPr algn="l"/>
            <a:r>
              <a:rPr lang="en-US" sz="1600" dirty="0">
                <a:latin typeface="+mj-lt"/>
              </a:rPr>
              <a:t>What would it be in a lower frequency?</a:t>
            </a:r>
          </a:p>
        </p:txBody>
      </p:sp>
    </p:spTree>
    <p:extLst>
      <p:ext uri="{BB962C8B-B14F-4D97-AF65-F5344CB8AC3E}">
        <p14:creationId xmlns:p14="http://schemas.microsoft.com/office/powerpoint/2010/main" val="170131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6D02-2196-4D58-AE48-5184DA91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D0F88-6043-4F81-BA30-C1CF0C3CC8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599" y="1280160"/>
                <a:ext cx="4479737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the phasor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for this circuit if it is operated at 400 Hz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5D0F88-6043-4F81-BA30-C1CF0C3CC8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599" y="1280160"/>
                <a:ext cx="4479737" cy="5196840"/>
              </a:xfrm>
              <a:blipFill>
                <a:blip r:embed="rId2"/>
                <a:stretch>
                  <a:fillRect l="-136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5C7FCF3-1E0D-4494-819B-AB7CEC3B24A5}"/>
              </a:ext>
            </a:extLst>
          </p:cNvPr>
          <p:cNvCxnSpPr>
            <a:cxnSpLocks/>
          </p:cNvCxnSpPr>
          <p:nvPr/>
        </p:nvCxnSpPr>
        <p:spPr>
          <a:xfrm flipH="1" flipV="1">
            <a:off x="7729542" y="4419600"/>
            <a:ext cx="3113270" cy="52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B37CBB-ECD6-49FB-A2B6-4008E748334F}"/>
                  </a:ext>
                </a:extLst>
              </p:cNvPr>
              <p:cNvSpPr txBox="1"/>
              <p:nvPr/>
            </p:nvSpPr>
            <p:spPr>
              <a:xfrm>
                <a:off x="6440369" y="3353840"/>
                <a:ext cx="1101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40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30°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B37CBB-ECD6-49FB-A2B6-4008E7483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69" y="3353840"/>
                <a:ext cx="1101584" cy="369332"/>
              </a:xfrm>
              <a:prstGeom prst="rect">
                <a:avLst/>
              </a:prstGeom>
              <a:blipFill>
                <a:blip r:embed="rId3"/>
                <a:stretch>
                  <a:fillRect l="-442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D1F2C63-8DD6-4BD3-96C9-FAB16A7136A6}"/>
              </a:ext>
            </a:extLst>
          </p:cNvPr>
          <p:cNvCxnSpPr/>
          <p:nvPr/>
        </p:nvCxnSpPr>
        <p:spPr>
          <a:xfrm flipV="1">
            <a:off x="7729540" y="2714083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8002A739-F7FD-4C42-8B0B-BFB907A17C54}"/>
              </a:ext>
            </a:extLst>
          </p:cNvPr>
          <p:cNvSpPr/>
          <p:nvPr/>
        </p:nvSpPr>
        <p:spPr>
          <a:xfrm>
            <a:off x="7507186" y="3351460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7BD8E2-0DD3-4456-AFC9-C6F23232FF79}"/>
              </a:ext>
            </a:extLst>
          </p:cNvPr>
          <p:cNvSpPr txBox="1"/>
          <p:nvPr/>
        </p:nvSpPr>
        <p:spPr>
          <a:xfrm>
            <a:off x="7426487" y="309781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BAFAFB-CBFE-4F5C-BEDE-897B12A857F2}"/>
              </a:ext>
            </a:extLst>
          </p:cNvPr>
          <p:cNvSpPr txBox="1"/>
          <p:nvPr/>
        </p:nvSpPr>
        <p:spPr>
          <a:xfrm>
            <a:off x="7426487" y="3590519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E977D4-1501-43BF-A0AD-BDB5C1FB0417}"/>
              </a:ext>
            </a:extLst>
          </p:cNvPr>
          <p:cNvCxnSpPr/>
          <p:nvPr/>
        </p:nvCxnSpPr>
        <p:spPr bwMode="auto">
          <a:xfrm rot="16200000">
            <a:off x="8262939" y="2615036"/>
            <a:ext cx="138112" cy="46038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998ECB-C79D-47E3-BCE2-7A9E998DD1F4}"/>
              </a:ext>
            </a:extLst>
          </p:cNvPr>
          <p:cNvCxnSpPr/>
          <p:nvPr/>
        </p:nvCxnSpPr>
        <p:spPr bwMode="auto">
          <a:xfrm rot="16200000" flipV="1">
            <a:off x="8263732" y="2661867"/>
            <a:ext cx="276225" cy="93662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EFA779-6132-4129-9E08-61AFE0F517F8}"/>
              </a:ext>
            </a:extLst>
          </p:cNvPr>
          <p:cNvCxnSpPr/>
          <p:nvPr/>
        </p:nvCxnSpPr>
        <p:spPr bwMode="auto">
          <a:xfrm rot="16200000" flipH="1" flipV="1">
            <a:off x="8356601" y="2673774"/>
            <a:ext cx="276225" cy="92075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A985D08-F419-4838-A364-9330EA3F4C5A}"/>
              </a:ext>
            </a:extLst>
          </p:cNvPr>
          <p:cNvCxnSpPr/>
          <p:nvPr/>
        </p:nvCxnSpPr>
        <p:spPr bwMode="auto">
          <a:xfrm rot="16200000" flipV="1">
            <a:off x="8453440" y="2662661"/>
            <a:ext cx="276225" cy="92075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03442B-DF8B-46C1-B4FF-A07E8318EE4E}"/>
              </a:ext>
            </a:extLst>
          </p:cNvPr>
          <p:cNvCxnSpPr/>
          <p:nvPr/>
        </p:nvCxnSpPr>
        <p:spPr bwMode="auto">
          <a:xfrm rot="16200000" flipH="1" flipV="1">
            <a:off x="8546308" y="2672980"/>
            <a:ext cx="276225" cy="93662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C8F14CD-FA76-4549-9E71-D37236692D6C}"/>
              </a:ext>
            </a:extLst>
          </p:cNvPr>
          <p:cNvCxnSpPr/>
          <p:nvPr/>
        </p:nvCxnSpPr>
        <p:spPr bwMode="auto">
          <a:xfrm rot="16200000" flipV="1">
            <a:off x="8639971" y="2684092"/>
            <a:ext cx="276225" cy="93663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67297B-92F1-42C1-869D-5E0ACDAD7BD2}"/>
              </a:ext>
            </a:extLst>
          </p:cNvPr>
          <p:cNvCxnSpPr/>
          <p:nvPr/>
        </p:nvCxnSpPr>
        <p:spPr bwMode="auto">
          <a:xfrm rot="16200000">
            <a:off x="8770939" y="2764261"/>
            <a:ext cx="160338" cy="46037"/>
          </a:xfrm>
          <a:prstGeom prst="line">
            <a:avLst/>
          </a:prstGeom>
          <a:ln w="190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206E76F-C973-4506-A131-60927096D2EC}"/>
              </a:ext>
            </a:extLst>
          </p:cNvPr>
          <p:cNvCxnSpPr/>
          <p:nvPr/>
        </p:nvCxnSpPr>
        <p:spPr bwMode="auto">
          <a:xfrm rot="16200000" flipV="1">
            <a:off x="8019259" y="2418979"/>
            <a:ext cx="0" cy="57943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0F924C-241B-4A91-A9E2-8EDB6FCB6B3B}"/>
                  </a:ext>
                </a:extLst>
              </p:cNvPr>
              <p:cNvSpPr txBox="1"/>
              <p:nvPr/>
            </p:nvSpPr>
            <p:spPr>
              <a:xfrm>
                <a:off x="8188117" y="2216068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F0F924C-241B-4A91-A9E2-8EDB6FCB6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117" y="2216068"/>
                <a:ext cx="70724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F5461E-EEE5-45DF-BC0C-D9B0860415AC}"/>
              </a:ext>
            </a:extLst>
          </p:cNvPr>
          <p:cNvCxnSpPr/>
          <p:nvPr/>
        </p:nvCxnSpPr>
        <p:spPr>
          <a:xfrm rot="5400000">
            <a:off x="10805507" y="3207150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33A7C4-BBCC-4BB0-B723-E956E11ECC7D}"/>
              </a:ext>
            </a:extLst>
          </p:cNvPr>
          <p:cNvCxnSpPr/>
          <p:nvPr/>
        </p:nvCxnSpPr>
        <p:spPr>
          <a:xfrm rot="5400000">
            <a:off x="10803920" y="3338785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3D7188C-AB2F-4C8D-A9B5-CBA690D90051}"/>
              </a:ext>
            </a:extLst>
          </p:cNvPr>
          <p:cNvCxnSpPr>
            <a:cxnSpLocks/>
          </p:cNvCxnSpPr>
          <p:nvPr/>
        </p:nvCxnSpPr>
        <p:spPr>
          <a:xfrm flipV="1">
            <a:off x="10842813" y="2722278"/>
            <a:ext cx="0" cy="8285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981E3D1-AF05-4D9D-A91F-A104E7320107}"/>
              </a:ext>
            </a:extLst>
          </p:cNvPr>
          <p:cNvCxnSpPr>
            <a:cxnSpLocks/>
          </p:cNvCxnSpPr>
          <p:nvPr/>
        </p:nvCxnSpPr>
        <p:spPr>
          <a:xfrm flipV="1">
            <a:off x="10842812" y="3682478"/>
            <a:ext cx="0" cy="737122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A124BB-CD90-4A88-B1E6-17AE2AB4A5BC}"/>
                  </a:ext>
                </a:extLst>
              </p:cNvPr>
              <p:cNvSpPr txBox="1"/>
              <p:nvPr/>
            </p:nvSpPr>
            <p:spPr>
              <a:xfrm>
                <a:off x="9855121" y="3192342"/>
                <a:ext cx="955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A124BB-CD90-4A88-B1E6-17AE2AB4A5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121" y="3192342"/>
                <a:ext cx="95513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DA97712E-F486-4E8D-B3FD-F3A24B57CB6D}"/>
              </a:ext>
            </a:extLst>
          </p:cNvPr>
          <p:cNvGrpSpPr/>
          <p:nvPr/>
        </p:nvGrpSpPr>
        <p:grpSpPr>
          <a:xfrm>
            <a:off x="7598516" y="3501775"/>
            <a:ext cx="276225" cy="195899"/>
            <a:chOff x="646265" y="3047948"/>
            <a:chExt cx="1895631" cy="93866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E3985CC-AB4A-47F2-AF50-A266FFE504E1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4E5EAE25-6166-4462-A955-C7001A30DF86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E57B0EF0-927A-46B4-90DC-160C2E77A719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C96C26F-7016-4503-BA9C-8D0796F19EE9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A3B25196-25E3-4190-A0B2-39E9D828DE12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6709C93E-8D1A-41E5-8111-6A8EAC633A83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1FE575B-EF85-4DA3-A7BD-7E180820F16D}"/>
              </a:ext>
            </a:extLst>
          </p:cNvPr>
          <p:cNvGrpSpPr/>
          <p:nvPr/>
        </p:nvGrpSpPr>
        <p:grpSpPr>
          <a:xfrm>
            <a:off x="8881715" y="2568999"/>
            <a:ext cx="1961097" cy="304800"/>
            <a:chOff x="8881715" y="2568999"/>
            <a:chExt cx="1961097" cy="3048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AC45498-195B-467E-A93E-3018CB29B036}"/>
                </a:ext>
              </a:extLst>
            </p:cNvPr>
            <p:cNvCxnSpPr/>
            <p:nvPr/>
          </p:nvCxnSpPr>
          <p:spPr bwMode="auto">
            <a:xfrm rot="16200000" flipV="1">
              <a:off x="9171434" y="2418980"/>
              <a:ext cx="0" cy="579438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A1109D6-C294-4CF6-B45F-21C1C81F2AF2}"/>
                </a:ext>
              </a:extLst>
            </p:cNvPr>
            <p:cNvGrpSpPr/>
            <p:nvPr/>
          </p:nvGrpSpPr>
          <p:grpSpPr>
            <a:xfrm rot="16200000">
              <a:off x="9746990" y="2283162"/>
              <a:ext cx="304800" cy="876473"/>
              <a:chOff x="4114800" y="1538205"/>
              <a:chExt cx="1839433" cy="1759661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85D1C120-009E-4165-81CC-EC91C5737F84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8" name="Arc 57">
                  <a:extLst>
                    <a:ext uri="{FF2B5EF4-FFF2-40B4-BE49-F238E27FC236}">
                      <a16:creationId xmlns:a16="http://schemas.microsoft.com/office/drawing/2014/main" id="{3EB9FC98-91CB-4AA7-A97C-15E611B296A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9" name="Arc 58">
                  <a:extLst>
                    <a:ext uri="{FF2B5EF4-FFF2-40B4-BE49-F238E27FC236}">
                      <a16:creationId xmlns:a16="http://schemas.microsoft.com/office/drawing/2014/main" id="{B64736BB-CC1A-48F3-9E6F-14E99CC04FE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02E1EEA0-26F4-4196-BFDF-886161F97656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6" name="Arc 55">
                  <a:extLst>
                    <a:ext uri="{FF2B5EF4-FFF2-40B4-BE49-F238E27FC236}">
                      <a16:creationId xmlns:a16="http://schemas.microsoft.com/office/drawing/2014/main" id="{5642B18E-BA15-4234-BAAA-F7342FDF3E6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7" name="Arc 56">
                  <a:extLst>
                    <a:ext uri="{FF2B5EF4-FFF2-40B4-BE49-F238E27FC236}">
                      <a16:creationId xmlns:a16="http://schemas.microsoft.com/office/drawing/2014/main" id="{196BFCBC-4B34-4134-91C4-73D3F54533CF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C53EABB6-0CEB-4448-ADEE-483C28B1A26D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4" name="Arc 53">
                  <a:extLst>
                    <a:ext uri="{FF2B5EF4-FFF2-40B4-BE49-F238E27FC236}">
                      <a16:creationId xmlns:a16="http://schemas.microsoft.com/office/drawing/2014/main" id="{2CD391FB-21E2-4B6E-A459-D22856C8531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5" name="Arc 54">
                  <a:extLst>
                    <a:ext uri="{FF2B5EF4-FFF2-40B4-BE49-F238E27FC236}">
                      <a16:creationId xmlns:a16="http://schemas.microsoft.com/office/drawing/2014/main" id="{6DDF189E-D94F-4DF7-A0AC-41679EFFD142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91A51DD1-83FE-47E2-AEE0-57F5AADD1B9F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7899AB84-6801-4305-9AB2-E34FF8B61883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3" name="Arc 52">
                  <a:extLst>
                    <a:ext uri="{FF2B5EF4-FFF2-40B4-BE49-F238E27FC236}">
                      <a16:creationId xmlns:a16="http://schemas.microsoft.com/office/drawing/2014/main" id="{1BE3BABD-6738-46BC-A2D3-FD2B89142626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A251C72B-0626-4759-B773-78F0DFA4FEBC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AD7C24B2-27EB-481F-8D85-CCE87E08D80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3BAEC689-939D-4B27-821F-4C61A2CBDB90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4CDD547-41DC-4AE9-9007-F2CA5E339DF9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48" name="Arc 47">
                  <a:extLst>
                    <a:ext uri="{FF2B5EF4-FFF2-40B4-BE49-F238E27FC236}">
                      <a16:creationId xmlns:a16="http://schemas.microsoft.com/office/drawing/2014/main" id="{7881C766-C038-4BF3-A543-943B94FFC5B9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70E302A1-EC01-4915-BD94-D3EE7DD3689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C69103F6-F1B4-4124-863B-28AEB36AA385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6" name="Arc 45">
                  <a:extLst>
                    <a:ext uri="{FF2B5EF4-FFF2-40B4-BE49-F238E27FC236}">
                      <a16:creationId xmlns:a16="http://schemas.microsoft.com/office/drawing/2014/main" id="{81F785E0-72A9-4060-BF60-FF1875531DEB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7" name="Arc 46">
                  <a:extLst>
                    <a:ext uri="{FF2B5EF4-FFF2-40B4-BE49-F238E27FC236}">
                      <a16:creationId xmlns:a16="http://schemas.microsoft.com/office/drawing/2014/main" id="{D4441B76-B1B3-43B2-9530-6E49835C61C4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8D8F8FC-0730-4126-9A77-72C780D9C8C5}"/>
                </a:ext>
              </a:extLst>
            </p:cNvPr>
            <p:cNvCxnSpPr>
              <a:cxnSpLocks/>
              <a:endCxn id="47" idx="0"/>
            </p:cNvCxnSpPr>
            <p:nvPr/>
          </p:nvCxnSpPr>
          <p:spPr>
            <a:xfrm flipH="1">
              <a:off x="10332688" y="2722279"/>
              <a:ext cx="51012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8DB5A5-726D-4F3C-8339-1E89E0A54407}"/>
                  </a:ext>
                </a:extLst>
              </p:cNvPr>
              <p:cNvSpPr txBox="1"/>
              <p:nvPr/>
            </p:nvSpPr>
            <p:spPr>
              <a:xfrm>
                <a:off x="9393884" y="2135319"/>
                <a:ext cx="79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78DB5A5-726D-4F3C-8339-1E89E0A54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884" y="2135319"/>
                <a:ext cx="79092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CA008A9D-FB7F-4D51-AF4A-7F2E7F2BEB12}"/>
              </a:ext>
            </a:extLst>
          </p:cNvPr>
          <p:cNvSpPr txBox="1"/>
          <p:nvPr/>
        </p:nvSpPr>
        <p:spPr>
          <a:xfrm>
            <a:off x="11179404" y="3097819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BCC71D-025F-43AF-B525-B2E5AC0B769F}"/>
              </a:ext>
            </a:extLst>
          </p:cNvPr>
          <p:cNvSpPr txBox="1"/>
          <p:nvPr/>
        </p:nvSpPr>
        <p:spPr>
          <a:xfrm>
            <a:off x="11179404" y="3590519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45DDED6-012E-474A-A6F0-D8A614018223}"/>
                  </a:ext>
                </a:extLst>
              </p:cNvPr>
              <p:cNvSpPr txBox="1"/>
              <p:nvPr/>
            </p:nvSpPr>
            <p:spPr>
              <a:xfrm>
                <a:off x="11179403" y="3414816"/>
                <a:ext cx="43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45DDED6-012E-474A-A6F0-D8A614018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9403" y="3414816"/>
                <a:ext cx="4323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9049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ED9A-462E-496B-BA20-9163469E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BFD1B-3B06-43EB-8B77-91C64871DF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027050" cy="5196840"/>
              </a:xfrm>
            </p:spPr>
            <p:txBody>
              <a:bodyPr/>
              <a:lstStyle/>
              <a:p>
                <a:r>
                  <a:rPr lang="en-US" dirty="0"/>
                  <a:t>Solve for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 The impedance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already given, so you don’t need the frequency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01BFD1B-3B06-43EB-8B77-91C64871DF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027050" cy="5196840"/>
              </a:xfrm>
              <a:blipFill>
                <a:blip r:embed="rId2"/>
                <a:stretch>
                  <a:fillRect l="-91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A560876-B70F-48C5-97D1-8B012D54FE07}"/>
              </a:ext>
            </a:extLst>
          </p:cNvPr>
          <p:cNvCxnSpPr>
            <a:cxnSpLocks/>
          </p:cNvCxnSpPr>
          <p:nvPr/>
        </p:nvCxnSpPr>
        <p:spPr>
          <a:xfrm flipH="1">
            <a:off x="7391016" y="4504732"/>
            <a:ext cx="2983446" cy="133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DC6DC98C-B056-49CB-BFD8-D6AF95B6FCE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100448" y="1906480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8681D50-A8D5-4355-B5CB-AB466E7BE0C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4E838D2-5B82-4EB5-80ED-C6D361C246AC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2CF4D97-6A78-41E7-8EB7-F3E4B3282115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3499E35-1416-4EB3-8457-5863AC290C70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9B17D0A-D1CD-4DF9-AE64-97D14228737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77B601-FE45-4D52-9E59-707C577022A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30083FA-1A95-46BE-9335-E4555B0776EB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4E1D08-1E5F-4D57-82DA-64D1EB4ED47F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60206A3-A82B-41D0-8FF1-0399EC886090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E60574-00F2-485B-95B0-097774DB5309}"/>
                  </a:ext>
                </a:extLst>
              </p:cNvPr>
              <p:cNvSpPr txBox="1"/>
              <p:nvPr/>
            </p:nvSpPr>
            <p:spPr>
              <a:xfrm>
                <a:off x="7594443" y="3397564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CE60574-00F2-485B-95B0-097774DB5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4443" y="3397564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40F1F7-9B10-42AE-84DE-BEABA40B3178}"/>
                  </a:ext>
                </a:extLst>
              </p:cNvPr>
              <p:cNvSpPr txBox="1"/>
              <p:nvPr/>
            </p:nvSpPr>
            <p:spPr>
              <a:xfrm>
                <a:off x="7873263" y="2273573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540F1F7-9B10-42AE-84DE-BEABA40B31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3263" y="2273573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140">
            <a:extLst>
              <a:ext uri="{FF2B5EF4-FFF2-40B4-BE49-F238E27FC236}">
                <a16:creationId xmlns:a16="http://schemas.microsoft.com/office/drawing/2014/main" id="{C0F91986-FE82-4AB7-AFCE-36216099F6A9}"/>
              </a:ext>
            </a:extLst>
          </p:cNvPr>
          <p:cNvGrpSpPr>
            <a:grpSpLocks/>
          </p:cNvGrpSpPr>
          <p:nvPr/>
        </p:nvGrpSpPr>
        <p:grpSpPr bwMode="auto">
          <a:xfrm>
            <a:off x="9177346" y="27743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F586C70-2390-49EF-8AEA-76B05D161A31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9975C16-227D-4175-9265-0DB8C0665700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3CC214F-C792-4F94-9917-6F7E03323EB6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6A61C93-3E7C-45BD-B3C2-B30A47C8D462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2990B66-5E26-4A4B-B76A-720673FF7C89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086A54-0636-4FD3-BA22-F97CFF645CB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AF4D1CB-AB03-498A-9139-A3BCA6BE49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70EED9B-E2B2-45AF-ADDC-98D031847C8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54628C6-F59D-423C-A854-97A652819EB3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E8ADAB-0B7F-4464-B094-E218DCAC1AF9}"/>
                  </a:ext>
                </a:extLst>
              </p:cNvPr>
              <p:cNvSpPr txBox="1"/>
              <p:nvPr/>
            </p:nvSpPr>
            <p:spPr>
              <a:xfrm>
                <a:off x="8411571" y="3491712"/>
                <a:ext cx="824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AE8ADAB-0B7F-4464-B094-E218DCAC1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1571" y="3491712"/>
                <a:ext cx="82426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963F552-5D45-4051-B591-12A4E13B8980}"/>
              </a:ext>
            </a:extLst>
          </p:cNvPr>
          <p:cNvCxnSpPr>
            <a:cxnSpLocks/>
          </p:cNvCxnSpPr>
          <p:nvPr/>
        </p:nvCxnSpPr>
        <p:spPr>
          <a:xfrm flipH="1" flipV="1">
            <a:off x="8980376" y="27795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5190244-E493-4B40-BB47-69797019346D}"/>
              </a:ext>
            </a:extLst>
          </p:cNvPr>
          <p:cNvCxnSpPr/>
          <p:nvPr/>
        </p:nvCxnSpPr>
        <p:spPr>
          <a:xfrm flipH="1">
            <a:off x="9463122" y="45058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6BC934-6C77-461C-8981-727504EB9DDB}"/>
              </a:ext>
            </a:extLst>
          </p:cNvPr>
          <p:cNvCxnSpPr>
            <a:cxnSpLocks/>
          </p:cNvCxnSpPr>
          <p:nvPr/>
        </p:nvCxnSpPr>
        <p:spPr>
          <a:xfrm>
            <a:off x="9596413" y="33995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261BC5-80E2-4B12-A823-251D81984A9F}"/>
                  </a:ext>
                </a:extLst>
              </p:cNvPr>
              <p:cNvSpPr txBox="1"/>
              <p:nvPr/>
            </p:nvSpPr>
            <p:spPr>
              <a:xfrm>
                <a:off x="9419786" y="3052342"/>
                <a:ext cx="4190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8261BC5-80E2-4B12-A823-251D81984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9786" y="3052342"/>
                <a:ext cx="419025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>
            <a:extLst>
              <a:ext uri="{FF2B5EF4-FFF2-40B4-BE49-F238E27FC236}">
                <a16:creationId xmlns:a16="http://schemas.microsoft.com/office/drawing/2014/main" id="{05300B3D-C81F-4282-9E14-C9D7EC7442FF}"/>
              </a:ext>
            </a:extLst>
          </p:cNvPr>
          <p:cNvGrpSpPr/>
          <p:nvPr/>
        </p:nvGrpSpPr>
        <p:grpSpPr>
          <a:xfrm>
            <a:off x="10952248" y="2794243"/>
            <a:ext cx="688974" cy="1720983"/>
            <a:chOff x="10952248" y="2794243"/>
            <a:chExt cx="688974" cy="1720983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909908F-46A3-4A42-8740-846E5E35D05C}"/>
                </a:ext>
              </a:extLst>
            </p:cNvPr>
            <p:cNvCxnSpPr/>
            <p:nvPr/>
          </p:nvCxnSpPr>
          <p:spPr>
            <a:xfrm rot="5400000">
              <a:off x="11297529" y="3237869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4850661-1169-4F0F-A6C4-14718781A6DD}"/>
                </a:ext>
              </a:extLst>
            </p:cNvPr>
            <p:cNvCxnSpPr/>
            <p:nvPr/>
          </p:nvCxnSpPr>
          <p:spPr>
            <a:xfrm rot="5400000">
              <a:off x="11295942" y="3369504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A70FB13-50E1-4FC7-A4FF-CA8888FB3241}"/>
                </a:ext>
              </a:extLst>
            </p:cNvPr>
            <p:cNvCxnSpPr/>
            <p:nvPr/>
          </p:nvCxnSpPr>
          <p:spPr>
            <a:xfrm rot="5400000" flipH="1">
              <a:off x="10941175" y="3187903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ACEBEA8-8AAC-4C95-B994-C30A93DE7B32}"/>
                </a:ext>
              </a:extLst>
            </p:cNvPr>
            <p:cNvCxnSpPr/>
            <p:nvPr/>
          </p:nvCxnSpPr>
          <p:spPr>
            <a:xfrm rot="5400000" flipH="1">
              <a:off x="10941175" y="4121567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3D9134-E512-4A63-9070-9238280C3811}"/>
                  </a:ext>
                </a:extLst>
              </p:cNvPr>
              <p:cNvSpPr txBox="1"/>
              <p:nvPr/>
            </p:nvSpPr>
            <p:spPr>
              <a:xfrm>
                <a:off x="10044964" y="2894047"/>
                <a:ext cx="16651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3D9134-E512-4A63-9070-9238280C3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4964" y="2894047"/>
                <a:ext cx="1665127" cy="646331"/>
              </a:xfrm>
              <a:prstGeom prst="rect">
                <a:avLst/>
              </a:prstGeom>
              <a:blipFill>
                <a:blip r:embed="rId7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E4D3F05-FAF5-43C9-858F-0F371FD8C411}"/>
                  </a:ext>
                </a:extLst>
              </p:cNvPr>
              <p:cNvSpPr txBox="1"/>
              <p:nvPr/>
            </p:nvSpPr>
            <p:spPr>
              <a:xfrm>
                <a:off x="6008458" y="3439216"/>
                <a:ext cx="1296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100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0°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E4D3F05-FAF5-43C9-858F-0F371FD8C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458" y="3439216"/>
                <a:ext cx="1296943" cy="369332"/>
              </a:xfrm>
              <a:prstGeom prst="rect">
                <a:avLst/>
              </a:prstGeom>
              <a:blipFill>
                <a:blip r:embed="rId8"/>
                <a:stretch>
                  <a:fillRect l="-424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DF90B9B-81C6-438C-BA44-BC2BEB51184F}"/>
              </a:ext>
            </a:extLst>
          </p:cNvPr>
          <p:cNvCxnSpPr/>
          <p:nvPr/>
        </p:nvCxnSpPr>
        <p:spPr>
          <a:xfrm flipV="1">
            <a:off x="7391016" y="2770257"/>
            <a:ext cx="4520" cy="17243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EAA9A60C-3430-48B6-909E-C03AE25C86BF}"/>
              </a:ext>
            </a:extLst>
          </p:cNvPr>
          <p:cNvSpPr/>
          <p:nvPr/>
        </p:nvSpPr>
        <p:spPr>
          <a:xfrm>
            <a:off x="7168662" y="3407634"/>
            <a:ext cx="457200" cy="457200"/>
          </a:xfrm>
          <a:prstGeom prst="ellipse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27EC9D2-107A-4240-A97A-9C71AAB29DFD}"/>
              </a:ext>
            </a:extLst>
          </p:cNvPr>
          <p:cNvSpPr txBox="1"/>
          <p:nvPr/>
        </p:nvSpPr>
        <p:spPr>
          <a:xfrm>
            <a:off x="7087963" y="315399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140C91E-4A99-46A1-ACC5-F406E358A94C}"/>
              </a:ext>
            </a:extLst>
          </p:cNvPr>
          <p:cNvSpPr txBox="1"/>
          <p:nvPr/>
        </p:nvSpPr>
        <p:spPr>
          <a:xfrm>
            <a:off x="7087963" y="364669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4769FD-12EC-44A7-8A81-3C3487513ACC}"/>
              </a:ext>
            </a:extLst>
          </p:cNvPr>
          <p:cNvGrpSpPr/>
          <p:nvPr/>
        </p:nvGrpSpPr>
        <p:grpSpPr>
          <a:xfrm>
            <a:off x="7259992" y="3557949"/>
            <a:ext cx="276225" cy="195899"/>
            <a:chOff x="646265" y="3047948"/>
            <a:chExt cx="1895631" cy="938665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43DDEB9-41AF-4751-8375-CEAADF5F0CE7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56" name="Arc 55">
                <a:extLst>
                  <a:ext uri="{FF2B5EF4-FFF2-40B4-BE49-F238E27FC236}">
                    <a16:creationId xmlns:a16="http://schemas.microsoft.com/office/drawing/2014/main" id="{D587A922-CC47-4191-8BC6-25E868CA9D19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99B16CDA-D596-40A5-BBE0-5AEE23BE09E4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DA575FF-8997-4C31-8105-9D2CBD75677F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54" name="Arc 53">
                <a:extLst>
                  <a:ext uri="{FF2B5EF4-FFF2-40B4-BE49-F238E27FC236}">
                    <a16:creationId xmlns:a16="http://schemas.microsoft.com/office/drawing/2014/main" id="{D7D44A37-0863-4B45-A5FC-F0526E1853AE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Arc 54">
                <a:extLst>
                  <a:ext uri="{FF2B5EF4-FFF2-40B4-BE49-F238E27FC236}">
                    <a16:creationId xmlns:a16="http://schemas.microsoft.com/office/drawing/2014/main" id="{77BBF91E-F9BB-4F62-B2C5-A91665E6E74F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389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8BC5B-F4F1-43A2-9FD7-5B45840E7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93F0FC-F156-441B-BD68-2FF76CD09F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272665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=7.1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1256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−10°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=113.1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1256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+45°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the time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(Try using mesh-current analysis and node-voltage analysis.)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93F0FC-F156-441B-BD68-2FF76CD09F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272665" cy="5196840"/>
              </a:xfrm>
              <a:blipFill>
                <a:blip r:embed="rId2"/>
                <a:stretch>
                  <a:fillRect l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54">
            <a:extLst>
              <a:ext uri="{FF2B5EF4-FFF2-40B4-BE49-F238E27FC236}">
                <a16:creationId xmlns:a16="http://schemas.microsoft.com/office/drawing/2014/main" id="{ED070BDF-CBCD-475E-81F8-B6317F4D776D}"/>
              </a:ext>
            </a:extLst>
          </p:cNvPr>
          <p:cNvGrpSpPr>
            <a:grpSpLocks/>
          </p:cNvGrpSpPr>
          <p:nvPr/>
        </p:nvGrpSpPr>
        <p:grpSpPr bwMode="auto">
          <a:xfrm>
            <a:off x="7533601" y="3179059"/>
            <a:ext cx="457200" cy="1701800"/>
            <a:chOff x="2870970" y="2690727"/>
            <a:chExt cx="457183" cy="1701799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498C88C-EEF4-4146-9338-A88BFDB7DFBC}"/>
                </a:ext>
              </a:extLst>
            </p:cNvPr>
            <p:cNvCxnSpPr/>
            <p:nvPr/>
          </p:nvCxnSpPr>
          <p:spPr>
            <a:xfrm flipV="1">
              <a:off x="3099561" y="2690727"/>
              <a:ext cx="0" cy="170179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9D0764E-C62A-4F5B-B7EC-39DC19541095}"/>
                </a:ext>
              </a:extLst>
            </p:cNvPr>
            <p:cNvSpPr/>
            <p:nvPr/>
          </p:nvSpPr>
          <p:spPr bwMode="auto">
            <a:xfrm>
              <a:off x="2870970" y="3325727"/>
              <a:ext cx="457183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A40DE7-9101-4183-9B95-3FB200B31653}"/>
                  </a:ext>
                </a:extLst>
              </p:cNvPr>
              <p:cNvSpPr txBox="1"/>
              <p:nvPr/>
            </p:nvSpPr>
            <p:spPr>
              <a:xfrm>
                <a:off x="7162800" y="3822203"/>
                <a:ext cx="4486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1A40DE7-9101-4183-9B95-3FB200B31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822203"/>
                <a:ext cx="44864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FF08BF9C-6314-4ADF-AE8E-1B8FE19689F3}"/>
              </a:ext>
            </a:extLst>
          </p:cNvPr>
          <p:cNvGrpSpPr/>
          <p:nvPr/>
        </p:nvGrpSpPr>
        <p:grpSpPr>
          <a:xfrm>
            <a:off x="9284574" y="3176774"/>
            <a:ext cx="849835" cy="1724341"/>
            <a:chOff x="1600200" y="3519182"/>
            <a:chExt cx="849835" cy="1724341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A6385AD-EC62-4858-BC96-3ECDB90005A2}"/>
                </a:ext>
              </a:extLst>
            </p:cNvPr>
            <p:cNvCxnSpPr/>
            <p:nvPr/>
          </p:nvCxnSpPr>
          <p:spPr>
            <a:xfrm>
              <a:off x="1760663" y="4098041"/>
              <a:ext cx="137540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A67E8B4-1C21-46D1-80B4-4C6E8BBA02A2}"/>
                </a:ext>
              </a:extLst>
            </p:cNvPr>
            <p:cNvCxnSpPr/>
            <p:nvPr/>
          </p:nvCxnSpPr>
          <p:spPr>
            <a:xfrm flipV="1">
              <a:off x="1623123" y="414461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25820E3-F15B-4165-935B-B0708314D9D9}"/>
                </a:ext>
              </a:extLst>
            </p:cNvPr>
            <p:cNvCxnSpPr/>
            <p:nvPr/>
          </p:nvCxnSpPr>
          <p:spPr>
            <a:xfrm flipH="1" flipV="1">
              <a:off x="1611662" y="4237756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2A6FCFA-1144-4AB3-BE19-C01A2A9C6836}"/>
                </a:ext>
              </a:extLst>
            </p:cNvPr>
            <p:cNvCxnSpPr/>
            <p:nvPr/>
          </p:nvCxnSpPr>
          <p:spPr>
            <a:xfrm flipV="1">
              <a:off x="1623123" y="4334780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80B0C62-E4F6-40AD-A96A-C8A40EC31F45}"/>
                </a:ext>
              </a:extLst>
            </p:cNvPr>
            <p:cNvCxnSpPr/>
            <p:nvPr/>
          </p:nvCxnSpPr>
          <p:spPr>
            <a:xfrm flipH="1" flipV="1">
              <a:off x="1611662" y="4427923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6E1B89-286B-4DF1-B1B7-84A5F7DE94ED}"/>
                </a:ext>
              </a:extLst>
            </p:cNvPr>
            <p:cNvCxnSpPr/>
            <p:nvPr/>
          </p:nvCxnSpPr>
          <p:spPr>
            <a:xfrm flipV="1">
              <a:off x="1600200" y="4521067"/>
              <a:ext cx="275080" cy="9314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8B9B5B0-37B6-41A9-9A5B-F9F0D27D35FC}"/>
                </a:ext>
              </a:extLst>
            </p:cNvPr>
            <p:cNvCxnSpPr/>
            <p:nvPr/>
          </p:nvCxnSpPr>
          <p:spPr>
            <a:xfrm>
              <a:off x="1600200" y="4618091"/>
              <a:ext cx="160463" cy="4657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A37316B-CBE7-4BF0-B2BD-34D5796148E7}"/>
                </a:ext>
              </a:extLst>
            </p:cNvPr>
            <p:cNvCxnSpPr/>
            <p:nvPr/>
          </p:nvCxnSpPr>
          <p:spPr>
            <a:xfrm flipV="1">
              <a:off x="1760663" y="3519182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7602436-DC16-4ED3-8BC3-254B62781298}"/>
                </a:ext>
              </a:extLst>
            </p:cNvPr>
            <p:cNvCxnSpPr/>
            <p:nvPr/>
          </p:nvCxnSpPr>
          <p:spPr>
            <a:xfrm flipV="1">
              <a:off x="1760663" y="4664663"/>
              <a:ext cx="0" cy="57886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1B09AA7-57EC-4239-9992-5B423BC740B1}"/>
                </a:ext>
              </a:extLst>
            </p:cNvPr>
            <p:cNvSpPr txBox="1"/>
            <p:nvPr/>
          </p:nvSpPr>
          <p:spPr>
            <a:xfrm>
              <a:off x="1856603" y="4216650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10</a:t>
              </a:r>
              <a:r>
                <a:rPr lang="en-US" sz="1800" dirty="0">
                  <a:latin typeface="Symbol" pitchFamily="18" charset="2"/>
                </a:rPr>
                <a:t>W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E814F26-13C7-4C79-A25C-D89F97D9A7F1}"/>
              </a:ext>
            </a:extLst>
          </p:cNvPr>
          <p:cNvCxnSpPr/>
          <p:nvPr/>
        </p:nvCxnSpPr>
        <p:spPr bwMode="auto">
          <a:xfrm rot="16200000">
            <a:off x="9975372" y="3098762"/>
            <a:ext cx="138112" cy="460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BAEE70-E8F7-442B-BFEC-1B8B0E19B24A}"/>
              </a:ext>
            </a:extLst>
          </p:cNvPr>
          <p:cNvCxnSpPr/>
          <p:nvPr/>
        </p:nvCxnSpPr>
        <p:spPr bwMode="auto">
          <a:xfrm rot="16200000" flipV="1">
            <a:off x="9976165" y="3145593"/>
            <a:ext cx="276225" cy="93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7D5D20-54E2-4E1E-B462-BBA8D6FEBA87}"/>
              </a:ext>
            </a:extLst>
          </p:cNvPr>
          <p:cNvCxnSpPr/>
          <p:nvPr/>
        </p:nvCxnSpPr>
        <p:spPr bwMode="auto">
          <a:xfrm rot="16200000" flipH="1" flipV="1">
            <a:off x="10069034" y="3157499"/>
            <a:ext cx="276225" cy="9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FD5F681-7100-4E32-8A2A-995FA374A11A}"/>
              </a:ext>
            </a:extLst>
          </p:cNvPr>
          <p:cNvCxnSpPr/>
          <p:nvPr/>
        </p:nvCxnSpPr>
        <p:spPr bwMode="auto">
          <a:xfrm rot="16200000" flipV="1">
            <a:off x="10165873" y="3146386"/>
            <a:ext cx="276225" cy="92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AA005A2-AF45-4167-A630-661B0A1595A3}"/>
              </a:ext>
            </a:extLst>
          </p:cNvPr>
          <p:cNvCxnSpPr/>
          <p:nvPr/>
        </p:nvCxnSpPr>
        <p:spPr bwMode="auto">
          <a:xfrm rot="16200000" flipH="1" flipV="1">
            <a:off x="10258740" y="3156706"/>
            <a:ext cx="276225" cy="936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CE2B08A-3B32-4A3D-8F1D-60C2D31AF424}"/>
              </a:ext>
            </a:extLst>
          </p:cNvPr>
          <p:cNvCxnSpPr/>
          <p:nvPr/>
        </p:nvCxnSpPr>
        <p:spPr bwMode="auto">
          <a:xfrm rot="16200000" flipV="1">
            <a:off x="10352403" y="3167817"/>
            <a:ext cx="276225" cy="9366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E150611-4F0F-479B-9EF0-A3C4EB133433}"/>
              </a:ext>
            </a:extLst>
          </p:cNvPr>
          <p:cNvCxnSpPr/>
          <p:nvPr/>
        </p:nvCxnSpPr>
        <p:spPr bwMode="auto">
          <a:xfrm rot="16200000">
            <a:off x="10483372" y="3247986"/>
            <a:ext cx="160338" cy="46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54B3B5C-09FA-44D2-A0E8-3A526D3A444A}"/>
              </a:ext>
            </a:extLst>
          </p:cNvPr>
          <p:cNvCxnSpPr/>
          <p:nvPr/>
        </p:nvCxnSpPr>
        <p:spPr bwMode="auto">
          <a:xfrm rot="16200000" flipV="1">
            <a:off x="9731691" y="2902705"/>
            <a:ext cx="0" cy="5794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7D2F48D-42FF-42C0-ACBB-9952CBFB7B36}"/>
              </a:ext>
            </a:extLst>
          </p:cNvPr>
          <p:cNvCxnSpPr/>
          <p:nvPr/>
        </p:nvCxnSpPr>
        <p:spPr bwMode="auto">
          <a:xfrm rot="16200000" flipV="1">
            <a:off x="10876278" y="2902705"/>
            <a:ext cx="0" cy="5794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2984CC1-C437-4910-9979-D0D09F9CF178}"/>
              </a:ext>
            </a:extLst>
          </p:cNvPr>
          <p:cNvSpPr txBox="1"/>
          <p:nvPr/>
        </p:nvSpPr>
        <p:spPr>
          <a:xfrm>
            <a:off x="10063956" y="3281711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dirty="0">
                <a:latin typeface="Symbol" pitchFamily="18" charset="2"/>
              </a:rPr>
              <a:t>W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2E012C-C2A1-4674-8536-DB4E62C658D7}"/>
              </a:ext>
            </a:extLst>
          </p:cNvPr>
          <p:cNvCxnSpPr/>
          <p:nvPr/>
        </p:nvCxnSpPr>
        <p:spPr>
          <a:xfrm flipH="1" flipV="1">
            <a:off x="7749501" y="4891395"/>
            <a:ext cx="3429797" cy="69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0ED9560-EC08-43C7-930F-A8599672F359}"/>
              </a:ext>
            </a:extLst>
          </p:cNvPr>
          <p:cNvGrpSpPr/>
          <p:nvPr/>
        </p:nvGrpSpPr>
        <p:grpSpPr>
          <a:xfrm>
            <a:off x="8925023" y="3574656"/>
            <a:ext cx="467179" cy="826532"/>
            <a:chOff x="7134849" y="3810000"/>
            <a:chExt cx="467179" cy="82653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06670C-5D7F-46D9-9476-F641E8A64298}"/>
                </a:ext>
              </a:extLst>
            </p:cNvPr>
            <p:cNvSpPr txBox="1"/>
            <p:nvPr/>
          </p:nvSpPr>
          <p:spPr>
            <a:xfrm>
              <a:off x="7239000" y="3810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959ED444-3F28-4E69-937A-6DE699CC3D0A}"/>
                    </a:ext>
                  </a:extLst>
                </p:cNvPr>
                <p:cNvSpPr txBox="1"/>
                <p:nvPr/>
              </p:nvSpPr>
              <p:spPr>
                <a:xfrm>
                  <a:off x="7134849" y="4091655"/>
                  <a:ext cx="46717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067839D5-0C1E-4EB4-873E-C35399EE8C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4849" y="4091655"/>
                  <a:ext cx="46717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B9AB661-D3BD-4679-AF8B-6C90ABF6A417}"/>
                </a:ext>
              </a:extLst>
            </p:cNvPr>
            <p:cNvSpPr txBox="1"/>
            <p:nvPr/>
          </p:nvSpPr>
          <p:spPr>
            <a:xfrm>
              <a:off x="7239000" y="4267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1BCB31C-7581-4FA8-BAC5-E14F58611727}"/>
              </a:ext>
            </a:extLst>
          </p:cNvPr>
          <p:cNvGrpSpPr/>
          <p:nvPr/>
        </p:nvGrpSpPr>
        <p:grpSpPr>
          <a:xfrm>
            <a:off x="7749136" y="1833528"/>
            <a:ext cx="3420036" cy="1380249"/>
            <a:chOff x="595707" y="2174114"/>
            <a:chExt cx="3420036" cy="1380249"/>
          </a:xfrm>
        </p:grpSpPr>
        <p:grpSp>
          <p:nvGrpSpPr>
            <p:cNvPr id="59" name="Group 109">
              <a:extLst>
                <a:ext uri="{FF2B5EF4-FFF2-40B4-BE49-F238E27FC236}">
                  <a16:creationId xmlns:a16="http://schemas.microsoft.com/office/drawing/2014/main" id="{C70C6BE2-0E0D-4A28-B2E0-1CC0CF3B94D0}"/>
                </a:ext>
              </a:extLst>
            </p:cNvPr>
            <p:cNvGrpSpPr/>
            <p:nvPr/>
          </p:nvGrpSpPr>
          <p:grpSpPr>
            <a:xfrm rot="16200000" flipH="1">
              <a:off x="2139501" y="1552060"/>
              <a:ext cx="457200" cy="1701308"/>
              <a:chOff x="1659748" y="4318490"/>
              <a:chExt cx="457200" cy="1701308"/>
            </a:xfrm>
          </p:grpSpPr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0942CB60-8C2E-481C-880C-DF7340B496A7}"/>
                  </a:ext>
                </a:extLst>
              </p:cNvPr>
              <p:cNvCxnSpPr/>
              <p:nvPr/>
            </p:nvCxnSpPr>
            <p:spPr>
              <a:xfrm flipV="1">
                <a:off x="1895911" y="4318490"/>
                <a:ext cx="0" cy="170130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FA844761-EAF6-427C-A128-7BCB517739BE}"/>
                  </a:ext>
                </a:extLst>
              </p:cNvPr>
              <p:cNvSpPr/>
              <p:nvPr/>
            </p:nvSpPr>
            <p:spPr>
              <a:xfrm>
                <a:off x="1659748" y="4961679"/>
                <a:ext cx="457200" cy="457200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71D9FED-F373-4251-B796-952A529B2C6F}"/>
                </a:ext>
              </a:extLst>
            </p:cNvPr>
            <p:cNvCxnSpPr/>
            <p:nvPr/>
          </p:nvCxnSpPr>
          <p:spPr>
            <a:xfrm>
              <a:off x="596072" y="2408099"/>
              <a:ext cx="12225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FABAC77-BAD3-4DE0-8C11-D2276EB795C9}"/>
                </a:ext>
              </a:extLst>
            </p:cNvPr>
            <p:cNvCxnSpPr/>
            <p:nvPr/>
          </p:nvCxnSpPr>
          <p:spPr>
            <a:xfrm>
              <a:off x="2783843" y="2408099"/>
              <a:ext cx="122257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EB0424F-CAFE-4C0A-B717-BB7CB31820A6}"/>
                </a:ext>
              </a:extLst>
            </p:cNvPr>
            <p:cNvCxnSpPr/>
            <p:nvPr/>
          </p:nvCxnSpPr>
          <p:spPr>
            <a:xfrm>
              <a:off x="595707" y="2395399"/>
              <a:ext cx="5147" cy="1144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C1CE934-D0C0-4DE9-802F-A69FAE6DDBB7}"/>
                </a:ext>
              </a:extLst>
            </p:cNvPr>
            <p:cNvCxnSpPr/>
            <p:nvPr/>
          </p:nvCxnSpPr>
          <p:spPr>
            <a:xfrm>
              <a:off x="4010596" y="2409381"/>
              <a:ext cx="5147" cy="114498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267EB30D-0CAE-44F7-8CF7-B8B7182E93BB}"/>
              </a:ext>
            </a:extLst>
          </p:cNvPr>
          <p:cNvCxnSpPr/>
          <p:nvPr/>
        </p:nvCxnSpPr>
        <p:spPr>
          <a:xfrm rot="16200000" flipH="1" flipV="1">
            <a:off x="9415593" y="2211111"/>
            <a:ext cx="6246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EE288BE-289E-4D5B-B549-060B4C2C31B5}"/>
                  </a:ext>
                </a:extLst>
              </p:cNvPr>
              <p:cNvSpPr txBox="1"/>
              <p:nvPr/>
            </p:nvSpPr>
            <p:spPr>
              <a:xfrm>
                <a:off x="8737888" y="2392464"/>
                <a:ext cx="18713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EE288BE-289E-4D5B-B549-060B4C2C3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888" y="2392464"/>
                <a:ext cx="18713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67">
            <a:extLst>
              <a:ext uri="{FF2B5EF4-FFF2-40B4-BE49-F238E27FC236}">
                <a16:creationId xmlns:a16="http://schemas.microsoft.com/office/drawing/2014/main" id="{84E4D956-A7A0-4567-A42D-5F4BBB76F35C}"/>
              </a:ext>
            </a:extLst>
          </p:cNvPr>
          <p:cNvGrpSpPr/>
          <p:nvPr/>
        </p:nvGrpSpPr>
        <p:grpSpPr>
          <a:xfrm rot="15615073">
            <a:off x="9394276" y="1978728"/>
            <a:ext cx="310521" cy="169335"/>
            <a:chOff x="646265" y="3047948"/>
            <a:chExt cx="1895631" cy="938665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89AE406C-2EDE-4693-9DEB-ACC097020439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73" name="Arc 72">
                <a:extLst>
                  <a:ext uri="{FF2B5EF4-FFF2-40B4-BE49-F238E27FC236}">
                    <a16:creationId xmlns:a16="http://schemas.microsoft.com/office/drawing/2014/main" id="{F95CDE4B-38D4-4C93-A73B-271E1BBD33FE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4" name="Arc 73">
                <a:extLst>
                  <a:ext uri="{FF2B5EF4-FFF2-40B4-BE49-F238E27FC236}">
                    <a16:creationId xmlns:a16="http://schemas.microsoft.com/office/drawing/2014/main" id="{8A89D0D1-40A3-48FE-9797-B5BC338A344E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22A8913-7766-4F87-9A91-D1F9CF14C885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71" name="Arc 70">
                <a:extLst>
                  <a:ext uri="{FF2B5EF4-FFF2-40B4-BE49-F238E27FC236}">
                    <a16:creationId xmlns:a16="http://schemas.microsoft.com/office/drawing/2014/main" id="{AD37E506-8668-483A-AB82-051E38C1C95F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2" name="Arc 71">
                <a:extLst>
                  <a:ext uri="{FF2B5EF4-FFF2-40B4-BE49-F238E27FC236}">
                    <a16:creationId xmlns:a16="http://schemas.microsoft.com/office/drawing/2014/main" id="{54D6C51A-B883-4E7B-B510-59399B8DADB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568628E-BBFC-4BAA-8E9E-D64CE2D46E59}"/>
              </a:ext>
            </a:extLst>
          </p:cNvPr>
          <p:cNvGrpSpPr/>
          <p:nvPr/>
        </p:nvGrpSpPr>
        <p:grpSpPr>
          <a:xfrm>
            <a:off x="7409648" y="3442400"/>
            <a:ext cx="247903" cy="958788"/>
            <a:chOff x="8091041" y="2926549"/>
            <a:chExt cx="337767" cy="141121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D8A0ABD-7CF6-475F-94E3-27D212D46465}"/>
                </a:ext>
              </a:extLst>
            </p:cNvPr>
            <p:cNvSpPr txBox="1"/>
            <p:nvPr/>
          </p:nvSpPr>
          <p:spPr>
            <a:xfrm>
              <a:off x="8091041" y="292654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F1E3A2E-2C0E-4E3F-849C-EB1DAAE30EF9}"/>
                </a:ext>
              </a:extLst>
            </p:cNvPr>
            <p:cNvSpPr txBox="1"/>
            <p:nvPr/>
          </p:nvSpPr>
          <p:spPr>
            <a:xfrm>
              <a:off x="8128726" y="396842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53859DE-403C-46D0-B73B-0860A8D6E698}"/>
              </a:ext>
            </a:extLst>
          </p:cNvPr>
          <p:cNvGrpSpPr/>
          <p:nvPr/>
        </p:nvGrpSpPr>
        <p:grpSpPr>
          <a:xfrm>
            <a:off x="7625175" y="3953073"/>
            <a:ext cx="310521" cy="169335"/>
            <a:chOff x="646265" y="3047948"/>
            <a:chExt cx="1895631" cy="93866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F3D54F6-17BA-47B6-B6D8-424D76C3FF7C}"/>
                </a:ext>
              </a:extLst>
            </p:cNvPr>
            <p:cNvGrpSpPr/>
            <p:nvPr/>
          </p:nvGrpSpPr>
          <p:grpSpPr>
            <a:xfrm>
              <a:off x="646265" y="3047948"/>
              <a:ext cx="953935" cy="936393"/>
              <a:chOff x="646265" y="3047948"/>
              <a:chExt cx="953935" cy="936393"/>
            </a:xfrm>
          </p:grpSpPr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0B9605C3-9BDA-4CB8-97AB-73CC69CF59DB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4" name="Arc 83">
                <a:extLst>
                  <a:ext uri="{FF2B5EF4-FFF2-40B4-BE49-F238E27FC236}">
                    <a16:creationId xmlns:a16="http://schemas.microsoft.com/office/drawing/2014/main" id="{60779940-C57E-4C24-B213-CE6A346DBD64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849B24D7-586F-4AD5-8E97-F1EB3FCFAC82}"/>
                </a:ext>
              </a:extLst>
            </p:cNvPr>
            <p:cNvGrpSpPr/>
            <p:nvPr/>
          </p:nvGrpSpPr>
          <p:grpSpPr>
            <a:xfrm flipV="1">
              <a:off x="1587961" y="3050220"/>
              <a:ext cx="953935" cy="936393"/>
              <a:chOff x="646265" y="3047948"/>
              <a:chExt cx="953935" cy="936393"/>
            </a:xfrm>
          </p:grpSpPr>
          <p:sp>
            <p:nvSpPr>
              <p:cNvPr id="81" name="Arc 80">
                <a:extLst>
                  <a:ext uri="{FF2B5EF4-FFF2-40B4-BE49-F238E27FC236}">
                    <a16:creationId xmlns:a16="http://schemas.microsoft.com/office/drawing/2014/main" id="{9B002E95-15D7-4707-99C0-BB1DD904B615}"/>
                  </a:ext>
                </a:extLst>
              </p:cNvPr>
              <p:cNvSpPr/>
              <p:nvPr/>
            </p:nvSpPr>
            <p:spPr>
              <a:xfrm>
                <a:off x="646265" y="3047948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73DFD48F-9B52-40E6-ACBA-271576C33D28}"/>
                  </a:ext>
                </a:extLst>
              </p:cNvPr>
              <p:cNvSpPr/>
              <p:nvPr/>
            </p:nvSpPr>
            <p:spPr>
              <a:xfrm flipH="1">
                <a:off x="650543" y="3048000"/>
                <a:ext cx="949657" cy="936341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AF6246B-B848-42D3-9F9F-FD7450813474}"/>
              </a:ext>
            </a:extLst>
          </p:cNvPr>
          <p:cNvGrpSpPr/>
          <p:nvPr/>
        </p:nvGrpSpPr>
        <p:grpSpPr>
          <a:xfrm>
            <a:off x="10795964" y="3206044"/>
            <a:ext cx="688974" cy="1720983"/>
            <a:chOff x="10952248" y="2794243"/>
            <a:chExt cx="688974" cy="1720983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BE26C99-63FE-4146-81D2-4565495A73DC}"/>
                </a:ext>
              </a:extLst>
            </p:cNvPr>
            <p:cNvCxnSpPr/>
            <p:nvPr/>
          </p:nvCxnSpPr>
          <p:spPr>
            <a:xfrm rot="5400000">
              <a:off x="11297529" y="3237869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2086BE7-7E51-46F6-9A0A-731EEFF14A23}"/>
                </a:ext>
              </a:extLst>
            </p:cNvPr>
            <p:cNvCxnSpPr/>
            <p:nvPr/>
          </p:nvCxnSpPr>
          <p:spPr>
            <a:xfrm rot="5400000">
              <a:off x="11295942" y="3369504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302789B-3917-46AD-B165-1AD377CAC1E3}"/>
                </a:ext>
              </a:extLst>
            </p:cNvPr>
            <p:cNvCxnSpPr/>
            <p:nvPr/>
          </p:nvCxnSpPr>
          <p:spPr>
            <a:xfrm rot="5400000" flipH="1">
              <a:off x="10941175" y="3187903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9FCA4086-2401-4ED5-8B61-7BF1CB52E9AC}"/>
                </a:ext>
              </a:extLst>
            </p:cNvPr>
            <p:cNvCxnSpPr/>
            <p:nvPr/>
          </p:nvCxnSpPr>
          <p:spPr>
            <a:xfrm rot="5400000" flipH="1">
              <a:off x="10941175" y="4121567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7D9E08E-872E-42A2-883F-C636CFD6712E}"/>
              </a:ext>
            </a:extLst>
          </p:cNvPr>
          <p:cNvCxnSpPr/>
          <p:nvPr/>
        </p:nvCxnSpPr>
        <p:spPr bwMode="auto">
          <a:xfrm rot="16200000" flipV="1">
            <a:off x="8027084" y="2884074"/>
            <a:ext cx="0" cy="579438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E0FAA0B-D8B3-4B6F-B8F9-E217D5E8BD16}"/>
              </a:ext>
            </a:extLst>
          </p:cNvPr>
          <p:cNvGrpSpPr/>
          <p:nvPr/>
        </p:nvGrpSpPr>
        <p:grpSpPr>
          <a:xfrm rot="16200000">
            <a:off x="8602640" y="2748256"/>
            <a:ext cx="304800" cy="876473"/>
            <a:chOff x="4114800" y="1538205"/>
            <a:chExt cx="1839433" cy="1759661"/>
          </a:xfrm>
        </p:grpSpPr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5C73158E-EC7E-443A-B8E8-10F3ADF2807D}"/>
                </a:ext>
              </a:extLst>
            </p:cNvPr>
            <p:cNvGrpSpPr/>
            <p:nvPr/>
          </p:nvGrpSpPr>
          <p:grpSpPr>
            <a:xfrm>
              <a:off x="4114800" y="1538205"/>
              <a:ext cx="1828800" cy="595395"/>
              <a:chOff x="5105400" y="3358473"/>
              <a:chExt cx="1752600" cy="971053"/>
            </a:xfrm>
          </p:grpSpPr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218A1609-6641-4361-B2C4-EEDE40668EB1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4" name="Arc 113">
                <a:extLst>
                  <a:ext uri="{FF2B5EF4-FFF2-40B4-BE49-F238E27FC236}">
                    <a16:creationId xmlns:a16="http://schemas.microsoft.com/office/drawing/2014/main" id="{EBDCDEAA-A250-4FC2-B768-5E30EE7D5236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1A8C1B8-DC92-4310-8A01-AE8A5571D856}"/>
                </a:ext>
              </a:extLst>
            </p:cNvPr>
            <p:cNvGrpSpPr/>
            <p:nvPr/>
          </p:nvGrpSpPr>
          <p:grpSpPr>
            <a:xfrm flipH="1">
              <a:off x="4125433" y="1943042"/>
              <a:ext cx="1828800" cy="182645"/>
              <a:chOff x="5105400" y="3358473"/>
              <a:chExt cx="1752600" cy="971053"/>
            </a:xfrm>
          </p:grpSpPr>
          <p:sp>
            <p:nvSpPr>
              <p:cNvPr id="111" name="Arc 110">
                <a:extLst>
                  <a:ext uri="{FF2B5EF4-FFF2-40B4-BE49-F238E27FC236}">
                    <a16:creationId xmlns:a16="http://schemas.microsoft.com/office/drawing/2014/main" id="{A75FA9AA-7EFD-46EF-86DD-4B27C3FB567F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2" name="Arc 111">
                <a:extLst>
                  <a:ext uri="{FF2B5EF4-FFF2-40B4-BE49-F238E27FC236}">
                    <a16:creationId xmlns:a16="http://schemas.microsoft.com/office/drawing/2014/main" id="{985D1FFA-6C70-45ED-8A88-9F223BC7725F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92B2477-2B99-4F5A-98E9-7FC70A4B2AFB}"/>
                </a:ext>
              </a:extLst>
            </p:cNvPr>
            <p:cNvGrpSpPr/>
            <p:nvPr/>
          </p:nvGrpSpPr>
          <p:grpSpPr>
            <a:xfrm>
              <a:off x="4114800" y="1940471"/>
              <a:ext cx="1828800" cy="595395"/>
              <a:chOff x="5105400" y="3358473"/>
              <a:chExt cx="1752600" cy="971053"/>
            </a:xfrm>
          </p:grpSpPr>
          <p:sp>
            <p:nvSpPr>
              <p:cNvPr id="109" name="Arc 108">
                <a:extLst>
                  <a:ext uri="{FF2B5EF4-FFF2-40B4-BE49-F238E27FC236}">
                    <a16:creationId xmlns:a16="http://schemas.microsoft.com/office/drawing/2014/main" id="{3D4AFB36-7764-40B3-A7D9-C3FA5030FA0F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67606FC9-CF98-4F54-A51B-5B14274DCF17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9264C06F-D0B2-4E81-96BC-698064927926}"/>
                </a:ext>
              </a:extLst>
            </p:cNvPr>
            <p:cNvGrpSpPr/>
            <p:nvPr/>
          </p:nvGrpSpPr>
          <p:grpSpPr>
            <a:xfrm flipH="1">
              <a:off x="4125433" y="2351567"/>
              <a:ext cx="1828800" cy="182645"/>
              <a:chOff x="5105400" y="3358473"/>
              <a:chExt cx="1752600" cy="971053"/>
            </a:xfrm>
          </p:grpSpPr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11711FCC-78B9-4B8E-8332-FB13A99E471A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8" name="Arc 107">
                <a:extLst>
                  <a:ext uri="{FF2B5EF4-FFF2-40B4-BE49-F238E27FC236}">
                    <a16:creationId xmlns:a16="http://schemas.microsoft.com/office/drawing/2014/main" id="{ECA4D297-1F9F-4385-8959-E7A984F2EE25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FEC3DCC0-9C53-4593-AE0F-6837F9F9BBAD}"/>
                </a:ext>
              </a:extLst>
            </p:cNvPr>
            <p:cNvGrpSpPr/>
            <p:nvPr/>
          </p:nvGrpSpPr>
          <p:grpSpPr>
            <a:xfrm>
              <a:off x="4114800" y="2340934"/>
              <a:ext cx="1828800" cy="595395"/>
              <a:chOff x="5105400" y="3358473"/>
              <a:chExt cx="1752600" cy="971053"/>
            </a:xfrm>
          </p:grpSpPr>
          <p:sp>
            <p:nvSpPr>
              <p:cNvPr id="105" name="Arc 104">
                <a:extLst>
                  <a:ext uri="{FF2B5EF4-FFF2-40B4-BE49-F238E27FC236}">
                    <a16:creationId xmlns:a16="http://schemas.microsoft.com/office/drawing/2014/main" id="{47C5C1EE-F38A-4E89-9663-CF0951AB7395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Arc 105">
                <a:extLst>
                  <a:ext uri="{FF2B5EF4-FFF2-40B4-BE49-F238E27FC236}">
                    <a16:creationId xmlns:a16="http://schemas.microsoft.com/office/drawing/2014/main" id="{50B8548F-FF98-4052-B148-B2FA12A5083D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FCC2D4D1-38C4-4E9D-A4C0-F16A2ECB3E27}"/>
                </a:ext>
              </a:extLst>
            </p:cNvPr>
            <p:cNvGrpSpPr/>
            <p:nvPr/>
          </p:nvGrpSpPr>
          <p:grpSpPr>
            <a:xfrm flipH="1">
              <a:off x="4125433" y="2709532"/>
              <a:ext cx="1828800" cy="221001"/>
              <a:chOff x="5105400" y="3358473"/>
              <a:chExt cx="1752600" cy="971053"/>
            </a:xfrm>
          </p:grpSpPr>
          <p:sp>
            <p:nvSpPr>
              <p:cNvPr id="103" name="Arc 102">
                <a:extLst>
                  <a:ext uri="{FF2B5EF4-FFF2-40B4-BE49-F238E27FC236}">
                    <a16:creationId xmlns:a16="http://schemas.microsoft.com/office/drawing/2014/main" id="{03BD19D1-88CB-48C8-B3A4-5D28C0A59199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A5623578-5007-4F8C-94E9-1E9839750037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6CC14F1A-C4C8-4160-9356-1C8CEEB49BED}"/>
                </a:ext>
              </a:extLst>
            </p:cNvPr>
            <p:cNvGrpSpPr/>
            <p:nvPr/>
          </p:nvGrpSpPr>
          <p:grpSpPr>
            <a:xfrm>
              <a:off x="4114800" y="2702471"/>
              <a:ext cx="1828800" cy="595395"/>
              <a:chOff x="5105400" y="3358473"/>
              <a:chExt cx="1752600" cy="971053"/>
            </a:xfrm>
          </p:grpSpPr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244E8D65-29AB-4E74-9A2B-98768A7302A4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2" name="Arc 101">
                <a:extLst>
                  <a:ext uri="{FF2B5EF4-FFF2-40B4-BE49-F238E27FC236}">
                    <a16:creationId xmlns:a16="http://schemas.microsoft.com/office/drawing/2014/main" id="{DFBE25C3-B00F-413A-913C-7C73136EFCD9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986D1BCA-F4F5-4312-982B-28225F3F2B41}"/>
              </a:ext>
            </a:extLst>
          </p:cNvPr>
          <p:cNvCxnSpPr>
            <a:cxnSpLocks/>
            <a:endCxn id="102" idx="0"/>
          </p:cNvCxnSpPr>
          <p:nvPr/>
        </p:nvCxnSpPr>
        <p:spPr>
          <a:xfrm flipH="1" flipV="1">
            <a:off x="9188338" y="3187373"/>
            <a:ext cx="251867" cy="5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5E0A0C9F-4C7B-4434-B9A0-79DC475A364D}"/>
              </a:ext>
            </a:extLst>
          </p:cNvPr>
          <p:cNvSpPr txBox="1"/>
          <p:nvPr/>
        </p:nvSpPr>
        <p:spPr>
          <a:xfrm>
            <a:off x="8517419" y="26687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 mH</a:t>
            </a:r>
            <a:endParaRPr lang="en-US" sz="1800" dirty="0">
              <a:latin typeface="Symbol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3472013-19A9-4D02-AF82-7D2DD4D7DED9}"/>
                  </a:ext>
                </a:extLst>
              </p:cNvPr>
              <p:cNvSpPr txBox="1"/>
              <p:nvPr/>
            </p:nvSpPr>
            <p:spPr>
              <a:xfrm>
                <a:off x="11164337" y="4152740"/>
                <a:ext cx="807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300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sz="1800" dirty="0">
                  <a:latin typeface="Symbol" pitchFamily="18" charset="2"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E3472013-19A9-4D02-AF82-7D2DD4D7D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4337" y="4152740"/>
                <a:ext cx="807657" cy="369332"/>
              </a:xfrm>
              <a:prstGeom prst="rect">
                <a:avLst/>
              </a:prstGeom>
              <a:blipFill>
                <a:blip r:embed="rId6"/>
                <a:stretch>
                  <a:fillRect l="-601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200549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180</TotalTime>
  <Words>803</Words>
  <Application>Microsoft Office PowerPoint</Application>
  <PresentationFormat>Widescreen</PresentationFormat>
  <Paragraphs>136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214, Spring 2022 Electrical Circuit Theory</vt:lpstr>
      <vt:lpstr>Review: Phasor Analysis</vt:lpstr>
      <vt:lpstr>Resistors and AC Phasors</vt:lpstr>
      <vt:lpstr>Inductors and AC</vt:lpstr>
      <vt:lpstr>Impedance</vt:lpstr>
      <vt:lpstr>Example 1</vt:lpstr>
      <vt:lpstr>Example 2</vt:lpstr>
      <vt:lpstr>Example 3</vt:lpstr>
      <vt:lpstr>Example 4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167</cp:revision>
  <cp:lastPrinted>2011-08-22T16:49:24Z</cp:lastPrinted>
  <dcterms:created xsi:type="dcterms:W3CDTF">2021-11-08T20:57:05Z</dcterms:created>
  <dcterms:modified xsi:type="dcterms:W3CDTF">2022-03-28T20:03:06Z</dcterms:modified>
</cp:coreProperties>
</file>