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356" r:id="rId2"/>
    <p:sldId id="360" r:id="rId3"/>
    <p:sldId id="361" r:id="rId4"/>
    <p:sldId id="362" r:id="rId5"/>
    <p:sldId id="363" r:id="rId6"/>
    <p:sldId id="366" r:id="rId7"/>
    <p:sldId id="364" r:id="rId8"/>
    <p:sldId id="365" r:id="rId9"/>
    <p:sldId id="359" r:id="rId1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3-02T22:13:04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32550 1581 240 0,'0'0'133'0,"0"0"0"0,0 0-10 15,0 0-23-15,0 0 38 0,0 0 21 16,0 0 28-16,0 0-16 0,0 0-32 0,0 0 4 16,0 0-10-16,0 0 0 0,0 0-15 15,0 0-11-15,0 0-12 0,0 0 7 16,8-34-20-16,-8 34-7 0,0 0-11 0,3-9-29 15,-3 9 27-15,0 0-26 0,0 0 7 0,2-12-15 16,-2 12 18-16,0 0-28 0,-5-10 18 16,5 10-15-16,-7-7-1 0,7 7-20 0,-7-7 18 15,7 7-15-15,-10-5 2 0,10 5 0 16,0 0 18-16,-12-3-18 0,12 3 5 0,0 0 3 16,-17-2 13-16,17 2-32 0,0 0 27 0,-13 2-26 15,13-2 15-15,0 0-2 0,0 0-6 16,0 0-14-16,0 0 22 0,0 0 0 15,0 0-18-15,0 0 13 0,0 0 3 0,0 0 5 16,0 0 2-16,0 0-20 0,0 0 26 16,0 0-1-16,0 0 1 0,0 0-14 0,0 0 9 15,28-21 4-15,-24 17 11 0,-4 4-11 0,9-13 19 16,-6 8-19-16,-3 5-2 0,7-13 5 16,-7 13-10-16,1-11 5 0,-1 11-16 0,0-13 4 15,0 13 14-15,-6-9-2 0,6 9 2 16,-8-11-20-16,2 6 13 0,6 5-8 0,-11-5 23 15,11 5-38-15,-14-2 18 0,14 2-16 0,-14 2-2 16,14-2 15-16,-14 5 10 0,14-5-20 16,-13 14 16-16,9-7-11 0,-2 0-23 15,6-7 10-15,-7 18 18 0,7-9-18 0,0-9 21 16,0 16-11-16,0-16 11 0,5 12-13 16,-5-12 28-16,8 10-10 0,-8-10-13 0,10 6 0 15,-10-6 10-15,0 0-15 16,16-2-13-16,-16 2-23 0,0 0-13 0,13-8-43 0,-13 8-67 15,7-11-51-15,-7 11-46 0,3-8 28 0,-3 8-297 16,0 0 31-16,0-13-5 0,0 13 46 16,0 0 91-16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16: Phasor Analysis of AC Circuits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5176FC-DC0F-4333-88C3-A665845D79FC}"/>
                  </a:ext>
                </a:extLst>
              </p14:cNvPr>
              <p14:cNvContentPartPr/>
              <p14:nvPr/>
            </p14:nvContentPartPr>
            <p14:xfrm>
              <a:off x="11678760" y="497520"/>
              <a:ext cx="44280" cy="7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5176FC-DC0F-4333-88C3-A665845D79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9400" y="488160"/>
                <a:ext cx="6300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5C9B-9743-4265-BB5C-FB006A3C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 Phasor Analysis?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84300-1D8B-4C25-AC84-03D2A23331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80160"/>
                <a:ext cx="5192213" cy="5196840"/>
              </a:xfrm>
            </p:spPr>
            <p:txBody>
              <a:bodyPr/>
              <a:lstStyle/>
              <a:p>
                <a:r>
                  <a:rPr lang="en-US" dirty="0"/>
                  <a:t>The AC voltage source is shown with a circle and sinusoid wave, and a plus and minus sign to show polarity</a:t>
                </a:r>
              </a:p>
              <a:p>
                <a:r>
                  <a:rPr lang="en-US" dirty="0"/>
                  <a:t>The AC voltage is given as a </a:t>
                </a:r>
                <a:r>
                  <a:rPr lang="en-US" b="1" dirty="0"/>
                  <a:t>complex number</a:t>
                </a:r>
                <a:r>
                  <a:rPr lang="en-US" dirty="0"/>
                  <a:t> in polar 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120∠−15°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stands in for the time signal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+15°)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frequency is not part of the phasor</a:t>
                </a:r>
              </a:p>
              <a:p>
                <a:r>
                  <a:rPr lang="en-US" dirty="0"/>
                  <a:t>Ohm’s law applies, so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120∠−15°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=10∠−15°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current will have the same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=14.1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+15°)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84300-1D8B-4C25-AC84-03D2A2333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80160"/>
                <a:ext cx="5192213" cy="5196840"/>
              </a:xfrm>
              <a:blipFill>
                <a:blip r:embed="rId2"/>
                <a:stretch>
                  <a:fillRect l="-939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6">
            <a:extLst>
              <a:ext uri="{FF2B5EF4-FFF2-40B4-BE49-F238E27FC236}">
                <a16:creationId xmlns:a16="http://schemas.microsoft.com/office/drawing/2014/main" id="{185C3EA4-BBB2-41EF-BCFE-075883EE8B42}"/>
              </a:ext>
            </a:extLst>
          </p:cNvPr>
          <p:cNvGrpSpPr>
            <a:grpSpLocks/>
          </p:cNvGrpSpPr>
          <p:nvPr/>
        </p:nvGrpSpPr>
        <p:grpSpPr bwMode="auto">
          <a:xfrm>
            <a:off x="10560569" y="2533223"/>
            <a:ext cx="485332" cy="2800778"/>
            <a:chOff x="4384898" y="2490672"/>
            <a:chExt cx="298003" cy="177535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04B087-9BE8-4DDE-AA0F-0D443023F54F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E8AE46-9417-4398-A92F-61260E933CCB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087711-71DB-4FD1-9584-D38DD3A062F4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8C517F-94E8-4D1E-8483-E84ABB90C146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CD547D-7E38-41D3-B63A-441504EE80C4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C81EEEB-81C0-4728-9D53-55D71062F7E0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22928-0436-490E-81A6-556F69382B40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946192-EF58-4C85-A8E7-8AEAAC425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D2477C-078E-4989-9D61-B5AFE3F72F9E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205BE-2E6C-4AE8-8404-7EB9FB25BD26}"/>
              </a:ext>
            </a:extLst>
          </p:cNvPr>
          <p:cNvCxnSpPr>
            <a:cxnSpLocks/>
          </p:cNvCxnSpPr>
          <p:nvPr/>
        </p:nvCxnSpPr>
        <p:spPr>
          <a:xfrm>
            <a:off x="8610600" y="5334000"/>
            <a:ext cx="22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D0DEB-8168-48EE-B1C7-459BA4E8C532}"/>
              </a:ext>
            </a:extLst>
          </p:cNvPr>
          <p:cNvGrpSpPr/>
          <p:nvPr/>
        </p:nvGrpSpPr>
        <p:grpSpPr>
          <a:xfrm>
            <a:off x="9871215" y="3445209"/>
            <a:ext cx="465626" cy="896860"/>
            <a:chOff x="1762303" y="2315546"/>
            <a:chExt cx="295097" cy="54858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A334ACC-8929-46BB-A447-5BFF50695C96}"/>
                </a:ext>
              </a:extLst>
            </p:cNvPr>
            <p:cNvCxnSpPr/>
            <p:nvPr/>
          </p:nvCxnSpPr>
          <p:spPr>
            <a:xfrm>
              <a:off x="2057400" y="2315546"/>
              <a:ext cx="0" cy="54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1FEF8C-B952-4282-8D2F-C96531EBA10C}"/>
                    </a:ext>
                  </a:extLst>
                </p:cNvPr>
                <p:cNvSpPr txBox="1"/>
                <p:nvPr/>
              </p:nvSpPr>
              <p:spPr>
                <a:xfrm>
                  <a:off x="1762303" y="2315546"/>
                  <a:ext cx="246139" cy="2823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1FEF8C-B952-4282-8D2F-C96531EBA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303" y="2315546"/>
                  <a:ext cx="246139" cy="2823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0E0A96-C628-4038-AB31-53BED1E7D7D4}"/>
                  </a:ext>
                </a:extLst>
              </p:cNvPr>
              <p:cNvSpPr txBox="1"/>
              <p:nvPr/>
            </p:nvSpPr>
            <p:spPr>
              <a:xfrm>
                <a:off x="10933979" y="3698703"/>
                <a:ext cx="979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0E0A96-C628-4038-AB31-53BED1E7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979" y="3698703"/>
                <a:ext cx="9797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BCD23F-B61A-46EC-8375-5FCE2D3BFA8D}"/>
              </a:ext>
            </a:extLst>
          </p:cNvPr>
          <p:cNvCxnSpPr/>
          <p:nvPr/>
        </p:nvCxnSpPr>
        <p:spPr>
          <a:xfrm>
            <a:off x="8610600" y="2533222"/>
            <a:ext cx="0" cy="28007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7D7B0-7844-49C8-8B10-33DA96B8337B}"/>
              </a:ext>
            </a:extLst>
          </p:cNvPr>
          <p:cNvGrpSpPr/>
          <p:nvPr/>
        </p:nvGrpSpPr>
        <p:grpSpPr>
          <a:xfrm>
            <a:off x="8172249" y="3386918"/>
            <a:ext cx="841639" cy="881257"/>
            <a:chOff x="1524000" y="4046777"/>
            <a:chExt cx="533400" cy="5390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626BD7-4FA6-4E64-BC49-5A1D7B6A4715}"/>
                </a:ext>
              </a:extLst>
            </p:cNvPr>
            <p:cNvSpPr/>
            <p:nvPr/>
          </p:nvSpPr>
          <p:spPr>
            <a:xfrm>
              <a:off x="1524000" y="4046777"/>
              <a:ext cx="533400" cy="5390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073471-AC96-48B8-A7E9-8D8590F14636}"/>
                </a:ext>
              </a:extLst>
            </p:cNvPr>
            <p:cNvGrpSpPr/>
            <p:nvPr/>
          </p:nvGrpSpPr>
          <p:grpSpPr>
            <a:xfrm>
              <a:off x="1650513" y="4245540"/>
              <a:ext cx="268135" cy="152452"/>
              <a:chOff x="646265" y="3047948"/>
              <a:chExt cx="1895631" cy="9386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1E54471-A910-4F68-9355-A8914D1994B2}"/>
                  </a:ext>
                </a:extLst>
              </p:cNvPr>
              <p:cNvGrpSpPr/>
              <p:nvPr/>
            </p:nvGrpSpPr>
            <p:grpSpPr>
              <a:xfrm>
                <a:off x="646265" y="3047948"/>
                <a:ext cx="953935" cy="936393"/>
                <a:chOff x="646265" y="3047948"/>
                <a:chExt cx="953935" cy="936393"/>
              </a:xfrm>
            </p:grpSpPr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BD8700EF-314D-462D-9B3D-F11BB840236E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F1008ED5-61BB-49AB-88B0-735CFA23521C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137F537-CF66-4818-AE78-35C7EE5ADCE4}"/>
                  </a:ext>
                </a:extLst>
              </p:cNvPr>
              <p:cNvGrpSpPr/>
              <p:nvPr/>
            </p:nvGrpSpPr>
            <p:grpSpPr>
              <a:xfrm flipV="1">
                <a:off x="1587961" y="3050220"/>
                <a:ext cx="953935" cy="936393"/>
                <a:chOff x="646265" y="3047948"/>
                <a:chExt cx="953935" cy="936393"/>
              </a:xfrm>
            </p:grpSpPr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889B5940-669E-4AF6-BD71-E34D5DBAF241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38440404-316B-4CB9-A1AA-9C8F48374511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37B52D-3413-48AB-B54E-D8FA71096183}"/>
                  </a:ext>
                </a:extLst>
              </p:cNvPr>
              <p:cNvSpPr txBox="1"/>
              <p:nvPr/>
            </p:nvSpPr>
            <p:spPr>
              <a:xfrm>
                <a:off x="5894887" y="3559401"/>
                <a:ext cx="254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120∠−15°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37B52D-3413-48AB-B54E-D8FA7109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887" y="3559401"/>
                <a:ext cx="25497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E50CED-0317-4FB9-8D2E-FE0B84D5102D}"/>
              </a:ext>
            </a:extLst>
          </p:cNvPr>
          <p:cNvCxnSpPr>
            <a:cxnSpLocks/>
          </p:cNvCxnSpPr>
          <p:nvPr/>
        </p:nvCxnSpPr>
        <p:spPr>
          <a:xfrm>
            <a:off x="8610600" y="2533222"/>
            <a:ext cx="22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1D7DC13-402D-4E9E-A1FE-154A25BD8511}"/>
              </a:ext>
            </a:extLst>
          </p:cNvPr>
          <p:cNvGrpSpPr/>
          <p:nvPr/>
        </p:nvGrpSpPr>
        <p:grpSpPr>
          <a:xfrm>
            <a:off x="8091041" y="2926549"/>
            <a:ext cx="376239" cy="1503545"/>
            <a:chOff x="8091041" y="2926549"/>
            <a:chExt cx="376239" cy="15035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FCF08F-5B7C-467C-9D2C-913584360E59}"/>
                </a:ext>
              </a:extLst>
            </p:cNvPr>
            <p:cNvSpPr txBox="1"/>
            <p:nvPr/>
          </p:nvSpPr>
          <p:spPr>
            <a:xfrm>
              <a:off x="8091041" y="292654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CEBB61F-2553-4DD7-B0FB-F22EEF7B9E18}"/>
                </a:ext>
              </a:extLst>
            </p:cNvPr>
            <p:cNvSpPr txBox="1"/>
            <p:nvPr/>
          </p:nvSpPr>
          <p:spPr>
            <a:xfrm>
              <a:off x="8128726" y="39684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25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2018-6047-4990-A528-B787B1D7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17" y="76200"/>
            <a:ext cx="10896600" cy="1066800"/>
          </a:xfrm>
        </p:spPr>
        <p:txBody>
          <a:bodyPr/>
          <a:lstStyle/>
          <a:p>
            <a:r>
              <a:rPr lang="en-US" dirty="0"/>
              <a:t>Converting to and from a Phasor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513BC-86C5-4554-923F-A43B9D1F7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105400" cy="5196840"/>
              </a:xfrm>
            </p:spPr>
            <p:txBody>
              <a:bodyPr/>
              <a:lstStyle/>
              <a:p>
                <a:r>
                  <a:rPr lang="en-US" dirty="0"/>
                  <a:t>Frequency is 60 Hz (standard frequency for power in the US)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=377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Once cycle is 1/f = 16.7 </a:t>
                </a:r>
                <a:r>
                  <a:rPr lang="en-US" b="0" dirty="0" err="1"/>
                  <a:t>ms</a:t>
                </a:r>
                <a:endParaRPr lang="en-US" b="0" dirty="0"/>
              </a:p>
              <a:p>
                <a:r>
                  <a:rPr lang="en-US" dirty="0"/>
                  <a:t>The frequency is not part of the phasor</a:t>
                </a:r>
              </a:p>
              <a:p>
                <a:r>
                  <a:rPr lang="en-US" dirty="0"/>
                  <a:t>Angle in “degrees” is the time offset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15°=0.26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=0.694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Magnitude of phasor is root mean square (RMS), which for a sinusoid is the peak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120=169.7/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Practice converting between time function and phasor, and between polar and rectangular forms.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513BC-86C5-4554-923F-A43B9D1F7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105400" cy="5196840"/>
              </a:xfrm>
              <a:blipFill>
                <a:blip r:embed="rId2"/>
                <a:stretch>
                  <a:fillRect l="-1075" t="-469" r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C1A44-497A-465B-A408-6DCBA0E8134C}"/>
                  </a:ext>
                </a:extLst>
              </p:cNvPr>
              <p:cNvSpPr txBox="1"/>
              <p:nvPr/>
            </p:nvSpPr>
            <p:spPr>
              <a:xfrm>
                <a:off x="5717157" y="1318133"/>
                <a:ext cx="5213030" cy="42101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120∠−15°=120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−0.26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115.9−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31.1</m:t>
                    </m:r>
                  </m:oMath>
                </a14:m>
                <a:r>
                  <a:rPr lang="en-US" sz="2000" dirty="0">
                    <a:latin typeface="+mj-lt"/>
                  </a:rPr>
                  <a:t> V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C1A44-497A-465B-A408-6DCBA0E81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57" y="1318133"/>
                <a:ext cx="5213030" cy="421013"/>
              </a:xfrm>
              <a:prstGeom prst="rect">
                <a:avLst/>
              </a:prstGeom>
              <a:blipFill>
                <a:blip r:embed="rId3"/>
                <a:stretch>
                  <a:fillRect t="-1449" r="-23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8F228E-3160-4715-84D3-0484B0781F2E}"/>
                  </a:ext>
                </a:extLst>
              </p:cNvPr>
              <p:cNvSpPr txBox="1"/>
              <p:nvPr/>
            </p:nvSpPr>
            <p:spPr>
              <a:xfrm>
                <a:off x="6781800" y="6076890"/>
                <a:ext cx="3938514" cy="400110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=169.7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+15°)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8F228E-3160-4715-84D3-0484B0781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76890"/>
                <a:ext cx="3938514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8004904-61F8-4626-8622-E25AC5470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427" y="1914279"/>
            <a:ext cx="5213030" cy="38781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18B232-489D-43D7-B7EA-3CAD30115841}"/>
              </a:ext>
            </a:extLst>
          </p:cNvPr>
          <p:cNvCxnSpPr>
            <a:cxnSpLocks/>
          </p:cNvCxnSpPr>
          <p:nvPr/>
        </p:nvCxnSpPr>
        <p:spPr bwMode="auto">
          <a:xfrm>
            <a:off x="8323672" y="2344947"/>
            <a:ext cx="28980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766969-B4B1-41C7-8A0A-E8D8F491803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14117" y="2350698"/>
            <a:ext cx="30695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568CF-AB7A-4EEF-9594-910E8F264417}"/>
                  </a:ext>
                </a:extLst>
              </p:cNvPr>
              <p:cNvSpPr txBox="1"/>
              <p:nvPr/>
            </p:nvSpPr>
            <p:spPr>
              <a:xfrm>
                <a:off x="8938666" y="2171871"/>
                <a:ext cx="1780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−15°=0.694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568CF-AB7A-4EEF-9594-910E8F264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666" y="2171871"/>
                <a:ext cx="178087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9A6DBF-269F-441C-8C93-C394B65E087E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4158" y="5023449"/>
            <a:ext cx="147224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7EBD27-2790-4AEA-ACB7-1B1B26EB7B1C}"/>
              </a:ext>
            </a:extLst>
          </p:cNvPr>
          <p:cNvCxnSpPr>
            <a:cxnSpLocks/>
          </p:cNvCxnSpPr>
          <p:nvPr/>
        </p:nvCxnSpPr>
        <p:spPr bwMode="auto">
          <a:xfrm>
            <a:off x="8323672" y="5023449"/>
            <a:ext cx="1125129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103BFF-2A9C-4987-84A6-573F54AB76D7}"/>
                  </a:ext>
                </a:extLst>
              </p:cNvPr>
              <p:cNvSpPr txBox="1"/>
              <p:nvPr/>
            </p:nvSpPr>
            <p:spPr>
              <a:xfrm>
                <a:off x="8143121" y="4684895"/>
                <a:ext cx="9407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16.7 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103BFF-2A9C-4987-84A6-573F54AB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121" y="4684895"/>
                <a:ext cx="94070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1C32AD-801E-413E-8C2F-0E8E49CBD5F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24663" y="2426950"/>
            <a:ext cx="1" cy="7489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8DD3EF-8CD0-4F25-A16A-5F60695A85A1}"/>
              </a:ext>
            </a:extLst>
          </p:cNvPr>
          <p:cNvCxnSpPr>
            <a:cxnSpLocks/>
          </p:cNvCxnSpPr>
          <p:nvPr/>
        </p:nvCxnSpPr>
        <p:spPr bwMode="auto">
          <a:xfrm>
            <a:off x="10824663" y="2633708"/>
            <a:ext cx="2876" cy="10843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DD00E8-D9EC-483D-B840-BA5E37620B44}"/>
                  </a:ext>
                </a:extLst>
              </p:cNvPr>
              <p:cNvSpPr txBox="1"/>
              <p:nvPr/>
            </p:nvSpPr>
            <p:spPr>
              <a:xfrm>
                <a:off x="10875933" y="2633708"/>
                <a:ext cx="1113547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169.7 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Peak voltage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DD00E8-D9EC-483D-B840-BA5E3762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933" y="2633708"/>
                <a:ext cx="1113547" cy="880241"/>
              </a:xfrm>
              <a:prstGeom prst="rect">
                <a:avLst/>
              </a:prstGeom>
              <a:blipFill>
                <a:blip r:embed="rId8"/>
                <a:stretch>
                  <a:fillRect l="-273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8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752E-12A6-4C06-BD7E-E2ABC21F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KVL, KCL, Ohm’s Law, Node-Voltage, Mesh-Current All Still Apply!!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59">
                <a:extLst>
                  <a:ext uri="{FF2B5EF4-FFF2-40B4-BE49-F238E27FC236}">
                    <a16:creationId xmlns:a16="http://schemas.microsoft.com/office/drawing/2014/main" id="{3E17F9E5-F8B5-45EB-AE8C-86DB06D0F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500443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1</a:t>
                </a:r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as a phasor using any method</a:t>
                </a:r>
              </a:p>
              <a:p>
                <a:r>
                  <a:rPr lang="en-US" dirty="0"/>
                  <a:t>Assuming the frequency is 1 kHz, write the time signals for V and I</a:t>
                </a:r>
              </a:p>
            </p:txBody>
          </p:sp>
        </mc:Choice>
        <mc:Fallback>
          <p:sp>
            <p:nvSpPr>
              <p:cNvPr id="60" name="Content Placeholder 59">
                <a:extLst>
                  <a:ext uri="{FF2B5EF4-FFF2-40B4-BE49-F238E27FC236}">
                    <a16:creationId xmlns:a16="http://schemas.microsoft.com/office/drawing/2014/main" id="{3E17F9E5-F8B5-45EB-AE8C-86DB06D0F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500443" cy="5196840"/>
              </a:xfrm>
              <a:blipFill>
                <a:blip r:embed="rId2"/>
                <a:stretch>
                  <a:fillRect l="-1220" t="-469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6">
            <a:extLst>
              <a:ext uri="{FF2B5EF4-FFF2-40B4-BE49-F238E27FC236}">
                <a16:creationId xmlns:a16="http://schemas.microsoft.com/office/drawing/2014/main" id="{7372C2D3-47A3-4A9C-89D7-C8A60E16861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929669" y="1643803"/>
            <a:ext cx="329738" cy="2055625"/>
            <a:chOff x="4384898" y="2490672"/>
            <a:chExt cx="298003" cy="177535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0552B4-5512-4AAA-93AE-790B91DD722A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019B1D-67E3-4D50-A9B0-1E9CD99CB083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AC8681-3CCB-43D2-80EE-81056108D1B9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1F291F-0FD1-44CF-BA8E-BFE4FF96A6B1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6C2765-7EC7-4AB5-9943-806BDC5CBFFC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AF8E52-3A53-40F6-8D21-5CF7E93AE593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EA4B5B-A50C-4FC7-97CA-054584EB296A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C0CF3A-9AD6-4B3C-8B91-B2E2511C3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A996D9-5361-4729-8E2E-4AD3D5F562CC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23CBA1-DB24-42E1-8F75-E1FC6A581453}"/>
              </a:ext>
            </a:extLst>
          </p:cNvPr>
          <p:cNvCxnSpPr>
            <a:cxnSpLocks/>
          </p:cNvCxnSpPr>
          <p:nvPr/>
        </p:nvCxnSpPr>
        <p:spPr>
          <a:xfrm>
            <a:off x="8060436" y="4553737"/>
            <a:ext cx="31319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E2FBC-9924-4C4A-AC19-D5862DA553E9}"/>
              </a:ext>
            </a:extLst>
          </p:cNvPr>
          <p:cNvGrpSpPr/>
          <p:nvPr/>
        </p:nvGrpSpPr>
        <p:grpSpPr>
          <a:xfrm>
            <a:off x="11240655" y="3036019"/>
            <a:ext cx="341745" cy="609333"/>
            <a:chOff x="1762303" y="2315546"/>
            <a:chExt cx="295097" cy="54858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488C3F-3ACB-4700-8EF8-108399E6D886}"/>
                </a:ext>
              </a:extLst>
            </p:cNvPr>
            <p:cNvCxnSpPr/>
            <p:nvPr/>
          </p:nvCxnSpPr>
          <p:spPr>
            <a:xfrm>
              <a:off x="2057400" y="2315546"/>
              <a:ext cx="0" cy="54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E8FF7D0-74D5-4B21-A109-E0E181D6AB2B}"/>
                    </a:ext>
                  </a:extLst>
                </p:cNvPr>
                <p:cNvSpPr txBox="1"/>
                <p:nvPr/>
              </p:nvSpPr>
              <p:spPr>
                <a:xfrm>
                  <a:off x="1762303" y="2315546"/>
                  <a:ext cx="214117" cy="225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E8FF7D0-74D5-4B21-A109-E0E181D6A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303" y="2315546"/>
                  <a:ext cx="214117" cy="225909"/>
                </a:xfrm>
                <a:prstGeom prst="rect">
                  <a:avLst/>
                </a:prstGeom>
                <a:blipFill>
                  <a:blip r:embed="rId3"/>
                  <a:stretch>
                    <a:fillRect r="-2439" b="-39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0B4BD8-F005-4458-8DD4-E86C46D48E14}"/>
                  </a:ext>
                </a:extLst>
              </p:cNvPr>
              <p:cNvSpPr txBox="1"/>
              <p:nvPr/>
            </p:nvSpPr>
            <p:spPr>
              <a:xfrm>
                <a:off x="8431777" y="2133600"/>
                <a:ext cx="480256" cy="2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0B4BD8-F005-4458-8DD4-E86C46D4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777" y="2133600"/>
                <a:ext cx="480256" cy="250927"/>
              </a:xfrm>
              <a:prstGeom prst="rect">
                <a:avLst/>
              </a:prstGeom>
              <a:blipFill>
                <a:blip r:embed="rId4"/>
                <a:stretch>
                  <a:fillRect r="-22785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B50055-6D73-4FA5-A3CE-E4FB45382FC0}"/>
              </a:ext>
            </a:extLst>
          </p:cNvPr>
          <p:cNvCxnSpPr/>
          <p:nvPr/>
        </p:nvCxnSpPr>
        <p:spPr>
          <a:xfrm>
            <a:off x="8060436" y="2650868"/>
            <a:ext cx="0" cy="1902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01DF350-3214-4AF6-8A91-6E7C85178596}"/>
              </a:ext>
            </a:extLst>
          </p:cNvPr>
          <p:cNvSpPr/>
          <p:nvPr/>
        </p:nvSpPr>
        <p:spPr>
          <a:xfrm>
            <a:off x="7738710" y="3230875"/>
            <a:ext cx="617719" cy="5987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6F98F6-EC78-4389-9804-42362C9DE66A}"/>
              </a:ext>
            </a:extLst>
          </p:cNvPr>
          <p:cNvGrpSpPr/>
          <p:nvPr/>
        </p:nvGrpSpPr>
        <p:grpSpPr>
          <a:xfrm>
            <a:off x="7885222" y="3451649"/>
            <a:ext cx="310521" cy="169335"/>
            <a:chOff x="646265" y="3047948"/>
            <a:chExt cx="1895631" cy="9386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361EBEF-0B31-411C-A55A-F38A07915E55}"/>
                </a:ext>
              </a:extLst>
            </p:cNvPr>
            <p:cNvGrpSpPr/>
            <p:nvPr/>
          </p:nvGrpSpPr>
          <p:grpSpPr>
            <a:xfrm>
              <a:off x="646265" y="3047948"/>
              <a:ext cx="953935" cy="936393"/>
              <a:chOff x="646265" y="3047948"/>
              <a:chExt cx="953935" cy="936393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E1C7AE7E-2A1F-4999-8F4A-6FB677405120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B4D1C395-204C-4697-9913-18C47DE1E058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57C179-0797-4180-86E0-CFC1073B0EDD}"/>
                </a:ext>
              </a:extLst>
            </p:cNvPr>
            <p:cNvGrpSpPr/>
            <p:nvPr/>
          </p:nvGrpSpPr>
          <p:grpSpPr>
            <a:xfrm flipV="1">
              <a:off x="1587961" y="3050220"/>
              <a:ext cx="953935" cy="936393"/>
              <a:chOff x="646265" y="3047948"/>
              <a:chExt cx="953935" cy="936393"/>
            </a:xfrm>
          </p:grpSpPr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480B4BE1-48CD-40C0-A06F-AA06670292BC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6954562-A163-48A4-85E6-A518F2CDF1B3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1EC003-234A-498B-8A8E-1F42CA937279}"/>
                  </a:ext>
                </a:extLst>
              </p:cNvPr>
              <p:cNvSpPr txBox="1"/>
              <p:nvPr/>
            </p:nvSpPr>
            <p:spPr>
              <a:xfrm>
                <a:off x="6067245" y="3348061"/>
                <a:ext cx="1871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13.2∠110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°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1EC003-234A-498B-8A8E-1F42CA93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45" y="3348061"/>
                <a:ext cx="18713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F3C2682-9E82-46B4-AA77-50BB2B38A621}"/>
              </a:ext>
            </a:extLst>
          </p:cNvPr>
          <p:cNvGrpSpPr/>
          <p:nvPr/>
        </p:nvGrpSpPr>
        <p:grpSpPr>
          <a:xfrm>
            <a:off x="7672074" y="2939286"/>
            <a:ext cx="247903" cy="958788"/>
            <a:chOff x="8091041" y="2926549"/>
            <a:chExt cx="337767" cy="14112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CA78EB-5F25-4891-ACC3-629CA428D1C2}"/>
                </a:ext>
              </a:extLst>
            </p:cNvPr>
            <p:cNvSpPr txBox="1"/>
            <p:nvPr/>
          </p:nvSpPr>
          <p:spPr>
            <a:xfrm>
              <a:off x="8091041" y="292654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BB7A35-79A3-4D29-B7FB-47EAD2BD9071}"/>
                </a:ext>
              </a:extLst>
            </p:cNvPr>
            <p:cNvSpPr txBox="1"/>
            <p:nvPr/>
          </p:nvSpPr>
          <p:spPr>
            <a:xfrm>
              <a:off x="8128726" y="39684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p:grpSp>
        <p:nvGrpSpPr>
          <p:cNvPr id="34" name="Group 56">
            <a:extLst>
              <a:ext uri="{FF2B5EF4-FFF2-40B4-BE49-F238E27FC236}">
                <a16:creationId xmlns:a16="http://schemas.microsoft.com/office/drawing/2014/main" id="{943316D1-C486-4DFE-924D-20237CC56B60}"/>
              </a:ext>
            </a:extLst>
          </p:cNvPr>
          <p:cNvGrpSpPr>
            <a:grpSpLocks/>
          </p:cNvGrpSpPr>
          <p:nvPr/>
        </p:nvGrpSpPr>
        <p:grpSpPr bwMode="auto">
          <a:xfrm>
            <a:off x="9934128" y="2656862"/>
            <a:ext cx="356208" cy="1902869"/>
            <a:chOff x="4384898" y="2490672"/>
            <a:chExt cx="298003" cy="177535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56AE8C-3420-44E0-B9C0-163274BF94ED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27A3D8-248D-472D-AEF9-8A996A38D972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A150C2-A766-4CD4-8ECE-A9A4BB95D6A3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FA12A7-5010-4043-96A6-81BE4EC43526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7FB854-8DBD-4251-9C87-8F15D7325311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684C172-5CDF-45D7-A472-CCDD3EAB1B60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56C57FA-8DA8-4646-BF5E-52CCDDE65EFD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6F4BE7-2733-4A1E-AC16-5E870982B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4BEF16-4B6B-49B3-BABE-B4DBCA69AB0B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6">
            <a:extLst>
              <a:ext uri="{FF2B5EF4-FFF2-40B4-BE49-F238E27FC236}">
                <a16:creationId xmlns:a16="http://schemas.microsoft.com/office/drawing/2014/main" id="{5F394D1B-F1E6-4483-9739-8E1A6A6CD351}"/>
              </a:ext>
            </a:extLst>
          </p:cNvPr>
          <p:cNvGrpSpPr>
            <a:grpSpLocks/>
          </p:cNvGrpSpPr>
          <p:nvPr/>
        </p:nvGrpSpPr>
        <p:grpSpPr bwMode="auto">
          <a:xfrm>
            <a:off x="10995729" y="2669131"/>
            <a:ext cx="356208" cy="1902869"/>
            <a:chOff x="4384898" y="2490672"/>
            <a:chExt cx="298003" cy="17753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5093B57-F9C0-4E66-B58F-80018978C52D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CF90C2-1810-4026-A23C-915807BDBE05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9EB7EC9-6DD8-402E-BF8B-571BDD454E47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717AEE8-B018-4571-B949-CFC0FB03D7A2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C70B99-A202-4CCD-AD23-083CA69C4AA8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5E2136-3248-409C-8EDA-480E7268FF49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1864B-684B-4A23-93F1-3DE624894F89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0B02C0-EC68-4A52-B2E9-4AD820756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CA962E-0BC2-4EA4-8DC9-7DD5643098D8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2A1C97-97A4-445B-AF7E-1CB3BD856C6E}"/>
                  </a:ext>
                </a:extLst>
              </p:cNvPr>
              <p:cNvSpPr txBox="1"/>
              <p:nvPr/>
            </p:nvSpPr>
            <p:spPr>
              <a:xfrm>
                <a:off x="9290909" y="3413319"/>
                <a:ext cx="480256" cy="2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2A1C97-97A4-445B-AF7E-1CB3BD85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09" y="3413319"/>
                <a:ext cx="480256" cy="250927"/>
              </a:xfrm>
              <a:prstGeom prst="rect">
                <a:avLst/>
              </a:prstGeom>
              <a:blipFill>
                <a:blip r:embed="rId6"/>
                <a:stretch>
                  <a:fillRect r="-22785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1E4F00-060B-4ABA-9591-1B4971923F5C}"/>
                  </a:ext>
                </a:extLst>
              </p:cNvPr>
              <p:cNvSpPr txBox="1"/>
              <p:nvPr/>
            </p:nvSpPr>
            <p:spPr>
              <a:xfrm>
                <a:off x="10473343" y="3101968"/>
                <a:ext cx="574378" cy="2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1E4F00-060B-4ABA-9591-1B497192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343" y="3101968"/>
                <a:ext cx="574378" cy="250927"/>
              </a:xfrm>
              <a:prstGeom prst="rect">
                <a:avLst/>
              </a:prstGeom>
              <a:blipFill>
                <a:blip r:embed="rId7"/>
                <a:stretch>
                  <a:fillRect r="-2553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BF2B13-5682-4309-8009-AA0327947CF7}"/>
              </a:ext>
            </a:extLst>
          </p:cNvPr>
          <p:cNvCxnSpPr>
            <a:cxnSpLocks/>
          </p:cNvCxnSpPr>
          <p:nvPr/>
        </p:nvCxnSpPr>
        <p:spPr>
          <a:xfrm flipH="1" flipV="1">
            <a:off x="10114625" y="2662034"/>
            <a:ext cx="1066866" cy="14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1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8AA6-61CB-4680-8D5A-01E6B42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BB144-2C30-4312-8A06-ED40D8AC4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110856" cy="51968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=7.1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1256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−10°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=113.1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1256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+45°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using phasor analysis</a:t>
                </a:r>
              </a:p>
              <a:p>
                <a:r>
                  <a:rPr lang="en-US" dirty="0"/>
                  <a:t>Steps:</a:t>
                </a:r>
              </a:p>
              <a:p>
                <a:pPr lvl="1"/>
                <a:r>
                  <a:rPr lang="en-US" dirty="0"/>
                  <a:t>Convert time signals into phasors (complex numbers)</a:t>
                </a:r>
              </a:p>
              <a:p>
                <a:pPr lvl="1"/>
                <a:r>
                  <a:rPr lang="en-US" dirty="0"/>
                  <a:t>Solve the circuit using regular circuit techniques (just with complex numbers)</a:t>
                </a:r>
              </a:p>
              <a:p>
                <a:pPr lvl="1"/>
                <a:r>
                  <a:rPr lang="en-US" dirty="0"/>
                  <a:t>Convert the answer back into a time signal with the same frequency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BB144-2C30-4312-8A06-ED40D8AC4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110856" cy="5196840"/>
              </a:xfrm>
              <a:blipFill>
                <a:blip r:embed="rId2"/>
                <a:stretch>
                  <a:fillRect l="-898" t="-234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8C099F6-0388-44C4-A7A9-98898FE381F0}"/>
              </a:ext>
            </a:extLst>
          </p:cNvPr>
          <p:cNvGrpSpPr/>
          <p:nvPr/>
        </p:nvGrpSpPr>
        <p:grpSpPr>
          <a:xfrm>
            <a:off x="6966379" y="3124200"/>
            <a:ext cx="4144444" cy="1853115"/>
            <a:chOff x="-3329" y="3398078"/>
            <a:chExt cx="4144444" cy="1853115"/>
          </a:xfrm>
        </p:grpSpPr>
        <p:grpSp>
          <p:nvGrpSpPr>
            <p:cNvPr id="57" name="Group 54">
              <a:extLst>
                <a:ext uri="{FF2B5EF4-FFF2-40B4-BE49-F238E27FC236}">
                  <a16:creationId xmlns:a16="http://schemas.microsoft.com/office/drawing/2014/main" id="{7898DF8A-E51C-447A-A93F-49C966F5C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72" y="3529137"/>
              <a:ext cx="457200" cy="1701800"/>
              <a:chOff x="2870970" y="2690727"/>
              <a:chExt cx="457183" cy="17017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258A04B-B5BC-41BE-9778-94F352755024}"/>
                  </a:ext>
                </a:extLst>
              </p:cNvPr>
              <p:cNvCxnSpPr/>
              <p:nvPr/>
            </p:nvCxnSpPr>
            <p:spPr>
              <a:xfrm flipV="1">
                <a:off x="3099561" y="2690727"/>
                <a:ext cx="0" cy="170179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F265DC8-280E-413F-A90B-49ED97280977}"/>
                  </a:ext>
                </a:extLst>
              </p:cNvPr>
              <p:cNvSpPr/>
              <p:nvPr/>
            </p:nvSpPr>
            <p:spPr bwMode="auto">
              <a:xfrm>
                <a:off x="2870970" y="3325727"/>
                <a:ext cx="457183" cy="455613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9FC2854-6F6B-4570-99EB-DF34E2F41087}"/>
                    </a:ext>
                  </a:extLst>
                </p:cNvPr>
                <p:cNvSpPr txBox="1"/>
                <p:nvPr/>
              </p:nvSpPr>
              <p:spPr>
                <a:xfrm>
                  <a:off x="-3329" y="4172281"/>
                  <a:ext cx="4486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9FC2854-6F6B-4570-99EB-DF34E2F41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29" y="4172281"/>
                  <a:ext cx="44864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6CC9BD-DFFD-492B-A436-DB02236C2941}"/>
                </a:ext>
              </a:extLst>
            </p:cNvPr>
            <p:cNvGrpSpPr/>
            <p:nvPr/>
          </p:nvGrpSpPr>
          <p:grpSpPr>
            <a:xfrm>
              <a:off x="2118445" y="3526852"/>
              <a:ext cx="849835" cy="1724341"/>
              <a:chOff x="1600200" y="3519182"/>
              <a:chExt cx="849835" cy="1724341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F00EB35-6F06-404D-81C9-147DE9684A63}"/>
                  </a:ext>
                </a:extLst>
              </p:cNvPr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889BACC-65E3-4B6A-8BC7-CEA7CC4FC4C5}"/>
                  </a:ext>
                </a:extLst>
              </p:cNvPr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4702ABF-AD4D-4B84-9C87-8052B839E564}"/>
                  </a:ext>
                </a:extLst>
              </p:cNvPr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C5E10A2-CF07-4884-93F1-3B8A746AE8BD}"/>
                  </a:ext>
                </a:extLst>
              </p:cNvPr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B011E3C-DB16-4CA6-8393-6134554EAC31}"/>
                  </a:ext>
                </a:extLst>
              </p:cNvPr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CD873B3-22EE-401F-8118-C11569794842}"/>
                  </a:ext>
                </a:extLst>
              </p:cNvPr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58296DA-CBC7-45BF-AFB1-53BE4B1C4966}"/>
                  </a:ext>
                </a:extLst>
              </p:cNvPr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D74FFC0-78D3-481A-8C3A-C54310502183}"/>
                  </a:ext>
                </a:extLst>
              </p:cNvPr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ACFFD9-0AA4-45BD-9F9A-D66F30D940F4}"/>
                  </a:ext>
                </a:extLst>
              </p:cNvPr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1F7D4C-FA28-44B6-8A66-97574B564BBA}"/>
                  </a:ext>
                </a:extLst>
              </p:cNvPr>
              <p:cNvSpPr txBox="1"/>
              <p:nvPr/>
            </p:nvSpPr>
            <p:spPr>
              <a:xfrm>
                <a:off x="1856603" y="421665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10</a:t>
                </a:r>
                <a:r>
                  <a:rPr lang="en-US" sz="1800" dirty="0">
                    <a:latin typeface="Symbol" pitchFamily="18" charset="2"/>
                  </a:rPr>
                  <a:t>W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0A92311-E505-45BC-A0BD-A0E032968E38}"/>
                </a:ext>
              </a:extLst>
            </p:cNvPr>
            <p:cNvGrpSpPr/>
            <p:nvPr/>
          </p:nvGrpSpPr>
          <p:grpSpPr>
            <a:xfrm>
              <a:off x="2275843" y="3402803"/>
              <a:ext cx="1724025" cy="598318"/>
              <a:chOff x="2280899" y="3378064"/>
              <a:chExt cx="1724025" cy="598318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2D8E087-FABC-49B9-AC5B-52810C04C630}"/>
                  </a:ext>
                </a:extLst>
              </p:cNvPr>
              <p:cNvCxnSpPr/>
              <p:nvPr/>
            </p:nvCxnSpPr>
            <p:spPr bwMode="auto">
              <a:xfrm rot="16200000">
                <a:off x="2814299" y="3424101"/>
                <a:ext cx="138112" cy="4603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AB6A5EB-5AC4-48FF-BD2C-A77867894BD7}"/>
                  </a:ext>
                </a:extLst>
              </p:cNvPr>
              <p:cNvCxnSpPr/>
              <p:nvPr/>
            </p:nvCxnSpPr>
            <p:spPr bwMode="auto">
              <a:xfrm rot="16200000" flipV="1">
                <a:off x="2815092" y="3470932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75F83B7-B44A-4809-AA13-BAAA7976500D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907961" y="3482838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49E1010-882C-403A-895D-C9D39F6767B3}"/>
                  </a:ext>
                </a:extLst>
              </p:cNvPr>
              <p:cNvCxnSpPr/>
              <p:nvPr/>
            </p:nvCxnSpPr>
            <p:spPr bwMode="auto">
              <a:xfrm rot="16200000" flipV="1">
                <a:off x="3004800" y="3471725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F68034F-EF55-4890-854F-3F39A83E4415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3097667" y="3482045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0D1675D-B9C2-40F1-AE6A-92D20D0092C0}"/>
                  </a:ext>
                </a:extLst>
              </p:cNvPr>
              <p:cNvCxnSpPr/>
              <p:nvPr/>
            </p:nvCxnSpPr>
            <p:spPr bwMode="auto">
              <a:xfrm rot="16200000" flipV="1">
                <a:off x="3191330" y="3493156"/>
                <a:ext cx="276225" cy="936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4DFA862-2983-485E-A73E-C7CEF5ECE647}"/>
                  </a:ext>
                </a:extLst>
              </p:cNvPr>
              <p:cNvCxnSpPr/>
              <p:nvPr/>
            </p:nvCxnSpPr>
            <p:spPr bwMode="auto">
              <a:xfrm rot="16200000">
                <a:off x="3322299" y="3573325"/>
                <a:ext cx="160338" cy="460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6FE48F0-3088-4E5B-8848-949284F46681}"/>
                  </a:ext>
                </a:extLst>
              </p:cNvPr>
              <p:cNvCxnSpPr/>
              <p:nvPr/>
            </p:nvCxnSpPr>
            <p:spPr bwMode="auto">
              <a:xfrm rot="16200000" flipV="1">
                <a:off x="2570618" y="3228044"/>
                <a:ext cx="0" cy="5794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283AEC0-F183-4A54-8ED9-C7BF8AA3DC59}"/>
                  </a:ext>
                </a:extLst>
              </p:cNvPr>
              <p:cNvCxnSpPr/>
              <p:nvPr/>
            </p:nvCxnSpPr>
            <p:spPr bwMode="auto">
              <a:xfrm rot="16200000" flipV="1">
                <a:off x="3715205" y="3228044"/>
                <a:ext cx="0" cy="579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6C6F50B-99C0-4FD7-9F8E-5BC891043004}"/>
                  </a:ext>
                </a:extLst>
              </p:cNvPr>
              <p:cNvSpPr txBox="1"/>
              <p:nvPr/>
            </p:nvSpPr>
            <p:spPr>
              <a:xfrm>
                <a:off x="2902883" y="3607050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</a:t>
                </a:r>
                <a:r>
                  <a:rPr lang="en-US" sz="1800" dirty="0">
                    <a:latin typeface="Symbol" pitchFamily="18" charset="2"/>
                  </a:rPr>
                  <a:t>W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7D7C69-5A2D-4B63-A7DF-F7345F78CA41}"/>
                </a:ext>
              </a:extLst>
            </p:cNvPr>
            <p:cNvCxnSpPr/>
            <p:nvPr/>
          </p:nvCxnSpPr>
          <p:spPr>
            <a:xfrm flipH="1" flipV="1">
              <a:off x="583372" y="5241473"/>
              <a:ext cx="3429797" cy="69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E7DB41D-90A7-4FBA-9CFC-D3124D4111FB}"/>
                </a:ext>
              </a:extLst>
            </p:cNvPr>
            <p:cNvGrpSpPr/>
            <p:nvPr/>
          </p:nvGrpSpPr>
          <p:grpSpPr>
            <a:xfrm>
              <a:off x="614307" y="3398078"/>
              <a:ext cx="1724025" cy="300036"/>
              <a:chOff x="2057400" y="2276782"/>
              <a:chExt cx="1724025" cy="300036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BD4DB1C-C86C-4C51-BE8E-09FDE49CF51A}"/>
                  </a:ext>
                </a:extLst>
              </p:cNvPr>
              <p:cNvCxnSpPr/>
              <p:nvPr/>
            </p:nvCxnSpPr>
            <p:spPr bwMode="auto">
              <a:xfrm rot="16200000">
                <a:off x="2590800" y="2322819"/>
                <a:ext cx="138112" cy="4603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92DE8B0-9F6D-40FB-8900-DA781E8EDF05}"/>
                  </a:ext>
                </a:extLst>
              </p:cNvPr>
              <p:cNvCxnSpPr/>
              <p:nvPr/>
            </p:nvCxnSpPr>
            <p:spPr bwMode="auto">
              <a:xfrm rot="16200000" flipV="1">
                <a:off x="2591593" y="2369650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23479C4-C46C-4049-88B1-8C294489A425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684462" y="2381556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F4CAACE-C740-409C-908D-8AA7221C8CD9}"/>
                  </a:ext>
                </a:extLst>
              </p:cNvPr>
              <p:cNvCxnSpPr/>
              <p:nvPr/>
            </p:nvCxnSpPr>
            <p:spPr bwMode="auto">
              <a:xfrm rot="16200000" flipV="1">
                <a:off x="2781301" y="2370443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77091CF-68B3-44E8-9681-DE079C16D372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874168" y="2380763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DC25F5D-238E-4950-BDB3-A70802B205DF}"/>
                  </a:ext>
                </a:extLst>
              </p:cNvPr>
              <p:cNvCxnSpPr/>
              <p:nvPr/>
            </p:nvCxnSpPr>
            <p:spPr bwMode="auto">
              <a:xfrm rot="16200000" flipV="1">
                <a:off x="2967831" y="2391874"/>
                <a:ext cx="276225" cy="936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51030DA-F467-4BC6-8552-437F500E1A3C}"/>
                  </a:ext>
                </a:extLst>
              </p:cNvPr>
              <p:cNvCxnSpPr/>
              <p:nvPr/>
            </p:nvCxnSpPr>
            <p:spPr bwMode="auto">
              <a:xfrm rot="16200000">
                <a:off x="3098800" y="2472043"/>
                <a:ext cx="160338" cy="460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0341612-3A33-4E6B-A5D1-8FE0BB210C3F}"/>
                  </a:ext>
                </a:extLst>
              </p:cNvPr>
              <p:cNvCxnSpPr/>
              <p:nvPr/>
            </p:nvCxnSpPr>
            <p:spPr bwMode="auto">
              <a:xfrm rot="16200000" flipV="1">
                <a:off x="2347119" y="2126762"/>
                <a:ext cx="0" cy="5794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3C1B959-909D-42C0-87DA-B80ABCF72B74}"/>
                  </a:ext>
                </a:extLst>
              </p:cNvPr>
              <p:cNvCxnSpPr/>
              <p:nvPr/>
            </p:nvCxnSpPr>
            <p:spPr bwMode="auto">
              <a:xfrm rot="16200000" flipV="1">
                <a:off x="3491706" y="2126762"/>
                <a:ext cx="0" cy="579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ED92E6-2E58-44CE-9F37-EFC2948A8A06}"/>
                </a:ext>
              </a:extLst>
            </p:cNvPr>
            <p:cNvSpPr txBox="1"/>
            <p:nvPr/>
          </p:nvSpPr>
          <p:spPr>
            <a:xfrm>
              <a:off x="1237555" y="366087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5</a:t>
              </a:r>
              <a:r>
                <a:rPr lang="en-US" sz="1800" dirty="0">
                  <a:latin typeface="Symbol" pitchFamily="18" charset="2"/>
                </a:rPr>
                <a:t>W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741F890-87C9-46FD-9DA3-A169E1E29AD6}"/>
                </a:ext>
              </a:extLst>
            </p:cNvPr>
            <p:cNvGrpSpPr/>
            <p:nvPr/>
          </p:nvGrpSpPr>
          <p:grpSpPr>
            <a:xfrm>
              <a:off x="3294955" y="3524106"/>
              <a:ext cx="846160" cy="1724341"/>
              <a:chOff x="1052043" y="3519182"/>
              <a:chExt cx="846160" cy="172434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38DFC1C-B4E1-40DF-BD39-4F1123155E7C}"/>
                  </a:ext>
                </a:extLst>
              </p:cNvPr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A913DAC-B9E0-4B52-9C6E-36CA1D9ED177}"/>
                  </a:ext>
                </a:extLst>
              </p:cNvPr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49B5CFC-9696-43F9-B65C-416CD870E0CB}"/>
                  </a:ext>
                </a:extLst>
              </p:cNvPr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E63B411-001D-471F-A619-4C751E903478}"/>
                  </a:ext>
                </a:extLst>
              </p:cNvPr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C22D318-583F-4BA0-93B9-9B0B2055E0D3}"/>
                  </a:ext>
                </a:extLst>
              </p:cNvPr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A4BB735-5120-4C34-AB05-1E0AF92EEA0C}"/>
                  </a:ext>
                </a:extLst>
              </p:cNvPr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550B45D-3880-4F44-BC13-40452ADBB0F0}"/>
                  </a:ext>
                </a:extLst>
              </p:cNvPr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DE836C5-8E91-4B9E-99DA-2EAF6369367E}"/>
                  </a:ext>
                </a:extLst>
              </p:cNvPr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B823A2C-A737-4AE8-A9AF-9AE1A7935AD0}"/>
                  </a:ext>
                </a:extLst>
              </p:cNvPr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1786B2-E76D-450F-8881-73BCA14F8A3A}"/>
                  </a:ext>
                </a:extLst>
              </p:cNvPr>
              <p:cNvSpPr txBox="1"/>
              <p:nvPr/>
            </p:nvSpPr>
            <p:spPr>
              <a:xfrm>
                <a:off x="1052043" y="421665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12</a:t>
                </a:r>
                <a:r>
                  <a:rPr lang="en-US" sz="1800" dirty="0">
                    <a:latin typeface="Symbol" pitchFamily="18" charset="2"/>
                  </a:rPr>
                  <a:t>W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1F64159-244E-4226-9FB6-07662BD5E6F1}"/>
                </a:ext>
              </a:extLst>
            </p:cNvPr>
            <p:cNvGrpSpPr/>
            <p:nvPr/>
          </p:nvGrpSpPr>
          <p:grpSpPr>
            <a:xfrm>
              <a:off x="1758894" y="3924734"/>
              <a:ext cx="467179" cy="826532"/>
              <a:chOff x="7134849" y="3810000"/>
              <a:chExt cx="467179" cy="82653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CA9F63F-1C59-418F-AB9F-742BE3947C3B}"/>
                  </a:ext>
                </a:extLst>
              </p:cNvPr>
              <p:cNvSpPr txBox="1"/>
              <p:nvPr/>
            </p:nvSpPr>
            <p:spPr>
              <a:xfrm>
                <a:off x="7239000" y="38100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67839D5-0C1E-4EB4-873E-C35399EE8C17}"/>
                      </a:ext>
                    </a:extLst>
                  </p:cNvPr>
                  <p:cNvSpPr txBox="1"/>
                  <p:nvPr/>
                </p:nvSpPr>
                <p:spPr>
                  <a:xfrm>
                    <a:off x="7134849" y="4091655"/>
                    <a:ext cx="4671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67839D5-0C1E-4EB4-873E-C35399EE8C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4849" y="4091655"/>
                    <a:ext cx="46717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46F574-60BC-4430-A91E-587A73B5A97D}"/>
                  </a:ext>
                </a:extLst>
              </p:cNvPr>
              <p:cNvSpPr txBox="1"/>
              <p:nvPr/>
            </p:nvSpPr>
            <p:spPr>
              <a:xfrm>
                <a:off x="7239000" y="4267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61AD6CB-8482-4FCD-9FDE-FF03B1F5DE61}"/>
              </a:ext>
            </a:extLst>
          </p:cNvPr>
          <p:cNvGrpSpPr/>
          <p:nvPr/>
        </p:nvGrpSpPr>
        <p:grpSpPr>
          <a:xfrm>
            <a:off x="7552715" y="1909728"/>
            <a:ext cx="3420036" cy="1380249"/>
            <a:chOff x="595707" y="2174114"/>
            <a:chExt cx="3420036" cy="1380249"/>
          </a:xfrm>
        </p:grpSpPr>
        <p:grpSp>
          <p:nvGrpSpPr>
            <p:cNvPr id="118" name="Group 109">
              <a:extLst>
                <a:ext uri="{FF2B5EF4-FFF2-40B4-BE49-F238E27FC236}">
                  <a16:creationId xmlns:a16="http://schemas.microsoft.com/office/drawing/2014/main" id="{0DFC7823-5FBC-4148-8579-9E8BD200A4C6}"/>
                </a:ext>
              </a:extLst>
            </p:cNvPr>
            <p:cNvGrpSpPr/>
            <p:nvPr/>
          </p:nvGrpSpPr>
          <p:grpSpPr>
            <a:xfrm rot="16200000" flipH="1">
              <a:off x="2139501" y="1552060"/>
              <a:ext cx="457200" cy="1701308"/>
              <a:chOff x="1659748" y="4318490"/>
              <a:chExt cx="457200" cy="1701308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82ABC84-27AB-42F3-BBF0-657B9AE27D06}"/>
                  </a:ext>
                </a:extLst>
              </p:cNvPr>
              <p:cNvCxnSpPr/>
              <p:nvPr/>
            </p:nvCxnSpPr>
            <p:spPr>
              <a:xfrm flipV="1">
                <a:off x="1895911" y="4318490"/>
                <a:ext cx="0" cy="17013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F69DB37-4A51-4323-9541-DB0AB35A4405}"/>
                  </a:ext>
                </a:extLst>
              </p:cNvPr>
              <p:cNvSpPr/>
              <p:nvPr/>
            </p:nvSpPr>
            <p:spPr>
              <a:xfrm>
                <a:off x="1659748" y="4961679"/>
                <a:ext cx="457200" cy="45720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C854766-7D7C-4F06-82E5-A4FA89E50557}"/>
                </a:ext>
              </a:extLst>
            </p:cNvPr>
            <p:cNvCxnSpPr/>
            <p:nvPr/>
          </p:nvCxnSpPr>
          <p:spPr>
            <a:xfrm>
              <a:off x="596072" y="2408099"/>
              <a:ext cx="122257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A5322E5-B679-49A6-A287-F169C2D6F5D1}"/>
                </a:ext>
              </a:extLst>
            </p:cNvPr>
            <p:cNvCxnSpPr/>
            <p:nvPr/>
          </p:nvCxnSpPr>
          <p:spPr>
            <a:xfrm>
              <a:off x="2783843" y="2408099"/>
              <a:ext cx="122257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44D4C84-B859-4796-AFCB-7ECFD8DBB33A}"/>
                </a:ext>
              </a:extLst>
            </p:cNvPr>
            <p:cNvCxnSpPr/>
            <p:nvPr/>
          </p:nvCxnSpPr>
          <p:spPr>
            <a:xfrm>
              <a:off x="595707" y="2395399"/>
              <a:ext cx="5147" cy="114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7B2FF38-014D-4700-AB30-EC19833D0391}"/>
                </a:ext>
              </a:extLst>
            </p:cNvPr>
            <p:cNvCxnSpPr/>
            <p:nvPr/>
          </p:nvCxnSpPr>
          <p:spPr>
            <a:xfrm>
              <a:off x="4010596" y="2409381"/>
              <a:ext cx="5147" cy="114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E78D11B-C9A5-47EA-94AD-B291FF25B4DA}"/>
              </a:ext>
            </a:extLst>
          </p:cNvPr>
          <p:cNvCxnSpPr/>
          <p:nvPr/>
        </p:nvCxnSpPr>
        <p:spPr>
          <a:xfrm rot="16200000" flipH="1" flipV="1">
            <a:off x="9219172" y="2287311"/>
            <a:ext cx="6246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34229BD-BA9C-4070-B2FE-7095A88F15A6}"/>
                  </a:ext>
                </a:extLst>
              </p:cNvPr>
              <p:cNvSpPr txBox="1"/>
              <p:nvPr/>
            </p:nvSpPr>
            <p:spPr>
              <a:xfrm>
                <a:off x="8541467" y="2468664"/>
                <a:ext cx="1871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34229BD-BA9C-4070-B2FE-7095A88F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467" y="2468664"/>
                <a:ext cx="18713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F1BF860-CE64-48BB-8878-A61AADB3CA44}"/>
              </a:ext>
            </a:extLst>
          </p:cNvPr>
          <p:cNvGrpSpPr/>
          <p:nvPr/>
        </p:nvGrpSpPr>
        <p:grpSpPr>
          <a:xfrm rot="15615073">
            <a:off x="9197855" y="2054928"/>
            <a:ext cx="310521" cy="169335"/>
            <a:chOff x="646265" y="3047948"/>
            <a:chExt cx="1895631" cy="93866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2A0D3FC-CC27-404D-84D9-BC31A49D4206}"/>
                </a:ext>
              </a:extLst>
            </p:cNvPr>
            <p:cNvGrpSpPr/>
            <p:nvPr/>
          </p:nvGrpSpPr>
          <p:grpSpPr>
            <a:xfrm>
              <a:off x="646265" y="3047948"/>
              <a:ext cx="953935" cy="936393"/>
              <a:chOff x="646265" y="3047948"/>
              <a:chExt cx="953935" cy="936393"/>
            </a:xfrm>
          </p:grpSpPr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094398BF-C27D-4D58-9916-B94E92933C37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2" name="Arc 131">
                <a:extLst>
                  <a:ext uri="{FF2B5EF4-FFF2-40B4-BE49-F238E27FC236}">
                    <a16:creationId xmlns:a16="http://schemas.microsoft.com/office/drawing/2014/main" id="{E9631F21-D327-4AF3-9FB0-562E88C577CF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16CACAF-20FD-4B36-9071-817BD35D5CBF}"/>
                </a:ext>
              </a:extLst>
            </p:cNvPr>
            <p:cNvGrpSpPr/>
            <p:nvPr/>
          </p:nvGrpSpPr>
          <p:grpSpPr>
            <a:xfrm flipV="1">
              <a:off x="1587961" y="3050220"/>
              <a:ext cx="953935" cy="936393"/>
              <a:chOff x="646265" y="3047948"/>
              <a:chExt cx="953935" cy="936393"/>
            </a:xfrm>
          </p:grpSpPr>
          <p:sp>
            <p:nvSpPr>
              <p:cNvPr id="129" name="Arc 128">
                <a:extLst>
                  <a:ext uri="{FF2B5EF4-FFF2-40B4-BE49-F238E27FC236}">
                    <a16:creationId xmlns:a16="http://schemas.microsoft.com/office/drawing/2014/main" id="{CECD106D-463E-4D1F-8A16-F51ED6AC975B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48E3D843-85F4-4D58-B4AA-5E4DBE24CB24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A411903-B89E-4B24-B693-31AA9963324A}"/>
              </a:ext>
            </a:extLst>
          </p:cNvPr>
          <p:cNvGrpSpPr/>
          <p:nvPr/>
        </p:nvGrpSpPr>
        <p:grpSpPr>
          <a:xfrm>
            <a:off x="7213227" y="3518600"/>
            <a:ext cx="247903" cy="958788"/>
            <a:chOff x="8091041" y="2926549"/>
            <a:chExt cx="337767" cy="141121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C809301-43E1-4F78-A65B-ADD4C66D31EB}"/>
                </a:ext>
              </a:extLst>
            </p:cNvPr>
            <p:cNvSpPr txBox="1"/>
            <p:nvPr/>
          </p:nvSpPr>
          <p:spPr>
            <a:xfrm>
              <a:off x="8091041" y="292654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E162643-875C-4DF1-86AA-5CCC4960B39A}"/>
                </a:ext>
              </a:extLst>
            </p:cNvPr>
            <p:cNvSpPr txBox="1"/>
            <p:nvPr/>
          </p:nvSpPr>
          <p:spPr>
            <a:xfrm>
              <a:off x="8128726" y="39684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F596B92-BAF3-4BB8-A292-C9E41AE56A8F}"/>
              </a:ext>
            </a:extLst>
          </p:cNvPr>
          <p:cNvGrpSpPr/>
          <p:nvPr/>
        </p:nvGrpSpPr>
        <p:grpSpPr>
          <a:xfrm>
            <a:off x="7428754" y="4029273"/>
            <a:ext cx="310521" cy="169335"/>
            <a:chOff x="646265" y="3047948"/>
            <a:chExt cx="1895631" cy="93866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28C3B48-B405-4D60-B277-A68586BF38E1}"/>
                </a:ext>
              </a:extLst>
            </p:cNvPr>
            <p:cNvGrpSpPr/>
            <p:nvPr/>
          </p:nvGrpSpPr>
          <p:grpSpPr>
            <a:xfrm>
              <a:off x="646265" y="3047948"/>
              <a:ext cx="953935" cy="936393"/>
              <a:chOff x="646265" y="3047948"/>
              <a:chExt cx="953935" cy="936393"/>
            </a:xfrm>
          </p:grpSpPr>
          <p:sp>
            <p:nvSpPr>
              <p:cNvPr id="148" name="Arc 147">
                <a:extLst>
                  <a:ext uri="{FF2B5EF4-FFF2-40B4-BE49-F238E27FC236}">
                    <a16:creationId xmlns:a16="http://schemas.microsoft.com/office/drawing/2014/main" id="{D24EC01A-88CD-4A69-A826-DB1188CD25A0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9" name="Arc 148">
                <a:extLst>
                  <a:ext uri="{FF2B5EF4-FFF2-40B4-BE49-F238E27FC236}">
                    <a16:creationId xmlns:a16="http://schemas.microsoft.com/office/drawing/2014/main" id="{DE2809D7-44C6-4307-A128-DE8D310F3D1A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5548B49-468F-4416-AA6F-5BE5A3FEEB7E}"/>
                </a:ext>
              </a:extLst>
            </p:cNvPr>
            <p:cNvGrpSpPr/>
            <p:nvPr/>
          </p:nvGrpSpPr>
          <p:grpSpPr>
            <a:xfrm flipV="1">
              <a:off x="1587961" y="3050220"/>
              <a:ext cx="953935" cy="936393"/>
              <a:chOff x="646265" y="3047948"/>
              <a:chExt cx="953935" cy="936393"/>
            </a:xfrm>
          </p:grpSpPr>
          <p:sp>
            <p:nvSpPr>
              <p:cNvPr id="146" name="Arc 145">
                <a:extLst>
                  <a:ext uri="{FF2B5EF4-FFF2-40B4-BE49-F238E27FC236}">
                    <a16:creationId xmlns:a16="http://schemas.microsoft.com/office/drawing/2014/main" id="{C7723CB4-CC47-42ED-A32B-610E705877DB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7" name="Arc 146">
                <a:extLst>
                  <a:ext uri="{FF2B5EF4-FFF2-40B4-BE49-F238E27FC236}">
                    <a16:creationId xmlns:a16="http://schemas.microsoft.com/office/drawing/2014/main" id="{14A1B3EA-AF8E-454C-87F1-CFE56AEA9828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305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D8E7-8B65-4DA4-9B6A-83063E60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Diagrams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3DD0B-A6AB-4C2A-B4C9-E7A1DFB42632}"/>
              </a:ext>
            </a:extLst>
          </p:cNvPr>
          <p:cNvSpPr txBox="1"/>
          <p:nvPr/>
        </p:nvSpPr>
        <p:spPr>
          <a:xfrm>
            <a:off x="381000" y="1295400"/>
            <a:ext cx="834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It is common to view these </a:t>
            </a:r>
            <a:r>
              <a:rPr lang="en-US" sz="2000" dirty="0" err="1">
                <a:latin typeface="+mj-lt"/>
              </a:rPr>
              <a:t>phasors</a:t>
            </a:r>
            <a:r>
              <a:rPr lang="en-US" sz="2000" dirty="0">
                <a:latin typeface="+mj-lt"/>
              </a:rPr>
              <a:t> as vectors in a complex plane.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7C484A-8F68-4252-9C96-467C103D8EDB}"/>
              </a:ext>
            </a:extLst>
          </p:cNvPr>
          <p:cNvCxnSpPr/>
          <p:nvPr/>
        </p:nvCxnSpPr>
        <p:spPr>
          <a:xfrm>
            <a:off x="2057400" y="4114800"/>
            <a:ext cx="49530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2C7F77-51E4-4410-9E5E-ED425F112621}"/>
              </a:ext>
            </a:extLst>
          </p:cNvPr>
          <p:cNvCxnSpPr/>
          <p:nvPr/>
        </p:nvCxnSpPr>
        <p:spPr>
          <a:xfrm rot="16200000">
            <a:off x="2209800" y="4267200"/>
            <a:ext cx="49530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E3921-2E42-4912-9A98-CF6DF49EA8BA}"/>
                  </a:ext>
                </a:extLst>
              </p:cNvPr>
              <p:cNvSpPr txBox="1"/>
              <p:nvPr/>
            </p:nvSpPr>
            <p:spPr>
              <a:xfrm>
                <a:off x="6705600" y="3688877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E3921-2E42-4912-9A98-CF6DF49EA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688877"/>
                <a:ext cx="838200" cy="400110"/>
              </a:xfrm>
              <a:prstGeom prst="rect">
                <a:avLst/>
              </a:prstGeom>
              <a:blipFill>
                <a:blip r:embed="rId2"/>
                <a:stretch>
                  <a:fillRect r="-289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513BC-EEA3-40F9-94C5-8A909793CE07}"/>
                  </a:ext>
                </a:extLst>
              </p:cNvPr>
              <p:cNvSpPr txBox="1"/>
              <p:nvPr/>
            </p:nvSpPr>
            <p:spPr>
              <a:xfrm>
                <a:off x="4686300" y="1721323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513BC-EEA3-40F9-94C5-8A909793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1721323"/>
                <a:ext cx="838200" cy="400110"/>
              </a:xfrm>
              <a:prstGeom prst="rect">
                <a:avLst/>
              </a:prstGeom>
              <a:blipFill>
                <a:blip r:embed="rId3"/>
                <a:stretch>
                  <a:fillRect r="-438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49024-9E8A-4150-8C6D-DC94DBD4F5A3}"/>
                  </a:ext>
                </a:extLst>
              </p:cNvPr>
              <p:cNvSpPr txBox="1"/>
              <p:nvPr/>
            </p:nvSpPr>
            <p:spPr>
              <a:xfrm>
                <a:off x="6766446" y="4126468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49024-9E8A-4150-8C6D-DC94DBD4F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126468"/>
                <a:ext cx="800100" cy="400110"/>
              </a:xfrm>
              <a:prstGeom prst="rect">
                <a:avLst/>
              </a:prstGeom>
              <a:blipFill>
                <a:blip r:embed="rId4"/>
                <a:stretch>
                  <a:fillRect r="-3358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D3954-DE16-415E-8A0C-7B2B5ED09D8D}"/>
                  </a:ext>
                </a:extLst>
              </p:cNvPr>
              <p:cNvSpPr txBox="1"/>
              <p:nvPr/>
            </p:nvSpPr>
            <p:spPr>
              <a:xfrm>
                <a:off x="3754271" y="6166065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D3954-DE16-415E-8A0C-7B2B5ED0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71" y="6166065"/>
                <a:ext cx="800100" cy="400110"/>
              </a:xfrm>
              <a:prstGeom prst="rect">
                <a:avLst/>
              </a:prstGeom>
              <a:blipFill>
                <a:blip r:embed="rId5"/>
                <a:stretch>
                  <a:fillRect r="-2900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E1759E-5D37-4FC7-81D8-CD93F1C0D21F}"/>
                  </a:ext>
                </a:extLst>
              </p:cNvPr>
              <p:cNvSpPr txBox="1"/>
              <p:nvPr/>
            </p:nvSpPr>
            <p:spPr>
              <a:xfrm>
                <a:off x="3504741" y="1682535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E1759E-5D37-4FC7-81D8-CD93F1C0D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741" y="1682535"/>
                <a:ext cx="800100" cy="400110"/>
              </a:xfrm>
              <a:prstGeom prst="rect">
                <a:avLst/>
              </a:prstGeom>
              <a:blipFill>
                <a:blip r:embed="rId6"/>
                <a:stretch>
                  <a:fillRect r="-5343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53AF49-DC99-4069-A946-E57C89A58479}"/>
                  </a:ext>
                </a:extLst>
              </p:cNvPr>
              <p:cNvSpPr txBox="1"/>
              <p:nvPr/>
            </p:nvSpPr>
            <p:spPr>
              <a:xfrm>
                <a:off x="1981200" y="4128448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53AF49-DC99-4069-A946-E57C89A5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28448"/>
                <a:ext cx="800100" cy="400110"/>
              </a:xfrm>
              <a:prstGeom prst="rect">
                <a:avLst/>
              </a:prstGeom>
              <a:blipFill>
                <a:blip r:embed="rId7"/>
                <a:stretch>
                  <a:fillRect r="-5801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BE4B74-120B-426B-94B5-412CE9D9E8AF}"/>
              </a:ext>
            </a:extLst>
          </p:cNvPr>
          <p:cNvCxnSpPr/>
          <p:nvPr/>
        </p:nvCxnSpPr>
        <p:spPr>
          <a:xfrm>
            <a:off x="4686300" y="41264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6C8B2D-E736-413B-85CB-358633746AC3}"/>
              </a:ext>
            </a:extLst>
          </p:cNvPr>
          <p:cNvCxnSpPr/>
          <p:nvPr/>
        </p:nvCxnSpPr>
        <p:spPr>
          <a:xfrm flipH="1">
            <a:off x="3178792" y="4114800"/>
            <a:ext cx="1485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E0FC4D-9DBD-4519-B554-743E1D57B0FF}"/>
              </a:ext>
            </a:extLst>
          </p:cNvPr>
          <p:cNvCxnSpPr/>
          <p:nvPr/>
        </p:nvCxnSpPr>
        <p:spPr>
          <a:xfrm rot="16200000">
            <a:off x="4180196" y="363314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AA1B5-AD2C-4419-96E5-FCF2763A5535}"/>
              </a:ext>
            </a:extLst>
          </p:cNvPr>
          <p:cNvCxnSpPr/>
          <p:nvPr/>
        </p:nvCxnSpPr>
        <p:spPr>
          <a:xfrm>
            <a:off x="4683456" y="4124467"/>
            <a:ext cx="0" cy="5510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41FABE-B300-4518-B64D-EB478607F9AE}"/>
                  </a:ext>
                </a:extLst>
              </p:cNvPr>
              <p:cNvSpPr txBox="1"/>
              <p:nvPr/>
            </p:nvSpPr>
            <p:spPr>
              <a:xfrm>
                <a:off x="5376644" y="3737508"/>
                <a:ext cx="1006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41FABE-B300-4518-B64D-EB478607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44" y="3737508"/>
                <a:ext cx="1006686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95319D-07AB-4938-B5CD-542AB0F2E0CA}"/>
                  </a:ext>
                </a:extLst>
              </p:cNvPr>
              <p:cNvSpPr txBox="1"/>
              <p:nvPr/>
            </p:nvSpPr>
            <p:spPr>
              <a:xfrm>
                <a:off x="3081520" y="3733800"/>
                <a:ext cx="1205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95319D-07AB-4938-B5CD-542AB0F2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0" y="3733800"/>
                <a:ext cx="120501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85F35-6BAE-4DE7-A6F2-56E61F8C09DE}"/>
                  </a:ext>
                </a:extLst>
              </p:cNvPr>
              <p:cNvSpPr txBox="1"/>
              <p:nvPr/>
            </p:nvSpPr>
            <p:spPr>
              <a:xfrm>
                <a:off x="4676397" y="3048000"/>
                <a:ext cx="1109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85F35-6BAE-4DE7-A6F2-56E61F8C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97" y="3048000"/>
                <a:ext cx="1109984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FAA5C-E9DE-4509-BBE7-FF9BFAC37D73}"/>
                  </a:ext>
                </a:extLst>
              </p:cNvPr>
              <p:cNvSpPr txBox="1"/>
              <p:nvPr/>
            </p:nvSpPr>
            <p:spPr>
              <a:xfrm>
                <a:off x="4648200" y="4431268"/>
                <a:ext cx="11596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FAA5C-E9DE-4509-BBE7-FF9BFAC3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31268"/>
                <a:ext cx="1159676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55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2E56-012A-4BC4-AACB-97F7C72D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AC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1DF8-C0BA-40DF-B560-9A7319FC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943600" cy="5196840"/>
          </a:xfrm>
        </p:spPr>
        <p:txBody>
          <a:bodyPr/>
          <a:lstStyle/>
          <a:p>
            <a:r>
              <a:rPr lang="en-US" dirty="0"/>
              <a:t>For power systems</a:t>
            </a:r>
          </a:p>
          <a:p>
            <a:pPr lvl="1"/>
            <a:r>
              <a:rPr lang="en-US" dirty="0"/>
              <a:t>AC motors are easier to build and have historically been cheaper than DC motors.</a:t>
            </a:r>
          </a:p>
          <a:p>
            <a:pPr lvl="1"/>
            <a:r>
              <a:rPr lang="en-US" dirty="0"/>
              <a:t>AC allows the use of transformers so that voltage can be stepped up and down—much more difficult with DC</a:t>
            </a:r>
          </a:p>
          <a:p>
            <a:r>
              <a:rPr lang="en-US" dirty="0"/>
              <a:t>For communications and computing</a:t>
            </a:r>
          </a:p>
          <a:p>
            <a:pPr lvl="1"/>
            <a:r>
              <a:rPr lang="en-US" dirty="0"/>
              <a:t>Electromagnetic radiation is sinusoidal, so wireless communication with antennas necessitates the use of AC</a:t>
            </a:r>
          </a:p>
          <a:p>
            <a:pPr lvl="1"/>
            <a:r>
              <a:rPr lang="en-US" dirty="0"/>
              <a:t>Information signals, including in computing, carry information in the frequency components</a:t>
            </a:r>
          </a:p>
          <a:p>
            <a:r>
              <a:rPr lang="en-US" dirty="0"/>
              <a:t>Historical note: some engineers strongly prefer using lowercase “ac” and “dc” rather than uppercase—either is fine in this class.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3DD4F5-5C83-4CD7-A9B6-BC9C493D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531304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5438C-7840-44D6-BC82-DBC652040349}"/>
              </a:ext>
            </a:extLst>
          </p:cNvPr>
          <p:cNvSpPr txBox="1"/>
          <p:nvPr/>
        </p:nvSpPr>
        <p:spPr>
          <a:xfrm>
            <a:off x="6787055" y="6019800"/>
            <a:ext cx="454053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 large, 230 kV to 115 kV AC power transformer</a:t>
            </a:r>
          </a:p>
        </p:txBody>
      </p:sp>
    </p:spTree>
    <p:extLst>
      <p:ext uri="{BB962C8B-B14F-4D97-AF65-F5344CB8AC3E}">
        <p14:creationId xmlns:p14="http://schemas.microsoft.com/office/powerpoint/2010/main" val="285135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9244-9866-40CC-A419-11FFC744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Phasor Analysis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FAC45-3F67-460C-A33E-9FB50A4BB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represent a sinusoidal voltage or current with a complex number, and all the circuit laws will apply to that complex number.</a:t>
                </a:r>
              </a:p>
              <a:p>
                <a:r>
                  <a:rPr lang="en-US" dirty="0"/>
                  <a:t>It’s much easier that constantly having to apply trigonometric identities</a:t>
                </a:r>
              </a:p>
              <a:p>
                <a:r>
                  <a:rPr lang="en-US" dirty="0"/>
                  <a:t>Euler’s identity says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So we can see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Try adding and subtracting cosines (with sum and difference identities) and see that you get the same result as adding and subtracting the complex numbers</a:t>
                </a:r>
              </a:p>
              <a:p>
                <a:r>
                  <a:rPr lang="en-US" dirty="0"/>
                  <a:t>Try multiplying and dividing the cosines (with product and quotient identities) and see that you get the same results as adding and subtracting the complex numbers.</a:t>
                </a:r>
              </a:p>
              <a:p>
                <a:r>
                  <a:rPr lang="en-US" dirty="0"/>
                  <a:t>RMS is used instead of peak because of power considerations, which we will discuss next week.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FAC45-3F67-460C-A33E-9FB50A4BB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469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6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4419600" cy="5196840"/>
          </a:xfrm>
        </p:spPr>
        <p:txBody>
          <a:bodyPr/>
          <a:lstStyle/>
          <a:p>
            <a:r>
              <a:rPr lang="en-US" dirty="0" err="1"/>
              <a:t>Zybook</a:t>
            </a:r>
            <a:r>
              <a:rPr lang="en-US" dirty="0"/>
              <a:t> Chapter 7</a:t>
            </a:r>
          </a:p>
          <a:p>
            <a:r>
              <a:rPr lang="en-US" dirty="0"/>
              <a:t>Quiz next class on phasor conversions</a:t>
            </a:r>
          </a:p>
          <a:p>
            <a:r>
              <a:rPr lang="en-US" dirty="0"/>
              <a:t>Start working on HW 7A</a:t>
            </a:r>
          </a:p>
          <a:p>
            <a:r>
              <a:rPr lang="en-US" dirty="0"/>
              <a:t>Sign up for the power plant tour April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Review in-class examples and notes</a:t>
            </a:r>
          </a:p>
          <a:p>
            <a:pPr lvl="1"/>
            <a:r>
              <a:rPr lang="en-US" dirty="0"/>
              <a:t>Practice, practice, practice!</a:t>
            </a:r>
          </a:p>
          <a:p>
            <a:r>
              <a:rPr lang="en-US" dirty="0"/>
              <a:t>Don’t forget, you need to go to office hours at least once in either March or April. Bring at least one technical question!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40B029-301A-4745-952D-83D43C7F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4688" y="1350986"/>
            <a:ext cx="7228712" cy="47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262F1E-7ED3-4CBA-92BE-3ED2D78695EA}"/>
              </a:ext>
            </a:extLst>
          </p:cNvPr>
          <p:cNvSpPr/>
          <p:nvPr/>
        </p:nvSpPr>
        <p:spPr>
          <a:xfrm>
            <a:off x="5452872" y="6144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+mj-lt"/>
              </a:rPr>
              <a:t>Source: https://www.btutilities.com/about-btu/btu-history/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99</TotalTime>
  <Words>796</Words>
  <Application>Microsoft Office PowerPoint</Application>
  <PresentationFormat>Widescreen</PresentationFormat>
  <Paragraphs>106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214, Spring 2022 Electrical Circuit Theory</vt:lpstr>
      <vt:lpstr>What is AC Phasor Analysis?</vt:lpstr>
      <vt:lpstr>Converting to and from a Phasor</vt:lpstr>
      <vt:lpstr>KVL, KCL, Ohm’s Law, Node-Voltage, Mesh-Current All Still Apply!!</vt:lpstr>
      <vt:lpstr>Example 2</vt:lpstr>
      <vt:lpstr>Phasor Diagrams</vt:lpstr>
      <vt:lpstr>Why is AC used?</vt:lpstr>
      <vt:lpstr>Why Does Phasor Analysis Work?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158</cp:revision>
  <cp:lastPrinted>2011-08-22T16:49:24Z</cp:lastPrinted>
  <dcterms:created xsi:type="dcterms:W3CDTF">2021-11-08T20:57:05Z</dcterms:created>
  <dcterms:modified xsi:type="dcterms:W3CDTF">2022-03-28T15:57:51Z</dcterms:modified>
</cp:coreProperties>
</file>