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12"/>
  </p:notesMasterIdLst>
  <p:handoutMasterIdLst>
    <p:handoutMasterId r:id="rId13"/>
  </p:handoutMasterIdLst>
  <p:sldIdLst>
    <p:sldId id="356" r:id="rId2"/>
    <p:sldId id="359" r:id="rId3"/>
    <p:sldId id="363" r:id="rId4"/>
    <p:sldId id="364" r:id="rId5"/>
    <p:sldId id="367" r:id="rId6"/>
    <p:sldId id="360" r:id="rId7"/>
    <p:sldId id="336" r:id="rId8"/>
    <p:sldId id="300" r:id="rId9"/>
    <p:sldId id="372" r:id="rId10"/>
    <p:sldId id="370" r:id="rId11"/>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500000"/>
    <a:srgbClr val="FFFFFF"/>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5088" autoAdjust="0"/>
  </p:normalViewPr>
  <p:slideViewPr>
    <p:cSldViewPr>
      <p:cViewPr varScale="1">
        <p:scale>
          <a:sx n="105" d="100"/>
          <a:sy n="105" d="100"/>
        </p:scale>
        <p:origin x="762"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3/19/2022</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8DE58772-C31B-4A44-870C-BBD081C2FD5E}" type="slidenum">
              <a:rPr lang="en-US" altLang="en-US" sz="1200" smtClean="0"/>
              <a:pPr eaLnBrk="1" hangingPunct="1"/>
              <a:t>3</a:t>
            </a:fld>
            <a:endParaRPr lang="en-US" altLang="en-US" sz="1200"/>
          </a:p>
        </p:txBody>
      </p:sp>
    </p:spTree>
    <p:extLst>
      <p:ext uri="{BB962C8B-B14F-4D97-AF65-F5344CB8AC3E}">
        <p14:creationId xmlns:p14="http://schemas.microsoft.com/office/powerpoint/2010/main" val="425101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A37FA7D8-B1F2-4E4B-B8C3-3DC04335B889}" type="slidenum">
              <a:rPr lang="en-US" altLang="en-US" sz="1200" smtClean="0"/>
              <a:pPr eaLnBrk="1" hangingPunct="1"/>
              <a:t>4</a:t>
            </a:fld>
            <a:endParaRPr lang="en-US" altLang="en-US" sz="1200"/>
          </a:p>
        </p:txBody>
      </p:sp>
    </p:spTree>
    <p:extLst>
      <p:ext uri="{BB962C8B-B14F-4D97-AF65-F5344CB8AC3E}">
        <p14:creationId xmlns:p14="http://schemas.microsoft.com/office/powerpoint/2010/main" val="229212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33BBFD2C-1B89-42D0-8499-527EDE0BBC1D}" type="slidenum">
              <a:rPr lang="en-US" altLang="en-US" sz="1200" smtClean="0"/>
              <a:pPr eaLnBrk="1" hangingPunct="1"/>
              <a:t>8</a:t>
            </a:fld>
            <a:endParaRPr lang="en-US" altLang="en-US" sz="1200"/>
          </a:p>
        </p:txBody>
      </p:sp>
    </p:spTree>
    <p:extLst>
      <p:ext uri="{BB962C8B-B14F-4D97-AF65-F5344CB8AC3E}">
        <p14:creationId xmlns:p14="http://schemas.microsoft.com/office/powerpoint/2010/main" val="661340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B0F6478-4FD9-4DEB-893C-0B9CA4E6DFB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671" t="25369" r="8389" b="25370"/>
          <a:stretch/>
        </p:blipFill>
        <p:spPr>
          <a:xfrm>
            <a:off x="292100" y="5279524"/>
            <a:ext cx="5048250" cy="1285007"/>
          </a:xfrm>
          <a:prstGeom prst="rect">
            <a:avLst/>
          </a:prstGeom>
        </p:spPr>
      </p:pic>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599"/>
            <a:ext cx="10363200" cy="2590795"/>
          </a:xfrm>
        </p:spPr>
        <p:txBody>
          <a:bodyPr/>
          <a:lstStyle>
            <a:lvl1pPr algn="ctr">
              <a:defRPr sz="3600">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a:latin typeface="Arial" pitchFamily="34" charset="0"/>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5" name="Content Placeholder 2"/>
          <p:cNvSpPr>
            <a:spLocks noGrp="1"/>
          </p:cNvSpPr>
          <p:nvPr>
            <p:ph idx="1"/>
          </p:nvPr>
        </p:nvSpPr>
        <p:spPr>
          <a:xfrm>
            <a:off x="228600" y="1280160"/>
            <a:ext cx="10896600" cy="5196840"/>
          </a:xfrm>
        </p:spPr>
        <p:txBody>
          <a:bodyPr/>
          <a:lstStyle>
            <a:lvl1pPr marL="457200" indent="-457200">
              <a:buSzPct val="100000"/>
              <a:buFont typeface="Arial" panose="020B0604020202020204" pitchFamily="34" charset="0"/>
              <a:buChar char="•"/>
              <a:defRPr sz="2000"/>
            </a:lvl1pPr>
            <a:lvl2pPr>
              <a:defRPr sz="1800"/>
            </a:lvl2pPr>
            <a:lvl3pPr marL="1257300" indent="-342900">
              <a:buSzPct val="90000"/>
              <a:buFont typeface="Arial" panose="020B0604020202020204" pitchFamily="34" charset="0"/>
              <a:buChar char="•"/>
              <a:defRPr sz="1800"/>
            </a:lvl3pPr>
            <a:lvl4pPr>
              <a:defRPr sz="1800"/>
            </a:lvl4pPr>
            <a:lvl5pPr marL="2057400" indent="-2286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26423" y="1295400"/>
            <a:ext cx="5613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000"/>
            </a:lvl1pPr>
            <a:lvl2pPr>
              <a:defRPr lang="en-US" sz="1800"/>
            </a:lvl2pPr>
            <a:lvl3pPr>
              <a:defRPr lang="en-US" sz="1800"/>
            </a:lvl3pPr>
            <a:lvl4pPr>
              <a:defRPr lang="en-US" sz="1800"/>
            </a:lvl4pPr>
            <a:lvl5pPr>
              <a:defRPr lang="en-US"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41423" y="1295400"/>
            <a:ext cx="5943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000" dirty="0"/>
            </a:lvl1pPr>
            <a:lvl2pPr>
              <a:defRPr lang="en-US" sz="1800" dirty="0"/>
            </a:lvl2pPr>
            <a:lvl3pPr>
              <a:defRPr lang="en-US" sz="1800" dirty="0"/>
            </a:lvl3pPr>
            <a:lvl4pPr>
              <a:defRPr lang="en-US" sz="1800" dirty="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5" r:id="rId3"/>
    <p:sldLayoutId id="2147483727" r:id="rId4"/>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0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18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18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18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18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a:xfrm>
            <a:off x="914400" y="228600"/>
            <a:ext cx="10363200" cy="1676400"/>
          </a:xfrm>
        </p:spPr>
        <p:txBody>
          <a:bodyPr/>
          <a:lstStyle/>
          <a:p>
            <a:r>
              <a:rPr lang="en-US" altLang="en-US" dirty="0"/>
              <a:t>ECEN 214, Spring 2022</a:t>
            </a:r>
            <a:br>
              <a:rPr lang="en-US" altLang="en-US" dirty="0"/>
            </a:br>
            <a:r>
              <a:rPr lang="en-US" altLang="en-US" dirty="0"/>
              <a:t>Electrical Circuit Theory</a:t>
            </a:r>
          </a:p>
        </p:txBody>
      </p:sp>
      <p:sp>
        <p:nvSpPr>
          <p:cNvPr id="7" name="Subtitle 2"/>
          <p:cNvSpPr>
            <a:spLocks noGrp="1"/>
          </p:cNvSpPr>
          <p:nvPr>
            <p:ph type="subTitle" sz="quarter" idx="1"/>
          </p:nvPr>
        </p:nvSpPr>
        <p:spPr>
          <a:xfrm>
            <a:off x="1930400" y="3124200"/>
            <a:ext cx="8534400" cy="1752600"/>
          </a:xfrm>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a:p>
            <a:endParaRPr lang="en-US" dirty="0"/>
          </a:p>
        </p:txBody>
      </p:sp>
      <p:sp>
        <p:nvSpPr>
          <p:cNvPr id="6" name="Rectangle 5"/>
          <p:cNvSpPr/>
          <p:nvPr/>
        </p:nvSpPr>
        <p:spPr>
          <a:xfrm>
            <a:off x="1828800" y="1752601"/>
            <a:ext cx="86868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Class 15: Review of Second-Order Circuits, Brief Overview of Electric Energy Systems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DBBE-3FFE-45B1-86B7-084FF255F711}"/>
              </a:ext>
            </a:extLst>
          </p:cNvPr>
          <p:cNvSpPr>
            <a:spLocks noGrp="1"/>
          </p:cNvSpPr>
          <p:nvPr>
            <p:ph type="title"/>
          </p:nvPr>
        </p:nvSpPr>
        <p:spPr/>
        <p:txBody>
          <a:bodyPr/>
          <a:lstStyle/>
          <a:p>
            <a:r>
              <a:rPr lang="en-US" dirty="0"/>
              <a:t>Back to RLC Circuits – How to Find Initial Conditions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23198EB-1AD6-4345-8F48-2B7EC35A969D}"/>
                  </a:ext>
                </a:extLst>
              </p:cNvPr>
              <p:cNvSpPr>
                <a:spLocks noGrp="1"/>
              </p:cNvSpPr>
              <p:nvPr>
                <p:ph idx="1"/>
              </p:nvPr>
            </p:nvSpPr>
            <p:spPr>
              <a:xfrm>
                <a:off x="228600" y="1280160"/>
                <a:ext cx="6019800" cy="5196840"/>
              </a:xfrm>
            </p:spPr>
            <p:txBody>
              <a:bodyPr/>
              <a:lstStyle/>
              <a:p>
                <a:r>
                  <a:rPr lang="en-US" dirty="0"/>
                  <a:t>Find the initial conditions by looking at the circuit in steady-state </a:t>
                </a:r>
                <a:r>
                  <a:rPr lang="en-US" b="1" dirty="0"/>
                  <a:t>before</a:t>
                </a:r>
                <a:r>
                  <a:rPr lang="en-US" dirty="0"/>
                  <a:t> the switch, and then looking at the circuit </a:t>
                </a:r>
                <a:r>
                  <a:rPr lang="en-US" b="1" dirty="0"/>
                  <a:t>immediately after</a:t>
                </a:r>
                <a:r>
                  <a:rPr lang="en-US" dirty="0"/>
                  <a:t> the switch.</a:t>
                </a:r>
              </a:p>
              <a:p>
                <a:r>
                  <a:rPr lang="en-US" dirty="0"/>
                  <a:t>If you need to find an initial condition for the derivative (such as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𝑐</m:t>
                            </m:r>
                          </m:sub>
                        </m:sSub>
                      </m:num>
                      <m:den>
                        <m:r>
                          <a:rPr lang="en-US" b="0" i="1" smtClean="0">
                            <a:latin typeface="Cambria Math" panose="02040503050406030204" pitchFamily="18" charset="0"/>
                          </a:rPr>
                          <m:t>𝑑𝑡</m:t>
                        </m:r>
                      </m:den>
                    </m:f>
                  </m:oMath>
                </a14:m>
                <a:r>
                  <a:rPr lang="en-US" dirty="0"/>
                  <a:t>), use the differential equation.</a:t>
                </a:r>
              </a:p>
              <a:p>
                <a:r>
                  <a:rPr lang="en-US" dirty="0"/>
                  <a:t>Don’t assume capacitor current or inductor voltage will be zero following the switch.</a:t>
                </a:r>
              </a:p>
              <a:p>
                <a:endParaRPr lang="en-US" dirty="0"/>
              </a:p>
              <a:p>
                <a:r>
                  <a:rPr lang="en-US" dirty="0"/>
                  <a:t>Note: Voltage dividers </a:t>
                </a:r>
                <a:r>
                  <a:rPr lang="en-US" b="1" dirty="0"/>
                  <a:t>only</a:t>
                </a:r>
                <a:r>
                  <a:rPr lang="en-US" dirty="0"/>
                  <a:t> apply to two resistors in series. Current dividers </a:t>
                </a:r>
                <a:r>
                  <a:rPr lang="en-US" b="1" dirty="0"/>
                  <a:t>only</a:t>
                </a:r>
                <a:r>
                  <a:rPr lang="en-US" dirty="0"/>
                  <a:t> apply to two resistors in parallel. Don’t use these equations for capacitors or inductors.</a:t>
                </a:r>
              </a:p>
            </p:txBody>
          </p:sp>
        </mc:Choice>
        <mc:Fallback>
          <p:sp>
            <p:nvSpPr>
              <p:cNvPr id="3" name="Content Placeholder 2">
                <a:extLst>
                  <a:ext uri="{FF2B5EF4-FFF2-40B4-BE49-F238E27FC236}">
                    <a16:creationId xmlns:a16="http://schemas.microsoft.com/office/drawing/2014/main" id="{823198EB-1AD6-4345-8F48-2B7EC35A969D}"/>
                  </a:ext>
                </a:extLst>
              </p:cNvPr>
              <p:cNvSpPr>
                <a:spLocks noGrp="1" noRot="1" noChangeAspect="1" noMove="1" noResize="1" noEditPoints="1" noAdjustHandles="1" noChangeArrowheads="1" noChangeShapeType="1" noTextEdit="1"/>
              </p:cNvSpPr>
              <p:nvPr>
                <p:ph idx="1"/>
              </p:nvPr>
            </p:nvSpPr>
            <p:spPr>
              <a:xfrm>
                <a:off x="228600" y="1280160"/>
                <a:ext cx="6019800" cy="5196840"/>
              </a:xfrm>
              <a:blipFill>
                <a:blip r:embed="rId2"/>
                <a:stretch>
                  <a:fillRect l="-912" t="-4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07BB6A86-D312-4325-8E2D-00C43BD919DE}"/>
                  </a:ext>
                </a:extLst>
              </p:cNvPr>
              <p:cNvGraphicFramePr>
                <a:graphicFrameLocks/>
              </p:cNvGraphicFramePr>
              <p:nvPr>
                <p:extLst>
                  <p:ext uri="{D42A27DB-BD31-4B8C-83A1-F6EECF244321}">
                    <p14:modId xmlns:p14="http://schemas.microsoft.com/office/powerpoint/2010/main" val="863262488"/>
                  </p:ext>
                </p:extLst>
              </p:nvPr>
            </p:nvGraphicFramePr>
            <p:xfrm>
              <a:off x="6324600" y="1655206"/>
              <a:ext cx="5334000" cy="4446747"/>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866646498"/>
                        </a:ext>
                      </a:extLst>
                    </a:gridCol>
                    <a:gridCol w="1778000">
                      <a:extLst>
                        <a:ext uri="{9D8B030D-6E8A-4147-A177-3AD203B41FA5}">
                          <a16:colId xmlns:a16="http://schemas.microsoft.com/office/drawing/2014/main" val="3223359147"/>
                        </a:ext>
                      </a:extLst>
                    </a:gridCol>
                    <a:gridCol w="1778000">
                      <a:extLst>
                        <a:ext uri="{9D8B030D-6E8A-4147-A177-3AD203B41FA5}">
                          <a16:colId xmlns:a16="http://schemas.microsoft.com/office/drawing/2014/main" val="724801709"/>
                        </a:ext>
                      </a:extLst>
                    </a:gridCol>
                  </a:tblGrid>
                  <a:tr h="994569">
                    <a:tc>
                      <a:txBody>
                        <a:bodyPr/>
                        <a:lstStyle/>
                        <a:p>
                          <a:endParaRPr lang="en-US" dirty="0"/>
                        </a:p>
                      </a:txBody>
                      <a:tcPr/>
                    </a:tc>
                    <a:tc>
                      <a:txBody>
                        <a:bodyPr/>
                        <a:lstStyle/>
                        <a:p>
                          <a:r>
                            <a:rPr lang="en-US" dirty="0"/>
                            <a:t>Capacitors</a:t>
                          </a:r>
                        </a:p>
                      </a:txBody>
                      <a:tcPr/>
                    </a:tc>
                    <a:tc>
                      <a:txBody>
                        <a:bodyPr/>
                        <a:lstStyle/>
                        <a:p>
                          <a:r>
                            <a:rPr lang="en-US" dirty="0"/>
                            <a:t>Inductors</a:t>
                          </a:r>
                        </a:p>
                      </a:txBody>
                      <a:tcPr/>
                    </a:tc>
                    <a:extLst>
                      <a:ext uri="{0D108BD9-81ED-4DB2-BD59-A6C34878D82A}">
                        <a16:rowId xmlns:a16="http://schemas.microsoft.com/office/drawing/2014/main" val="2022542643"/>
                      </a:ext>
                    </a:extLst>
                  </a:tr>
                  <a:tr h="994569">
                    <a:tc>
                      <a:txBody>
                        <a:bodyPr/>
                        <a:lstStyle/>
                        <a:p>
                          <a:r>
                            <a:rPr lang="en-US" dirty="0"/>
                            <a:t>Always True</a:t>
                          </a:r>
                        </a:p>
                      </a:txBody>
                      <a:tcPr anchor="ctr"/>
                    </a:tc>
                    <a:tc>
                      <a:txBody>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rPr>
                                  <m:t>𝐶</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𝑐</m:t>
                                        </m:r>
                                      </m:sub>
                                    </m:sSub>
                                  </m:num>
                                  <m:den>
                                    <m:r>
                                      <a:rPr lang="en-US" b="0" i="1" smtClean="0">
                                        <a:latin typeface="Cambria Math" panose="02040503050406030204" pitchFamily="18" charset="0"/>
                                      </a:rPr>
                                      <m:t>𝑑𝑡</m:t>
                                    </m:r>
                                  </m:den>
                                </m:f>
                              </m:oMath>
                            </m:oMathPara>
                          </a14:m>
                          <a:endParaRPr lang="en-US" dirty="0"/>
                        </a:p>
                      </a:txBody>
                      <a:tcPr anchor="ctr"/>
                    </a:tc>
                    <a:tc>
                      <a:txBody>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𝐿</m:t>
                                    </m:r>
                                  </m:sub>
                                </m:sSub>
                                <m:r>
                                  <a:rPr lang="en-US" b="0" i="1" smtClean="0">
                                    <a:latin typeface="Cambria Math" panose="02040503050406030204" pitchFamily="18" charset="0"/>
                                  </a:rPr>
                                  <m:t>=</m:t>
                                </m:r>
                                <m:r>
                                  <a:rPr lang="en-US" b="0" i="1" smtClean="0">
                                    <a:latin typeface="Cambria Math" panose="02040503050406030204" pitchFamily="18" charset="0"/>
                                  </a:rPr>
                                  <m:t>𝐿</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𝐿</m:t>
                                        </m:r>
                                      </m:sub>
                                    </m:sSub>
                                  </m:num>
                                  <m:den>
                                    <m:r>
                                      <a:rPr lang="en-US" b="0" i="1" smtClean="0">
                                        <a:latin typeface="Cambria Math" panose="02040503050406030204" pitchFamily="18" charset="0"/>
                                      </a:rPr>
                                      <m:t>𝑑𝑡</m:t>
                                    </m:r>
                                  </m:den>
                                </m:f>
                              </m:oMath>
                            </m:oMathPara>
                          </a14:m>
                          <a:endParaRPr lang="en-US" dirty="0"/>
                        </a:p>
                      </a:txBody>
                      <a:tcPr anchor="ctr"/>
                    </a:tc>
                    <a:extLst>
                      <a:ext uri="{0D108BD9-81ED-4DB2-BD59-A6C34878D82A}">
                        <a16:rowId xmlns:a16="http://schemas.microsoft.com/office/drawing/2014/main" val="354148511"/>
                      </a:ext>
                    </a:extLst>
                  </a:tr>
                  <a:tr h="994569">
                    <a:tc>
                      <a:txBody>
                        <a:bodyPr/>
                        <a:lstStyle/>
                        <a:p>
                          <a:r>
                            <a:rPr lang="en-US" dirty="0"/>
                            <a:t>True in steady state</a:t>
                          </a:r>
                        </a:p>
                      </a:txBody>
                      <a:tcPr anchor="ctr"/>
                    </a:tc>
                    <a:tc>
                      <a:txBody>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𝑐</m:t>
                                    </m:r>
                                  </m:sub>
                                </m:sSub>
                                <m:r>
                                  <a:rPr lang="en-US" b="0" i="1" smtClean="0">
                                    <a:latin typeface="Cambria Math" panose="02040503050406030204" pitchFamily="18" charset="0"/>
                                  </a:rPr>
                                  <m:t>=0</m:t>
                                </m:r>
                              </m:oMath>
                            </m:oMathPara>
                          </a14:m>
                          <a:endParaRPr lang="en-US" b="0" dirty="0"/>
                        </a:p>
                        <a:p>
                          <a:r>
                            <a:rPr lang="en-US" dirty="0"/>
                            <a:t>(Open circuit)</a:t>
                          </a:r>
                        </a:p>
                      </a:txBody>
                      <a:tcPr anchor="ctr"/>
                    </a:tc>
                    <a:tc>
                      <a:txBody>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𝑐</m:t>
                                    </m:r>
                                  </m:sub>
                                </m:sSub>
                                <m:r>
                                  <a:rPr lang="en-US" b="0" i="1" smtClean="0">
                                    <a:latin typeface="Cambria Math" panose="02040503050406030204" pitchFamily="18" charset="0"/>
                                  </a:rPr>
                                  <m:t>=0</m:t>
                                </m:r>
                              </m:oMath>
                            </m:oMathPara>
                          </a14:m>
                          <a:endParaRPr lang="en-US" dirty="0"/>
                        </a:p>
                        <a:p>
                          <a:r>
                            <a:rPr lang="en-US" dirty="0"/>
                            <a:t>(Short circuit)</a:t>
                          </a:r>
                        </a:p>
                      </a:txBody>
                      <a:tcPr anchor="ctr"/>
                    </a:tc>
                    <a:extLst>
                      <a:ext uri="{0D108BD9-81ED-4DB2-BD59-A6C34878D82A}">
                        <a16:rowId xmlns:a16="http://schemas.microsoft.com/office/drawing/2014/main" val="1889405494"/>
                      </a:ext>
                    </a:extLst>
                  </a:tr>
                  <a:tr h="994569">
                    <a:tc>
                      <a:txBody>
                        <a:bodyPr/>
                        <a:lstStyle/>
                        <a:p>
                          <a:r>
                            <a:rPr lang="en-US" dirty="0"/>
                            <a:t>True instantly following a switch</a:t>
                          </a:r>
                        </a:p>
                      </a:txBody>
                      <a:tcPr anchor="ctr"/>
                    </a:tc>
                    <a:tc>
                      <a:txBody>
                        <a:bodyPr/>
                        <a:lstStyle/>
                        <a:p>
                          <a:r>
                            <a:rPr lang="en-US" dirty="0"/>
                            <a:t>Voltage does not change instantaneously (but current can)</a:t>
                          </a:r>
                        </a:p>
                      </a:txBody>
                      <a:tcPr anchor="ctr"/>
                    </a:tc>
                    <a:tc>
                      <a:txBody>
                        <a:bodyPr/>
                        <a:lstStyle/>
                        <a:p>
                          <a:r>
                            <a:rPr lang="en-US" dirty="0"/>
                            <a:t>Current does not change instantaneously (but voltage can)</a:t>
                          </a:r>
                        </a:p>
                      </a:txBody>
                      <a:tcPr anchor="ctr"/>
                    </a:tc>
                    <a:extLst>
                      <a:ext uri="{0D108BD9-81ED-4DB2-BD59-A6C34878D82A}">
                        <a16:rowId xmlns:a16="http://schemas.microsoft.com/office/drawing/2014/main" val="680433147"/>
                      </a:ext>
                    </a:extLst>
                  </a:tr>
                </a:tbl>
              </a:graphicData>
            </a:graphic>
          </p:graphicFrame>
        </mc:Choice>
        <mc:Fallback>
          <p:graphicFrame>
            <p:nvGraphicFramePr>
              <p:cNvPr id="4" name="Content Placeholder 3">
                <a:extLst>
                  <a:ext uri="{FF2B5EF4-FFF2-40B4-BE49-F238E27FC236}">
                    <a16:creationId xmlns:a16="http://schemas.microsoft.com/office/drawing/2014/main" id="{07BB6A86-D312-4325-8E2D-00C43BD919DE}"/>
                  </a:ext>
                </a:extLst>
              </p:cNvPr>
              <p:cNvGraphicFramePr>
                <a:graphicFrameLocks/>
              </p:cNvGraphicFramePr>
              <p:nvPr>
                <p:extLst>
                  <p:ext uri="{D42A27DB-BD31-4B8C-83A1-F6EECF244321}">
                    <p14:modId xmlns:p14="http://schemas.microsoft.com/office/powerpoint/2010/main" val="863262488"/>
                  </p:ext>
                </p:extLst>
              </p:nvPr>
            </p:nvGraphicFramePr>
            <p:xfrm>
              <a:off x="6324600" y="1655206"/>
              <a:ext cx="5334000" cy="4446747"/>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866646498"/>
                        </a:ext>
                      </a:extLst>
                    </a:gridCol>
                    <a:gridCol w="1778000">
                      <a:extLst>
                        <a:ext uri="{9D8B030D-6E8A-4147-A177-3AD203B41FA5}">
                          <a16:colId xmlns:a16="http://schemas.microsoft.com/office/drawing/2014/main" val="3223359147"/>
                        </a:ext>
                      </a:extLst>
                    </a:gridCol>
                    <a:gridCol w="1778000">
                      <a:extLst>
                        <a:ext uri="{9D8B030D-6E8A-4147-A177-3AD203B41FA5}">
                          <a16:colId xmlns:a16="http://schemas.microsoft.com/office/drawing/2014/main" val="724801709"/>
                        </a:ext>
                      </a:extLst>
                    </a:gridCol>
                  </a:tblGrid>
                  <a:tr h="994569">
                    <a:tc>
                      <a:txBody>
                        <a:bodyPr/>
                        <a:lstStyle/>
                        <a:p>
                          <a:endParaRPr lang="en-US" dirty="0"/>
                        </a:p>
                      </a:txBody>
                      <a:tcPr/>
                    </a:tc>
                    <a:tc>
                      <a:txBody>
                        <a:bodyPr/>
                        <a:lstStyle/>
                        <a:p>
                          <a:r>
                            <a:rPr lang="en-US" dirty="0"/>
                            <a:t>Capacitors</a:t>
                          </a:r>
                        </a:p>
                      </a:txBody>
                      <a:tcPr/>
                    </a:tc>
                    <a:tc>
                      <a:txBody>
                        <a:bodyPr/>
                        <a:lstStyle/>
                        <a:p>
                          <a:r>
                            <a:rPr lang="en-US" dirty="0"/>
                            <a:t>Inductors</a:t>
                          </a:r>
                        </a:p>
                      </a:txBody>
                      <a:tcPr/>
                    </a:tc>
                    <a:extLst>
                      <a:ext uri="{0D108BD9-81ED-4DB2-BD59-A6C34878D82A}">
                        <a16:rowId xmlns:a16="http://schemas.microsoft.com/office/drawing/2014/main" val="2022542643"/>
                      </a:ext>
                    </a:extLst>
                  </a:tr>
                  <a:tr h="994569">
                    <a:tc>
                      <a:txBody>
                        <a:bodyPr/>
                        <a:lstStyle/>
                        <a:p>
                          <a:r>
                            <a:rPr lang="en-US" dirty="0"/>
                            <a:t>Always True</a:t>
                          </a:r>
                        </a:p>
                      </a:txBody>
                      <a:tcPr anchor="ctr"/>
                    </a:tc>
                    <a:tc>
                      <a:txBody>
                        <a:bodyPr/>
                        <a:lstStyle/>
                        <a:p>
                          <a:endParaRPr lang="en-US"/>
                        </a:p>
                      </a:txBody>
                      <a:tcPr anchor="ctr">
                        <a:blipFill>
                          <a:blip r:embed="rId3"/>
                          <a:stretch>
                            <a:fillRect l="-100342" t="-102439" r="-101370" b="-255488"/>
                          </a:stretch>
                        </a:blipFill>
                      </a:tcPr>
                    </a:tc>
                    <a:tc>
                      <a:txBody>
                        <a:bodyPr/>
                        <a:lstStyle/>
                        <a:p>
                          <a:endParaRPr lang="en-US"/>
                        </a:p>
                      </a:txBody>
                      <a:tcPr anchor="ctr">
                        <a:blipFill>
                          <a:blip r:embed="rId3"/>
                          <a:stretch>
                            <a:fillRect l="-200342" t="-102439" r="-1370" b="-255488"/>
                          </a:stretch>
                        </a:blipFill>
                      </a:tcPr>
                    </a:tc>
                    <a:extLst>
                      <a:ext uri="{0D108BD9-81ED-4DB2-BD59-A6C34878D82A}">
                        <a16:rowId xmlns:a16="http://schemas.microsoft.com/office/drawing/2014/main" val="354148511"/>
                      </a:ext>
                    </a:extLst>
                  </a:tr>
                  <a:tr h="994569">
                    <a:tc>
                      <a:txBody>
                        <a:bodyPr/>
                        <a:lstStyle/>
                        <a:p>
                          <a:r>
                            <a:rPr lang="en-US" dirty="0"/>
                            <a:t>True in steady state</a:t>
                          </a:r>
                        </a:p>
                      </a:txBody>
                      <a:tcPr anchor="ctr"/>
                    </a:tc>
                    <a:tc>
                      <a:txBody>
                        <a:bodyPr/>
                        <a:lstStyle/>
                        <a:p>
                          <a:endParaRPr lang="en-US"/>
                        </a:p>
                      </a:txBody>
                      <a:tcPr anchor="ctr">
                        <a:blipFill>
                          <a:blip r:embed="rId3"/>
                          <a:stretch>
                            <a:fillRect l="-100342" t="-203681" r="-101370" b="-157055"/>
                          </a:stretch>
                        </a:blipFill>
                      </a:tcPr>
                    </a:tc>
                    <a:tc>
                      <a:txBody>
                        <a:bodyPr/>
                        <a:lstStyle/>
                        <a:p>
                          <a:endParaRPr lang="en-US"/>
                        </a:p>
                      </a:txBody>
                      <a:tcPr anchor="ctr">
                        <a:blipFill>
                          <a:blip r:embed="rId3"/>
                          <a:stretch>
                            <a:fillRect l="-200342" t="-203681" r="-1370" b="-157055"/>
                          </a:stretch>
                        </a:blipFill>
                      </a:tcPr>
                    </a:tc>
                    <a:extLst>
                      <a:ext uri="{0D108BD9-81ED-4DB2-BD59-A6C34878D82A}">
                        <a16:rowId xmlns:a16="http://schemas.microsoft.com/office/drawing/2014/main" val="1889405494"/>
                      </a:ext>
                    </a:extLst>
                  </a:tr>
                  <a:tr h="1463040">
                    <a:tc>
                      <a:txBody>
                        <a:bodyPr/>
                        <a:lstStyle/>
                        <a:p>
                          <a:r>
                            <a:rPr lang="en-US" dirty="0"/>
                            <a:t>True instantly following a switch</a:t>
                          </a:r>
                        </a:p>
                      </a:txBody>
                      <a:tcPr anchor="ctr"/>
                    </a:tc>
                    <a:tc>
                      <a:txBody>
                        <a:bodyPr/>
                        <a:lstStyle/>
                        <a:p>
                          <a:r>
                            <a:rPr lang="en-US" dirty="0"/>
                            <a:t>Voltage does not change instantaneously (but current can)</a:t>
                          </a:r>
                        </a:p>
                      </a:txBody>
                      <a:tcPr anchor="ctr"/>
                    </a:tc>
                    <a:tc>
                      <a:txBody>
                        <a:bodyPr/>
                        <a:lstStyle/>
                        <a:p>
                          <a:r>
                            <a:rPr lang="en-US" dirty="0"/>
                            <a:t>Current does not change instantaneously (but voltage can)</a:t>
                          </a:r>
                        </a:p>
                      </a:txBody>
                      <a:tcPr anchor="ctr"/>
                    </a:tc>
                    <a:extLst>
                      <a:ext uri="{0D108BD9-81ED-4DB2-BD59-A6C34878D82A}">
                        <a16:rowId xmlns:a16="http://schemas.microsoft.com/office/drawing/2014/main" val="680433147"/>
                      </a:ext>
                    </a:extLst>
                  </a:tr>
                </a:tbl>
              </a:graphicData>
            </a:graphic>
          </p:graphicFrame>
        </mc:Fallback>
      </mc:AlternateContent>
    </p:spTree>
    <p:extLst>
      <p:ext uri="{BB962C8B-B14F-4D97-AF65-F5344CB8AC3E}">
        <p14:creationId xmlns:p14="http://schemas.microsoft.com/office/powerpoint/2010/main" val="173137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FFFF-FCA6-4388-9458-4FAEB5D0B5EF}"/>
              </a:ext>
            </a:extLst>
          </p:cNvPr>
          <p:cNvSpPr>
            <a:spLocks noGrp="1"/>
          </p:cNvSpPr>
          <p:nvPr>
            <p:ph type="title"/>
          </p:nvPr>
        </p:nvSpPr>
        <p:spPr/>
        <p:txBody>
          <a:bodyPr/>
          <a:lstStyle/>
          <a:p>
            <a:r>
              <a:rPr lang="en-US"/>
              <a:t>Assignments</a:t>
            </a:r>
            <a:endParaRPr lang="en-US" dirty="0"/>
          </a:p>
        </p:txBody>
      </p:sp>
      <p:sp>
        <p:nvSpPr>
          <p:cNvPr id="3" name="Content Placeholder 2">
            <a:extLst>
              <a:ext uri="{FF2B5EF4-FFF2-40B4-BE49-F238E27FC236}">
                <a16:creationId xmlns:a16="http://schemas.microsoft.com/office/drawing/2014/main" id="{0D499C76-1DCC-4426-9370-4B493474F7B9}"/>
              </a:ext>
            </a:extLst>
          </p:cNvPr>
          <p:cNvSpPr>
            <a:spLocks noGrp="1"/>
          </p:cNvSpPr>
          <p:nvPr>
            <p:ph idx="1"/>
          </p:nvPr>
        </p:nvSpPr>
        <p:spPr/>
        <p:txBody>
          <a:bodyPr/>
          <a:lstStyle/>
          <a:p>
            <a:r>
              <a:rPr lang="en-US" dirty="0"/>
              <a:t>Wednesday is Exam 2: Make your note sheet and study!</a:t>
            </a:r>
          </a:p>
          <a:p>
            <a:pPr lvl="1"/>
            <a:r>
              <a:rPr lang="en-US" dirty="0"/>
              <a:t>Office hours Wednesday 1:30pm – 4:00pm</a:t>
            </a:r>
          </a:p>
        </p:txBody>
      </p:sp>
    </p:spTree>
    <p:extLst>
      <p:ext uri="{BB962C8B-B14F-4D97-AF65-F5344CB8AC3E}">
        <p14:creationId xmlns:p14="http://schemas.microsoft.com/office/powerpoint/2010/main" val="177171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76200"/>
            <a:ext cx="11049000" cy="1066800"/>
          </a:xfrm>
        </p:spPr>
        <p:txBody>
          <a:bodyPr/>
          <a:lstStyle/>
          <a:p>
            <a:r>
              <a:rPr lang="en-US" altLang="en-US" dirty="0"/>
              <a:t>AC Electric Circuits Used to Transport Bulk Energy</a:t>
            </a:r>
          </a:p>
        </p:txBody>
      </p:sp>
      <p:sp>
        <p:nvSpPr>
          <p:cNvPr id="13315" name="Rectangle 3"/>
          <p:cNvSpPr>
            <a:spLocks noGrp="1" noChangeArrowheads="1"/>
          </p:cNvSpPr>
          <p:nvPr>
            <p:ph idx="1"/>
          </p:nvPr>
        </p:nvSpPr>
        <p:spPr>
          <a:xfrm>
            <a:off x="228600" y="1279525"/>
            <a:ext cx="6629400" cy="5197475"/>
          </a:xfrm>
        </p:spPr>
        <p:txBody>
          <a:bodyPr/>
          <a:lstStyle/>
          <a:p>
            <a:r>
              <a:rPr lang="en-US" altLang="en-US" dirty="0"/>
              <a:t>The next major topic in this class is AC circuit theory</a:t>
            </a:r>
          </a:p>
          <a:p>
            <a:r>
              <a:rPr lang="en-US" altLang="en-US" dirty="0"/>
              <a:t>One main use of electricity is as a means for energy transportation</a:t>
            </a:r>
          </a:p>
          <a:p>
            <a:pPr lvl="1"/>
            <a:r>
              <a:rPr lang="en-US" altLang="en-US" dirty="0"/>
              <a:t>Use other sources of energy to create it, and it is usually converted into another form of energy when used</a:t>
            </a:r>
          </a:p>
          <a:p>
            <a:r>
              <a:rPr lang="en-US" altLang="en-US" dirty="0"/>
              <a:t>About 40% of US energy is transported in electric form</a:t>
            </a:r>
          </a:p>
          <a:p>
            <a:r>
              <a:rPr lang="en-US" altLang="en-US" dirty="0"/>
              <a:t>A number of concerns, including fossil fuel depletion, air and water pollution, and the greenhouse effect of carbon dioxide, are driving significant change in world energy infrastructure.</a:t>
            </a:r>
          </a:p>
          <a:p>
            <a:r>
              <a:rPr lang="en-US" altLang="en-US" dirty="0"/>
              <a:t>Goal of this discussion is to provide some context for energy usage and the role of the bulk electric transmission grid, to set the stage for our study of AC circuits starting next week.</a:t>
            </a:r>
          </a:p>
        </p:txBody>
      </p:sp>
      <p:pic>
        <p:nvPicPr>
          <p:cNvPr id="4" name="Picture 3" descr="Windmills in a field&#10;&#10;Description automatically generated with medium confidence">
            <a:extLst>
              <a:ext uri="{FF2B5EF4-FFF2-40B4-BE49-F238E27FC236}">
                <a16:creationId xmlns:a16="http://schemas.microsoft.com/office/drawing/2014/main" id="{566EFFB5-993C-4DB3-860F-1300E97D0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524000"/>
            <a:ext cx="4222830" cy="2224024"/>
          </a:xfrm>
          <a:prstGeom prst="rect">
            <a:avLst/>
          </a:prstGeom>
        </p:spPr>
      </p:pic>
      <p:pic>
        <p:nvPicPr>
          <p:cNvPr id="5" name="Picture 4" descr="A picture containing sky, outdoor, outdoor object, light&#10;&#10;Description automatically generated">
            <a:extLst>
              <a:ext uri="{FF2B5EF4-FFF2-40B4-BE49-F238E27FC236}">
                <a16:creationId xmlns:a16="http://schemas.microsoft.com/office/drawing/2014/main" id="{48A12E0E-41B0-4737-B12E-8FCC52F174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463"/>
          <a:stretch/>
        </p:blipFill>
        <p:spPr>
          <a:xfrm>
            <a:off x="8458200" y="4092448"/>
            <a:ext cx="1807739" cy="2209800"/>
          </a:xfrm>
          <a:prstGeom prst="rect">
            <a:avLst/>
          </a:prstGeom>
        </p:spPr>
      </p:pic>
    </p:spTree>
    <p:extLst>
      <p:ext uri="{BB962C8B-B14F-4D97-AF65-F5344CB8AC3E}">
        <p14:creationId xmlns:p14="http://schemas.microsoft.com/office/powerpoint/2010/main" val="190133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76200"/>
            <a:ext cx="11049000" cy="1066800"/>
          </a:xfrm>
          <a:noFill/>
        </p:spPr>
        <p:txBody>
          <a:bodyPr/>
          <a:lstStyle/>
          <a:p>
            <a:r>
              <a:rPr lang="en-US" dirty="0"/>
              <a:t>The Overall 2019 Energy Pie</a:t>
            </a:r>
            <a:endParaRPr lang="en-US" altLang="en-US" dirty="0"/>
          </a:p>
        </p:txBody>
      </p:sp>
      <p:sp>
        <p:nvSpPr>
          <p:cNvPr id="5" name="Content Placeholder 4">
            <a:extLst>
              <a:ext uri="{FF2B5EF4-FFF2-40B4-BE49-F238E27FC236}">
                <a16:creationId xmlns:a16="http://schemas.microsoft.com/office/drawing/2014/main" id="{5345E442-472C-4D71-8975-A3ABDF1C2A5D}"/>
              </a:ext>
            </a:extLst>
          </p:cNvPr>
          <p:cNvSpPr>
            <a:spLocks noGrp="1"/>
          </p:cNvSpPr>
          <p:nvPr>
            <p:ph idx="1"/>
          </p:nvPr>
        </p:nvSpPr>
        <p:spPr>
          <a:xfrm>
            <a:off x="4800600" y="1280160"/>
            <a:ext cx="7162800" cy="4511040"/>
          </a:xfrm>
        </p:spPr>
        <p:txBody>
          <a:bodyPr/>
          <a:lstStyle/>
          <a:p>
            <a:pPr eaLnBrk="1" hangingPunct="1"/>
            <a:r>
              <a:rPr lang="en-US" sz="2400" dirty="0"/>
              <a:t>About 40% of our energy is consumed in the form of electricity, a percentage that is gradually increasing. The vast majority on the non-fossil fuel energy is electric.</a:t>
            </a:r>
          </a:p>
          <a:p>
            <a:pPr eaLnBrk="1" hangingPunct="1"/>
            <a:r>
              <a:rPr lang="en-US" sz="2400" dirty="0"/>
              <a:t>Total of 100.3 Quad; 1 Quad = 293 billion kWh (actual), 1 Quad = 98 billion kWh (used, taking into account efficiency)</a:t>
            </a:r>
          </a:p>
          <a:p>
            <a:pPr eaLnBrk="1" hangingPunct="1"/>
            <a:r>
              <a:rPr lang="en-US" altLang="en-US" sz="2400" dirty="0"/>
              <a:t>Most of the petroleum usage is in the transportation and industrial sectors, not the electric sector</a:t>
            </a:r>
          </a:p>
          <a:p>
            <a:endParaRPr lang="en-US" sz="2400" dirty="0"/>
          </a:p>
        </p:txBody>
      </p:sp>
      <p:sp>
        <p:nvSpPr>
          <p:cNvPr id="10" name="Text Box 6"/>
          <p:cNvSpPr txBox="1">
            <a:spLocks noChangeArrowheads="1"/>
          </p:cNvSpPr>
          <p:nvPr/>
        </p:nvSpPr>
        <p:spPr bwMode="auto">
          <a:xfrm>
            <a:off x="4648200" y="5943600"/>
            <a:ext cx="7239000" cy="707886"/>
          </a:xfrm>
          <a:prstGeom prst="rect">
            <a:avLst/>
          </a:prstGeom>
          <a:no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altLang="en-US" sz="2000" dirty="0">
                <a:solidFill>
                  <a:srgbClr val="1E0000"/>
                </a:solidFill>
                <a:latin typeface="+mj-lt"/>
              </a:rPr>
              <a:t>Source EIA Monthly Energy Review (EIA is US DOE Energy Information Administration)</a:t>
            </a:r>
          </a:p>
        </p:txBody>
      </p:sp>
      <p:pic>
        <p:nvPicPr>
          <p:cNvPr id="6" name="Picture 5">
            <a:extLst>
              <a:ext uri="{FF2B5EF4-FFF2-40B4-BE49-F238E27FC236}">
                <a16:creationId xmlns:a16="http://schemas.microsoft.com/office/drawing/2014/main" id="{8B34035C-96E1-4D5D-A77A-28F91FB9D38B}"/>
              </a:ext>
            </a:extLst>
          </p:cNvPr>
          <p:cNvPicPr>
            <a:picLocks noChangeAspect="1"/>
          </p:cNvPicPr>
          <p:nvPr/>
        </p:nvPicPr>
        <p:blipFill>
          <a:blip r:embed="rId3"/>
          <a:stretch>
            <a:fillRect/>
          </a:stretch>
        </p:blipFill>
        <p:spPr>
          <a:xfrm>
            <a:off x="228600" y="1371600"/>
            <a:ext cx="4361673" cy="5181600"/>
          </a:xfrm>
          <a:prstGeom prst="rect">
            <a:avLst/>
          </a:prstGeom>
        </p:spPr>
      </p:pic>
      <p:sp>
        <p:nvSpPr>
          <p:cNvPr id="14" name="TextBox 13">
            <a:extLst>
              <a:ext uri="{FF2B5EF4-FFF2-40B4-BE49-F238E27FC236}">
                <a16:creationId xmlns:a16="http://schemas.microsoft.com/office/drawing/2014/main" id="{A8E271F6-B61C-40BC-B180-4C9F9200F5B7}"/>
              </a:ext>
            </a:extLst>
          </p:cNvPr>
          <p:cNvSpPr txBox="1"/>
          <p:nvPr/>
        </p:nvSpPr>
        <p:spPr>
          <a:xfrm>
            <a:off x="8305800" y="6248400"/>
            <a:ext cx="3124200" cy="400110"/>
          </a:xfrm>
          <a:prstGeom prst="rect">
            <a:avLst/>
          </a:prstGeom>
          <a:noFill/>
        </p:spPr>
        <p:txBody>
          <a:bodyPr wrap="square">
            <a:spAutoFit/>
          </a:bodyPr>
          <a:lstStyle/>
          <a:p>
            <a:r>
              <a:rPr lang="en-US" sz="2000" dirty="0">
                <a:latin typeface="+mj-lt"/>
              </a:rPr>
              <a:t>https://www.eia.gov/</a:t>
            </a:r>
          </a:p>
        </p:txBody>
      </p:sp>
    </p:spTree>
    <p:extLst>
      <p:ext uri="{BB962C8B-B14F-4D97-AF65-F5344CB8AC3E}">
        <p14:creationId xmlns:p14="http://schemas.microsoft.com/office/powerpoint/2010/main" val="216673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1049000" cy="1066800"/>
          </a:xfrm>
        </p:spPr>
        <p:txBody>
          <a:bodyPr/>
          <a:lstStyle/>
          <a:p>
            <a:r>
              <a:rPr lang="en-US" dirty="0"/>
              <a:t>US Electricity Generation</a:t>
            </a:r>
          </a:p>
        </p:txBody>
      </p:sp>
      <p:sp>
        <p:nvSpPr>
          <p:cNvPr id="4" name="Content Placeholder 3">
            <a:extLst>
              <a:ext uri="{FF2B5EF4-FFF2-40B4-BE49-F238E27FC236}">
                <a16:creationId xmlns:a16="http://schemas.microsoft.com/office/drawing/2014/main" id="{D13B21D6-2C13-4806-B053-F6433F8C96AE}"/>
              </a:ext>
            </a:extLst>
          </p:cNvPr>
          <p:cNvSpPr>
            <a:spLocks noGrp="1"/>
          </p:cNvSpPr>
          <p:nvPr>
            <p:ph idx="1"/>
          </p:nvPr>
        </p:nvSpPr>
        <p:spPr>
          <a:xfrm>
            <a:off x="9144000" y="1676400"/>
            <a:ext cx="2590800" cy="4800600"/>
          </a:xfrm>
        </p:spPr>
        <p:txBody>
          <a:bodyPr/>
          <a:lstStyle/>
          <a:p>
            <a:pPr marL="0" indent="0">
              <a:buNone/>
            </a:pPr>
            <a:r>
              <a:rPr lang="en-US" sz="2000" dirty="0"/>
              <a:t>In 2020, top sources were Natural Gas (41%), Nuclear (20%), Coal (19%), Wind (7.9%), Hydro (7.5%), Solar (2.4%).</a:t>
            </a:r>
          </a:p>
          <a:p>
            <a:pPr marL="0" indent="0">
              <a:buNone/>
            </a:pPr>
            <a:endParaRPr lang="en-US" sz="2000" dirty="0"/>
          </a:p>
          <a:p>
            <a:pPr marL="0" indent="0">
              <a:buNone/>
            </a:pPr>
            <a:r>
              <a:rPr lang="en-US" sz="2000" dirty="0"/>
              <a:t>1-year changes from 2018 to 2019 were Natural Gas (+8%), Nuclear (0%), Coal </a:t>
            </a:r>
            <a:br>
              <a:rPr lang="en-US" sz="2000" dirty="0"/>
            </a:br>
            <a:r>
              <a:rPr lang="en-US" sz="2000" dirty="0"/>
              <a:t>(-16%), Wind (+8%), Hydro (-2%), Solar (+13%).</a:t>
            </a:r>
          </a:p>
          <a:p>
            <a:pPr marL="0" indent="0">
              <a:buNone/>
            </a:pPr>
            <a:endParaRPr lang="en-US" sz="2000" dirty="0"/>
          </a:p>
        </p:txBody>
      </p:sp>
      <p:sp>
        <p:nvSpPr>
          <p:cNvPr id="6" name="TextBox 5"/>
          <p:cNvSpPr txBox="1">
            <a:spLocks noChangeArrowheads="1"/>
          </p:cNvSpPr>
          <p:nvPr/>
        </p:nvSpPr>
        <p:spPr bwMode="auto">
          <a:xfrm>
            <a:off x="3020569" y="5991424"/>
            <a:ext cx="4425699" cy="307777"/>
          </a:xfrm>
          <a:prstGeom prst="rect">
            <a:avLst/>
          </a:prstGeom>
          <a:noFill/>
          <a:ln w="9525">
            <a:noFill/>
            <a:miter lim="800000"/>
            <a:headEnd/>
            <a:tailEnd/>
          </a:ln>
        </p:spPr>
        <p:txBody>
          <a:bodyPr wrap="none">
            <a:spAutoFit/>
          </a:bodyPr>
          <a:lstStyle/>
          <a:p>
            <a:r>
              <a:rPr lang="en-US" sz="1400" dirty="0">
                <a:latin typeface="+mj-lt"/>
              </a:rPr>
              <a:t>Source: EIA Monthly Energy Review, December 2020</a:t>
            </a:r>
          </a:p>
        </p:txBody>
      </p:sp>
      <p:pic>
        <p:nvPicPr>
          <p:cNvPr id="5" name="Picture 4">
            <a:extLst>
              <a:ext uri="{FF2B5EF4-FFF2-40B4-BE49-F238E27FC236}">
                <a16:creationId xmlns:a16="http://schemas.microsoft.com/office/drawing/2014/main" id="{84B293E7-1C8C-4DCD-A027-8B81D9C54177}"/>
              </a:ext>
            </a:extLst>
          </p:cNvPr>
          <p:cNvPicPr>
            <a:picLocks noChangeAspect="1"/>
          </p:cNvPicPr>
          <p:nvPr/>
        </p:nvPicPr>
        <p:blipFill>
          <a:blip r:embed="rId2"/>
          <a:stretch>
            <a:fillRect/>
          </a:stretch>
        </p:blipFill>
        <p:spPr>
          <a:xfrm>
            <a:off x="196599" y="1752600"/>
            <a:ext cx="8763000" cy="3937001"/>
          </a:xfrm>
          <a:prstGeom prst="rect">
            <a:avLst/>
          </a:prstGeom>
        </p:spPr>
      </p:pic>
    </p:spTree>
    <p:extLst>
      <p:ext uri="{BB962C8B-B14F-4D97-AF65-F5344CB8AC3E}">
        <p14:creationId xmlns:p14="http://schemas.microsoft.com/office/powerpoint/2010/main" val="348721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8AC6F-C995-424A-BB33-48F172CD0CA5}"/>
              </a:ext>
            </a:extLst>
          </p:cNvPr>
          <p:cNvSpPr>
            <a:spLocks noGrp="1"/>
          </p:cNvSpPr>
          <p:nvPr>
            <p:ph type="title"/>
          </p:nvPr>
        </p:nvSpPr>
        <p:spPr/>
        <p:txBody>
          <a:bodyPr/>
          <a:lstStyle/>
          <a:p>
            <a:r>
              <a:rPr lang="en-US" dirty="0"/>
              <a:t>Historical Generator Additions and Retirements</a:t>
            </a:r>
          </a:p>
        </p:txBody>
      </p:sp>
      <p:pic>
        <p:nvPicPr>
          <p:cNvPr id="4" name="Picture 3">
            <a:extLst>
              <a:ext uri="{FF2B5EF4-FFF2-40B4-BE49-F238E27FC236}">
                <a16:creationId xmlns:a16="http://schemas.microsoft.com/office/drawing/2014/main" id="{02A73F98-17A6-4D60-AC29-8EDB0EE6497E}"/>
              </a:ext>
            </a:extLst>
          </p:cNvPr>
          <p:cNvPicPr>
            <a:picLocks noChangeAspect="1"/>
          </p:cNvPicPr>
          <p:nvPr/>
        </p:nvPicPr>
        <p:blipFill>
          <a:blip r:embed="rId2"/>
          <a:stretch>
            <a:fillRect/>
          </a:stretch>
        </p:blipFill>
        <p:spPr>
          <a:xfrm>
            <a:off x="1905000" y="1259738"/>
            <a:ext cx="7034212" cy="5598262"/>
          </a:xfrm>
          <a:prstGeom prst="rect">
            <a:avLst/>
          </a:prstGeom>
        </p:spPr>
      </p:pic>
      <p:sp>
        <p:nvSpPr>
          <p:cNvPr id="5" name="TextBox 4">
            <a:extLst>
              <a:ext uri="{FF2B5EF4-FFF2-40B4-BE49-F238E27FC236}">
                <a16:creationId xmlns:a16="http://schemas.microsoft.com/office/drawing/2014/main" id="{A3FA5955-71A3-453F-9783-1263B0E0A767}"/>
              </a:ext>
            </a:extLst>
          </p:cNvPr>
          <p:cNvSpPr txBox="1"/>
          <p:nvPr/>
        </p:nvSpPr>
        <p:spPr>
          <a:xfrm>
            <a:off x="2971800" y="6324600"/>
            <a:ext cx="5046959" cy="338554"/>
          </a:xfrm>
          <a:prstGeom prst="rect">
            <a:avLst/>
          </a:prstGeom>
          <a:solidFill>
            <a:srgbClr val="D6D2C4"/>
          </a:solidFill>
        </p:spPr>
        <p:txBody>
          <a:bodyPr wrap="none" rtlCol="0">
            <a:spAutoFit/>
          </a:bodyPr>
          <a:lstStyle/>
          <a:p>
            <a:pPr algn="l"/>
            <a:r>
              <a:rPr lang="en-US" sz="1600" dirty="0">
                <a:latin typeface="+mj-lt"/>
              </a:rPr>
              <a:t>Source: NREL </a:t>
            </a:r>
            <a:r>
              <a:rPr lang="en-US" sz="1600" i="1" dirty="0">
                <a:latin typeface="+mj-lt"/>
              </a:rPr>
              <a:t>Electricity Generation Baseline, 2017</a:t>
            </a:r>
            <a:r>
              <a:rPr lang="en-US" sz="1600" dirty="0">
                <a:latin typeface="+mj-lt"/>
              </a:rPr>
              <a:t>.</a:t>
            </a:r>
          </a:p>
        </p:txBody>
      </p:sp>
    </p:spTree>
    <p:extLst>
      <p:ext uri="{BB962C8B-B14F-4D97-AF65-F5344CB8AC3E}">
        <p14:creationId xmlns:p14="http://schemas.microsoft.com/office/powerpoint/2010/main" val="234150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695B-4369-4F9A-9FDE-04AAACC5AF27}"/>
              </a:ext>
            </a:extLst>
          </p:cNvPr>
          <p:cNvSpPr>
            <a:spLocks noGrp="1"/>
          </p:cNvSpPr>
          <p:nvPr>
            <p:ph type="title"/>
          </p:nvPr>
        </p:nvSpPr>
        <p:spPr>
          <a:xfrm>
            <a:off x="228600" y="76200"/>
            <a:ext cx="11049000" cy="1066800"/>
          </a:xfrm>
        </p:spPr>
        <p:txBody>
          <a:bodyPr/>
          <a:lstStyle/>
          <a:p>
            <a:r>
              <a:rPr lang="en-US" dirty="0"/>
              <a:t>Electric Power Systems</a:t>
            </a:r>
          </a:p>
        </p:txBody>
      </p:sp>
      <p:sp>
        <p:nvSpPr>
          <p:cNvPr id="3" name="Content Placeholder 2">
            <a:extLst>
              <a:ext uri="{FF2B5EF4-FFF2-40B4-BE49-F238E27FC236}">
                <a16:creationId xmlns:a16="http://schemas.microsoft.com/office/drawing/2014/main" id="{CAFA5E46-0024-4703-90C1-96859317248D}"/>
              </a:ext>
            </a:extLst>
          </p:cNvPr>
          <p:cNvSpPr>
            <a:spLocks noGrp="1"/>
          </p:cNvSpPr>
          <p:nvPr>
            <p:ph idx="1"/>
          </p:nvPr>
        </p:nvSpPr>
        <p:spPr>
          <a:xfrm>
            <a:off x="228600" y="1279525"/>
            <a:ext cx="6477000" cy="5197475"/>
          </a:xfrm>
        </p:spPr>
        <p:txBody>
          <a:bodyPr/>
          <a:lstStyle/>
          <a:p>
            <a:r>
              <a:rPr lang="en-US" sz="2400" dirty="0"/>
              <a:t>Electricity has many advantages for delivering the energy used by humankind</a:t>
            </a:r>
          </a:p>
          <a:p>
            <a:pPr lvl="1"/>
            <a:r>
              <a:rPr lang="en-US" sz="2000" dirty="0"/>
              <a:t>Conversion to and from other forms is convenient and efficient (such as motors and generators)</a:t>
            </a:r>
          </a:p>
          <a:p>
            <a:pPr lvl="1"/>
            <a:r>
              <a:rPr lang="en-US" sz="2000" dirty="0"/>
              <a:t>Transmission in bulk can be done quickly and efficiently over long distances (power lines)</a:t>
            </a:r>
          </a:p>
          <a:p>
            <a:pPr lvl="1"/>
            <a:r>
              <a:rPr lang="en-US" sz="2000" dirty="0"/>
              <a:t>About 40% of U.S. energy consumption is electric</a:t>
            </a:r>
          </a:p>
          <a:p>
            <a:r>
              <a:rPr lang="en-US" altLang="en-US" sz="2400" dirty="0"/>
              <a:t>Power systems range in size</a:t>
            </a:r>
          </a:p>
          <a:p>
            <a:pPr lvl="1"/>
            <a:r>
              <a:rPr lang="en-US" altLang="en-US" sz="2000" dirty="0"/>
              <a:t>Large: four major interconnections in North America</a:t>
            </a:r>
          </a:p>
          <a:p>
            <a:pPr lvl="1"/>
            <a:r>
              <a:rPr lang="en-US" altLang="en-US" sz="2000" dirty="0"/>
              <a:t>Medium: islands, militarily installations, ships</a:t>
            </a:r>
          </a:p>
          <a:p>
            <a:pPr lvl="1"/>
            <a:r>
              <a:rPr lang="en-US" altLang="en-US" sz="2000" dirty="0"/>
              <a:t>Small: airplanes, automobiles, portable battery systems</a:t>
            </a:r>
            <a:endParaRPr lang="en-US" sz="2000" dirty="0"/>
          </a:p>
        </p:txBody>
      </p:sp>
      <p:pic>
        <p:nvPicPr>
          <p:cNvPr id="7" name="Picture 6" descr="A picture containing sky, outdoor, pylon, outdoor object&#10;&#10;Description automatically generated">
            <a:extLst>
              <a:ext uri="{FF2B5EF4-FFF2-40B4-BE49-F238E27FC236}">
                <a16:creationId xmlns:a16="http://schemas.microsoft.com/office/drawing/2014/main" id="{2B122AA4-20CA-4D4C-9F87-E2A13E885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133600"/>
            <a:ext cx="5149937" cy="3429000"/>
          </a:xfrm>
          <a:prstGeom prst="rect">
            <a:avLst/>
          </a:prstGeom>
        </p:spPr>
      </p:pic>
    </p:spTree>
    <p:extLst>
      <p:ext uri="{BB962C8B-B14F-4D97-AF65-F5344CB8AC3E}">
        <p14:creationId xmlns:p14="http://schemas.microsoft.com/office/powerpoint/2010/main" val="311071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76200"/>
            <a:ext cx="11049000" cy="1066800"/>
          </a:xfrm>
        </p:spPr>
        <p:txBody>
          <a:bodyPr/>
          <a:lstStyle/>
          <a:p>
            <a:r>
              <a:rPr lang="en-US" altLang="en-US" dirty="0"/>
              <a:t>North America 60 Hz Synchronous Interconnections</a:t>
            </a:r>
          </a:p>
        </p:txBody>
      </p:sp>
      <p:pic>
        <p:nvPicPr>
          <p:cNvPr id="11267" name="Picture 4" descr="Interconnections"/>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1371600"/>
            <a:ext cx="7010400" cy="5156264"/>
          </a:xfrm>
        </p:spPr>
      </p:pic>
      <p:pic>
        <p:nvPicPr>
          <p:cNvPr id="6" name="Picture 5">
            <a:extLst>
              <a:ext uri="{FF2B5EF4-FFF2-40B4-BE49-F238E27FC236}">
                <a16:creationId xmlns:a16="http://schemas.microsoft.com/office/drawing/2014/main" id="{3A89EB96-CAC4-4A59-85BD-8743EA5D2B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8" b="3102"/>
          <a:stretch/>
        </p:blipFill>
        <p:spPr>
          <a:xfrm>
            <a:off x="7315200" y="1616869"/>
            <a:ext cx="4680177" cy="3745706"/>
          </a:xfrm>
          <a:prstGeom prst="rect">
            <a:avLst/>
          </a:prstGeom>
        </p:spPr>
      </p:pic>
      <p:sp>
        <p:nvSpPr>
          <p:cNvPr id="7" name="Rectangle 6">
            <a:extLst>
              <a:ext uri="{FF2B5EF4-FFF2-40B4-BE49-F238E27FC236}">
                <a16:creationId xmlns:a16="http://schemas.microsoft.com/office/drawing/2014/main" id="{87536F6B-BB99-404E-93F5-BF0366BF649D}"/>
              </a:ext>
            </a:extLst>
          </p:cNvPr>
          <p:cNvSpPr/>
          <p:nvPr/>
        </p:nvSpPr>
        <p:spPr>
          <a:xfrm>
            <a:off x="8458200" y="5638800"/>
            <a:ext cx="2971800" cy="830997"/>
          </a:xfrm>
          <a:prstGeom prst="rect">
            <a:avLst/>
          </a:prstGeom>
        </p:spPr>
        <p:txBody>
          <a:bodyPr wrap="square">
            <a:spAutoFit/>
          </a:bodyPr>
          <a:lstStyle/>
          <a:p>
            <a:r>
              <a:rPr lang="en-US" sz="1600" dirty="0">
                <a:latin typeface="+mj-lt"/>
              </a:rPr>
              <a:t>Source: www.puc.texas.gov/industry/maps/maps/ERCOT.pdf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ED40-6926-40FE-A3B5-5FE0AE44C477}"/>
              </a:ext>
            </a:extLst>
          </p:cNvPr>
          <p:cNvSpPr>
            <a:spLocks noGrp="1"/>
          </p:cNvSpPr>
          <p:nvPr>
            <p:ph type="title"/>
          </p:nvPr>
        </p:nvSpPr>
        <p:spPr/>
        <p:txBody>
          <a:bodyPr/>
          <a:lstStyle/>
          <a:p>
            <a:r>
              <a:rPr lang="en-US" dirty="0"/>
              <a:t>Power Plant Tour!</a:t>
            </a:r>
          </a:p>
        </p:txBody>
      </p:sp>
      <p:sp>
        <p:nvSpPr>
          <p:cNvPr id="3" name="Content Placeholder 2">
            <a:extLst>
              <a:ext uri="{FF2B5EF4-FFF2-40B4-BE49-F238E27FC236}">
                <a16:creationId xmlns:a16="http://schemas.microsoft.com/office/drawing/2014/main" id="{83058DEC-76F7-4EC7-A9C8-A153AEF23F98}"/>
              </a:ext>
            </a:extLst>
          </p:cNvPr>
          <p:cNvSpPr>
            <a:spLocks noGrp="1"/>
          </p:cNvSpPr>
          <p:nvPr>
            <p:ph idx="1"/>
          </p:nvPr>
        </p:nvSpPr>
        <p:spPr>
          <a:xfrm>
            <a:off x="228600" y="1280160"/>
            <a:ext cx="4343400" cy="5196840"/>
          </a:xfrm>
        </p:spPr>
        <p:txBody>
          <a:bodyPr/>
          <a:lstStyle/>
          <a:p>
            <a:r>
              <a:rPr lang="en-US" dirty="0"/>
              <a:t>There will be a power plant tour for our class, hosted by Bryan Texas Utilities (BTU), on Tuesday, April 5 at 3pm. </a:t>
            </a:r>
          </a:p>
          <a:p>
            <a:r>
              <a:rPr lang="en-US" dirty="0"/>
              <a:t>I sent a Google Form by email. You need to sign up (there may be limited space).</a:t>
            </a:r>
          </a:p>
          <a:p>
            <a:r>
              <a:rPr lang="en-US" dirty="0"/>
              <a:t>This is optional and will not affect your grade.</a:t>
            </a:r>
          </a:p>
          <a:p>
            <a:r>
              <a:rPr lang="en-US" dirty="0"/>
              <a:t>The plant is the largest one in our area, with a generation capacity of about 115 MW. </a:t>
            </a:r>
          </a:p>
          <a:p>
            <a:r>
              <a:rPr lang="en-US" dirty="0"/>
              <a:t>The plant is undergoing a shutdown this week (common in off-peak months like April), so the noise levels should be lower.</a:t>
            </a:r>
          </a:p>
        </p:txBody>
      </p:sp>
      <p:pic>
        <p:nvPicPr>
          <p:cNvPr id="4" name="Content Placeholder 4">
            <a:extLst>
              <a:ext uri="{FF2B5EF4-FFF2-40B4-BE49-F238E27FC236}">
                <a16:creationId xmlns:a16="http://schemas.microsoft.com/office/drawing/2014/main" id="{F0DAB992-2D61-4655-AC2F-A7AAC8129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68216" y="1524000"/>
            <a:ext cx="7228712" cy="4793258"/>
          </a:xfrm>
          <a:prstGeom prst="rect">
            <a:avLst/>
          </a:prstGeom>
          <a:noFill/>
          <a:ln w="9525">
            <a:noFill/>
            <a:miter lim="800000"/>
            <a:headEnd/>
            <a:tailEnd/>
          </a:ln>
        </p:spPr>
      </p:pic>
      <p:sp>
        <p:nvSpPr>
          <p:cNvPr id="5" name="Rectangle 4">
            <a:extLst>
              <a:ext uri="{FF2B5EF4-FFF2-40B4-BE49-F238E27FC236}">
                <a16:creationId xmlns:a16="http://schemas.microsoft.com/office/drawing/2014/main" id="{E6469DAC-5E23-41EB-B757-49E55DC0C03C}"/>
              </a:ext>
            </a:extLst>
          </p:cNvPr>
          <p:cNvSpPr/>
          <p:nvPr/>
        </p:nvSpPr>
        <p:spPr>
          <a:xfrm>
            <a:off x="5486400" y="6317258"/>
            <a:ext cx="6096000" cy="369332"/>
          </a:xfrm>
          <a:prstGeom prst="rect">
            <a:avLst/>
          </a:prstGeom>
        </p:spPr>
        <p:txBody>
          <a:bodyPr>
            <a:spAutoFit/>
          </a:bodyPr>
          <a:lstStyle/>
          <a:p>
            <a:r>
              <a:rPr lang="en-US" sz="1800" dirty="0">
                <a:latin typeface="+mj-lt"/>
              </a:rPr>
              <a:t>Source: https://www.btutilities.com/about-btu/btu-history/</a:t>
            </a:r>
          </a:p>
        </p:txBody>
      </p:sp>
    </p:spTree>
    <p:extLst>
      <p:ext uri="{BB962C8B-B14F-4D97-AF65-F5344CB8AC3E}">
        <p14:creationId xmlns:p14="http://schemas.microsoft.com/office/powerpoint/2010/main" val="3174617265"/>
      </p:ext>
    </p:extLst>
  </p:cSld>
  <p:clrMapOvr>
    <a:masterClrMapping/>
  </p:clrMapOvr>
</p:sld>
</file>

<file path=ppt/theme/theme1.xml><?xml version="1.0" encoding="utf-8"?>
<a:theme xmlns:a="http://schemas.openxmlformats.org/drawingml/2006/main" name="Capsules">
  <a:themeElements>
    <a:clrScheme name="Custom 4">
      <a:dk1>
        <a:sysClr val="windowText" lastClr="000000"/>
      </a:dk1>
      <a:lt1>
        <a:sysClr val="window" lastClr="FFFFFF"/>
      </a:lt1>
      <a:dk2>
        <a:srgbClr val="5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D319F705-7D6B-42A9-8290-E44552063D9C}" vid="{A0E7E341-871B-4BE6-A09B-E0E6CBF588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428</TotalTime>
  <Words>781</Words>
  <Application>Microsoft Office PowerPoint</Application>
  <PresentationFormat>Widescreen</PresentationFormat>
  <Paragraphs>70</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Cambria Math</vt:lpstr>
      <vt:lpstr>Helvetica</vt:lpstr>
      <vt:lpstr>Times New Roman</vt:lpstr>
      <vt:lpstr>Wingdings</vt:lpstr>
      <vt:lpstr>Capsules</vt:lpstr>
      <vt:lpstr>ECEN 214, Spring 2022 Electrical Circuit Theory</vt:lpstr>
      <vt:lpstr>Assignments</vt:lpstr>
      <vt:lpstr>AC Electric Circuits Used to Transport Bulk Energy</vt:lpstr>
      <vt:lpstr>The Overall 2019 Energy Pie</vt:lpstr>
      <vt:lpstr>US Electricity Generation</vt:lpstr>
      <vt:lpstr>Historical Generator Additions and Retirements</vt:lpstr>
      <vt:lpstr>Electric Power Systems</vt:lpstr>
      <vt:lpstr>North America 60 Hz Synchronous Interconnections</vt:lpstr>
      <vt:lpstr>Power Plant Tour!</vt:lpstr>
      <vt:lpstr>Back to RLC Circuits – How to Find Initial Conditions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 Fall 2021 Methods of Electric Power System Analysis</dc:title>
  <dc:creator>Birchfield, Adam Barlow</dc:creator>
  <cp:lastModifiedBy>Birchfield, Adam Barlow</cp:lastModifiedBy>
  <cp:revision>165</cp:revision>
  <cp:lastPrinted>2011-08-22T16:49:24Z</cp:lastPrinted>
  <dcterms:created xsi:type="dcterms:W3CDTF">2021-11-08T20:57:05Z</dcterms:created>
  <dcterms:modified xsi:type="dcterms:W3CDTF">2022-03-20T00:13:29Z</dcterms:modified>
</cp:coreProperties>
</file>