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9"/>
  </p:notesMasterIdLst>
  <p:handoutMasterIdLst>
    <p:handoutMasterId r:id="rId10"/>
  </p:handoutMasterIdLst>
  <p:sldIdLst>
    <p:sldId id="356" r:id="rId2"/>
    <p:sldId id="365" r:id="rId3"/>
    <p:sldId id="360" r:id="rId4"/>
    <p:sldId id="361" r:id="rId5"/>
    <p:sldId id="363" r:id="rId6"/>
    <p:sldId id="364" r:id="rId7"/>
    <p:sldId id="359" r:id="rId8"/>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2C4"/>
    <a:srgbClr val="500000"/>
    <a:srgbClr val="FFFFFF"/>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5088" autoAdjust="0"/>
  </p:normalViewPr>
  <p:slideViewPr>
    <p:cSldViewPr>
      <p:cViewPr varScale="1">
        <p:scale>
          <a:sx n="105" d="100"/>
          <a:sy n="105" d="100"/>
        </p:scale>
        <p:origin x="762" y="13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3/9/2022</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69181FC-D85A-4591-8BD1-5E6A6B17461A}" type="slidenum">
              <a:rPr lang="en-US" smtClean="0"/>
              <a:pPr>
                <a:defRPr/>
              </a:pPr>
              <a:t>6</a:t>
            </a:fld>
            <a:endParaRPr lang="en-US"/>
          </a:p>
        </p:txBody>
      </p:sp>
    </p:spTree>
    <p:extLst>
      <p:ext uri="{BB962C8B-B14F-4D97-AF65-F5344CB8AC3E}">
        <p14:creationId xmlns:p14="http://schemas.microsoft.com/office/powerpoint/2010/main" val="20196889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Graphic 13">
            <a:extLst>
              <a:ext uri="{FF2B5EF4-FFF2-40B4-BE49-F238E27FC236}">
                <a16:creationId xmlns:a16="http://schemas.microsoft.com/office/drawing/2014/main" id="{AB0F6478-4FD9-4DEB-893C-0B9CA4E6DFBE}"/>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8671" t="25369" r="8389" b="25370"/>
          <a:stretch/>
        </p:blipFill>
        <p:spPr>
          <a:xfrm>
            <a:off x="292100" y="5279524"/>
            <a:ext cx="5048250" cy="1285007"/>
          </a:xfrm>
          <a:prstGeom prst="rect">
            <a:avLst/>
          </a:prstGeom>
        </p:spPr>
      </p:pic>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599"/>
            <a:ext cx="10363200" cy="2590795"/>
          </a:xfrm>
        </p:spPr>
        <p:txBody>
          <a:bodyPr/>
          <a:lstStyle>
            <a:lvl1pPr algn="ctr">
              <a:defRPr sz="3600">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a:latin typeface="Arial" pitchFamily="34" charset="0"/>
                <a:cs typeface="Arial" pitchFamily="34" charset="0"/>
              </a:defRPr>
            </a:lvl1pPr>
          </a:lstStyle>
          <a:p>
            <a:r>
              <a:rPr lang="en-US"/>
              <a:t>Click to edit Master subtitle style</a:t>
            </a:r>
            <a:endParaRPr lang="en-US" dirty="0"/>
          </a:p>
        </p:txBody>
      </p:sp>
    </p:spTree>
    <p:extLst>
      <p:ext uri="{BB962C8B-B14F-4D97-AF65-F5344CB8AC3E}">
        <p14:creationId xmlns:p14="http://schemas.microsoft.com/office/powerpoint/2010/main" val="4216950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5" name="Content Placeholder 2"/>
          <p:cNvSpPr>
            <a:spLocks noGrp="1"/>
          </p:cNvSpPr>
          <p:nvPr>
            <p:ph idx="1"/>
          </p:nvPr>
        </p:nvSpPr>
        <p:spPr>
          <a:xfrm>
            <a:off x="228600" y="1280160"/>
            <a:ext cx="10896600" cy="5196840"/>
          </a:xfrm>
        </p:spPr>
        <p:txBody>
          <a:bodyPr/>
          <a:lstStyle>
            <a:lvl1pPr marL="457200" indent="-457200">
              <a:buSzPct val="100000"/>
              <a:buFont typeface="Arial" panose="020B0604020202020204" pitchFamily="34" charset="0"/>
              <a:buChar char="•"/>
              <a:defRPr sz="2000"/>
            </a:lvl1pPr>
            <a:lvl2pPr>
              <a:defRPr sz="1800"/>
            </a:lvl2pPr>
            <a:lvl3pPr marL="1257300" indent="-342900">
              <a:buSzPct val="90000"/>
              <a:buFont typeface="Arial" panose="020B0604020202020204" pitchFamily="34" charset="0"/>
              <a:buChar char="•"/>
              <a:defRPr sz="1800"/>
            </a:lvl3pPr>
            <a:lvl4pPr>
              <a:defRPr sz="1800"/>
            </a:lvl4pPr>
            <a:lvl5pPr marL="2057400" indent="-228600">
              <a:buFont typeface="Arial" panose="020B0604020202020204" pitchFamily="34" charset="0"/>
              <a:buChar cha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226423" y="1295400"/>
            <a:ext cx="56134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a:lvl1pPr>
            <a:lvl2pPr>
              <a:defRPr lang="en-US" sz="1800"/>
            </a:lvl2pPr>
            <a:lvl3pPr>
              <a:defRPr lang="en-US" sz="1800"/>
            </a:lvl3pPr>
            <a:lvl4pPr>
              <a:defRPr lang="en-US" sz="1800"/>
            </a:lvl4pPr>
            <a:lvl5pPr>
              <a:defRPr lang="en-US"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41423" y="1295400"/>
            <a:ext cx="5943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lang="en-US" sz="2000" dirty="0"/>
            </a:lvl1pPr>
            <a:lvl2pPr>
              <a:defRPr lang="en-US" sz="1800" dirty="0"/>
            </a:lvl2pPr>
            <a:lvl3pPr>
              <a:defRPr lang="en-US" sz="1800" dirty="0"/>
            </a:lvl3pPr>
            <a:lvl4pPr>
              <a:defRPr lang="en-US" sz="1800" dirty="0"/>
            </a:lvl4pPr>
            <a:lvl5pPr>
              <a:defRPr lang="en-US" sz="1800" dirty="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3174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5"/>
          <p:cNvSpPr>
            <a:spLocks noChangeArrowheads="1"/>
          </p:cNvSpPr>
          <p:nvPr/>
        </p:nvSpPr>
        <p:spPr bwMode="auto">
          <a:xfrm>
            <a:off x="1016000" y="1143000"/>
            <a:ext cx="6807200" cy="609600"/>
          </a:xfrm>
          <a:prstGeom prst="roundRect">
            <a:avLst>
              <a:gd name="adj" fmla="val 50000"/>
            </a:avLst>
          </a:prstGeom>
          <a:solidFill>
            <a:schemeClr val="bg1"/>
          </a:solidFill>
          <a:ln w="9525">
            <a:noFill/>
            <a:round/>
            <a:headEnd/>
            <a:tailEnd/>
          </a:ln>
        </p:spPr>
        <p:txBody>
          <a:bodyPr wrap="none" anchor="ctr"/>
          <a:lstStyle/>
          <a:p>
            <a:pPr algn="ctr">
              <a:spcBef>
                <a:spcPct val="0"/>
              </a:spcBef>
              <a:buClrTx/>
              <a:buSzTx/>
              <a:buFontTx/>
              <a:buNone/>
              <a:defRPr/>
            </a:pPr>
            <a:endParaRPr kumimoji="1" lang="en-US" sz="2400"/>
          </a:p>
        </p:txBody>
      </p:sp>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3074" name="Picture 2" descr="Related image"/>
          <p:cNvPicPr>
            <a:picLocks noChangeAspect="1" noChangeArrowheads="1"/>
          </p:cNvPicPr>
          <p:nvPr userDrawn="1"/>
        </p:nvPicPr>
        <p:blipFill>
          <a:blip r:embed="rId6"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33" r:id="rId1"/>
    <p:sldLayoutId id="2147483723" r:id="rId2"/>
    <p:sldLayoutId id="2147483725" r:id="rId3"/>
    <p:sldLayoutId id="2147483727" r:id="rId4"/>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0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18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18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18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18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0.png"/><Relationship Id="rId7" Type="http://schemas.openxmlformats.org/officeDocument/2006/relationships/image" Target="../media/image46.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 Id="rId9"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a:spLocks noGrp="1" noChangeArrowheads="1"/>
          </p:cNvSpPr>
          <p:nvPr>
            <p:ph type="ctrTitle" sz="quarter"/>
          </p:nvPr>
        </p:nvSpPr>
        <p:spPr>
          <a:xfrm>
            <a:off x="914400" y="228600"/>
            <a:ext cx="10363200" cy="1676400"/>
          </a:xfrm>
        </p:spPr>
        <p:txBody>
          <a:bodyPr/>
          <a:lstStyle/>
          <a:p>
            <a:r>
              <a:rPr lang="en-US" altLang="en-US" dirty="0"/>
              <a:t>ECEN 214, Spring 2022</a:t>
            </a:r>
            <a:br>
              <a:rPr lang="en-US" altLang="en-US" dirty="0"/>
            </a:br>
            <a:r>
              <a:rPr lang="en-US" altLang="en-US" dirty="0"/>
              <a:t>Electrical Circuit Theory</a:t>
            </a:r>
          </a:p>
        </p:txBody>
      </p:sp>
      <p:sp>
        <p:nvSpPr>
          <p:cNvPr id="7" name="Subtitle 2"/>
          <p:cNvSpPr>
            <a:spLocks noGrp="1"/>
          </p:cNvSpPr>
          <p:nvPr>
            <p:ph type="subTitle" sz="quarter" idx="1"/>
          </p:nvPr>
        </p:nvSpPr>
        <p:spPr>
          <a:xfrm>
            <a:off x="1930400" y="3124200"/>
            <a:ext cx="8534400" cy="1752600"/>
          </a:xfrm>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a:p>
            <a:endParaRPr lang="en-US" dirty="0"/>
          </a:p>
        </p:txBody>
      </p:sp>
      <p:sp>
        <p:nvSpPr>
          <p:cNvPr id="6" name="Rectangle 5"/>
          <p:cNvSpPr/>
          <p:nvPr/>
        </p:nvSpPr>
        <p:spPr>
          <a:xfrm>
            <a:off x="1828800" y="1752601"/>
            <a:ext cx="8686800" cy="584775"/>
          </a:xfrm>
          <a:prstGeom prst="rect">
            <a:avLst/>
          </a:prstGeom>
        </p:spPr>
        <p:txBody>
          <a:bodyPr wrap="square">
            <a:spAutoFit/>
          </a:bodyPr>
          <a:lstStyle/>
          <a:p>
            <a:pPr algn="ctr"/>
            <a:r>
              <a:rPr lang="en-US" sz="3200" b="1" kern="0" dirty="0">
                <a:solidFill>
                  <a:srgbClr val="1E0000"/>
                </a:solidFill>
                <a:latin typeface="Arial" pitchFamily="34" charset="0"/>
                <a:cs typeface="Arial" pitchFamily="34" charset="0"/>
              </a:rPr>
              <a:t>Class 14: Oral and Written Communication</a:t>
            </a:r>
          </a:p>
        </p:txBody>
      </p:sp>
    </p:spTree>
    <p:extLst>
      <p:ext uri="{BB962C8B-B14F-4D97-AF65-F5344CB8AC3E}">
        <p14:creationId xmlns:p14="http://schemas.microsoft.com/office/powerpoint/2010/main" val="345848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09011-6B77-44C8-B008-C8821E23C163}"/>
              </a:ext>
            </a:extLst>
          </p:cNvPr>
          <p:cNvSpPr>
            <a:spLocks noGrp="1"/>
          </p:cNvSpPr>
          <p:nvPr>
            <p:ph type="title"/>
          </p:nvPr>
        </p:nvSpPr>
        <p:spPr/>
        <p:txBody>
          <a:bodyPr/>
          <a:lstStyle/>
          <a:p>
            <a:r>
              <a:rPr lang="en-US" dirty="0"/>
              <a:t>Example Problem</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79EEC80-BEBA-4FAC-9F29-E8628CA5E866}"/>
                  </a:ext>
                </a:extLst>
              </p:cNvPr>
              <p:cNvSpPr>
                <a:spLocks noGrp="1"/>
              </p:cNvSpPr>
              <p:nvPr>
                <p:ph idx="1"/>
              </p:nvPr>
            </p:nvSpPr>
            <p:spPr/>
            <p:txBody>
              <a:bodyPr/>
              <a:lstStyle/>
              <a:p>
                <a:r>
                  <a:rPr lang="en-US" dirty="0"/>
                  <a:t>Describe how to find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𝐼</m:t>
                        </m:r>
                      </m:e>
                      <m:sub>
                        <m:r>
                          <a:rPr lang="en-US" b="0" i="1" smtClean="0">
                            <a:latin typeface="Cambria Math" panose="02040503050406030204" pitchFamily="18" charset="0"/>
                          </a:rPr>
                          <m:t>𝑦</m:t>
                        </m:r>
                      </m:sub>
                    </m:sSub>
                  </m:oMath>
                </a14:m>
                <a:endParaRPr lang="en-US" dirty="0"/>
              </a:p>
            </p:txBody>
          </p:sp>
        </mc:Choice>
        <mc:Fallback xmlns="">
          <p:sp>
            <p:nvSpPr>
              <p:cNvPr id="3" name="Content Placeholder 2">
                <a:extLst>
                  <a:ext uri="{FF2B5EF4-FFF2-40B4-BE49-F238E27FC236}">
                    <a16:creationId xmlns:a16="http://schemas.microsoft.com/office/drawing/2014/main" id="{E79EEC80-BEBA-4FAC-9F29-E8628CA5E866}"/>
                  </a:ext>
                </a:extLst>
              </p:cNvPr>
              <p:cNvSpPr>
                <a:spLocks noGrp="1" noRot="1" noChangeAspect="1" noMove="1" noResize="1" noEditPoints="1" noAdjustHandles="1" noChangeArrowheads="1" noChangeShapeType="1" noTextEdit="1"/>
              </p:cNvSpPr>
              <p:nvPr>
                <p:ph idx="1"/>
              </p:nvPr>
            </p:nvSpPr>
            <p:spPr>
              <a:blipFill>
                <a:blip r:embed="rId2"/>
                <a:stretch>
                  <a:fillRect l="-504" t="-586"/>
                </a:stretch>
              </a:blipFill>
            </p:spPr>
            <p:txBody>
              <a:bodyPr/>
              <a:lstStyle/>
              <a:p>
                <a:r>
                  <a:rPr lang="en-US">
                    <a:noFill/>
                  </a:rPr>
                  <a:t> </a:t>
                </a:r>
              </a:p>
            </p:txBody>
          </p:sp>
        </mc:Fallback>
      </mc:AlternateContent>
      <p:cxnSp>
        <p:nvCxnSpPr>
          <p:cNvPr id="4" name="Straight Connector 3">
            <a:extLst>
              <a:ext uri="{FF2B5EF4-FFF2-40B4-BE49-F238E27FC236}">
                <a16:creationId xmlns:a16="http://schemas.microsoft.com/office/drawing/2014/main" id="{3040F900-2AD5-47D7-8C22-E12FE7B05790}"/>
              </a:ext>
            </a:extLst>
          </p:cNvPr>
          <p:cNvCxnSpPr>
            <a:cxnSpLocks/>
          </p:cNvCxnSpPr>
          <p:nvPr/>
        </p:nvCxnSpPr>
        <p:spPr>
          <a:xfrm flipH="1" flipV="1">
            <a:off x="4837897" y="2923485"/>
            <a:ext cx="18965" cy="1685506"/>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55764F2F-D6CF-4D0C-912B-7DCE7702FBD3}"/>
              </a:ext>
            </a:extLst>
          </p:cNvPr>
          <p:cNvGrpSpPr/>
          <p:nvPr/>
        </p:nvGrpSpPr>
        <p:grpSpPr>
          <a:xfrm>
            <a:off x="1060704" y="2917885"/>
            <a:ext cx="1085388" cy="1666555"/>
            <a:chOff x="1267514" y="1961573"/>
            <a:chExt cx="1085388" cy="1666555"/>
          </a:xfrm>
        </p:grpSpPr>
        <p:grpSp>
          <p:nvGrpSpPr>
            <p:cNvPr id="6" name="Group 54">
              <a:extLst>
                <a:ext uri="{FF2B5EF4-FFF2-40B4-BE49-F238E27FC236}">
                  <a16:creationId xmlns:a16="http://schemas.microsoft.com/office/drawing/2014/main" id="{EBF18F8C-DB0E-4030-9FE3-012B8E3FD81C}"/>
                </a:ext>
              </a:extLst>
            </p:cNvPr>
            <p:cNvGrpSpPr>
              <a:grpSpLocks/>
            </p:cNvGrpSpPr>
            <p:nvPr/>
          </p:nvGrpSpPr>
          <p:grpSpPr bwMode="auto">
            <a:xfrm>
              <a:off x="1895702" y="1961573"/>
              <a:ext cx="457200" cy="1666555"/>
              <a:chOff x="2870970" y="2649190"/>
              <a:chExt cx="457183" cy="1666554"/>
            </a:xfrm>
          </p:grpSpPr>
          <p:cxnSp>
            <p:nvCxnSpPr>
              <p:cNvPr id="8" name="Straight Connector 7">
                <a:extLst>
                  <a:ext uri="{FF2B5EF4-FFF2-40B4-BE49-F238E27FC236}">
                    <a16:creationId xmlns:a16="http://schemas.microsoft.com/office/drawing/2014/main" id="{BCE297C5-0D99-46F2-BFCE-A1DC2A81BDB0}"/>
                  </a:ext>
                </a:extLst>
              </p:cNvPr>
              <p:cNvCxnSpPr>
                <a:cxnSpLocks/>
              </p:cNvCxnSpPr>
              <p:nvPr/>
            </p:nvCxnSpPr>
            <p:spPr>
              <a:xfrm flipH="1" flipV="1">
                <a:off x="3117195" y="2649190"/>
                <a:ext cx="1" cy="1666554"/>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9" name="Group 98">
                <a:extLst>
                  <a:ext uri="{FF2B5EF4-FFF2-40B4-BE49-F238E27FC236}">
                    <a16:creationId xmlns:a16="http://schemas.microsoft.com/office/drawing/2014/main" id="{14090B9B-9AF4-4104-A588-38D6AA90738D}"/>
                  </a:ext>
                </a:extLst>
              </p:cNvPr>
              <p:cNvGrpSpPr>
                <a:grpSpLocks/>
              </p:cNvGrpSpPr>
              <p:nvPr/>
            </p:nvGrpSpPr>
            <p:grpSpPr bwMode="auto">
              <a:xfrm>
                <a:off x="2870970" y="3301187"/>
                <a:ext cx="457183" cy="480153"/>
                <a:chOff x="991181" y="2834859"/>
                <a:chExt cx="457183" cy="480153"/>
              </a:xfrm>
            </p:grpSpPr>
            <p:sp>
              <p:nvSpPr>
                <p:cNvPr id="10" name="Oval 9">
                  <a:extLst>
                    <a:ext uri="{FF2B5EF4-FFF2-40B4-BE49-F238E27FC236}">
                      <a16:creationId xmlns:a16="http://schemas.microsoft.com/office/drawing/2014/main" id="{05530AE4-6215-4877-BA25-E3955A026B0D}"/>
                    </a:ext>
                  </a:extLst>
                </p:cNvPr>
                <p:cNvSpPr/>
                <p:nvPr/>
              </p:nvSpPr>
              <p:spPr>
                <a:xfrm>
                  <a:off x="991181" y="2859399"/>
                  <a:ext cx="457183" cy="455613"/>
                </a:xfrm>
                <a:prstGeom prst="ellipse">
                  <a:avLst/>
                </a:prstGeom>
                <a:ln>
                  <a:solidFill>
                    <a:schemeClr val="tx2"/>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sz="1800"/>
                </a:p>
              </p:txBody>
            </p:sp>
            <p:sp>
              <p:nvSpPr>
                <p:cNvPr id="11" name="TextBox 100">
                  <a:extLst>
                    <a:ext uri="{FF2B5EF4-FFF2-40B4-BE49-F238E27FC236}">
                      <a16:creationId xmlns:a16="http://schemas.microsoft.com/office/drawing/2014/main" id="{6A216A58-ADD8-404A-97BE-0E4B85A129C4}"/>
                    </a:ext>
                  </a:extLst>
                </p:cNvPr>
                <p:cNvSpPr txBox="1">
                  <a:spLocks noChangeArrowheads="1"/>
                </p:cNvSpPr>
                <p:nvPr/>
              </p:nvSpPr>
              <p:spPr bwMode="auto">
                <a:xfrm>
                  <a:off x="1052282" y="2834859"/>
                  <a:ext cx="314498" cy="369332"/>
                </a:xfrm>
                <a:prstGeom prst="rect">
                  <a:avLst/>
                </a:prstGeom>
                <a:noFill/>
                <a:ln w="9525">
                  <a:noFill/>
                  <a:miter lim="800000"/>
                  <a:headEnd/>
                  <a:tailEnd/>
                </a:ln>
              </p:spPr>
              <p:txBody>
                <a:bodyPr wrap="none">
                  <a:spAutoFit/>
                </a:bodyPr>
                <a:lstStyle/>
                <a:p>
                  <a:r>
                    <a:rPr lang="en-US" sz="1800"/>
                    <a:t>+</a:t>
                  </a:r>
                </a:p>
              </p:txBody>
            </p:sp>
            <p:sp>
              <p:nvSpPr>
                <p:cNvPr id="12" name="TextBox 101">
                  <a:extLst>
                    <a:ext uri="{FF2B5EF4-FFF2-40B4-BE49-F238E27FC236}">
                      <a16:creationId xmlns:a16="http://schemas.microsoft.com/office/drawing/2014/main" id="{AD9F0724-FF6A-404D-9232-E180FBAA8FF5}"/>
                    </a:ext>
                  </a:extLst>
                </p:cNvPr>
                <p:cNvSpPr txBox="1">
                  <a:spLocks noChangeArrowheads="1"/>
                </p:cNvSpPr>
                <p:nvPr/>
              </p:nvSpPr>
              <p:spPr bwMode="auto">
                <a:xfrm>
                  <a:off x="1052282" y="2858195"/>
                  <a:ext cx="308853" cy="369332"/>
                </a:xfrm>
                <a:prstGeom prst="rect">
                  <a:avLst/>
                </a:prstGeom>
                <a:noFill/>
                <a:ln w="9525">
                  <a:noFill/>
                  <a:miter lim="800000"/>
                  <a:headEnd/>
                  <a:tailEnd/>
                </a:ln>
              </p:spPr>
              <p:txBody>
                <a:bodyPr>
                  <a:spAutoFit/>
                </a:bodyPr>
                <a:lstStyle/>
                <a:p>
                  <a:r>
                    <a:rPr lang="en-US" sz="1800" dirty="0"/>
                    <a:t>_</a:t>
                  </a:r>
                </a:p>
              </p:txBody>
            </p:sp>
          </p:grpSp>
        </p:gr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67AD98B3-F93A-43DB-98B7-82B237EE81AC}"/>
                    </a:ext>
                  </a:extLst>
                </p:cNvPr>
                <p:cNvSpPr txBox="1"/>
                <p:nvPr/>
              </p:nvSpPr>
              <p:spPr>
                <a:xfrm>
                  <a:off x="1267514" y="2689751"/>
                  <a:ext cx="64562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20</m:t>
                        </m:r>
                        <m:r>
                          <a:rPr lang="en-US" sz="1800" i="1">
                            <a:latin typeface="Cambria Math" panose="02040503050406030204" pitchFamily="18" charset="0"/>
                          </a:rPr>
                          <m:t>𝑉</m:t>
                        </m:r>
                      </m:oMath>
                    </m:oMathPara>
                  </a14:m>
                  <a:endParaRPr lang="en-US" sz="1800" dirty="0"/>
                </a:p>
              </p:txBody>
            </p:sp>
          </mc:Choice>
          <mc:Fallback xmlns="">
            <p:sp>
              <p:nvSpPr>
                <p:cNvPr id="7" name="TextBox 6">
                  <a:extLst>
                    <a:ext uri="{FF2B5EF4-FFF2-40B4-BE49-F238E27FC236}">
                      <a16:creationId xmlns:a16="http://schemas.microsoft.com/office/drawing/2014/main" id="{67AD98B3-F93A-43DB-98B7-82B237EE81AC}"/>
                    </a:ext>
                  </a:extLst>
                </p:cNvPr>
                <p:cNvSpPr txBox="1">
                  <a:spLocks noRot="1" noChangeAspect="1" noMove="1" noResize="1" noEditPoints="1" noAdjustHandles="1" noChangeArrowheads="1" noChangeShapeType="1" noTextEdit="1"/>
                </p:cNvSpPr>
                <p:nvPr/>
              </p:nvSpPr>
              <p:spPr>
                <a:xfrm>
                  <a:off x="1267514" y="2689751"/>
                  <a:ext cx="645626" cy="369332"/>
                </a:xfrm>
                <a:prstGeom prst="rect">
                  <a:avLst/>
                </a:prstGeom>
                <a:blipFill>
                  <a:blip r:embed="rId3"/>
                  <a:stretch>
                    <a:fillRect/>
                  </a:stretch>
                </a:blipFill>
              </p:spPr>
              <p:txBody>
                <a:bodyPr/>
                <a:lstStyle/>
                <a:p>
                  <a:r>
                    <a:rPr lang="en-US">
                      <a:noFill/>
                    </a:rPr>
                    <a:t> </a:t>
                  </a:r>
                </a:p>
              </p:txBody>
            </p:sp>
          </mc:Fallback>
        </mc:AlternateContent>
      </p:grpSp>
      <p:grpSp>
        <p:nvGrpSpPr>
          <p:cNvPr id="13" name="Group 12">
            <a:extLst>
              <a:ext uri="{FF2B5EF4-FFF2-40B4-BE49-F238E27FC236}">
                <a16:creationId xmlns:a16="http://schemas.microsoft.com/office/drawing/2014/main" id="{3458A2C4-DD2A-405D-BE78-C72907D545FB}"/>
              </a:ext>
            </a:extLst>
          </p:cNvPr>
          <p:cNvGrpSpPr/>
          <p:nvPr/>
        </p:nvGrpSpPr>
        <p:grpSpPr>
          <a:xfrm>
            <a:off x="1938303" y="2463884"/>
            <a:ext cx="1751141" cy="624085"/>
            <a:chOff x="2084487" y="1527692"/>
            <a:chExt cx="1751141" cy="624085"/>
          </a:xfrm>
        </p:grpSpPr>
        <p:grpSp>
          <p:nvGrpSpPr>
            <p:cNvPr id="14" name="Group 140">
              <a:extLst>
                <a:ext uri="{FF2B5EF4-FFF2-40B4-BE49-F238E27FC236}">
                  <a16:creationId xmlns:a16="http://schemas.microsoft.com/office/drawing/2014/main" id="{F299698F-747B-4B1F-94CD-441097B187AB}"/>
                </a:ext>
              </a:extLst>
            </p:cNvPr>
            <p:cNvGrpSpPr>
              <a:grpSpLocks/>
            </p:cNvGrpSpPr>
            <p:nvPr/>
          </p:nvGrpSpPr>
          <p:grpSpPr bwMode="auto">
            <a:xfrm rot="16200000">
              <a:off x="2810039" y="1126188"/>
              <a:ext cx="300037" cy="1751141"/>
              <a:chOff x="4385231" y="2514937"/>
              <a:chExt cx="300037" cy="1751077"/>
            </a:xfrm>
          </p:grpSpPr>
          <p:cxnSp>
            <p:nvCxnSpPr>
              <p:cNvPr id="16" name="Straight Connector 15">
                <a:extLst>
                  <a:ext uri="{FF2B5EF4-FFF2-40B4-BE49-F238E27FC236}">
                    <a16:creationId xmlns:a16="http://schemas.microsoft.com/office/drawing/2014/main" id="{710BE368-01E1-4145-8461-EED4484FD29C}"/>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9F2D56A-E6F3-48D2-8AFD-A606986F7766}"/>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565846A0-5A39-427F-879D-C4CE4069C04A}"/>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5D0AA23-C408-4733-9FCE-34F2842D6B37}"/>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1E682C1-63F1-4A30-9327-26EC81ED8BAF}"/>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89DB15C7-6C04-4AF8-8253-25DAA34F1C0A}"/>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CBE1A4B-C1CA-498B-88B6-C190E8D5A304}"/>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48EAAB0-9189-466A-81E8-10D31F33CA5B}"/>
                  </a:ext>
                </a:extLst>
              </p:cNvPr>
              <p:cNvCxnSpPr>
                <a:cxnSpLocks/>
              </p:cNvCxnSpPr>
              <p:nvPr/>
            </p:nvCxnSpPr>
            <p:spPr>
              <a:xfrm rot="5400000" flipH="1" flipV="1">
                <a:off x="4243097" y="2817408"/>
                <a:ext cx="606532" cy="158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2E1E7-30BC-44D1-86D3-C27021507AD1}"/>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F376F587-5D1F-43E1-BDE5-872208104D75}"/>
                    </a:ext>
                  </a:extLst>
                </p:cNvPr>
                <p:cNvSpPr txBox="1"/>
                <p:nvPr/>
              </p:nvSpPr>
              <p:spPr>
                <a:xfrm>
                  <a:off x="2612203" y="1527692"/>
                  <a:ext cx="5277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i="1">
                            <a:latin typeface="Cambria Math"/>
                          </a:rPr>
                          <m:t>4</m:t>
                        </m:r>
                        <m:r>
                          <m:rPr>
                            <m:sty m:val="p"/>
                          </m:rPr>
                          <a:rPr lang="el-GR" sz="1800" i="1">
                            <a:latin typeface="Cambria Math" panose="02040503050406030204" pitchFamily="18" charset="0"/>
                            <a:ea typeface="Cambria Math" panose="02040503050406030204" pitchFamily="18" charset="0"/>
                          </a:rPr>
                          <m:t>Ω</m:t>
                        </m:r>
                      </m:oMath>
                    </m:oMathPara>
                  </a14:m>
                  <a:endParaRPr lang="en-US" sz="1800" dirty="0">
                    <a:latin typeface="Symbol" pitchFamily="18" charset="2"/>
                  </a:endParaRPr>
                </a:p>
              </p:txBody>
            </p:sp>
          </mc:Choice>
          <mc:Fallback xmlns="">
            <p:sp>
              <p:nvSpPr>
                <p:cNvPr id="13" name="TextBox 12">
                  <a:extLst>
                    <a:ext uri="{FF2B5EF4-FFF2-40B4-BE49-F238E27FC236}">
                      <a16:creationId xmlns:a16="http://schemas.microsoft.com/office/drawing/2014/main" id="{1F57BD3D-5A04-418C-A7ED-EA0E04A73253}"/>
                    </a:ext>
                  </a:extLst>
                </p:cNvPr>
                <p:cNvSpPr txBox="1">
                  <a:spLocks noRot="1" noChangeAspect="1" noMove="1" noResize="1" noEditPoints="1" noAdjustHandles="1" noChangeArrowheads="1" noChangeShapeType="1" noTextEdit="1"/>
                </p:cNvSpPr>
                <p:nvPr/>
              </p:nvSpPr>
              <p:spPr>
                <a:xfrm>
                  <a:off x="2612203" y="1527692"/>
                  <a:ext cx="527709" cy="369332"/>
                </a:xfrm>
                <a:prstGeom prst="rect">
                  <a:avLst/>
                </a:prstGeom>
                <a:blipFill>
                  <a:blip r:embed="rId4"/>
                  <a:stretch>
                    <a:fillRect/>
                  </a:stretch>
                </a:blipFill>
              </p:spPr>
              <p:txBody>
                <a:bodyPr/>
                <a:lstStyle/>
                <a:p>
                  <a:r>
                    <a:rPr lang="en-US">
                      <a:noFill/>
                    </a:rPr>
                    <a:t> </a:t>
                  </a:r>
                </a:p>
              </p:txBody>
            </p:sp>
          </mc:Fallback>
        </mc:AlternateContent>
      </p:grpSp>
      <p:grpSp>
        <p:nvGrpSpPr>
          <p:cNvPr id="25" name="Group 24">
            <a:extLst>
              <a:ext uri="{FF2B5EF4-FFF2-40B4-BE49-F238E27FC236}">
                <a16:creationId xmlns:a16="http://schemas.microsoft.com/office/drawing/2014/main" id="{796D4702-1495-498D-B40D-077A0C7D677B}"/>
              </a:ext>
            </a:extLst>
          </p:cNvPr>
          <p:cNvGrpSpPr/>
          <p:nvPr/>
        </p:nvGrpSpPr>
        <p:grpSpPr>
          <a:xfrm rot="5400000">
            <a:off x="2635158" y="3406652"/>
            <a:ext cx="1674591" cy="713371"/>
            <a:chOff x="2161036" y="1851740"/>
            <a:chExt cx="1674591" cy="713371"/>
          </a:xfrm>
        </p:grpSpPr>
        <p:grpSp>
          <p:nvGrpSpPr>
            <p:cNvPr id="26" name="Group 140">
              <a:extLst>
                <a:ext uri="{FF2B5EF4-FFF2-40B4-BE49-F238E27FC236}">
                  <a16:creationId xmlns:a16="http://schemas.microsoft.com/office/drawing/2014/main" id="{93835402-B12F-46BF-BA35-458E895F69D3}"/>
                </a:ext>
              </a:extLst>
            </p:cNvPr>
            <p:cNvGrpSpPr>
              <a:grpSpLocks/>
            </p:cNvGrpSpPr>
            <p:nvPr/>
          </p:nvGrpSpPr>
          <p:grpSpPr bwMode="auto">
            <a:xfrm rot="16200000">
              <a:off x="2848313" y="1164463"/>
              <a:ext cx="300037" cy="1674591"/>
              <a:chOff x="4385231" y="2591484"/>
              <a:chExt cx="300037" cy="1674530"/>
            </a:xfrm>
          </p:grpSpPr>
          <p:cxnSp>
            <p:nvCxnSpPr>
              <p:cNvPr id="28" name="Straight Connector 27">
                <a:extLst>
                  <a:ext uri="{FF2B5EF4-FFF2-40B4-BE49-F238E27FC236}">
                    <a16:creationId xmlns:a16="http://schemas.microsoft.com/office/drawing/2014/main" id="{C9F0C937-0E3B-43CF-A90A-9470D9356DC1}"/>
                  </a:ext>
                </a:extLst>
              </p:cNvPr>
              <p:cNvCxnSpPr/>
              <p:nvPr/>
            </p:nvCxnSpPr>
            <p:spPr>
              <a:xfrm>
                <a:off x="4547156" y="3121467"/>
                <a:ext cx="138112" cy="4603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6798D87E-F835-4F7A-858F-B2F510056ED5}"/>
                  </a:ext>
                </a:extLst>
              </p:cNvPr>
              <p:cNvCxnSpPr/>
              <p:nvPr/>
            </p:nvCxnSpPr>
            <p:spPr>
              <a:xfrm flipV="1">
                <a:off x="4407456" y="3167503"/>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A46033E-429B-4A1D-8A9B-0154D14C9FE8}"/>
                  </a:ext>
                </a:extLst>
              </p:cNvPr>
              <p:cNvCxnSpPr/>
              <p:nvPr/>
            </p:nvCxnSpPr>
            <p:spPr>
              <a:xfrm flipH="1" flipV="1">
                <a:off x="4396343" y="3261162"/>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3DB8111A-51BC-4567-A30C-7CFFCD4411CA}"/>
                  </a:ext>
                </a:extLst>
              </p:cNvPr>
              <p:cNvCxnSpPr/>
              <p:nvPr/>
            </p:nvCxnSpPr>
            <p:spPr>
              <a:xfrm flipV="1">
                <a:off x="4407456" y="3357997"/>
                <a:ext cx="276225" cy="9207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40B86C7-CC92-4027-A015-D16F881A1227}"/>
                  </a:ext>
                </a:extLst>
              </p:cNvPr>
              <p:cNvCxnSpPr/>
              <p:nvPr/>
            </p:nvCxnSpPr>
            <p:spPr>
              <a:xfrm flipH="1" flipV="1">
                <a:off x="4396343" y="3450068"/>
                <a:ext cx="276225" cy="936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8FB69A23-EC8B-406A-90EF-BDE5F5BB22BF}"/>
                  </a:ext>
                </a:extLst>
              </p:cNvPr>
              <p:cNvCxnSpPr/>
              <p:nvPr/>
            </p:nvCxnSpPr>
            <p:spPr>
              <a:xfrm flipV="1">
                <a:off x="4385231" y="3543727"/>
                <a:ext cx="276225" cy="9366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0E90CBA-E53D-4D65-96E6-F472F7495D6B}"/>
                  </a:ext>
                </a:extLst>
              </p:cNvPr>
              <p:cNvCxnSpPr/>
              <p:nvPr/>
            </p:nvCxnSpPr>
            <p:spPr>
              <a:xfrm>
                <a:off x="4386819" y="3640562"/>
                <a:ext cx="160338" cy="4603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D5ACEFBA-B70F-404A-811D-CAD72C13643F}"/>
                  </a:ext>
                </a:extLst>
              </p:cNvPr>
              <p:cNvCxnSpPr>
                <a:cxnSpLocks/>
              </p:cNvCxnSpPr>
              <p:nvPr/>
            </p:nvCxnSpPr>
            <p:spPr>
              <a:xfrm flipV="1">
                <a:off x="4545569" y="2591484"/>
                <a:ext cx="0" cy="52998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F2009F4-0BC3-4630-9287-1A318C761D97}"/>
                  </a:ext>
                </a:extLst>
              </p:cNvPr>
              <p:cNvCxnSpPr/>
              <p:nvPr/>
            </p:nvCxnSpPr>
            <p:spPr>
              <a:xfrm flipV="1">
                <a:off x="4545568" y="3686597"/>
                <a:ext cx="0" cy="579417"/>
              </a:xfrm>
              <a:prstGeom prst="line">
                <a:avLst/>
              </a:prstGeom>
              <a:ln w="28575"/>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7" name="TextBox 26">
                  <a:extLst>
                    <a:ext uri="{FF2B5EF4-FFF2-40B4-BE49-F238E27FC236}">
                      <a16:creationId xmlns:a16="http://schemas.microsoft.com/office/drawing/2014/main" id="{B34292F0-9A3F-4EC0-8F8C-BEB2071D98C1}"/>
                    </a:ext>
                  </a:extLst>
                </p:cNvPr>
                <p:cNvSpPr txBox="1"/>
                <p:nvPr/>
              </p:nvSpPr>
              <p:spPr>
                <a:xfrm rot="16200000">
                  <a:off x="2692158" y="2116591"/>
                  <a:ext cx="52770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800" b="0" i="1" smtClean="0">
                            <a:latin typeface="Cambria Math" panose="02040503050406030204" pitchFamily="18" charset="0"/>
                          </a:rPr>
                          <m:t>8</m:t>
                        </m:r>
                        <m:r>
                          <m:rPr>
                            <m:sty m:val="p"/>
                          </m:rPr>
                          <a:rPr lang="el-GR" sz="1800" i="1">
                            <a:latin typeface="Cambria Math" panose="02040503050406030204" pitchFamily="18" charset="0"/>
                            <a:ea typeface="Cambria Math" panose="02040503050406030204" pitchFamily="18" charset="0"/>
                          </a:rPr>
                          <m:t>Ω</m:t>
                        </m:r>
                      </m:oMath>
                    </m:oMathPara>
                  </a14:m>
                  <a:endParaRPr lang="en-US" sz="1800" dirty="0">
                    <a:latin typeface="Symbol" pitchFamily="18" charset="2"/>
                  </a:endParaRPr>
                </a:p>
              </p:txBody>
            </p:sp>
          </mc:Choice>
          <mc:Fallback xmlns="">
            <p:sp>
              <p:nvSpPr>
                <p:cNvPr id="25" name="TextBox 24">
                  <a:extLst>
                    <a:ext uri="{FF2B5EF4-FFF2-40B4-BE49-F238E27FC236}">
                      <a16:creationId xmlns:a16="http://schemas.microsoft.com/office/drawing/2014/main" id="{314D3E7F-05AD-4C99-B6C0-B5E521204BFE}"/>
                    </a:ext>
                  </a:extLst>
                </p:cNvPr>
                <p:cNvSpPr txBox="1">
                  <a:spLocks noRot="1" noChangeAspect="1" noMove="1" noResize="1" noEditPoints="1" noAdjustHandles="1" noChangeArrowheads="1" noChangeShapeType="1" noTextEdit="1"/>
                </p:cNvSpPr>
                <p:nvPr/>
              </p:nvSpPr>
              <p:spPr>
                <a:xfrm rot="16200000">
                  <a:off x="2692158" y="2116591"/>
                  <a:ext cx="527709" cy="369332"/>
                </a:xfrm>
                <a:prstGeom prst="rect">
                  <a:avLst/>
                </a:prstGeom>
                <a:blipFill>
                  <a:blip r:embed="rId5"/>
                  <a:stretch>
                    <a:fillRect/>
                  </a:stretch>
                </a:blipFill>
              </p:spPr>
              <p:txBody>
                <a:bodyPr/>
                <a:lstStyle/>
                <a:p>
                  <a:r>
                    <a:rPr lang="en-US">
                      <a:noFill/>
                    </a:rPr>
                    <a:t> </a:t>
                  </a:r>
                </a:p>
              </p:txBody>
            </p:sp>
          </mc:Fallback>
        </mc:AlternateContent>
      </p:grpSp>
      <p:grpSp>
        <p:nvGrpSpPr>
          <p:cNvPr id="37" name="Group 36">
            <a:extLst>
              <a:ext uri="{FF2B5EF4-FFF2-40B4-BE49-F238E27FC236}">
                <a16:creationId xmlns:a16="http://schemas.microsoft.com/office/drawing/2014/main" id="{3389ECD7-8B9D-443C-A733-7D05A3356559}"/>
              </a:ext>
            </a:extLst>
          </p:cNvPr>
          <p:cNvGrpSpPr/>
          <p:nvPr/>
        </p:nvGrpSpPr>
        <p:grpSpPr>
          <a:xfrm>
            <a:off x="4624472" y="3615024"/>
            <a:ext cx="881817" cy="620253"/>
            <a:chOff x="3941928" y="1751791"/>
            <a:chExt cx="881817" cy="620253"/>
          </a:xfrm>
        </p:grpSpPr>
        <p:sp>
          <p:nvSpPr>
            <p:cNvPr id="38" name="Rectangle 37">
              <a:extLst>
                <a:ext uri="{FF2B5EF4-FFF2-40B4-BE49-F238E27FC236}">
                  <a16:creationId xmlns:a16="http://schemas.microsoft.com/office/drawing/2014/main" id="{B07396CC-AE1C-4DD6-914B-FA41948FCED3}"/>
                </a:ext>
              </a:extLst>
            </p:cNvPr>
            <p:cNvSpPr/>
            <p:nvPr/>
          </p:nvSpPr>
          <p:spPr>
            <a:xfrm rot="2700000">
              <a:off x="3954823" y="1738896"/>
              <a:ext cx="431409" cy="457200"/>
            </a:xfrm>
            <a:prstGeom prst="rect">
              <a:avLst/>
            </a:prstGeom>
            <a:solidFill>
              <a:schemeClr val="bg1"/>
            </a:solidFill>
            <a:ln>
              <a:solidFill>
                <a:srgbClr val="4274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mc:AlternateContent xmlns:mc="http://schemas.openxmlformats.org/markup-compatibility/2006" xmlns:a14="http://schemas.microsoft.com/office/drawing/2010/main">
          <mc:Choice Requires="a14">
            <p:sp>
              <p:nvSpPr>
                <p:cNvPr id="39" name="TextBox 38">
                  <a:extLst>
                    <a:ext uri="{FF2B5EF4-FFF2-40B4-BE49-F238E27FC236}">
                      <a16:creationId xmlns:a16="http://schemas.microsoft.com/office/drawing/2014/main" id="{70BCC17A-7FF3-4D2A-80BF-3ECB4B992A5E}"/>
                    </a:ext>
                  </a:extLst>
                </p:cNvPr>
                <p:cNvSpPr txBox="1"/>
                <p:nvPr/>
              </p:nvSpPr>
              <p:spPr>
                <a:xfrm>
                  <a:off x="4246728" y="1980783"/>
                  <a:ext cx="577017"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panose="02040503050406030204" pitchFamily="18" charset="0"/>
                              </a:rPr>
                            </m:ctrlPr>
                          </m:sSubPr>
                          <m:e>
                            <m:r>
                              <a:rPr lang="en-US" sz="1800" b="0" i="1" smtClean="0">
                                <a:latin typeface="Cambria Math" panose="02040503050406030204" pitchFamily="18" charset="0"/>
                              </a:rPr>
                              <m:t>2</m:t>
                            </m:r>
                            <m:r>
                              <a:rPr lang="en-US" sz="1800" b="0" i="1" smtClean="0">
                                <a:latin typeface="Cambria Math" panose="02040503050406030204" pitchFamily="18" charset="0"/>
                              </a:rPr>
                              <m:t>𝐼</m:t>
                            </m:r>
                          </m:e>
                          <m:sub>
                            <m:r>
                              <a:rPr lang="en-US" sz="1800" b="0" i="1" smtClean="0">
                                <a:latin typeface="Cambria Math" panose="02040503050406030204" pitchFamily="18" charset="0"/>
                              </a:rPr>
                              <m:t>𝑦</m:t>
                            </m:r>
                          </m:sub>
                        </m:sSub>
                      </m:oMath>
                    </m:oMathPara>
                  </a14:m>
                  <a:endParaRPr lang="en-US" sz="1800" dirty="0"/>
                </a:p>
              </p:txBody>
            </p:sp>
          </mc:Choice>
          <mc:Fallback xmlns="">
            <p:sp>
              <p:nvSpPr>
                <p:cNvPr id="37" name="TextBox 36">
                  <a:extLst>
                    <a:ext uri="{FF2B5EF4-FFF2-40B4-BE49-F238E27FC236}">
                      <a16:creationId xmlns:a16="http://schemas.microsoft.com/office/drawing/2014/main" id="{75A01127-0775-4D2F-A19F-542DFA039484}"/>
                    </a:ext>
                  </a:extLst>
                </p:cNvPr>
                <p:cNvSpPr txBox="1">
                  <a:spLocks noRot="1" noChangeAspect="1" noMove="1" noResize="1" noEditPoints="1" noAdjustHandles="1" noChangeArrowheads="1" noChangeShapeType="1" noTextEdit="1"/>
                </p:cNvSpPr>
                <p:nvPr/>
              </p:nvSpPr>
              <p:spPr>
                <a:xfrm>
                  <a:off x="4246728" y="1980783"/>
                  <a:ext cx="577017" cy="391261"/>
                </a:xfrm>
                <a:prstGeom prst="rect">
                  <a:avLst/>
                </a:prstGeom>
                <a:blipFill>
                  <a:blip r:embed="rId6"/>
                  <a:stretch>
                    <a:fillRect b="-3125"/>
                  </a:stretch>
                </a:blipFill>
              </p:spPr>
              <p:txBody>
                <a:bodyPr/>
                <a:lstStyle/>
                <a:p>
                  <a:r>
                    <a:rPr lang="en-US">
                      <a:noFill/>
                    </a:rPr>
                    <a:t> </a:t>
                  </a:r>
                </a:p>
              </p:txBody>
            </p:sp>
          </mc:Fallback>
        </mc:AlternateContent>
      </p:grpSp>
      <p:cxnSp>
        <p:nvCxnSpPr>
          <p:cNvPr id="40" name="Straight Arrow Connector 39">
            <a:extLst>
              <a:ext uri="{FF2B5EF4-FFF2-40B4-BE49-F238E27FC236}">
                <a16:creationId xmlns:a16="http://schemas.microsoft.com/office/drawing/2014/main" id="{F0C0640C-8938-4F0E-BAEC-2F1BFDED033C}"/>
              </a:ext>
            </a:extLst>
          </p:cNvPr>
          <p:cNvCxnSpPr/>
          <p:nvPr/>
        </p:nvCxnSpPr>
        <p:spPr>
          <a:xfrm flipV="1">
            <a:off x="4856861" y="3724678"/>
            <a:ext cx="0" cy="25785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D4076EAB-0963-44E5-A0CD-11F08BBFDF2E}"/>
              </a:ext>
            </a:extLst>
          </p:cNvPr>
          <p:cNvCxnSpPr>
            <a:cxnSpLocks/>
          </p:cNvCxnSpPr>
          <p:nvPr/>
        </p:nvCxnSpPr>
        <p:spPr>
          <a:xfrm>
            <a:off x="3290248" y="4572000"/>
            <a:ext cx="1547959" cy="2488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3FB1DEF-3719-4E9E-8D68-29603847C7E8}"/>
              </a:ext>
            </a:extLst>
          </p:cNvPr>
          <p:cNvCxnSpPr>
            <a:cxnSpLocks/>
          </p:cNvCxnSpPr>
          <p:nvPr/>
        </p:nvCxnSpPr>
        <p:spPr>
          <a:xfrm flipV="1">
            <a:off x="3689439" y="2917886"/>
            <a:ext cx="1139972" cy="5599"/>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9084B90-9A17-492D-B051-6A75D7560925}"/>
              </a:ext>
            </a:extLst>
          </p:cNvPr>
          <p:cNvCxnSpPr>
            <a:cxnSpLocks/>
          </p:cNvCxnSpPr>
          <p:nvPr/>
        </p:nvCxnSpPr>
        <p:spPr>
          <a:xfrm>
            <a:off x="1917492" y="4546800"/>
            <a:ext cx="1547959" cy="24882"/>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70BDD636-2546-416A-A60E-12857A5F6A5E}"/>
              </a:ext>
            </a:extLst>
          </p:cNvPr>
          <p:cNvGrpSpPr/>
          <p:nvPr/>
        </p:nvGrpSpPr>
        <p:grpSpPr>
          <a:xfrm>
            <a:off x="3937729" y="3490678"/>
            <a:ext cx="458972" cy="520967"/>
            <a:chOff x="1064076" y="3080167"/>
            <a:chExt cx="458972" cy="520967"/>
          </a:xfrm>
        </p:grpSpPr>
        <p:cxnSp>
          <p:nvCxnSpPr>
            <p:cNvPr id="45" name="Straight Arrow Connector 44">
              <a:extLst>
                <a:ext uri="{FF2B5EF4-FFF2-40B4-BE49-F238E27FC236}">
                  <a16:creationId xmlns:a16="http://schemas.microsoft.com/office/drawing/2014/main" id="{F558796C-CDFA-4FCD-AF96-C058E03AE852}"/>
                </a:ext>
              </a:extLst>
            </p:cNvPr>
            <p:cNvCxnSpPr>
              <a:cxnSpLocks/>
            </p:cNvCxnSpPr>
            <p:nvPr/>
          </p:nvCxnSpPr>
          <p:spPr>
            <a:xfrm flipV="1">
              <a:off x="1064076" y="3080167"/>
              <a:ext cx="0" cy="52096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6" name="TextBox 45">
                  <a:extLst>
                    <a:ext uri="{FF2B5EF4-FFF2-40B4-BE49-F238E27FC236}">
                      <a16:creationId xmlns:a16="http://schemas.microsoft.com/office/drawing/2014/main" id="{3526FF72-83D1-4088-8924-8B82E908D1EE}"/>
                    </a:ext>
                  </a:extLst>
                </p:cNvPr>
                <p:cNvSpPr txBox="1"/>
                <p:nvPr/>
              </p:nvSpPr>
              <p:spPr>
                <a:xfrm>
                  <a:off x="1064076" y="3116668"/>
                  <a:ext cx="458972" cy="42428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2000" b="0" i="1" smtClean="0">
                                <a:latin typeface="Cambria Math" panose="02040503050406030204" pitchFamily="18" charset="0"/>
                              </a:rPr>
                            </m:ctrlPr>
                          </m:sSubPr>
                          <m:e>
                            <m:r>
                              <a:rPr lang="en-US" sz="2000" i="1" smtClean="0">
                                <a:latin typeface="Cambria Math"/>
                              </a:rPr>
                              <m:t>𝐼</m:t>
                            </m:r>
                          </m:e>
                          <m:sub>
                            <m:r>
                              <a:rPr lang="en-US" sz="2000" b="0" i="1" smtClean="0">
                                <a:latin typeface="Cambria Math" panose="02040503050406030204" pitchFamily="18" charset="0"/>
                              </a:rPr>
                              <m:t>𝑦</m:t>
                            </m:r>
                          </m:sub>
                        </m:sSub>
                      </m:oMath>
                    </m:oMathPara>
                  </a14:m>
                  <a:endParaRPr lang="en-US" sz="2000" i="1" dirty="0"/>
                </a:p>
              </p:txBody>
            </p:sp>
          </mc:Choice>
          <mc:Fallback xmlns="">
            <p:sp>
              <p:nvSpPr>
                <p:cNvPr id="54" name="TextBox 53">
                  <a:extLst>
                    <a:ext uri="{FF2B5EF4-FFF2-40B4-BE49-F238E27FC236}">
                      <a16:creationId xmlns:a16="http://schemas.microsoft.com/office/drawing/2014/main" id="{94C93002-573D-40A0-BCE5-9253A585866B}"/>
                    </a:ext>
                  </a:extLst>
                </p:cNvPr>
                <p:cNvSpPr txBox="1">
                  <a:spLocks noRot="1" noChangeAspect="1" noMove="1" noResize="1" noEditPoints="1" noAdjustHandles="1" noChangeArrowheads="1" noChangeShapeType="1" noTextEdit="1"/>
                </p:cNvSpPr>
                <p:nvPr/>
              </p:nvSpPr>
              <p:spPr>
                <a:xfrm>
                  <a:off x="1064076" y="3116668"/>
                  <a:ext cx="458972" cy="424283"/>
                </a:xfrm>
                <a:prstGeom prst="rect">
                  <a:avLst/>
                </a:prstGeom>
                <a:blipFill>
                  <a:blip r:embed="rId7"/>
                  <a:stretch>
                    <a:fillRect b="-5797"/>
                  </a:stretch>
                </a:blipFill>
              </p:spPr>
              <p:txBody>
                <a:bodyPr/>
                <a:lstStyle/>
                <a:p>
                  <a:r>
                    <a:rPr lang="en-US">
                      <a:noFill/>
                    </a:rPr>
                    <a:t> </a:t>
                  </a:r>
                </a:p>
              </p:txBody>
            </p:sp>
          </mc:Fallback>
        </mc:AlternateContent>
      </p:grpSp>
      <mc:AlternateContent xmlns:mc="http://schemas.openxmlformats.org/markup-compatibility/2006" xmlns:a14="http://schemas.microsoft.com/office/drawing/2010/main">
        <mc:Choice Requires="a14">
          <p:sp>
            <p:nvSpPr>
              <p:cNvPr id="48" name="TextBox 47">
                <a:extLst>
                  <a:ext uri="{FF2B5EF4-FFF2-40B4-BE49-F238E27FC236}">
                    <a16:creationId xmlns:a16="http://schemas.microsoft.com/office/drawing/2014/main" id="{9058AC97-CF92-4B92-81A3-A86757ED1E8B}"/>
                  </a:ext>
                </a:extLst>
              </p:cNvPr>
              <p:cNvSpPr txBox="1"/>
              <p:nvPr/>
            </p:nvSpPr>
            <p:spPr>
              <a:xfrm>
                <a:off x="6351638" y="2971800"/>
                <a:ext cx="3524505" cy="1921808"/>
              </a:xfrm>
              <a:prstGeom prst="rect">
                <a:avLst/>
              </a:prstGeom>
              <a:solidFill>
                <a:srgbClr val="D6D2C4"/>
              </a:solidFill>
            </p:spPr>
            <p:txBody>
              <a:bodyPr wrap="square" rtlCol="0">
                <a:spAutoFit/>
              </a:bodyPr>
              <a:lstStyle/>
              <a:p>
                <a:pPr algn="l"/>
                <a:r>
                  <a:rPr lang="en-US" sz="1600" dirty="0">
                    <a:latin typeface="+mj-lt"/>
                  </a:rPr>
                  <a:t>Solution</a:t>
                </a:r>
                <a:r>
                  <a:rPr lang="en-US" sz="1600" dirty="0">
                    <a:latin typeface="Cambria Math" panose="02040503050406030204" pitchFamily="18" charset="0"/>
                  </a:rPr>
                  <a:t>:</a:t>
                </a:r>
                <a:endParaRPr lang="en-US" sz="1600" b="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𝑉</m:t>
                          </m:r>
                        </m:e>
                        <m:sub>
                          <m:r>
                            <a:rPr lang="en-US" sz="1600" i="1">
                              <a:latin typeface="Cambria Math" panose="02040503050406030204" pitchFamily="18" charset="0"/>
                            </a:rPr>
                            <m:t>1</m:t>
                          </m:r>
                        </m:sub>
                      </m:sSub>
                      <m:r>
                        <a:rPr lang="en-US" sz="1600" i="1">
                          <a:latin typeface="Cambria Math" panose="02040503050406030204" pitchFamily="18" charset="0"/>
                        </a:rPr>
                        <m:t>=−8</m:t>
                      </m:r>
                      <m:sSub>
                        <m:sSubPr>
                          <m:ctrlPr>
                            <a:rPr lang="en-US" sz="1600" i="1">
                              <a:latin typeface="Cambria Math" panose="02040503050406030204" pitchFamily="18" charset="0"/>
                            </a:rPr>
                          </m:ctrlPr>
                        </m:sSubPr>
                        <m:e>
                          <m:r>
                            <a:rPr lang="en-US" sz="1600" i="1">
                              <a:latin typeface="Cambria Math" panose="02040503050406030204" pitchFamily="18" charset="0"/>
                            </a:rPr>
                            <m:t>𝐼</m:t>
                          </m:r>
                        </m:e>
                        <m:sub>
                          <m:r>
                            <a:rPr lang="en-US" sz="1600" i="1">
                              <a:latin typeface="Cambria Math" panose="02040503050406030204" pitchFamily="18" charset="0"/>
                            </a:rPr>
                            <m:t>𝑦</m:t>
                          </m:r>
                        </m:sub>
                      </m:sSub>
                    </m:oMath>
                  </m:oMathPara>
                </a14:m>
                <a:endParaRPr lang="en-US" sz="160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𝑦</m:t>
                          </m:r>
                        </m:sub>
                      </m:sSub>
                      <m:r>
                        <a:rPr lang="en-US" sz="1600" b="0" i="1" smtClean="0">
                          <a:latin typeface="Cambria Math" panose="02040503050406030204" pitchFamily="18" charset="0"/>
                        </a:rPr>
                        <m:t>−2</m:t>
                      </m:r>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𝑦</m:t>
                          </m:r>
                        </m:sub>
                      </m:sSub>
                      <m:r>
                        <a:rPr lang="en-US" sz="1600" b="0" i="1" smtClean="0">
                          <a:latin typeface="Cambria Math" panose="02040503050406030204" pitchFamily="18" charset="0"/>
                        </a:rPr>
                        <m:t>+</m:t>
                      </m:r>
                      <m:f>
                        <m:fPr>
                          <m:ctrlPr>
                            <a:rPr lang="en-US" sz="1600" b="0" i="1" smtClean="0">
                              <a:latin typeface="Cambria Math" panose="02040503050406030204" pitchFamily="18" charset="0"/>
                            </a:rPr>
                          </m:ctrlPr>
                        </m:fPr>
                        <m:num>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𝑉</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−20</m:t>
                          </m:r>
                        </m:num>
                        <m:den>
                          <m:r>
                            <a:rPr lang="en-US" sz="1600" b="0" i="1" smtClean="0">
                              <a:latin typeface="Cambria Math" panose="02040503050406030204" pitchFamily="18" charset="0"/>
                            </a:rPr>
                            <m:t>4</m:t>
                          </m:r>
                        </m:den>
                      </m:f>
                      <m:r>
                        <a:rPr lang="en-US" sz="1600" b="0" i="1" smtClean="0">
                          <a:latin typeface="Cambria Math" panose="02040503050406030204" pitchFamily="18" charset="0"/>
                        </a:rPr>
                        <m:t>=0</m:t>
                      </m:r>
                    </m:oMath>
                  </m:oMathPara>
                </a14:m>
                <a:endParaRPr lang="en-US" sz="1600" b="0" dirty="0">
                  <a:latin typeface="+mj-lt"/>
                </a:endParaRPr>
              </a:p>
              <a:p>
                <a:pPr algn="l"/>
                <a:endParaRPr lang="en-US" sz="1600" b="0" dirty="0">
                  <a:latin typeface="+mj-lt"/>
                </a:endParaRPr>
              </a:p>
              <a:p>
                <a:pPr algn="l"/>
                <a:endParaRPr lang="en-US" sz="1600" b="0" dirty="0">
                  <a:latin typeface="+mj-lt"/>
                </a:endParaRPr>
              </a:p>
              <a:p>
                <a:pPr algn="l"/>
                <a14:m>
                  <m:oMathPara xmlns:m="http://schemas.openxmlformats.org/officeDocument/2006/math">
                    <m:oMathParaPr>
                      <m:jc m:val="centerGroup"/>
                    </m:oMathParaPr>
                    <m:oMath xmlns:m="http://schemas.openxmlformats.org/officeDocument/2006/math">
                      <m:sSub>
                        <m:sSubPr>
                          <m:ctrlPr>
                            <a:rPr lang="en-US" sz="1600" b="0" i="1" smtClean="0">
                              <a:latin typeface="Cambria Math" panose="02040503050406030204" pitchFamily="18" charset="0"/>
                            </a:rPr>
                          </m:ctrlPr>
                        </m:sSubPr>
                        <m:e>
                          <m:r>
                            <a:rPr lang="en-US" sz="1600" b="0" i="1" smtClean="0">
                              <a:latin typeface="Cambria Math" panose="02040503050406030204" pitchFamily="18" charset="0"/>
                            </a:rPr>
                            <m:t>𝐼</m:t>
                          </m:r>
                        </m:e>
                        <m:sub>
                          <m:r>
                            <a:rPr lang="en-US" sz="1600" b="0" i="1" smtClean="0">
                              <a:latin typeface="Cambria Math" panose="02040503050406030204" pitchFamily="18" charset="0"/>
                            </a:rPr>
                            <m:t>𝑦</m:t>
                          </m:r>
                        </m:sub>
                      </m:sSub>
                      <m:r>
                        <a:rPr lang="en-US" sz="1600" b="0" i="1" smtClean="0">
                          <a:latin typeface="Cambria Math" panose="02040503050406030204" pitchFamily="18" charset="0"/>
                        </a:rPr>
                        <m:t>=−1 </m:t>
                      </m:r>
                      <m:r>
                        <a:rPr lang="en-US" sz="1600" b="0" i="1" smtClean="0">
                          <a:latin typeface="Cambria Math" panose="02040503050406030204" pitchFamily="18" charset="0"/>
                        </a:rPr>
                        <m:t>𝐴</m:t>
                      </m:r>
                    </m:oMath>
                  </m:oMathPara>
                </a14:m>
                <a:endParaRPr lang="en-US" sz="1600" dirty="0">
                  <a:latin typeface="+mj-lt"/>
                </a:endParaRPr>
              </a:p>
            </p:txBody>
          </p:sp>
        </mc:Choice>
        <mc:Fallback xmlns="">
          <p:sp>
            <p:nvSpPr>
              <p:cNvPr id="48" name="TextBox 47">
                <a:extLst>
                  <a:ext uri="{FF2B5EF4-FFF2-40B4-BE49-F238E27FC236}">
                    <a16:creationId xmlns:a16="http://schemas.microsoft.com/office/drawing/2014/main" id="{9058AC97-CF92-4B92-81A3-A86757ED1E8B}"/>
                  </a:ext>
                </a:extLst>
              </p:cNvPr>
              <p:cNvSpPr txBox="1">
                <a:spLocks noRot="1" noChangeAspect="1" noMove="1" noResize="1" noEditPoints="1" noAdjustHandles="1" noChangeArrowheads="1" noChangeShapeType="1" noTextEdit="1"/>
              </p:cNvSpPr>
              <p:nvPr/>
            </p:nvSpPr>
            <p:spPr>
              <a:xfrm>
                <a:off x="6351638" y="2971800"/>
                <a:ext cx="3524505" cy="1921808"/>
              </a:xfrm>
              <a:prstGeom prst="rect">
                <a:avLst/>
              </a:prstGeom>
              <a:blipFill>
                <a:blip r:embed="rId8"/>
                <a:stretch>
                  <a:fillRect l="-1038" t="-12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1ED84A1E-A2D9-4101-AFFE-BB6DCC080C96}"/>
                  </a:ext>
                </a:extLst>
              </p:cNvPr>
              <p:cNvSpPr txBox="1"/>
              <p:nvPr/>
            </p:nvSpPr>
            <p:spPr>
              <a:xfrm>
                <a:off x="4030419" y="2530302"/>
                <a:ext cx="45801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b="0" i="1" smtClean="0">
                              <a:solidFill>
                                <a:srgbClr val="FF0000"/>
                              </a:solidFill>
                              <a:latin typeface="Cambria Math" panose="02040503050406030204" pitchFamily="18" charset="0"/>
                            </a:rPr>
                          </m:ctrlPr>
                        </m:sSubPr>
                        <m:e>
                          <m:r>
                            <a:rPr lang="en-US" sz="1800" b="0" i="1" smtClean="0">
                              <a:solidFill>
                                <a:srgbClr val="FF0000"/>
                              </a:solidFill>
                              <a:latin typeface="Cambria Math" panose="02040503050406030204" pitchFamily="18" charset="0"/>
                            </a:rPr>
                            <m:t>𝑉</m:t>
                          </m:r>
                        </m:e>
                        <m:sub>
                          <m:r>
                            <a:rPr lang="en-US" sz="1800" b="0" i="1" smtClean="0">
                              <a:solidFill>
                                <a:srgbClr val="FF0000"/>
                              </a:solidFill>
                              <a:latin typeface="Cambria Math" panose="02040503050406030204" pitchFamily="18" charset="0"/>
                            </a:rPr>
                            <m:t>1</m:t>
                          </m:r>
                        </m:sub>
                      </m:sSub>
                    </m:oMath>
                  </m:oMathPara>
                </a14:m>
                <a:endParaRPr lang="en-US" sz="1800" dirty="0">
                  <a:solidFill>
                    <a:srgbClr val="FF0000"/>
                  </a:solidFill>
                </a:endParaRPr>
              </a:p>
            </p:txBody>
          </p:sp>
        </mc:Choice>
        <mc:Fallback xmlns="">
          <p:sp>
            <p:nvSpPr>
              <p:cNvPr id="50" name="TextBox 49">
                <a:extLst>
                  <a:ext uri="{FF2B5EF4-FFF2-40B4-BE49-F238E27FC236}">
                    <a16:creationId xmlns:a16="http://schemas.microsoft.com/office/drawing/2014/main" id="{1ED84A1E-A2D9-4101-AFFE-BB6DCC080C96}"/>
                  </a:ext>
                </a:extLst>
              </p:cNvPr>
              <p:cNvSpPr txBox="1">
                <a:spLocks noRot="1" noChangeAspect="1" noMove="1" noResize="1" noEditPoints="1" noAdjustHandles="1" noChangeArrowheads="1" noChangeShapeType="1" noTextEdit="1"/>
              </p:cNvSpPr>
              <p:nvPr/>
            </p:nvSpPr>
            <p:spPr>
              <a:xfrm>
                <a:off x="4030419" y="2530302"/>
                <a:ext cx="458011" cy="369332"/>
              </a:xfrm>
              <a:prstGeom prst="rect">
                <a:avLst/>
              </a:prstGeom>
              <a:blipFill>
                <a:blip r:embed="rId9"/>
                <a:stretch>
                  <a:fillRect/>
                </a:stretch>
              </a:blipFill>
            </p:spPr>
            <p:txBody>
              <a:bodyPr/>
              <a:lstStyle/>
              <a:p>
                <a:r>
                  <a:rPr lang="en-US">
                    <a:noFill/>
                  </a:rPr>
                  <a:t> </a:t>
                </a:r>
              </a:p>
            </p:txBody>
          </p:sp>
        </mc:Fallback>
      </mc:AlternateContent>
      <p:sp>
        <p:nvSpPr>
          <p:cNvPr id="51" name="Oval 50">
            <a:extLst>
              <a:ext uri="{FF2B5EF4-FFF2-40B4-BE49-F238E27FC236}">
                <a16:creationId xmlns:a16="http://schemas.microsoft.com/office/drawing/2014/main" id="{BD0A1EF8-F2E7-4D91-9FE1-B8E6E37A1856}"/>
              </a:ext>
            </a:extLst>
          </p:cNvPr>
          <p:cNvSpPr/>
          <p:nvPr/>
        </p:nvSpPr>
        <p:spPr bwMode="auto">
          <a:xfrm>
            <a:off x="4174827" y="2883157"/>
            <a:ext cx="114756" cy="93138"/>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52" name="Isosceles Triangle 51">
            <a:extLst>
              <a:ext uri="{FF2B5EF4-FFF2-40B4-BE49-F238E27FC236}">
                <a16:creationId xmlns:a16="http://schemas.microsoft.com/office/drawing/2014/main" id="{D1F5EE32-7147-4983-A2B2-99CD944FBCCA}"/>
              </a:ext>
            </a:extLst>
          </p:cNvPr>
          <p:cNvSpPr/>
          <p:nvPr/>
        </p:nvSpPr>
        <p:spPr bwMode="auto">
          <a:xfrm flipV="1">
            <a:off x="4111364" y="4734042"/>
            <a:ext cx="231124" cy="207445"/>
          </a:xfrm>
          <a:prstGeom prst="triangl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cxnSp>
        <p:nvCxnSpPr>
          <p:cNvPr id="54" name="Straight Connector 53">
            <a:extLst>
              <a:ext uri="{FF2B5EF4-FFF2-40B4-BE49-F238E27FC236}">
                <a16:creationId xmlns:a16="http://schemas.microsoft.com/office/drawing/2014/main" id="{74B9A83D-AF5F-4D89-B019-17C55472F99E}"/>
              </a:ext>
            </a:extLst>
          </p:cNvPr>
          <p:cNvCxnSpPr>
            <a:stCxn id="52" idx="3"/>
          </p:cNvCxnSpPr>
          <p:nvPr/>
        </p:nvCxnSpPr>
        <p:spPr bwMode="auto">
          <a:xfrm flipV="1">
            <a:off x="4226926" y="4596882"/>
            <a:ext cx="5279" cy="137160"/>
          </a:xfrm>
          <a:prstGeom prst="line">
            <a:avLst/>
          </a:prstGeom>
          <a:noFill/>
          <a:ln w="38100" cap="flat" cmpd="sng" algn="ctr">
            <a:solidFill>
              <a:schemeClr val="accent2"/>
            </a:solidFill>
            <a:prstDash val="solid"/>
            <a:round/>
            <a:headEnd type="none" w="med" len="med"/>
            <a:tailEnd type="none" w="med" len="med"/>
          </a:ln>
          <a:effectLst/>
        </p:spPr>
      </p:cxnSp>
    </p:spTree>
    <p:extLst>
      <p:ext uri="{BB962C8B-B14F-4D97-AF65-F5344CB8AC3E}">
        <p14:creationId xmlns:p14="http://schemas.microsoft.com/office/powerpoint/2010/main" val="1950716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4AC4-30AA-42B5-B331-798A39C116E4}"/>
              </a:ext>
            </a:extLst>
          </p:cNvPr>
          <p:cNvSpPr>
            <a:spLocks noGrp="1"/>
          </p:cNvSpPr>
          <p:nvPr>
            <p:ph type="title"/>
          </p:nvPr>
        </p:nvSpPr>
        <p:spPr/>
        <p:txBody>
          <a:bodyPr/>
          <a:lstStyle/>
          <a:p>
            <a:r>
              <a:rPr lang="en-US" dirty="0"/>
              <a:t>Good Oral Communication</a:t>
            </a:r>
          </a:p>
        </p:txBody>
      </p:sp>
      <p:sp>
        <p:nvSpPr>
          <p:cNvPr id="3" name="Content Placeholder 2">
            <a:extLst>
              <a:ext uri="{FF2B5EF4-FFF2-40B4-BE49-F238E27FC236}">
                <a16:creationId xmlns:a16="http://schemas.microsoft.com/office/drawing/2014/main" id="{1EB9EED9-2D86-4611-BD64-4369ABE659B9}"/>
              </a:ext>
            </a:extLst>
          </p:cNvPr>
          <p:cNvSpPr>
            <a:spLocks noGrp="1"/>
          </p:cNvSpPr>
          <p:nvPr>
            <p:ph idx="1"/>
          </p:nvPr>
        </p:nvSpPr>
        <p:spPr/>
        <p:txBody>
          <a:bodyPr/>
          <a:lstStyle/>
          <a:p>
            <a:r>
              <a:rPr lang="en-US" dirty="0"/>
              <a:t>Talk loudly and clearly, not too fast</a:t>
            </a:r>
          </a:p>
          <a:p>
            <a:r>
              <a:rPr lang="en-US" dirty="0"/>
              <a:t>Consider things from your audience’s point of view</a:t>
            </a:r>
          </a:p>
          <a:p>
            <a:r>
              <a:rPr lang="en-US" dirty="0"/>
              <a:t>Be clear and concise</a:t>
            </a:r>
          </a:p>
          <a:p>
            <a:r>
              <a:rPr lang="en-US" dirty="0"/>
              <a:t>Focus on and state the big-picture goal or message</a:t>
            </a:r>
          </a:p>
          <a:p>
            <a:pPr lvl="1"/>
            <a:r>
              <a:rPr lang="en-US" dirty="0"/>
              <a:t>“In this problem, we want to…” </a:t>
            </a:r>
          </a:p>
          <a:p>
            <a:r>
              <a:rPr lang="en-US" dirty="0"/>
              <a:t>Be specific</a:t>
            </a:r>
          </a:p>
          <a:p>
            <a:pPr lvl="1"/>
            <a:r>
              <a:rPr lang="en-US" dirty="0"/>
              <a:t>“The voltage across resistor 1” instead of “the voltage”</a:t>
            </a:r>
          </a:p>
          <a:p>
            <a:r>
              <a:rPr lang="en-US" dirty="0"/>
              <a:t>Be logical: use deduction from what you know to what you found</a:t>
            </a:r>
          </a:p>
          <a:p>
            <a:pPr lvl="1"/>
            <a:r>
              <a:rPr lang="en-US" dirty="0"/>
              <a:t>“We know the current through this source is X” </a:t>
            </a:r>
          </a:p>
          <a:p>
            <a:pPr lvl="1"/>
            <a:r>
              <a:rPr lang="en-US" dirty="0"/>
              <a:t>Because A, therefore B</a:t>
            </a:r>
          </a:p>
          <a:p>
            <a:pPr lvl="1"/>
            <a:r>
              <a:rPr lang="en-US" dirty="0"/>
              <a:t>Applying X law to Y, we can find Z</a:t>
            </a:r>
          </a:p>
          <a:p>
            <a:pPr lvl="1"/>
            <a:r>
              <a:rPr lang="en-US" dirty="0"/>
              <a:t>You can see that C and D are in parallel, therefore the voltage across them is equal</a:t>
            </a:r>
          </a:p>
        </p:txBody>
      </p:sp>
    </p:spTree>
    <p:extLst>
      <p:ext uri="{BB962C8B-B14F-4D97-AF65-F5344CB8AC3E}">
        <p14:creationId xmlns:p14="http://schemas.microsoft.com/office/powerpoint/2010/main" val="2364646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1CF79-70E2-4806-8605-FC310A712D02}"/>
              </a:ext>
            </a:extLst>
          </p:cNvPr>
          <p:cNvSpPr>
            <a:spLocks noGrp="1"/>
          </p:cNvSpPr>
          <p:nvPr>
            <p:ph type="title"/>
          </p:nvPr>
        </p:nvSpPr>
        <p:spPr/>
        <p:txBody>
          <a:bodyPr/>
          <a:lstStyle/>
          <a:p>
            <a:r>
              <a:rPr lang="en-US" dirty="0"/>
              <a:t>Another Example Problem</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62D17BD0-C91E-43D9-AF9B-ACB1625F80E5}"/>
                  </a:ext>
                </a:extLst>
              </p:cNvPr>
              <p:cNvSpPr>
                <a:spLocks noGrp="1"/>
              </p:cNvSpPr>
              <p:nvPr>
                <p:ph idx="1"/>
              </p:nvPr>
            </p:nvSpPr>
            <p:spPr>
              <a:xfrm>
                <a:off x="5638800" y="1280160"/>
                <a:ext cx="6172200" cy="5196840"/>
              </a:xfrm>
            </p:spPr>
            <p:txBody>
              <a:bodyPr/>
              <a:lstStyle/>
              <a:p>
                <a:pPr marL="0" indent="0">
                  <a:buNone/>
                </a:pPr>
                <a:r>
                  <a:rPr lang="en-US" dirty="0"/>
                  <a:t>Explanation 1:</a:t>
                </a:r>
              </a:p>
              <a:p>
                <a:pPr marL="0" indent="0">
                  <a:buNone/>
                </a:pPr>
                <a:r>
                  <a:rPr lang="en-US" dirty="0"/>
                  <a:t>First I converted it to a voltage and got 101.6 and the same resistance, not including the part to the right of the dotted line for that part. It has to be the same thing on the right, and you have to double it, since there’s two of them and it’s parallel. So the final answer is 16.</a:t>
                </a:r>
              </a:p>
              <a:p>
                <a:pPr marL="0" indent="0">
                  <a:buNone/>
                </a:pPr>
                <a:endParaRPr lang="en-US" dirty="0"/>
              </a:p>
              <a:p>
                <a:pPr marL="0" indent="0">
                  <a:buNone/>
                </a:pPr>
                <a:r>
                  <a:rPr lang="en-US" dirty="0"/>
                  <a:t>Explanation 2:</a:t>
                </a:r>
              </a:p>
              <a:p>
                <a:pPr marL="0" indent="0">
                  <a:buNone/>
                </a:pPr>
                <a:r>
                  <a:rPr lang="en-US" dirty="0"/>
                  <a:t>The left side of the circuit is a Norton equivalent with a resistance of </a:t>
                </a:r>
                <a14:m>
                  <m:oMath xmlns:m="http://schemas.openxmlformats.org/officeDocument/2006/math">
                    <m:r>
                      <a:rPr lang="en-US" i="1">
                        <a:latin typeface="Cambria Math" panose="02040503050406030204" pitchFamily="18" charset="0"/>
                      </a:rPr>
                      <m:t>8</m:t>
                    </m:r>
                    <m:r>
                      <m:rPr>
                        <m:sty m:val="p"/>
                      </m:rPr>
                      <a:rPr lang="en-US">
                        <a:latin typeface="Cambria Math" panose="02040503050406030204" pitchFamily="18" charset="0"/>
                      </a:rPr>
                      <m:t>Ω</m:t>
                    </m:r>
                  </m:oMath>
                </a14:m>
                <a:r>
                  <a:rPr lang="en-US" dirty="0"/>
                  <a:t>. Maximum power transfer occurs when the load resistance is equal to the Thevenin or Norton equivalent resistance. The combination of the two load resistors in parallel would be </a:t>
                </a:r>
                <a14:m>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/2</m:t>
                    </m:r>
                  </m:oMath>
                </a14:m>
                <a:r>
                  <a:rPr lang="en-US" dirty="0"/>
                  <a:t>. Therefore, to maximize power transferred to the load, each resistor </a:t>
                </a:r>
                <a14:m>
                  <m:oMath xmlns:m="http://schemas.openxmlformats.org/officeDocument/2006/math">
                    <m:r>
                      <a:rPr lang="en-US" b="0" i="1" smtClean="0">
                        <a:latin typeface="Cambria Math" panose="02040503050406030204" pitchFamily="18" charset="0"/>
                      </a:rPr>
                      <m:t>𝑅</m:t>
                    </m:r>
                  </m:oMath>
                </a14:m>
                <a:r>
                  <a:rPr lang="en-US" dirty="0"/>
                  <a:t> should be 16</a:t>
                </a:r>
                <a14:m>
                  <m:oMath xmlns:m="http://schemas.openxmlformats.org/officeDocument/2006/math">
                    <m:r>
                      <m:rPr>
                        <m:sty m:val="p"/>
                      </m:rPr>
                      <a:rPr lang="en-US" b="0" i="0" smtClean="0">
                        <a:latin typeface="Cambria Math" panose="02040503050406030204" pitchFamily="18" charset="0"/>
                      </a:rPr>
                      <m:t>Ω</m:t>
                    </m:r>
                  </m:oMath>
                </a14:m>
                <a:r>
                  <a:rPr lang="en-US" dirty="0"/>
                  <a:t>.</a:t>
                </a:r>
              </a:p>
            </p:txBody>
          </p:sp>
        </mc:Choice>
        <mc:Fallback>
          <p:sp>
            <p:nvSpPr>
              <p:cNvPr id="3" name="Content Placeholder 2">
                <a:extLst>
                  <a:ext uri="{FF2B5EF4-FFF2-40B4-BE49-F238E27FC236}">
                    <a16:creationId xmlns:a16="http://schemas.microsoft.com/office/drawing/2014/main" id="{62D17BD0-C91E-43D9-AF9B-ACB1625F80E5}"/>
                  </a:ext>
                </a:extLst>
              </p:cNvPr>
              <p:cNvSpPr>
                <a:spLocks noGrp="1" noRot="1" noChangeAspect="1" noMove="1" noResize="1" noEditPoints="1" noAdjustHandles="1" noChangeArrowheads="1" noChangeShapeType="1" noTextEdit="1"/>
              </p:cNvSpPr>
              <p:nvPr>
                <p:ph idx="1"/>
              </p:nvPr>
            </p:nvSpPr>
            <p:spPr>
              <a:xfrm>
                <a:off x="5638800" y="1280160"/>
                <a:ext cx="6172200" cy="5196840"/>
              </a:xfrm>
              <a:blipFill>
                <a:blip r:embed="rId2"/>
                <a:stretch>
                  <a:fillRect l="-987" t="-469" r="-1876" b="-2462"/>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C876BAE1-F908-43F7-A049-4AC65E46F341}"/>
              </a:ext>
            </a:extLst>
          </p:cNvPr>
          <p:cNvPicPr/>
          <p:nvPr/>
        </p:nvPicPr>
        <p:blipFill>
          <a:blip r:embed="rId3"/>
          <a:stretch>
            <a:fillRect/>
          </a:stretch>
        </p:blipFill>
        <p:spPr>
          <a:xfrm>
            <a:off x="838200" y="3404616"/>
            <a:ext cx="3733800" cy="2590800"/>
          </a:xfrm>
          <a:prstGeom prst="rect">
            <a:avLst/>
          </a:prstGeom>
        </p:spPr>
      </p:pic>
      <p:sp>
        <p:nvSpPr>
          <p:cNvPr id="5" name="TextBox 4">
            <a:extLst>
              <a:ext uri="{FF2B5EF4-FFF2-40B4-BE49-F238E27FC236}">
                <a16:creationId xmlns:a16="http://schemas.microsoft.com/office/drawing/2014/main" id="{FC3327A6-CFCE-4800-8882-3BBF1EBF5133}"/>
              </a:ext>
            </a:extLst>
          </p:cNvPr>
          <p:cNvSpPr txBox="1"/>
          <p:nvPr/>
        </p:nvSpPr>
        <p:spPr>
          <a:xfrm>
            <a:off x="533400" y="1981200"/>
            <a:ext cx="4507992" cy="1077218"/>
          </a:xfrm>
          <a:prstGeom prst="rect">
            <a:avLst/>
          </a:prstGeom>
          <a:solidFill>
            <a:srgbClr val="D6D2C4"/>
          </a:solidFill>
        </p:spPr>
        <p:txBody>
          <a:bodyPr wrap="square" rtlCol="0">
            <a:spAutoFit/>
          </a:bodyPr>
          <a:lstStyle/>
          <a:p>
            <a:pPr lvl="0"/>
            <a:r>
              <a:rPr lang="en-US" sz="1600" dirty="0">
                <a:latin typeface="+mj-lt"/>
              </a:rPr>
              <a:t>In the circuit below, what should the value of R be so that the maximum power is transferred across the dotted line to the pair of resistors on the right?</a:t>
            </a:r>
          </a:p>
        </p:txBody>
      </p:sp>
    </p:spTree>
    <p:extLst>
      <p:ext uri="{BB962C8B-B14F-4D97-AF65-F5344CB8AC3E}">
        <p14:creationId xmlns:p14="http://schemas.microsoft.com/office/powerpoint/2010/main" val="3694433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3BBA-554D-4AE9-B53F-7382ECE1142F}"/>
              </a:ext>
            </a:extLst>
          </p:cNvPr>
          <p:cNvSpPr>
            <a:spLocks noGrp="1"/>
          </p:cNvSpPr>
          <p:nvPr>
            <p:ph type="title"/>
          </p:nvPr>
        </p:nvSpPr>
        <p:spPr/>
        <p:txBody>
          <a:bodyPr/>
          <a:lstStyle/>
          <a:p>
            <a:r>
              <a:rPr lang="en-US" dirty="0"/>
              <a:t>Good Written Communication</a:t>
            </a:r>
          </a:p>
        </p:txBody>
      </p:sp>
      <p:sp>
        <p:nvSpPr>
          <p:cNvPr id="3" name="Content Placeholder 2">
            <a:extLst>
              <a:ext uri="{FF2B5EF4-FFF2-40B4-BE49-F238E27FC236}">
                <a16:creationId xmlns:a16="http://schemas.microsoft.com/office/drawing/2014/main" id="{87CC223F-0300-4653-AAA1-02D22E3714DE}"/>
              </a:ext>
            </a:extLst>
          </p:cNvPr>
          <p:cNvSpPr>
            <a:spLocks noGrp="1"/>
          </p:cNvSpPr>
          <p:nvPr>
            <p:ph idx="1"/>
          </p:nvPr>
        </p:nvSpPr>
        <p:spPr/>
        <p:txBody>
          <a:bodyPr/>
          <a:lstStyle/>
          <a:p>
            <a:r>
              <a:rPr lang="en-US" dirty="0"/>
              <a:t>Use clear, large fonts or handwriting</a:t>
            </a:r>
          </a:p>
          <a:p>
            <a:r>
              <a:rPr lang="en-US" dirty="0"/>
              <a:t>Include a header with the title, author, date, overall subject</a:t>
            </a:r>
          </a:p>
          <a:p>
            <a:r>
              <a:rPr lang="en-US" dirty="0"/>
              <a:t>Consider your reader’s point of view</a:t>
            </a:r>
          </a:p>
          <a:p>
            <a:r>
              <a:rPr lang="en-US" dirty="0"/>
              <a:t>Organize so the reader gets the main structure at a glance</a:t>
            </a:r>
          </a:p>
          <a:p>
            <a:r>
              <a:rPr lang="en-US" dirty="0"/>
              <a:t>Be clear and concise</a:t>
            </a:r>
          </a:p>
          <a:p>
            <a:pPr lvl="1"/>
            <a:r>
              <a:rPr lang="en-US" dirty="0"/>
              <a:t>Pay attention to “arcs of coherence” – how much does the reader have to remember to understand you?  And consider “chunking”</a:t>
            </a:r>
          </a:p>
          <a:p>
            <a:r>
              <a:rPr lang="en-US" dirty="0"/>
              <a:t>Have a clear logical flow to your text that the reader can follow</a:t>
            </a:r>
          </a:p>
          <a:p>
            <a:r>
              <a:rPr lang="en-US" dirty="0"/>
              <a:t>Label all relevant variables, axes, scales, and objects in any equations, diagrams, or graphs</a:t>
            </a:r>
          </a:p>
          <a:p>
            <a:r>
              <a:rPr lang="en-US" dirty="0"/>
              <a:t>Use appropriate precision, units, and labeling with any numbers</a:t>
            </a:r>
          </a:p>
          <a:p>
            <a:endParaRPr lang="en-US" dirty="0"/>
          </a:p>
        </p:txBody>
      </p:sp>
    </p:spTree>
    <p:extLst>
      <p:ext uri="{BB962C8B-B14F-4D97-AF65-F5344CB8AC3E}">
        <p14:creationId xmlns:p14="http://schemas.microsoft.com/office/powerpoint/2010/main" val="900626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E315A-990F-446F-9769-4CC7D88431E5}"/>
              </a:ext>
            </a:extLst>
          </p:cNvPr>
          <p:cNvSpPr>
            <a:spLocks noGrp="1"/>
          </p:cNvSpPr>
          <p:nvPr>
            <p:ph type="title"/>
          </p:nvPr>
        </p:nvSpPr>
        <p:spPr/>
        <p:txBody>
          <a:bodyPr/>
          <a:lstStyle/>
          <a:p>
            <a:r>
              <a:rPr lang="en-US" dirty="0"/>
              <a:t>Oral and Written Communication</a:t>
            </a:r>
          </a:p>
        </p:txBody>
      </p:sp>
      <p:sp>
        <p:nvSpPr>
          <p:cNvPr id="3" name="Content Placeholder 2">
            <a:extLst>
              <a:ext uri="{FF2B5EF4-FFF2-40B4-BE49-F238E27FC236}">
                <a16:creationId xmlns:a16="http://schemas.microsoft.com/office/drawing/2014/main" id="{56A7C35E-4921-4B5F-BFE9-36A9FFC239B3}"/>
              </a:ext>
            </a:extLst>
          </p:cNvPr>
          <p:cNvSpPr>
            <a:spLocks noGrp="1"/>
          </p:cNvSpPr>
          <p:nvPr>
            <p:ph idx="1"/>
          </p:nvPr>
        </p:nvSpPr>
        <p:spPr>
          <a:xfrm>
            <a:off x="228600" y="1280160"/>
            <a:ext cx="5562600" cy="5196840"/>
          </a:xfrm>
        </p:spPr>
        <p:txBody>
          <a:bodyPr/>
          <a:lstStyle/>
          <a:p>
            <a:pPr marL="0" indent="0" algn="ctr">
              <a:buNone/>
            </a:pPr>
            <a:r>
              <a:rPr lang="en-US" b="1" u="sng" dirty="0"/>
              <a:t>Good Oral Communication</a:t>
            </a:r>
          </a:p>
          <a:p>
            <a:r>
              <a:rPr lang="en-US" dirty="0"/>
              <a:t>Talk loudly and clearly, not too fast</a:t>
            </a:r>
          </a:p>
          <a:p>
            <a:r>
              <a:rPr lang="en-US" dirty="0"/>
              <a:t>Consider things from your audience’s point of view</a:t>
            </a:r>
          </a:p>
          <a:p>
            <a:r>
              <a:rPr lang="en-US" dirty="0"/>
              <a:t>Be clear and concise</a:t>
            </a:r>
          </a:p>
          <a:p>
            <a:r>
              <a:rPr lang="en-US" dirty="0"/>
              <a:t>Focus on and state the big-picture goal or message</a:t>
            </a:r>
          </a:p>
          <a:p>
            <a:r>
              <a:rPr lang="en-US" dirty="0"/>
              <a:t>Be specific</a:t>
            </a:r>
          </a:p>
          <a:p>
            <a:r>
              <a:rPr lang="en-US" dirty="0"/>
              <a:t>Be logical: use deduction from what you know to what you found</a:t>
            </a:r>
          </a:p>
        </p:txBody>
      </p:sp>
      <p:sp>
        <p:nvSpPr>
          <p:cNvPr id="4" name="Content Placeholder 2">
            <a:extLst>
              <a:ext uri="{FF2B5EF4-FFF2-40B4-BE49-F238E27FC236}">
                <a16:creationId xmlns:a16="http://schemas.microsoft.com/office/drawing/2014/main" id="{CDB37860-E33D-49D0-9D34-E3863D610D41}"/>
              </a:ext>
            </a:extLst>
          </p:cNvPr>
          <p:cNvSpPr txBox="1">
            <a:spLocks/>
          </p:cNvSpPr>
          <p:nvPr/>
        </p:nvSpPr>
        <p:spPr bwMode="auto">
          <a:xfrm>
            <a:off x="6096000" y="1280160"/>
            <a:ext cx="5029200" cy="51968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00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180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180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180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Arial" panose="020B0604020202020204" pitchFamily="34" charset="0"/>
              <a:buChar char="•"/>
              <a:defRPr lang="en-US" sz="180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a:lstStyle>
          <a:p>
            <a:pPr marL="0" indent="0" algn="ctr">
              <a:buNone/>
            </a:pPr>
            <a:r>
              <a:rPr lang="en-US" b="1" u="sng" kern="0" dirty="0"/>
              <a:t>Good Written Communication</a:t>
            </a:r>
          </a:p>
          <a:p>
            <a:r>
              <a:rPr lang="en-US" kern="0" dirty="0"/>
              <a:t>Use large, legible fonts or handwriting</a:t>
            </a:r>
          </a:p>
          <a:p>
            <a:r>
              <a:rPr lang="en-US" kern="0" dirty="0"/>
              <a:t>Include a header with the title, author, date, overall subject</a:t>
            </a:r>
          </a:p>
          <a:p>
            <a:r>
              <a:rPr lang="en-US" kern="0" dirty="0"/>
              <a:t>Consider your reader’s point of view</a:t>
            </a:r>
          </a:p>
          <a:p>
            <a:r>
              <a:rPr lang="en-US" kern="0" dirty="0"/>
              <a:t>Organize so the reader gets the main structure at a glance</a:t>
            </a:r>
          </a:p>
          <a:p>
            <a:r>
              <a:rPr lang="en-US" kern="0" dirty="0"/>
              <a:t>Be clear and concise</a:t>
            </a:r>
          </a:p>
          <a:p>
            <a:r>
              <a:rPr lang="en-US" kern="0" dirty="0"/>
              <a:t>Have a logical flow to your text that the reader can follow</a:t>
            </a:r>
          </a:p>
          <a:p>
            <a:r>
              <a:rPr lang="en-US" kern="0" dirty="0"/>
              <a:t>Label all relevant variables, axes, scales, and objects in any equations, diagrams, or graphs</a:t>
            </a:r>
          </a:p>
          <a:p>
            <a:r>
              <a:rPr lang="en-US" kern="0" dirty="0"/>
              <a:t>Use appropriate precision, units, and labeling with any numbers</a:t>
            </a:r>
          </a:p>
        </p:txBody>
      </p:sp>
    </p:spTree>
    <p:extLst>
      <p:ext uri="{BB962C8B-B14F-4D97-AF65-F5344CB8AC3E}">
        <p14:creationId xmlns:p14="http://schemas.microsoft.com/office/powerpoint/2010/main" val="1030219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2FFFF-FCA6-4388-9458-4FAEB5D0B5EF}"/>
              </a:ext>
            </a:extLst>
          </p:cNvPr>
          <p:cNvSpPr>
            <a:spLocks noGrp="1"/>
          </p:cNvSpPr>
          <p:nvPr>
            <p:ph type="title"/>
          </p:nvPr>
        </p:nvSpPr>
        <p:spPr/>
        <p:txBody>
          <a:bodyPr/>
          <a:lstStyle/>
          <a:p>
            <a:r>
              <a:rPr lang="en-US"/>
              <a:t>Assignments</a:t>
            </a:r>
            <a:endParaRPr lang="en-US" dirty="0"/>
          </a:p>
        </p:txBody>
      </p:sp>
      <p:sp>
        <p:nvSpPr>
          <p:cNvPr id="3" name="Content Placeholder 2">
            <a:extLst>
              <a:ext uri="{FF2B5EF4-FFF2-40B4-BE49-F238E27FC236}">
                <a16:creationId xmlns:a16="http://schemas.microsoft.com/office/drawing/2014/main" id="{0D499C76-1DCC-4426-9370-4B493474F7B9}"/>
              </a:ext>
            </a:extLst>
          </p:cNvPr>
          <p:cNvSpPr>
            <a:spLocks noGrp="1"/>
          </p:cNvSpPr>
          <p:nvPr>
            <p:ph idx="1"/>
          </p:nvPr>
        </p:nvSpPr>
        <p:spPr/>
        <p:txBody>
          <a:bodyPr/>
          <a:lstStyle/>
          <a:p>
            <a:r>
              <a:rPr lang="en-US" dirty="0"/>
              <a:t>Have a great spring break!</a:t>
            </a:r>
          </a:p>
          <a:p>
            <a:endParaRPr lang="en-US" dirty="0"/>
          </a:p>
          <a:p>
            <a:r>
              <a:rPr lang="en-US" dirty="0"/>
              <a:t>When we get back:</a:t>
            </a:r>
          </a:p>
          <a:p>
            <a:pPr lvl="1"/>
            <a:r>
              <a:rPr lang="en-US" dirty="0"/>
              <a:t>Monday we’ll have a quiz and homework due, then we’ll do some more review</a:t>
            </a:r>
          </a:p>
          <a:p>
            <a:pPr lvl="1"/>
            <a:r>
              <a:rPr lang="en-US" dirty="0"/>
              <a:t>Wednesday is Exam 2: Make your note sheet and study!</a:t>
            </a:r>
          </a:p>
          <a:p>
            <a:pPr lvl="1"/>
            <a:endParaRPr lang="en-US" dirty="0"/>
          </a:p>
          <a:p>
            <a:r>
              <a:rPr lang="en-US" dirty="0"/>
              <a:t>In the future, apply these oral and written communication skills every chance you get!</a:t>
            </a:r>
          </a:p>
          <a:p>
            <a:pPr lvl="1"/>
            <a:r>
              <a:rPr lang="en-US" dirty="0"/>
              <a:t>Email</a:t>
            </a:r>
          </a:p>
          <a:p>
            <a:pPr lvl="1"/>
            <a:r>
              <a:rPr lang="en-US" dirty="0"/>
              <a:t>Elevator pitches</a:t>
            </a:r>
          </a:p>
          <a:p>
            <a:pPr lvl="1"/>
            <a:r>
              <a:rPr lang="en-US" dirty="0"/>
              <a:t>Memos and technical reports</a:t>
            </a:r>
          </a:p>
          <a:p>
            <a:pPr lvl="1"/>
            <a:r>
              <a:rPr lang="en-US" dirty="0">
                <a:sym typeface="Wingdings" panose="05000000000000000000" pitchFamily="2" charset="2"/>
              </a:rPr>
              <a:t>Explaining course material to other students</a:t>
            </a:r>
          </a:p>
          <a:p>
            <a:pPr lvl="1"/>
            <a:r>
              <a:rPr lang="en-US" dirty="0">
                <a:sym typeface="Wingdings" panose="05000000000000000000" pitchFamily="2" charset="2"/>
              </a:rPr>
              <a:t>Exam answers</a:t>
            </a:r>
          </a:p>
          <a:p>
            <a:pPr lvl="1"/>
            <a:r>
              <a:rPr lang="en-US" dirty="0">
                <a:sym typeface="Wingdings" panose="05000000000000000000" pitchFamily="2" charset="2"/>
              </a:rPr>
              <a:t>Talking to professors and supervisors</a:t>
            </a:r>
          </a:p>
          <a:p>
            <a:pPr lvl="1"/>
            <a:r>
              <a:rPr lang="en-US" dirty="0">
                <a:sym typeface="Wingdings" panose="05000000000000000000" pitchFamily="2" charset="2"/>
              </a:rPr>
              <a:t>Published articles</a:t>
            </a:r>
          </a:p>
          <a:p>
            <a:pPr lvl="1"/>
            <a:r>
              <a:rPr lang="en-US" dirty="0">
                <a:sym typeface="Wingdings" panose="05000000000000000000" pitchFamily="2" charset="2"/>
              </a:rPr>
              <a:t>Public presentations</a:t>
            </a:r>
          </a:p>
        </p:txBody>
      </p:sp>
    </p:spTree>
    <p:extLst>
      <p:ext uri="{BB962C8B-B14F-4D97-AF65-F5344CB8AC3E}">
        <p14:creationId xmlns:p14="http://schemas.microsoft.com/office/powerpoint/2010/main" val="1771719889"/>
      </p:ext>
    </p:extLst>
  </p:cSld>
  <p:clrMapOvr>
    <a:masterClrMapping/>
  </p:clrMapOvr>
</p:sld>
</file>

<file path=ppt/theme/theme1.xml><?xml version="1.0" encoding="utf-8"?>
<a:theme xmlns:a="http://schemas.openxmlformats.org/drawingml/2006/main" name="Capsules">
  <a:themeElements>
    <a:clrScheme name="Custom 4">
      <a:dk1>
        <a:sysClr val="windowText" lastClr="000000"/>
      </a:dk1>
      <a:lt1>
        <a:sysClr val="window" lastClr="FFFFFF"/>
      </a:lt1>
      <a:dk2>
        <a:srgbClr val="5000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Tamu.potx" id="{D319F705-7D6B-42A9-8290-E44552063D9C}" vid="{A0E7E341-871B-4BE6-A09B-E0E6CBF588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373</TotalTime>
  <Words>691</Words>
  <Application>Microsoft Office PowerPoint</Application>
  <PresentationFormat>Widescreen</PresentationFormat>
  <Paragraphs>87</Paragraphs>
  <Slides>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Cambria Math</vt:lpstr>
      <vt:lpstr>Helvetica</vt:lpstr>
      <vt:lpstr>Symbol</vt:lpstr>
      <vt:lpstr>Times New Roman</vt:lpstr>
      <vt:lpstr>Wingdings</vt:lpstr>
      <vt:lpstr>Capsules</vt:lpstr>
      <vt:lpstr>ECEN 214, Spring 2022 Electrical Circuit Theory</vt:lpstr>
      <vt:lpstr>Example Problem</vt:lpstr>
      <vt:lpstr>Good Oral Communication</vt:lpstr>
      <vt:lpstr>Another Example Problem</vt:lpstr>
      <vt:lpstr>Good Written Communication</vt:lpstr>
      <vt:lpstr>Oral and Written Communication</vt:lpstr>
      <vt:lpstr>Assignments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ECEN 615, Fall 2021 Methods of Electric Power System Analysis</dc:title>
  <dc:creator>Birchfield, Adam Barlow</dc:creator>
  <cp:lastModifiedBy>Birchfield, Adam Barlow</cp:lastModifiedBy>
  <cp:revision>156</cp:revision>
  <cp:lastPrinted>2011-08-22T16:49:24Z</cp:lastPrinted>
  <dcterms:created xsi:type="dcterms:W3CDTF">2021-11-08T20:57:05Z</dcterms:created>
  <dcterms:modified xsi:type="dcterms:W3CDTF">2022-03-09T23:52:32Z</dcterms:modified>
</cp:coreProperties>
</file>