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356" r:id="rId2"/>
    <p:sldId id="387" r:id="rId3"/>
    <p:sldId id="378" r:id="rId4"/>
    <p:sldId id="380" r:id="rId5"/>
    <p:sldId id="383" r:id="rId6"/>
    <p:sldId id="384" r:id="rId7"/>
    <p:sldId id="385" r:id="rId8"/>
    <p:sldId id="388" r:id="rId9"/>
    <p:sldId id="389" r:id="rId10"/>
    <p:sldId id="390" r:id="rId11"/>
    <p:sldId id="391" r:id="rId12"/>
    <p:sldId id="359" r:id="rId13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5088" autoAdjust="0"/>
  </p:normalViewPr>
  <p:slideViewPr>
    <p:cSldViewPr>
      <p:cViewPr varScale="1">
        <p:scale>
          <a:sx n="105" d="100"/>
          <a:sy n="105" d="100"/>
        </p:scale>
        <p:origin x="76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13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32550 1581 240 0,'0'0'133'0,"0"0"0"0,0 0-10 15,0 0-23-15,0 0 38 0,0 0 21 16,0 0 28-16,0 0-16 0,0 0-32 0,0 0 4 16,0 0-10-16,0 0 0 0,0 0-15 15,0 0-11-15,0 0-12 0,0 0 7 16,8-34-20-16,-8 34-7 0,0 0-11 0,3-9-29 15,-3 9 27-15,0 0-26 0,0 0 7 0,2-12-15 16,-2 12 18-16,0 0-28 0,-5-10 18 16,5 10-15-16,-7-7-1 0,7 7-20 0,-7-7 18 15,7 7-15-15,-10-5 2 0,10 5 0 16,0 0 18-16,-12-3-18 0,12 3 5 0,0 0 3 16,-17-2 13-16,17 2-32 0,0 0 27 0,-13 2-26 15,13-2 15-15,0 0-2 0,0 0-6 16,0 0-14-16,0 0 22 0,0 0 0 15,0 0-18-15,0 0 13 0,0 0 3 0,0 0 5 16,0 0 2-16,0 0-20 0,0 0 26 16,0 0-1-16,0 0 1 0,0 0-14 0,0 0 9 15,28-21 4-15,-24 17 11 0,-4 4-11 0,9-13 19 16,-6 8-19-16,-3 5-2 0,7-13 5 16,-7 13-10-16,1-11 5 0,-1 11-16 0,0-13 4 15,0 13 14-15,-6-9-2 0,6 9 2 16,-8-11-20-16,2 6 13 0,6 5-8 0,-11-5 23 15,11 5-38-15,-14-2 18 0,14 2-16 0,-14 2-2 16,14-2 15-16,-14 5 10 0,14-5-20 16,-13 14 16-16,9-7-11 0,-2 0-23 15,6-7 10-15,-7 18 18 0,7-9-18 0,0-9 21 16,0 16-11-16,0-16 11 0,5 12-13 16,-5-12 28-16,8 10-10 0,-8-10-13 0,10 6 0 15,-10-6 10-15,0 0-15 16,16-2-13-16,-16 2-23 0,0 0-13 0,13-8-43 0,-13 8-67 15,7-11-51-15,-7 11-46 0,3-8 28 0,-3 8-297 16,0 0 31-16,0-13-5 0,0 13 46 16,0 0 91-16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20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20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12: Second Order Transients, Continued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14:cNvPr>
              <p14:cNvContentPartPr/>
              <p14:nvPr/>
            </p14:nvContentPartPr>
            <p14:xfrm>
              <a:off x="11678760" y="497520"/>
              <a:ext cx="44280" cy="7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69400" y="488160"/>
                <a:ext cx="630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E99E-8F47-430D-B0D8-E1FE79B49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Content Placeholder 142">
                <a:extLst>
                  <a:ext uri="{FF2B5EF4-FFF2-40B4-BE49-F238E27FC236}">
                    <a16:creationId xmlns:a16="http://schemas.microsoft.com/office/drawing/2014/main" id="{561F6B77-6E93-4DE0-A59E-28643D9F07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3" name="Content Placeholder 142">
                <a:extLst>
                  <a:ext uri="{FF2B5EF4-FFF2-40B4-BE49-F238E27FC236}">
                    <a16:creationId xmlns:a16="http://schemas.microsoft.com/office/drawing/2014/main" id="{561F6B77-6E93-4DE0-A59E-28643D9F07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17CE41B-93EB-4579-B767-681A95AB7701}"/>
              </a:ext>
            </a:extLst>
          </p:cNvPr>
          <p:cNvGrpSpPr/>
          <p:nvPr/>
        </p:nvGrpSpPr>
        <p:grpSpPr>
          <a:xfrm>
            <a:off x="7848600" y="1313688"/>
            <a:ext cx="3821077" cy="3026494"/>
            <a:chOff x="6311371" y="2042412"/>
            <a:chExt cx="3821077" cy="30264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AB91B245-234E-4647-BE1C-41677750AD98}"/>
                    </a:ext>
                  </a:extLst>
                </p:cNvPr>
                <p:cNvSpPr txBox="1"/>
                <p:nvPr/>
              </p:nvSpPr>
              <p:spPr>
                <a:xfrm>
                  <a:off x="9279031" y="3057851"/>
                  <a:ext cx="7841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300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AB91B245-234E-4647-BE1C-41677750AD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9031" y="3057851"/>
                  <a:ext cx="78418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EC3028B-F36E-4C7D-AB6E-07ECC1903DFF}"/>
                    </a:ext>
                  </a:extLst>
                </p:cNvPr>
                <p:cNvSpPr txBox="1"/>
                <p:nvPr/>
              </p:nvSpPr>
              <p:spPr>
                <a:xfrm>
                  <a:off x="8203542" y="3117247"/>
                  <a:ext cx="7841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EC3028B-F36E-4C7D-AB6E-07ECC1903D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3542" y="3117247"/>
                  <a:ext cx="78418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88797AA-16FA-4F9F-8A05-D4D4018A7C58}"/>
                </a:ext>
              </a:extLst>
            </p:cNvPr>
            <p:cNvCxnSpPr>
              <a:cxnSpLocks/>
            </p:cNvCxnSpPr>
            <p:nvPr/>
          </p:nvCxnSpPr>
          <p:spPr>
            <a:xfrm>
              <a:off x="6467891" y="5016989"/>
              <a:ext cx="2673790" cy="5095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5320CFC-A26F-4E73-B971-180AB3B7FC53}"/>
                </a:ext>
              </a:extLst>
            </p:cNvPr>
            <p:cNvGrpSpPr/>
            <p:nvPr/>
          </p:nvGrpSpPr>
          <p:grpSpPr>
            <a:xfrm rot="5400000">
              <a:off x="7266066" y="3126024"/>
              <a:ext cx="1766538" cy="296863"/>
              <a:chOff x="2894901" y="2476014"/>
              <a:chExt cx="1766538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941160F-32B0-46E2-8013-8040A4DB3AAD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5B8DBFA8-99FB-4E90-AB11-C481D0CFAC80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8B769BB0-6518-4698-BDBF-CA49A5A50F8D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EF934E-5A0F-4F5E-96DA-0FB703B17718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ABD0EF4-58BF-4CED-B200-C391DDBEBE5A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EBB0BB6-2452-43EF-AD15-6E341BB66D08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AAE592F-39DA-47F4-86BF-EC864D6DD5C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F459A5BE-1727-4942-906A-A80DB1C28799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FAE5053C-94A2-46D6-8D9B-127AFF1FDD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V="1">
                <a:off x="4350465" y="2301564"/>
                <a:ext cx="0" cy="62194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6DFB2A5-87A6-4BE1-B2E6-FBDB44E4D844}"/>
                </a:ext>
              </a:extLst>
            </p:cNvPr>
            <p:cNvGrpSpPr/>
            <p:nvPr/>
          </p:nvGrpSpPr>
          <p:grpSpPr>
            <a:xfrm rot="5400000">
              <a:off x="7692300" y="4339930"/>
              <a:ext cx="924552" cy="533400"/>
              <a:chOff x="5726624" y="1219200"/>
              <a:chExt cx="924552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6815927-C03A-4277-B8DD-F91994D1EC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>
                <a:off x="6256979" y="1093425"/>
                <a:ext cx="7593" cy="78080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BCDC8CB9-6E23-4A21-9FF2-9EE51100A38D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29A1E5F-2767-4610-A65A-86B1BDAA0705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A5BC836-AFDE-401A-A6C4-04176B55B292}"/>
                    </a:ext>
                  </a:extLst>
                </p:cNvPr>
                <p:cNvSpPr txBox="1"/>
                <p:nvPr/>
              </p:nvSpPr>
              <p:spPr>
                <a:xfrm>
                  <a:off x="9293448" y="3485630"/>
                  <a:ext cx="7128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A5BC836-AFDE-401A-A6C4-04176B55B2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3448" y="3485630"/>
                  <a:ext cx="712823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A3AC39D-EFFB-4258-8B62-617E9F3608C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434204" y="2712590"/>
              <a:ext cx="32820" cy="23239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919C467-7263-47EB-8111-4E38C2C19D98}"/>
                </a:ext>
              </a:extLst>
            </p:cNvPr>
            <p:cNvSpPr/>
            <p:nvPr/>
          </p:nvSpPr>
          <p:spPr bwMode="auto">
            <a:xfrm>
              <a:off x="7244442" y="3029281"/>
              <a:ext cx="457200" cy="45561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E7BA407-813B-4DA7-9DFD-795B7BD5554B}"/>
                    </a:ext>
                  </a:extLst>
                </p:cNvPr>
                <p:cNvSpPr txBox="1"/>
                <p:nvPr/>
              </p:nvSpPr>
              <p:spPr>
                <a:xfrm>
                  <a:off x="6311371" y="3065686"/>
                  <a:ext cx="10936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𝑚𝐴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E7BA407-813B-4DA7-9DFD-795B7BD555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1371" y="3065686"/>
                  <a:ext cx="1093696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FE798410-ACC6-4186-A848-36453AFAA0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74246" y="3133940"/>
              <a:ext cx="4856" cy="26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15052B1-BEC2-42AE-ACAE-E66B04E2AA30}"/>
                </a:ext>
              </a:extLst>
            </p:cNvPr>
            <p:cNvCxnSpPr>
              <a:cxnSpLocks/>
            </p:cNvCxnSpPr>
            <p:nvPr/>
          </p:nvCxnSpPr>
          <p:spPr>
            <a:xfrm>
              <a:off x="7667033" y="2393047"/>
              <a:ext cx="1497074" cy="109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3AC8A12-AFFF-447D-9952-DC01ACDAEA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58337" y="2392640"/>
              <a:ext cx="212750" cy="3169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BF0F0355-A454-4555-A35F-34657FFF96ED}"/>
                </a:ext>
              </a:extLst>
            </p:cNvPr>
            <p:cNvSpPr/>
            <p:nvPr/>
          </p:nvSpPr>
          <p:spPr>
            <a:xfrm rot="16200000">
              <a:off x="7167177" y="2478276"/>
              <a:ext cx="590609" cy="584211"/>
            </a:xfrm>
            <a:prstGeom prst="arc">
              <a:avLst>
                <a:gd name="adj1" fmla="val 18230578"/>
                <a:gd name="adj2" fmla="val 3059946"/>
              </a:avLst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761099A8-E5EC-4959-87BD-BA4807A396DB}"/>
                    </a:ext>
                  </a:extLst>
                </p:cNvPr>
                <p:cNvSpPr txBox="1"/>
                <p:nvPr/>
              </p:nvSpPr>
              <p:spPr>
                <a:xfrm>
                  <a:off x="7042622" y="2042412"/>
                  <a:ext cx="7689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761099A8-E5EC-4959-87BD-BA4807A396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2622" y="2042412"/>
                  <a:ext cx="76899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C04F091-16D5-4947-B976-2CDBF686113B}"/>
                </a:ext>
              </a:extLst>
            </p:cNvPr>
            <p:cNvCxnSpPr>
              <a:cxnSpLocks/>
            </p:cNvCxnSpPr>
            <p:nvPr/>
          </p:nvCxnSpPr>
          <p:spPr>
            <a:xfrm>
              <a:off x="6467891" y="2406822"/>
              <a:ext cx="747697" cy="148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22FDA409-4A2F-472E-9D9B-88C642C459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61076" y="2384966"/>
              <a:ext cx="6815" cy="26634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7FF5D16-9256-4439-966A-CEAB6D766BC8}"/>
                </a:ext>
              </a:extLst>
            </p:cNvPr>
            <p:cNvGrpSpPr/>
            <p:nvPr/>
          </p:nvGrpSpPr>
          <p:grpSpPr>
            <a:xfrm rot="16200000">
              <a:off x="8399265" y="2996371"/>
              <a:ext cx="1525932" cy="296863"/>
              <a:chOff x="2944757" y="2476014"/>
              <a:chExt cx="1674169" cy="296863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C7BF594-D99C-4CAD-8FD6-9A31709F2A6A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73EF68C-4913-48E5-83CA-6D6E4D38B201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CD271B03-FA31-436A-8A83-9274C95D026E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BDD67BA3-6ACA-4A7F-87C6-C1C5C1598BAE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5276CAC4-9433-4CE3-B482-BF1F984CA393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45877C1-C41E-42E6-8383-2F7FA8651476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CB34B391-A451-424E-9647-7B78391D8FDD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B308B68-67C4-404A-8D98-B5E4EED3AB1C}"/>
                  </a:ext>
                </a:extLst>
              </p:cNvPr>
              <p:cNvCxnSpPr>
                <a:cxnSpLocks/>
                <a:endCxn id="133" idx="0"/>
              </p:cNvCxnSpPr>
              <p:nvPr/>
            </p:nvCxnSpPr>
            <p:spPr bwMode="auto">
              <a:xfrm rot="5400000" flipH="1">
                <a:off x="3205226" y="2343427"/>
                <a:ext cx="8644" cy="52958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4871776E-616E-4ABE-934D-37CC8B43768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6E32375E-0B34-4588-AD72-E6AEDFF8BE1E}"/>
                    </a:ext>
                  </a:extLst>
                </p:cNvPr>
                <p:cNvSpPr/>
                <p:nvPr/>
              </p:nvSpPr>
              <p:spPr>
                <a:xfrm>
                  <a:off x="8194559" y="3817430"/>
                  <a:ext cx="75033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2.5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800" dirty="0"/>
                    <a:t>F</a:t>
                  </a:r>
                </a:p>
              </p:txBody>
            </p:sp>
          </mc:Choice>
          <mc:Fallback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6E32375E-0B34-4588-AD72-E6AEDFF8BE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4559" y="3817430"/>
                  <a:ext cx="750334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10000" r="-564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05E6F3FC-95F2-4363-9FF3-C2AED19BDA19}"/>
                </a:ext>
              </a:extLst>
            </p:cNvPr>
            <p:cNvGrpSpPr/>
            <p:nvPr/>
          </p:nvGrpSpPr>
          <p:grpSpPr>
            <a:xfrm>
              <a:off x="8990162" y="3903322"/>
              <a:ext cx="304800" cy="1165584"/>
              <a:chOff x="7852830" y="1909243"/>
              <a:chExt cx="304800" cy="1294463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81FA16BD-79B9-4959-AFBD-0A76A9397158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1C09F16E-74F6-4CB4-B223-1710A4B7CD70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133" name="Arc 132">
                    <a:extLst>
                      <a:ext uri="{FF2B5EF4-FFF2-40B4-BE49-F238E27FC236}">
                        <a16:creationId xmlns:a16="http://schemas.microsoft.com/office/drawing/2014/main" id="{C7A5BA48-2668-453B-AD3B-1A5AADD5EE8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4" name="Arc 133">
                    <a:extLst>
                      <a:ext uri="{FF2B5EF4-FFF2-40B4-BE49-F238E27FC236}">
                        <a16:creationId xmlns:a16="http://schemas.microsoft.com/office/drawing/2014/main" id="{B950808F-D806-4808-B7BD-65EF67DC6815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F7B3D2D0-08DF-43C5-B1A9-4A815A994CF8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131" name="Arc 130">
                    <a:extLst>
                      <a:ext uri="{FF2B5EF4-FFF2-40B4-BE49-F238E27FC236}">
                        <a16:creationId xmlns:a16="http://schemas.microsoft.com/office/drawing/2014/main" id="{0FC8887D-A256-4C02-8EC7-2C0420F1355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2" name="Arc 131">
                    <a:extLst>
                      <a:ext uri="{FF2B5EF4-FFF2-40B4-BE49-F238E27FC236}">
                        <a16:creationId xmlns:a16="http://schemas.microsoft.com/office/drawing/2014/main" id="{7E7EAA54-B70F-49C8-AA99-5E17AD5ABECC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486F1EF3-CC73-42A6-9721-F263262A683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129" name="Arc 128">
                    <a:extLst>
                      <a:ext uri="{FF2B5EF4-FFF2-40B4-BE49-F238E27FC236}">
                        <a16:creationId xmlns:a16="http://schemas.microsoft.com/office/drawing/2014/main" id="{07A7197F-F088-4DE5-8FFF-A3F5C9C1082A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0" name="Arc 129">
                    <a:extLst>
                      <a:ext uri="{FF2B5EF4-FFF2-40B4-BE49-F238E27FC236}">
                        <a16:creationId xmlns:a16="http://schemas.microsoft.com/office/drawing/2014/main" id="{5C489D62-F23E-43B0-9B8E-6D5490A5D96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7C5269E2-75FB-4410-8306-F568ECE73821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127" name="Arc 126">
                    <a:extLst>
                      <a:ext uri="{FF2B5EF4-FFF2-40B4-BE49-F238E27FC236}">
                        <a16:creationId xmlns:a16="http://schemas.microsoft.com/office/drawing/2014/main" id="{6C992FF8-948B-43EA-8D2E-4E66C3E7AE0B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8" name="Arc 127">
                    <a:extLst>
                      <a:ext uri="{FF2B5EF4-FFF2-40B4-BE49-F238E27FC236}">
                        <a16:creationId xmlns:a16="http://schemas.microsoft.com/office/drawing/2014/main" id="{024F9557-6684-4563-8367-D2AEF46885E0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5B869F00-965C-4422-88AF-BC62403B5051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125" name="Arc 124">
                    <a:extLst>
                      <a:ext uri="{FF2B5EF4-FFF2-40B4-BE49-F238E27FC236}">
                        <a16:creationId xmlns:a16="http://schemas.microsoft.com/office/drawing/2014/main" id="{BA1CDA84-AC16-4903-BBF2-38C811D236AB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6" name="Arc 125">
                    <a:extLst>
                      <a:ext uri="{FF2B5EF4-FFF2-40B4-BE49-F238E27FC236}">
                        <a16:creationId xmlns:a16="http://schemas.microsoft.com/office/drawing/2014/main" id="{12EC62A0-416B-4E43-9CB0-2D00909C8A95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id="{2AFF7187-0953-40BC-9EC2-7A0156DFBAEC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123" name="Arc 122">
                    <a:extLst>
                      <a:ext uri="{FF2B5EF4-FFF2-40B4-BE49-F238E27FC236}">
                        <a16:creationId xmlns:a16="http://schemas.microsoft.com/office/drawing/2014/main" id="{379665F6-0690-4EA0-B434-28EF83F82FA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4" name="Arc 123">
                    <a:extLst>
                      <a:ext uri="{FF2B5EF4-FFF2-40B4-BE49-F238E27FC236}">
                        <a16:creationId xmlns:a16="http://schemas.microsoft.com/office/drawing/2014/main" id="{A4664E4E-87B0-4F2A-AE62-2981D24551E2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C8F4BB32-C596-47C5-9FF4-F2998AE5997C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121" name="Arc 120">
                    <a:extLst>
                      <a:ext uri="{FF2B5EF4-FFF2-40B4-BE49-F238E27FC236}">
                        <a16:creationId xmlns:a16="http://schemas.microsoft.com/office/drawing/2014/main" id="{5DB5D016-5387-4E5F-A28D-6FA62BE8BA9E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2" name="Arc 121">
                    <a:extLst>
                      <a:ext uri="{FF2B5EF4-FFF2-40B4-BE49-F238E27FC236}">
                        <a16:creationId xmlns:a16="http://schemas.microsoft.com/office/drawing/2014/main" id="{CE0D43FA-4732-441E-9785-748AD8596925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042122AB-6764-47BB-9CA0-6113FAB4C814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5A9EBB59-ADD6-4C18-B79F-DA8474247099}"/>
                    </a:ext>
                  </a:extLst>
                </p:cNvPr>
                <p:cNvSpPr/>
                <p:nvPr/>
              </p:nvSpPr>
              <p:spPr>
                <a:xfrm>
                  <a:off x="9216813" y="4008006"/>
                  <a:ext cx="9156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r>
                    <a:rPr lang="en-US" sz="1800" dirty="0"/>
                    <a:t>mH</a:t>
                  </a:r>
                </a:p>
              </p:txBody>
            </p:sp>
          </mc:Choice>
          <mc:Fallback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5A9EBB59-ADD6-4C18-B79F-DA847424709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6813" y="4008006"/>
                  <a:ext cx="915635" cy="369332"/>
                </a:xfrm>
                <a:prstGeom prst="rect">
                  <a:avLst/>
                </a:prstGeom>
                <a:blipFill>
                  <a:blip r:embed="rId9"/>
                  <a:stretch>
                    <a:fillRect t="-9836" r="-533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7629E4F9-3B0B-4D25-B373-82F3373D34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17349" y="3425036"/>
              <a:ext cx="1" cy="4330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0BAD1A6D-E2BF-4D11-A689-48EDFC61ECA4}"/>
              </a:ext>
            </a:extLst>
          </p:cNvPr>
          <p:cNvSpPr txBox="1"/>
          <p:nvPr/>
        </p:nvSpPr>
        <p:spPr>
          <a:xfrm>
            <a:off x="8443003" y="5037866"/>
            <a:ext cx="2212486" cy="33855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Answer: -100mA </a:t>
            </a:r>
          </a:p>
        </p:txBody>
      </p:sp>
    </p:spTree>
    <p:extLst>
      <p:ext uri="{BB962C8B-B14F-4D97-AF65-F5344CB8AC3E}">
        <p14:creationId xmlns:p14="http://schemas.microsoft.com/office/powerpoint/2010/main" val="358684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57103B-FE73-4E90-80AE-02082FD0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of Answer to Example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16A409-602B-46EC-9E79-63DBC5141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676400"/>
            <a:ext cx="5334000" cy="4000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AD7F51-A1F1-4024-B7EF-F2E28A34640A}"/>
              </a:ext>
            </a:extLst>
          </p:cNvPr>
          <p:cNvSpPr txBox="1"/>
          <p:nvPr/>
        </p:nvSpPr>
        <p:spPr>
          <a:xfrm>
            <a:off x="9220200" y="4953000"/>
            <a:ext cx="2212486" cy="830997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How would this look if the damping were higher? lower?</a:t>
            </a:r>
          </a:p>
        </p:txBody>
      </p:sp>
    </p:spTree>
    <p:extLst>
      <p:ext uri="{BB962C8B-B14F-4D97-AF65-F5344CB8AC3E}">
        <p14:creationId xmlns:p14="http://schemas.microsoft.com/office/powerpoint/2010/main" val="242765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Quizzes March 9 and March 21</a:t>
            </a:r>
          </a:p>
          <a:p>
            <a:r>
              <a:rPr lang="en-US" dirty="0"/>
              <a:t>Stay ahead of homework assignments and reading</a:t>
            </a:r>
          </a:p>
          <a:p>
            <a:pPr lvl="1"/>
            <a:r>
              <a:rPr lang="en-US" dirty="0"/>
              <a:t>Homework 6A on second-order circuits is due Wednesday, March 9</a:t>
            </a:r>
          </a:p>
          <a:p>
            <a:pPr lvl="1"/>
            <a:r>
              <a:rPr lang="en-US" dirty="0"/>
              <a:t>Homework 6B due Monday, March 21</a:t>
            </a:r>
          </a:p>
          <a:p>
            <a:pPr lvl="1"/>
            <a:r>
              <a:rPr lang="en-US" dirty="0"/>
              <a:t>Not assigning Homework 6C</a:t>
            </a:r>
          </a:p>
          <a:p>
            <a:r>
              <a:rPr lang="en-US" b="1" dirty="0"/>
              <a:t>Exam 2 Wednesday, March 23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35404-3913-49A7-9565-BD614413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Topics For Exam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1D43-28C5-44AB-80C9-4C52DE67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Wednesday, March 23</a:t>
            </a:r>
            <a:r>
              <a:rPr lang="en-US" baseline="30000" dirty="0"/>
              <a:t>rd</a:t>
            </a:r>
            <a:r>
              <a:rPr lang="en-US" dirty="0"/>
              <a:t> in class</a:t>
            </a:r>
          </a:p>
          <a:p>
            <a:r>
              <a:rPr lang="en-US" dirty="0"/>
              <a:t>Topics from Exam 1</a:t>
            </a:r>
          </a:p>
          <a:p>
            <a:pPr lvl="1"/>
            <a:r>
              <a:rPr lang="en-US" sz="1400" dirty="0"/>
              <a:t>Voltage, current, and resistance</a:t>
            </a:r>
          </a:p>
          <a:p>
            <a:pPr lvl="1"/>
            <a:r>
              <a:rPr lang="en-US" sz="1400" dirty="0"/>
              <a:t>Ohm’s law, KVL, KCL</a:t>
            </a:r>
          </a:p>
          <a:p>
            <a:pPr lvl="1"/>
            <a:r>
              <a:rPr lang="en-US" sz="1400" dirty="0"/>
              <a:t>Power and sources</a:t>
            </a:r>
          </a:p>
          <a:p>
            <a:pPr lvl="1"/>
            <a:r>
              <a:rPr lang="en-US" sz="1400" dirty="0"/>
              <a:t>Open, short, parallel, series</a:t>
            </a:r>
          </a:p>
          <a:p>
            <a:pPr lvl="1"/>
            <a:r>
              <a:rPr lang="en-US" sz="1400" dirty="0"/>
              <a:t>Voltage dividers, current dividers</a:t>
            </a:r>
          </a:p>
          <a:p>
            <a:pPr lvl="1"/>
            <a:r>
              <a:rPr lang="en-US" sz="1400" dirty="0"/>
              <a:t>Wye-delta transformation</a:t>
            </a:r>
          </a:p>
          <a:p>
            <a:pPr lvl="1"/>
            <a:r>
              <a:rPr lang="en-US" sz="1400" dirty="0"/>
              <a:t>Node-voltage circuit analysis method</a:t>
            </a:r>
          </a:p>
          <a:p>
            <a:pPr lvl="1"/>
            <a:r>
              <a:rPr lang="en-US" sz="1400" dirty="0"/>
              <a:t>Mesh-current circuit analysis method</a:t>
            </a:r>
          </a:p>
          <a:p>
            <a:pPr lvl="1"/>
            <a:r>
              <a:rPr lang="en-US" sz="1400" dirty="0"/>
              <a:t>Superposition</a:t>
            </a:r>
          </a:p>
          <a:p>
            <a:pPr lvl="1"/>
            <a:r>
              <a:rPr lang="en-US" sz="1400" dirty="0"/>
              <a:t>Thevenin and Norton equivalents</a:t>
            </a:r>
          </a:p>
          <a:p>
            <a:pPr lvl="1"/>
            <a:r>
              <a:rPr lang="en-US" sz="1400" dirty="0"/>
              <a:t>Source transformations</a:t>
            </a:r>
          </a:p>
          <a:p>
            <a:pPr lvl="1"/>
            <a:r>
              <a:rPr lang="en-US" sz="1400" dirty="0"/>
              <a:t>Maximum power transfer</a:t>
            </a:r>
          </a:p>
          <a:p>
            <a:r>
              <a:rPr lang="en-US" dirty="0"/>
              <a:t>New Topics</a:t>
            </a:r>
          </a:p>
          <a:p>
            <a:pPr lvl="1"/>
            <a:r>
              <a:rPr lang="en-US" sz="1400" dirty="0"/>
              <a:t>Op-Amps</a:t>
            </a:r>
          </a:p>
          <a:p>
            <a:pPr lvl="1"/>
            <a:r>
              <a:rPr lang="en-US" sz="1400" dirty="0"/>
              <a:t>Capacitors and inductors</a:t>
            </a:r>
          </a:p>
          <a:p>
            <a:pPr lvl="1"/>
            <a:r>
              <a:rPr lang="en-US" sz="1400" dirty="0"/>
              <a:t>First-order circuits (RL or RC)</a:t>
            </a:r>
          </a:p>
          <a:p>
            <a:pPr lvl="1"/>
            <a:r>
              <a:rPr lang="en-US" sz="1400" dirty="0"/>
              <a:t>Second-order circuits (RLC)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493EF3-D04C-4970-891F-C9FBA958A3EB}"/>
              </a:ext>
            </a:extLst>
          </p:cNvPr>
          <p:cNvSpPr txBox="1"/>
          <p:nvPr/>
        </p:nvSpPr>
        <p:spPr>
          <a:xfrm>
            <a:off x="6324600" y="1770310"/>
            <a:ext cx="5181599" cy="3847207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j-lt"/>
              </a:rPr>
              <a:t>Exam 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Mar 23</a:t>
            </a:r>
            <a:r>
              <a:rPr lang="en-US" sz="2000" baseline="30000" dirty="0">
                <a:latin typeface="+mj-lt"/>
              </a:rPr>
              <a:t>rd</a:t>
            </a:r>
            <a:r>
              <a:rPr lang="en-US" sz="2000" dirty="0">
                <a:latin typeface="+mj-lt"/>
              </a:rPr>
              <a:t>, 2022 at 4pm in class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75 minutes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Covers anything through today’s class, including problem solving and conceptual material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You may have one handwritten 8.5”x11” </a:t>
            </a:r>
            <a:r>
              <a:rPr lang="en-US" sz="2000" dirty="0" err="1">
                <a:latin typeface="+mj-lt"/>
              </a:rPr>
              <a:t>notesheet</a:t>
            </a:r>
            <a:r>
              <a:rPr lang="en-US" sz="2000" dirty="0">
                <a:latin typeface="+mj-lt"/>
              </a:rPr>
              <a:t> front and back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Aggie Honor Code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Next two classes are quizzes, more example problems, and review exercises</a:t>
            </a:r>
          </a:p>
        </p:txBody>
      </p:sp>
    </p:spTree>
    <p:extLst>
      <p:ext uri="{BB962C8B-B14F-4D97-AF65-F5344CB8AC3E}">
        <p14:creationId xmlns:p14="http://schemas.microsoft.com/office/powerpoint/2010/main" val="102877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DFA6-337E-48B2-B813-8025FB44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 from last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9826E-8AE2-40D0-A877-6B75612FD9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6532646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assuming no initial charge on the capacitor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9826E-8AE2-40D0-A877-6B75612FD9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6532646" cy="5196840"/>
              </a:xfrm>
              <a:blipFill>
                <a:blip r:embed="rId2"/>
                <a:stretch>
                  <a:fillRect l="-1027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3F09BA8-DFE5-4C81-8F9A-8BBB5CB6F63B}"/>
              </a:ext>
            </a:extLst>
          </p:cNvPr>
          <p:cNvGrpSpPr/>
          <p:nvPr/>
        </p:nvGrpSpPr>
        <p:grpSpPr>
          <a:xfrm>
            <a:off x="6422902" y="1676400"/>
            <a:ext cx="4718113" cy="1995304"/>
            <a:chOff x="4242958" y="1209931"/>
            <a:chExt cx="4718113" cy="19953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21B6B3B-8274-4C77-9331-B578C2E89CA8}"/>
                    </a:ext>
                  </a:extLst>
                </p:cNvPr>
                <p:cNvSpPr txBox="1"/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1" name="TextBox 14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BE25D9C-BDC0-4BA0-A984-B37B75870F5F}"/>
                    </a:ext>
                  </a:extLst>
                </p:cNvPr>
                <p:cNvSpPr txBox="1"/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2" name="TextBox 14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3FE3CF7-316B-4F13-8DC8-AD779E5C9E05}"/>
                    </a:ext>
                  </a:extLst>
                </p:cNvPr>
                <p:cNvSpPr txBox="1"/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1250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3" name="TextBox 14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34C4F1-3C79-436B-BBFC-12CE3358C338}"/>
                </a:ext>
              </a:extLst>
            </p:cNvPr>
            <p:cNvCxnSpPr/>
            <p:nvPr/>
          </p:nvCxnSpPr>
          <p:spPr>
            <a:xfrm>
              <a:off x="4928182" y="31924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E78674-9573-472A-BE4B-BD9EBE3BDB5A}"/>
                </a:ext>
              </a:extLst>
            </p:cNvPr>
            <p:cNvGrpSpPr/>
            <p:nvPr/>
          </p:nvGrpSpPr>
          <p:grpSpPr>
            <a:xfrm rot="5400000">
              <a:off x="5783701" y="2187733"/>
              <a:ext cx="1724025" cy="296863"/>
              <a:chOff x="2894901" y="2476014"/>
              <a:chExt cx="1724025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B8FA5FE-8636-41C6-B947-0B0C874F7865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7871E84-7DCF-4E60-B97D-CFBBE9938EF8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8139F2D-F196-4A83-9ACE-B2B75B1B97DB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5453AB-848C-4A6B-B64A-492BA7B09ABB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2E772BF-211E-49B7-A14B-C2551FEE87C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AF0D80F-1292-40C8-96D9-429842862D6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7206386-ACCC-43CB-8940-1AB0D69ECF3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904AEF4-BCB7-48BA-B798-25EC2997876E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0F699BA-65C4-4B22-93D0-A6A8408B5FC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EDB992-7168-4663-A35C-4A7C0CA52B37}"/>
                </a:ext>
              </a:extLst>
            </p:cNvPr>
            <p:cNvGrpSpPr/>
            <p:nvPr/>
          </p:nvGrpSpPr>
          <p:grpSpPr>
            <a:xfrm rot="5400000">
              <a:off x="7118466" y="2074427"/>
              <a:ext cx="1728217" cy="533400"/>
              <a:chOff x="4922959" y="1219200"/>
              <a:chExt cx="1728217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6064B28-5B1C-4D2E-B614-7028FC20E2D5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A8768EE-2A0F-445C-A51D-96F394CA8A45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570FE29-15ED-46CB-8B2A-63D9A86AC8DB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0367937-1D9B-4AB5-AC78-5D95EDA1BF82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6645FE-0761-4FFF-B3BC-72211455D37B}"/>
                </a:ext>
              </a:extLst>
            </p:cNvPr>
            <p:cNvGrpSpPr/>
            <p:nvPr/>
          </p:nvGrpSpPr>
          <p:grpSpPr>
            <a:xfrm rot="16200000">
              <a:off x="5647112" y="621126"/>
              <a:ext cx="304800" cy="1728216"/>
              <a:chOff x="7852830" y="1475490"/>
              <a:chExt cx="304800" cy="172821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DF2AAB-1215-42D5-96FC-466388255C02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3415E712-7656-4321-B0FD-24E2029A2E55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51" name="Arc 50">
                    <a:extLst>
                      <a:ext uri="{FF2B5EF4-FFF2-40B4-BE49-F238E27FC236}">
                        <a16:creationId xmlns:a16="http://schemas.microsoft.com/office/drawing/2014/main" id="{C61F0C18-7C89-4032-BFB4-828D5588F2D1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2" name="Arc 51">
                    <a:extLst>
                      <a:ext uri="{FF2B5EF4-FFF2-40B4-BE49-F238E27FC236}">
                        <a16:creationId xmlns:a16="http://schemas.microsoft.com/office/drawing/2014/main" id="{DEDC4578-F242-4C91-BC53-6757C3095247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5EBA74C3-2EDF-48F1-AC12-ED62A68A199F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9" name="Arc 48">
                    <a:extLst>
                      <a:ext uri="{FF2B5EF4-FFF2-40B4-BE49-F238E27FC236}">
                        <a16:creationId xmlns:a16="http://schemas.microsoft.com/office/drawing/2014/main" id="{D917A62F-BED9-4D4D-80FC-E4350280BD4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0" name="Arc 49">
                    <a:extLst>
                      <a:ext uri="{FF2B5EF4-FFF2-40B4-BE49-F238E27FC236}">
                        <a16:creationId xmlns:a16="http://schemas.microsoft.com/office/drawing/2014/main" id="{4A601542-A4C1-4F5C-82CE-53EC6FB274C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EF36FC6B-01C1-4348-8C04-16027DA31A8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7" name="Arc 46">
                    <a:extLst>
                      <a:ext uri="{FF2B5EF4-FFF2-40B4-BE49-F238E27FC236}">
                        <a16:creationId xmlns:a16="http://schemas.microsoft.com/office/drawing/2014/main" id="{4F76738A-8EEC-4ABE-BADB-1820860EDC3C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8" name="Arc 47">
                    <a:extLst>
                      <a:ext uri="{FF2B5EF4-FFF2-40B4-BE49-F238E27FC236}">
                        <a16:creationId xmlns:a16="http://schemas.microsoft.com/office/drawing/2014/main" id="{BCABB23E-385C-4BEA-BBCC-52840D175EB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945FC9E5-826E-4196-BFC2-9166B742A50E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5" name="Arc 44">
                    <a:extLst>
                      <a:ext uri="{FF2B5EF4-FFF2-40B4-BE49-F238E27FC236}">
                        <a16:creationId xmlns:a16="http://schemas.microsoft.com/office/drawing/2014/main" id="{65E87C0F-81F0-460F-9109-4A3617C0479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6" name="Arc 45">
                    <a:extLst>
                      <a:ext uri="{FF2B5EF4-FFF2-40B4-BE49-F238E27FC236}">
                        <a16:creationId xmlns:a16="http://schemas.microsoft.com/office/drawing/2014/main" id="{5B8E0EB6-5587-43CC-8530-8251378B597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4529D3E5-F4D4-41CC-9DC5-351E72F955A0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3" name="Arc 42">
                    <a:extLst>
                      <a:ext uri="{FF2B5EF4-FFF2-40B4-BE49-F238E27FC236}">
                        <a16:creationId xmlns:a16="http://schemas.microsoft.com/office/drawing/2014/main" id="{90A61637-BDA9-4816-B7C4-C777EB43879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C043C125-270E-4A5C-9631-E44D060E47A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0FBC437-156C-4344-B2B1-C6D8E02A1309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41" name="Arc 40">
                    <a:extLst>
                      <a:ext uri="{FF2B5EF4-FFF2-40B4-BE49-F238E27FC236}">
                        <a16:creationId xmlns:a16="http://schemas.microsoft.com/office/drawing/2014/main" id="{EB88D0F6-812E-46D3-A8C0-A308DB7E9FA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E4FC0FA3-E10D-44D3-8D46-B1437D1F69E9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EEFD9A83-841C-4BFF-99F9-2872CD105F45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39" name="Arc 38">
                    <a:extLst>
                      <a:ext uri="{FF2B5EF4-FFF2-40B4-BE49-F238E27FC236}">
                        <a16:creationId xmlns:a16="http://schemas.microsoft.com/office/drawing/2014/main" id="{D61D340A-0C9C-437A-9446-FE532683ABB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0" name="Arc 39">
                    <a:extLst>
                      <a:ext uri="{FF2B5EF4-FFF2-40B4-BE49-F238E27FC236}">
                        <a16:creationId xmlns:a16="http://schemas.microsoft.com/office/drawing/2014/main" id="{8D41704F-2AE3-4275-A043-7C347A8D9FF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73D74E-43B8-4618-A34C-695E4C64DD02}"/>
                  </a:ext>
                </a:extLst>
              </p:cNvPr>
              <p:cNvCxnSpPr/>
              <p:nvPr/>
            </p:nvCxnSpPr>
            <p:spPr>
              <a:xfrm>
                <a:off x="8004349" y="1475490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A94C7ED-6C83-41A1-AE46-42A139A6298E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906751-97AE-4CD8-BC24-28E22463ED06}"/>
                </a:ext>
              </a:extLst>
            </p:cNvPr>
            <p:cNvSpPr txBox="1"/>
            <p:nvPr/>
          </p:nvSpPr>
          <p:spPr>
            <a:xfrm>
              <a:off x="8109621" y="17862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C45F6AC-11CB-4F69-BED5-E564472A8150}"/>
                    </a:ext>
                  </a:extLst>
                </p:cNvPr>
                <p:cNvSpPr txBox="1"/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48" name="TextBox 14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0AC1A7-8E5C-4F46-8773-AC5EBC84C4CA}"/>
                </a:ext>
              </a:extLst>
            </p:cNvPr>
            <p:cNvSpPr txBox="1"/>
            <p:nvPr/>
          </p:nvSpPr>
          <p:spPr>
            <a:xfrm>
              <a:off x="8120254" y="24255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BEA423-A787-4C1E-B7EF-DAB644D371C2}"/>
                </a:ext>
              </a:extLst>
            </p:cNvPr>
            <p:cNvCxnSpPr/>
            <p:nvPr/>
          </p:nvCxnSpPr>
          <p:spPr bwMode="auto">
            <a:xfrm flipV="1">
              <a:off x="4934200" y="14679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98">
              <a:extLst>
                <a:ext uri="{FF2B5EF4-FFF2-40B4-BE49-F238E27FC236}">
                  <a16:creationId xmlns:a16="http://schemas.microsoft.com/office/drawing/2014/main" id="{30B2D4C6-0177-4F54-A553-663BC252AC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5600" y="2078488"/>
              <a:ext cx="457200" cy="480675"/>
              <a:chOff x="990600" y="2834859"/>
              <a:chExt cx="457200" cy="48053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176FF53-8AF0-4BE0-B5B3-3DCB4E7D9F87}"/>
                  </a:ext>
                </a:extLst>
              </p:cNvPr>
              <p:cNvSpPr/>
              <p:nvPr/>
            </p:nvSpPr>
            <p:spPr>
              <a:xfrm>
                <a:off x="990600" y="2859289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27" name="TextBox 100">
                <a:extLst>
                  <a:ext uri="{FF2B5EF4-FFF2-40B4-BE49-F238E27FC236}">
                    <a16:creationId xmlns:a16="http://schemas.microsoft.com/office/drawing/2014/main" id="{1467158A-360E-4B3D-AC68-17F635BB9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28" name="TextBox 101">
                <a:extLst>
                  <a:ext uri="{FF2B5EF4-FFF2-40B4-BE49-F238E27FC236}">
                    <a16:creationId xmlns:a16="http://schemas.microsoft.com/office/drawing/2014/main" id="{A27A570B-3707-4819-A7C7-CF9CA9D83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CFCA052-5345-4253-A087-93D2776473F6}"/>
                    </a:ext>
                  </a:extLst>
                </p:cNvPr>
                <p:cNvSpPr txBox="1"/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975512D-0D73-46E5-B116-13CA9E222E18}"/>
                </a:ext>
              </a:extLst>
            </p:cNvPr>
            <p:cNvCxnSpPr/>
            <p:nvPr/>
          </p:nvCxnSpPr>
          <p:spPr>
            <a:xfrm>
              <a:off x="8155868" y="1263528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0D7287A-B9CF-4BF2-98CA-7E42C9DF9925}"/>
                    </a:ext>
                  </a:extLst>
                </p:cNvPr>
                <p:cNvSpPr txBox="1"/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1E0701-CA58-45EE-9569-D27E5CCD1915}"/>
                </a:ext>
              </a:extLst>
            </p:cNvPr>
            <p:cNvGrpSpPr/>
            <p:nvPr/>
          </p:nvGrpSpPr>
          <p:grpSpPr>
            <a:xfrm>
              <a:off x="6640365" y="1209931"/>
              <a:ext cx="1353351" cy="616920"/>
              <a:chOff x="4936052" y="1202631"/>
              <a:chExt cx="1353351" cy="61692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35E5CCF-6548-43D5-AC3D-A6861521C2A4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A9B2293-CF51-4D0A-A4E3-0B4C591EBE86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8F364C1-C0FD-4E2D-B374-4FB622522439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419163A2-D6D4-4B69-9552-20D0DB130394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34405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DFA6-337E-48B2-B813-8025FB44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F09BA8-DFE5-4C81-8F9A-8BBB5CB6F63B}"/>
              </a:ext>
            </a:extLst>
          </p:cNvPr>
          <p:cNvGrpSpPr/>
          <p:nvPr/>
        </p:nvGrpSpPr>
        <p:grpSpPr>
          <a:xfrm>
            <a:off x="6781800" y="1433696"/>
            <a:ext cx="4718113" cy="1995304"/>
            <a:chOff x="4242958" y="1209931"/>
            <a:chExt cx="4718113" cy="19953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21B6B3B-8274-4C77-9331-B578C2E89CA8}"/>
                    </a:ext>
                  </a:extLst>
                </p:cNvPr>
                <p:cNvSpPr txBox="1"/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1" name="TextBox 14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BE25D9C-BDC0-4BA0-A984-B37B75870F5F}"/>
                    </a:ext>
                  </a:extLst>
                </p:cNvPr>
                <p:cNvSpPr txBox="1"/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2" name="TextBox 14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3FE3CF7-316B-4F13-8DC8-AD779E5C9E05}"/>
                    </a:ext>
                  </a:extLst>
                </p:cNvPr>
                <p:cNvSpPr txBox="1"/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1250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3" name="TextBox 14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34C4F1-3C79-436B-BBFC-12CE3358C338}"/>
                </a:ext>
              </a:extLst>
            </p:cNvPr>
            <p:cNvCxnSpPr/>
            <p:nvPr/>
          </p:nvCxnSpPr>
          <p:spPr>
            <a:xfrm>
              <a:off x="4928182" y="31924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E78674-9573-472A-BE4B-BD9EBE3BDB5A}"/>
                </a:ext>
              </a:extLst>
            </p:cNvPr>
            <p:cNvGrpSpPr/>
            <p:nvPr/>
          </p:nvGrpSpPr>
          <p:grpSpPr>
            <a:xfrm rot="5400000">
              <a:off x="5783701" y="2187733"/>
              <a:ext cx="1724025" cy="296863"/>
              <a:chOff x="2894901" y="2476014"/>
              <a:chExt cx="1724025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B8FA5FE-8636-41C6-B947-0B0C874F7865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7871E84-7DCF-4E60-B97D-CFBBE9938EF8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8139F2D-F196-4A83-9ACE-B2B75B1B97DB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5453AB-848C-4A6B-B64A-492BA7B09ABB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2E772BF-211E-49B7-A14B-C2551FEE87C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AF0D80F-1292-40C8-96D9-429842862D6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7206386-ACCC-43CB-8940-1AB0D69ECF3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904AEF4-BCB7-48BA-B798-25EC2997876E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0F699BA-65C4-4B22-93D0-A6A8408B5FC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EDB992-7168-4663-A35C-4A7C0CA52B37}"/>
                </a:ext>
              </a:extLst>
            </p:cNvPr>
            <p:cNvGrpSpPr/>
            <p:nvPr/>
          </p:nvGrpSpPr>
          <p:grpSpPr>
            <a:xfrm rot="5400000">
              <a:off x="7118466" y="2074427"/>
              <a:ext cx="1728217" cy="533400"/>
              <a:chOff x="4922959" y="1219200"/>
              <a:chExt cx="1728217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6064B28-5B1C-4D2E-B614-7028FC20E2D5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A8768EE-2A0F-445C-A51D-96F394CA8A45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570FE29-15ED-46CB-8B2A-63D9A86AC8DB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0367937-1D9B-4AB5-AC78-5D95EDA1BF82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6645FE-0761-4FFF-B3BC-72211455D37B}"/>
                </a:ext>
              </a:extLst>
            </p:cNvPr>
            <p:cNvGrpSpPr/>
            <p:nvPr/>
          </p:nvGrpSpPr>
          <p:grpSpPr>
            <a:xfrm rot="16200000">
              <a:off x="5647112" y="621126"/>
              <a:ext cx="304800" cy="1728216"/>
              <a:chOff x="7852830" y="1475490"/>
              <a:chExt cx="304800" cy="172821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DF2AAB-1215-42D5-96FC-466388255C02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3415E712-7656-4321-B0FD-24E2029A2E55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51" name="Arc 50">
                    <a:extLst>
                      <a:ext uri="{FF2B5EF4-FFF2-40B4-BE49-F238E27FC236}">
                        <a16:creationId xmlns:a16="http://schemas.microsoft.com/office/drawing/2014/main" id="{C61F0C18-7C89-4032-BFB4-828D5588F2D1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2" name="Arc 51">
                    <a:extLst>
                      <a:ext uri="{FF2B5EF4-FFF2-40B4-BE49-F238E27FC236}">
                        <a16:creationId xmlns:a16="http://schemas.microsoft.com/office/drawing/2014/main" id="{DEDC4578-F242-4C91-BC53-6757C3095247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5EBA74C3-2EDF-48F1-AC12-ED62A68A199F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9" name="Arc 48">
                    <a:extLst>
                      <a:ext uri="{FF2B5EF4-FFF2-40B4-BE49-F238E27FC236}">
                        <a16:creationId xmlns:a16="http://schemas.microsoft.com/office/drawing/2014/main" id="{D917A62F-BED9-4D4D-80FC-E4350280BD4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0" name="Arc 49">
                    <a:extLst>
                      <a:ext uri="{FF2B5EF4-FFF2-40B4-BE49-F238E27FC236}">
                        <a16:creationId xmlns:a16="http://schemas.microsoft.com/office/drawing/2014/main" id="{4A601542-A4C1-4F5C-82CE-53EC6FB274C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EF36FC6B-01C1-4348-8C04-16027DA31A8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7" name="Arc 46">
                    <a:extLst>
                      <a:ext uri="{FF2B5EF4-FFF2-40B4-BE49-F238E27FC236}">
                        <a16:creationId xmlns:a16="http://schemas.microsoft.com/office/drawing/2014/main" id="{4F76738A-8EEC-4ABE-BADB-1820860EDC3C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8" name="Arc 47">
                    <a:extLst>
                      <a:ext uri="{FF2B5EF4-FFF2-40B4-BE49-F238E27FC236}">
                        <a16:creationId xmlns:a16="http://schemas.microsoft.com/office/drawing/2014/main" id="{BCABB23E-385C-4BEA-BBCC-52840D175EB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945FC9E5-826E-4196-BFC2-9166B742A50E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5" name="Arc 44">
                    <a:extLst>
                      <a:ext uri="{FF2B5EF4-FFF2-40B4-BE49-F238E27FC236}">
                        <a16:creationId xmlns:a16="http://schemas.microsoft.com/office/drawing/2014/main" id="{65E87C0F-81F0-460F-9109-4A3617C0479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6" name="Arc 45">
                    <a:extLst>
                      <a:ext uri="{FF2B5EF4-FFF2-40B4-BE49-F238E27FC236}">
                        <a16:creationId xmlns:a16="http://schemas.microsoft.com/office/drawing/2014/main" id="{5B8E0EB6-5587-43CC-8530-8251378B597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4529D3E5-F4D4-41CC-9DC5-351E72F955A0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3" name="Arc 42">
                    <a:extLst>
                      <a:ext uri="{FF2B5EF4-FFF2-40B4-BE49-F238E27FC236}">
                        <a16:creationId xmlns:a16="http://schemas.microsoft.com/office/drawing/2014/main" id="{90A61637-BDA9-4816-B7C4-C777EB43879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C043C125-270E-4A5C-9631-E44D060E47A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0FBC437-156C-4344-B2B1-C6D8E02A1309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41" name="Arc 40">
                    <a:extLst>
                      <a:ext uri="{FF2B5EF4-FFF2-40B4-BE49-F238E27FC236}">
                        <a16:creationId xmlns:a16="http://schemas.microsoft.com/office/drawing/2014/main" id="{EB88D0F6-812E-46D3-A8C0-A308DB7E9FA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E4FC0FA3-E10D-44D3-8D46-B1437D1F69E9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EEFD9A83-841C-4BFF-99F9-2872CD105F45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39" name="Arc 38">
                    <a:extLst>
                      <a:ext uri="{FF2B5EF4-FFF2-40B4-BE49-F238E27FC236}">
                        <a16:creationId xmlns:a16="http://schemas.microsoft.com/office/drawing/2014/main" id="{D61D340A-0C9C-437A-9446-FE532683ABB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0" name="Arc 39">
                    <a:extLst>
                      <a:ext uri="{FF2B5EF4-FFF2-40B4-BE49-F238E27FC236}">
                        <a16:creationId xmlns:a16="http://schemas.microsoft.com/office/drawing/2014/main" id="{8D41704F-2AE3-4275-A043-7C347A8D9FF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73D74E-43B8-4618-A34C-695E4C64DD02}"/>
                  </a:ext>
                </a:extLst>
              </p:cNvPr>
              <p:cNvCxnSpPr/>
              <p:nvPr/>
            </p:nvCxnSpPr>
            <p:spPr>
              <a:xfrm>
                <a:off x="8004349" y="1475490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A94C7ED-6C83-41A1-AE46-42A139A6298E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906751-97AE-4CD8-BC24-28E22463ED06}"/>
                </a:ext>
              </a:extLst>
            </p:cNvPr>
            <p:cNvSpPr txBox="1"/>
            <p:nvPr/>
          </p:nvSpPr>
          <p:spPr>
            <a:xfrm>
              <a:off x="8109621" y="17862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C45F6AC-11CB-4F69-BED5-E564472A8150}"/>
                    </a:ext>
                  </a:extLst>
                </p:cNvPr>
                <p:cNvSpPr txBox="1"/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48" name="TextBox 14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0AC1A7-8E5C-4F46-8773-AC5EBC84C4CA}"/>
                </a:ext>
              </a:extLst>
            </p:cNvPr>
            <p:cNvSpPr txBox="1"/>
            <p:nvPr/>
          </p:nvSpPr>
          <p:spPr>
            <a:xfrm>
              <a:off x="8120254" y="24255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BEA423-A787-4C1E-B7EF-DAB644D371C2}"/>
                </a:ext>
              </a:extLst>
            </p:cNvPr>
            <p:cNvCxnSpPr/>
            <p:nvPr/>
          </p:nvCxnSpPr>
          <p:spPr bwMode="auto">
            <a:xfrm flipV="1">
              <a:off x="4934200" y="14679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98">
              <a:extLst>
                <a:ext uri="{FF2B5EF4-FFF2-40B4-BE49-F238E27FC236}">
                  <a16:creationId xmlns:a16="http://schemas.microsoft.com/office/drawing/2014/main" id="{30B2D4C6-0177-4F54-A553-663BC252AC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5600" y="2078488"/>
              <a:ext cx="457200" cy="480675"/>
              <a:chOff x="990600" y="2834859"/>
              <a:chExt cx="457200" cy="48053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176FF53-8AF0-4BE0-B5B3-3DCB4E7D9F87}"/>
                  </a:ext>
                </a:extLst>
              </p:cNvPr>
              <p:cNvSpPr/>
              <p:nvPr/>
            </p:nvSpPr>
            <p:spPr>
              <a:xfrm>
                <a:off x="990600" y="2859289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27" name="TextBox 100">
                <a:extLst>
                  <a:ext uri="{FF2B5EF4-FFF2-40B4-BE49-F238E27FC236}">
                    <a16:creationId xmlns:a16="http://schemas.microsoft.com/office/drawing/2014/main" id="{1467158A-360E-4B3D-AC68-17F635BB9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28" name="TextBox 101">
                <a:extLst>
                  <a:ext uri="{FF2B5EF4-FFF2-40B4-BE49-F238E27FC236}">
                    <a16:creationId xmlns:a16="http://schemas.microsoft.com/office/drawing/2014/main" id="{A27A570B-3707-4819-A7C7-CF9CA9D83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CFCA052-5345-4253-A087-93D2776473F6}"/>
                    </a:ext>
                  </a:extLst>
                </p:cNvPr>
                <p:cNvSpPr txBox="1"/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975512D-0D73-46E5-B116-13CA9E222E18}"/>
                </a:ext>
              </a:extLst>
            </p:cNvPr>
            <p:cNvCxnSpPr/>
            <p:nvPr/>
          </p:nvCxnSpPr>
          <p:spPr>
            <a:xfrm>
              <a:off x="8155868" y="1263528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0D7287A-B9CF-4BF2-98CA-7E42C9DF9925}"/>
                    </a:ext>
                  </a:extLst>
                </p:cNvPr>
                <p:cNvSpPr txBox="1"/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1E0701-CA58-45EE-9569-D27E5CCD1915}"/>
                </a:ext>
              </a:extLst>
            </p:cNvPr>
            <p:cNvGrpSpPr/>
            <p:nvPr/>
          </p:nvGrpSpPr>
          <p:grpSpPr>
            <a:xfrm>
              <a:off x="6640365" y="1209931"/>
              <a:ext cx="1353351" cy="616920"/>
              <a:chOff x="4936052" y="1202631"/>
              <a:chExt cx="1353351" cy="61692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35E5CCF-6548-43D5-AC3D-A6861521C2A4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A9B2293-CF51-4D0A-A4E3-0B4C591EBE86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8F364C1-C0FD-4E2D-B374-4FB622522439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419163A2-D6D4-4B69-9552-20D0DB130394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18663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DC8F-4510-42A0-8615-86BD5DD7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</p:spTree>
    <p:extLst>
      <p:ext uri="{BB962C8B-B14F-4D97-AF65-F5344CB8AC3E}">
        <p14:creationId xmlns:p14="http://schemas.microsoft.com/office/powerpoint/2010/main" val="27830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0386-FD30-418D-BAE9-8615BF546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</p:spTree>
    <p:extLst>
      <p:ext uri="{BB962C8B-B14F-4D97-AF65-F5344CB8AC3E}">
        <p14:creationId xmlns:p14="http://schemas.microsoft.com/office/powerpoint/2010/main" val="100319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DDFC-78E9-4411-8DD6-E541A74B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0D81BF-055C-4A42-888F-F8A3D4F9C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1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A7BA-83EA-4917-A82D-F3D124545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Change the Resistance?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9CA089-0B6D-4C66-98DD-2B5D5C08F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6629400" cy="49720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A9630C-9640-4525-A021-46F4F1E6144F}"/>
                  </a:ext>
                </a:extLst>
              </p:cNvPr>
              <p:cNvSpPr txBox="1"/>
              <p:nvPr/>
            </p:nvSpPr>
            <p:spPr>
              <a:xfrm>
                <a:off x="9342212" y="2597073"/>
                <a:ext cx="91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A9630C-9640-4525-A021-46F4F1E61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212" y="2597073"/>
                <a:ext cx="91666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7092DB-9C30-46CB-9A28-D329B15EF404}"/>
                  </a:ext>
                </a:extLst>
              </p:cNvPr>
              <p:cNvSpPr txBox="1"/>
              <p:nvPr/>
            </p:nvSpPr>
            <p:spPr>
              <a:xfrm>
                <a:off x="7565942" y="2268207"/>
                <a:ext cx="1002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400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𝑚𝐻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7092DB-9C30-46CB-9A28-D329B15EF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942" y="2268207"/>
                <a:ext cx="10025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E62DC9-5C4D-47FB-98C3-EF5B21D0C313}"/>
                  </a:ext>
                </a:extLst>
              </p:cNvPr>
              <p:cNvSpPr txBox="1"/>
              <p:nvPr/>
            </p:nvSpPr>
            <p:spPr>
              <a:xfrm>
                <a:off x="7898742" y="2843282"/>
                <a:ext cx="918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1250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E62DC9-5C4D-47FB-98C3-EF5B21D0C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742" y="2843282"/>
                <a:ext cx="91884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91E5D-E3C0-4713-9E32-6E8AAF4B8EA9}"/>
              </a:ext>
            </a:extLst>
          </p:cNvPr>
          <p:cNvCxnSpPr/>
          <p:nvPr/>
        </p:nvCxnSpPr>
        <p:spPr>
          <a:xfrm>
            <a:off x="7162224" y="3844875"/>
            <a:ext cx="3077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C7B71A47-8B0E-4351-AFCD-4B81020D3864}"/>
              </a:ext>
            </a:extLst>
          </p:cNvPr>
          <p:cNvGrpSpPr/>
          <p:nvPr/>
        </p:nvGrpSpPr>
        <p:grpSpPr>
          <a:xfrm rot="5400000">
            <a:off x="8017743" y="2840123"/>
            <a:ext cx="1724025" cy="296863"/>
            <a:chOff x="2894901" y="2476014"/>
            <a:chExt cx="1724025" cy="296863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58D9051-4D2A-431A-9D87-75A96465015F}"/>
                </a:ext>
              </a:extLst>
            </p:cNvPr>
            <p:cNvCxnSpPr/>
            <p:nvPr/>
          </p:nvCxnSpPr>
          <p:spPr bwMode="auto">
            <a:xfrm rot="16200000">
              <a:off x="3429095" y="2521258"/>
              <a:ext cx="136525" cy="460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1F1A91F-AF31-4447-9130-D60BFC216D51}"/>
                </a:ext>
              </a:extLst>
            </p:cNvPr>
            <p:cNvCxnSpPr/>
            <p:nvPr/>
          </p:nvCxnSpPr>
          <p:spPr bwMode="auto">
            <a:xfrm rot="16200000" flipV="1">
              <a:off x="3429889" y="2566502"/>
              <a:ext cx="274638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5989AB7-8690-4168-A439-15F8728C2CB7}"/>
                </a:ext>
              </a:extLst>
            </p:cNvPr>
            <p:cNvCxnSpPr/>
            <p:nvPr/>
          </p:nvCxnSpPr>
          <p:spPr bwMode="auto">
            <a:xfrm rot="16200000" flipH="1" flipV="1">
              <a:off x="3522758" y="2578407"/>
              <a:ext cx="274637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2E09EC9-6991-4911-920D-246ED22B8338}"/>
                </a:ext>
              </a:extLst>
            </p:cNvPr>
            <p:cNvCxnSpPr/>
            <p:nvPr/>
          </p:nvCxnSpPr>
          <p:spPr bwMode="auto">
            <a:xfrm rot="16200000" flipV="1">
              <a:off x="3619595" y="2567296"/>
              <a:ext cx="274638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B3D2A39-6A35-4BD8-B9FB-2BC7B6EF66E7}"/>
                </a:ext>
              </a:extLst>
            </p:cNvPr>
            <p:cNvCxnSpPr/>
            <p:nvPr/>
          </p:nvCxnSpPr>
          <p:spPr bwMode="auto">
            <a:xfrm rot="16200000" flipH="1" flipV="1">
              <a:off x="3712463" y="2577614"/>
              <a:ext cx="274637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8FA5CA1-F98B-45F1-B7FC-DEC98387FDDA}"/>
                </a:ext>
              </a:extLst>
            </p:cNvPr>
            <p:cNvCxnSpPr/>
            <p:nvPr/>
          </p:nvCxnSpPr>
          <p:spPr bwMode="auto">
            <a:xfrm rot="16200000" flipV="1">
              <a:off x="3806126" y="2588727"/>
              <a:ext cx="274638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2933EB8-2145-494B-A1F6-76826C68FAD7}"/>
                </a:ext>
              </a:extLst>
            </p:cNvPr>
            <p:cNvCxnSpPr/>
            <p:nvPr/>
          </p:nvCxnSpPr>
          <p:spPr bwMode="auto">
            <a:xfrm rot="16200000">
              <a:off x="3936300" y="2669689"/>
              <a:ext cx="160338" cy="460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9FF23CD-71B5-49C4-A7A3-190F91927BFF}"/>
                </a:ext>
              </a:extLst>
            </p:cNvPr>
            <p:cNvCxnSpPr/>
            <p:nvPr/>
          </p:nvCxnSpPr>
          <p:spPr bwMode="auto">
            <a:xfrm rot="16200000" flipV="1">
              <a:off x="3184620" y="2322820"/>
              <a:ext cx="0" cy="579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FAA7C97-A186-4037-BCD1-9ED01E3AA296}"/>
                </a:ext>
              </a:extLst>
            </p:cNvPr>
            <p:cNvCxnSpPr/>
            <p:nvPr/>
          </p:nvCxnSpPr>
          <p:spPr bwMode="auto">
            <a:xfrm rot="16200000" flipV="1">
              <a:off x="4329208" y="2322820"/>
              <a:ext cx="0" cy="57943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0C2D23C-FFBA-413B-8B77-F228FF7116CC}"/>
              </a:ext>
            </a:extLst>
          </p:cNvPr>
          <p:cNvGrpSpPr/>
          <p:nvPr/>
        </p:nvGrpSpPr>
        <p:grpSpPr>
          <a:xfrm rot="5400000">
            <a:off x="9352508" y="2726817"/>
            <a:ext cx="1728217" cy="533400"/>
            <a:chOff x="4922959" y="1219200"/>
            <a:chExt cx="1728217" cy="533400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298E647-DF36-4133-AE2E-E6AA59081CF1}"/>
                </a:ext>
              </a:extLst>
            </p:cNvPr>
            <p:cNvCxnSpPr/>
            <p:nvPr/>
          </p:nvCxnSpPr>
          <p:spPr bwMode="auto">
            <a:xfrm rot="5400000" flipV="1">
              <a:off x="6251745" y="1088193"/>
              <a:ext cx="1723" cy="797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61D50F9-2771-44CF-AB00-984F7D573324}"/>
                </a:ext>
              </a:extLst>
            </p:cNvPr>
            <p:cNvCxnSpPr/>
            <p:nvPr/>
          </p:nvCxnSpPr>
          <p:spPr>
            <a:xfrm rot="5400000">
              <a:off x="5607371" y="14859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11EFB4-CEFD-4361-9FD4-204C19A7A99A}"/>
                </a:ext>
              </a:extLst>
            </p:cNvPr>
            <p:cNvCxnSpPr/>
            <p:nvPr/>
          </p:nvCxnSpPr>
          <p:spPr>
            <a:xfrm rot="5400000">
              <a:off x="5459924" y="14859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E571E7-6E57-48EC-8029-CC0198B40805}"/>
                </a:ext>
              </a:extLst>
            </p:cNvPr>
            <p:cNvCxnSpPr/>
            <p:nvPr/>
          </p:nvCxnSpPr>
          <p:spPr bwMode="auto">
            <a:xfrm rot="5400000" flipV="1">
              <a:off x="5320666" y="1074041"/>
              <a:ext cx="1723" cy="797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FE84F30-8E5B-4BC7-8516-0A134797CDC5}"/>
              </a:ext>
            </a:extLst>
          </p:cNvPr>
          <p:cNvGrpSpPr/>
          <p:nvPr/>
        </p:nvGrpSpPr>
        <p:grpSpPr>
          <a:xfrm rot="16200000">
            <a:off x="7881154" y="1273516"/>
            <a:ext cx="304800" cy="1728216"/>
            <a:chOff x="7852830" y="1475490"/>
            <a:chExt cx="304800" cy="1728216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497F8AC-E3B5-4FF7-A9A6-07B6C8F491FE}"/>
                </a:ext>
              </a:extLst>
            </p:cNvPr>
            <p:cNvGrpSpPr/>
            <p:nvPr/>
          </p:nvGrpSpPr>
          <p:grpSpPr>
            <a:xfrm>
              <a:off x="7852830" y="1909243"/>
              <a:ext cx="304800" cy="876473"/>
              <a:chOff x="4114800" y="1538205"/>
              <a:chExt cx="1839433" cy="1759661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28457F48-699F-4934-A525-DD84892C9B9A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7A726F75-63FC-4973-895B-30DC3ACF4FB7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B143502B-BC1D-422F-9A34-BFBE7D8427EB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300FFAC-1E5C-4D65-AECC-16478E1B07D0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FF82C38C-85F7-45E0-84EB-85BFAE4096DC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1298FE5E-706A-4413-89D9-6F57B8A29E8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FECDEBE0-440E-4F52-BF25-5E4246029F12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3B675FCC-0950-42F3-B8C9-B62FD1BEF08C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48E21971-1DD8-46B5-9BC4-9F297532F7CD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AD5C07C0-A5B4-4429-A199-4F40F086503C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A08E3E7C-63A0-4BD7-A880-B94AAB7A32AD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6" name="Arc 45">
                  <a:extLst>
                    <a:ext uri="{FF2B5EF4-FFF2-40B4-BE49-F238E27FC236}">
                      <a16:creationId xmlns:a16="http://schemas.microsoft.com/office/drawing/2014/main" id="{451C220C-D25B-4577-A844-BBDF75420381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A19C511E-57BD-4BA8-B1E4-B5D6BC784DCE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BB4EB73C-0A6D-4767-96D8-E5A6FFF22D6D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BF2EE610-413A-43BE-8600-48737C63B04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70117D51-C003-4EB0-8BAE-63AE4C50D879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D58C42ED-94AA-4BE4-B2C2-5B6246F92EE1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20843F16-CAE3-42CF-A485-71F9E2878E1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2A13F840-32A3-4D67-BA07-E0E86AF44F29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401DED9D-7537-4482-A1BB-9522EAE72C14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AE2E1630-1AF6-48A7-B812-11EB3A1FA189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686E40B-E24A-4694-857B-77F77E4D2F39}"/>
                </a:ext>
              </a:extLst>
            </p:cNvPr>
            <p:cNvCxnSpPr/>
            <p:nvPr/>
          </p:nvCxnSpPr>
          <p:spPr>
            <a:xfrm>
              <a:off x="8004349" y="1475490"/>
              <a:ext cx="881" cy="434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D840672-D65D-4C99-BB39-7F411C83F957}"/>
                </a:ext>
              </a:extLst>
            </p:cNvPr>
            <p:cNvCxnSpPr/>
            <p:nvPr/>
          </p:nvCxnSpPr>
          <p:spPr>
            <a:xfrm>
              <a:off x="8006111" y="2769587"/>
              <a:ext cx="881" cy="434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BBF0A22-5FF2-4778-8281-C8A80B45CEA8}"/>
              </a:ext>
            </a:extLst>
          </p:cNvPr>
          <p:cNvSpPr txBox="1"/>
          <p:nvPr/>
        </p:nvSpPr>
        <p:spPr>
          <a:xfrm>
            <a:off x="10343663" y="243862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038DA5-9504-4428-84BC-59E8A2AA74B3}"/>
                  </a:ext>
                </a:extLst>
              </p:cNvPr>
              <p:cNvSpPr txBox="1"/>
              <p:nvPr/>
            </p:nvSpPr>
            <p:spPr>
              <a:xfrm>
                <a:off x="10414643" y="2798849"/>
                <a:ext cx="7804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038DA5-9504-4428-84BC-59E8A2AA7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643" y="2798849"/>
                <a:ext cx="780470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B7DF1953-BBC1-4CAA-9EE5-2A1142770258}"/>
              </a:ext>
            </a:extLst>
          </p:cNvPr>
          <p:cNvSpPr txBox="1"/>
          <p:nvPr/>
        </p:nvSpPr>
        <p:spPr>
          <a:xfrm>
            <a:off x="10354296" y="30779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236096-4380-4751-88B0-CE79FA4085F2}"/>
              </a:ext>
            </a:extLst>
          </p:cNvPr>
          <p:cNvCxnSpPr/>
          <p:nvPr/>
        </p:nvCxnSpPr>
        <p:spPr bwMode="auto">
          <a:xfrm flipV="1">
            <a:off x="7168242" y="2120315"/>
            <a:ext cx="0" cy="170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98">
            <a:extLst>
              <a:ext uri="{FF2B5EF4-FFF2-40B4-BE49-F238E27FC236}">
                <a16:creationId xmlns:a16="http://schemas.microsoft.com/office/drawing/2014/main" id="{D426DBCC-1571-4C2A-A774-278CD56AABE8}"/>
              </a:ext>
            </a:extLst>
          </p:cNvPr>
          <p:cNvGrpSpPr>
            <a:grpSpLocks/>
          </p:cNvGrpSpPr>
          <p:nvPr/>
        </p:nvGrpSpPr>
        <p:grpSpPr bwMode="auto">
          <a:xfrm>
            <a:off x="6939642" y="2730878"/>
            <a:ext cx="457200" cy="480675"/>
            <a:chOff x="990600" y="2834859"/>
            <a:chExt cx="457200" cy="48053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CDE3D90-08CA-478D-A312-2965D3C1693A}"/>
                </a:ext>
              </a:extLst>
            </p:cNvPr>
            <p:cNvSpPr/>
            <p:nvPr/>
          </p:nvSpPr>
          <p:spPr>
            <a:xfrm>
              <a:off x="990600" y="2859289"/>
              <a:ext cx="457200" cy="455481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27" name="TextBox 100">
              <a:extLst>
                <a:ext uri="{FF2B5EF4-FFF2-40B4-BE49-F238E27FC236}">
                  <a16:creationId xmlns:a16="http://schemas.microsoft.com/office/drawing/2014/main" id="{CA86D643-1EBA-4E9A-BCCC-D6B973B3C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282" y="2834859"/>
              <a:ext cx="3193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  <p:sp>
          <p:nvSpPr>
            <p:cNvPr id="28" name="TextBox 101">
              <a:extLst>
                <a:ext uri="{FF2B5EF4-FFF2-40B4-BE49-F238E27FC236}">
                  <a16:creationId xmlns:a16="http://schemas.microsoft.com/office/drawing/2014/main" id="{9E5A1B66-FCAC-46BD-B7A1-796BC17FA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282" y="2858195"/>
              <a:ext cx="3088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_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E99758-2CB9-46F1-A4AF-AF9FA55F4694}"/>
                  </a:ext>
                </a:extLst>
              </p:cNvPr>
              <p:cNvSpPr txBox="1"/>
              <p:nvPr/>
            </p:nvSpPr>
            <p:spPr>
              <a:xfrm>
                <a:off x="6477000" y="2781739"/>
                <a:ext cx="5286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E99758-2CB9-46F1-A4AF-AF9FA55F4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781739"/>
                <a:ext cx="5286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F25183A-DB75-4622-BFAF-6786975E2EDD}"/>
              </a:ext>
            </a:extLst>
          </p:cNvPr>
          <p:cNvCxnSpPr/>
          <p:nvPr/>
        </p:nvCxnSpPr>
        <p:spPr>
          <a:xfrm>
            <a:off x="10389910" y="1915918"/>
            <a:ext cx="0" cy="548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6891C1-59F1-41F2-8587-10805536CC56}"/>
                  </a:ext>
                </a:extLst>
              </p:cNvPr>
              <p:cNvSpPr txBox="1"/>
              <p:nvPr/>
            </p:nvSpPr>
            <p:spPr>
              <a:xfrm>
                <a:off x="10333934" y="1965422"/>
                <a:ext cx="7314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6891C1-59F1-41F2-8587-10805536C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3934" y="1965422"/>
                <a:ext cx="731418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76CF1689-EB1B-443D-A06F-5083814DCD8F}"/>
              </a:ext>
            </a:extLst>
          </p:cNvPr>
          <p:cNvGrpSpPr/>
          <p:nvPr/>
        </p:nvGrpSpPr>
        <p:grpSpPr>
          <a:xfrm>
            <a:off x="8874407" y="1862321"/>
            <a:ext cx="1353351" cy="616920"/>
            <a:chOff x="4936052" y="1202631"/>
            <a:chExt cx="1353351" cy="61692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2FF72A2-AD47-41C8-8D05-F625B3DB7AFF}"/>
                </a:ext>
              </a:extLst>
            </p:cNvPr>
            <p:cNvCxnSpPr/>
            <p:nvPr/>
          </p:nvCxnSpPr>
          <p:spPr>
            <a:xfrm flipV="1">
              <a:off x="5931918" y="1485015"/>
              <a:ext cx="357485" cy="3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654D57F-456F-488B-BF8B-63F71BD5CD7C}"/>
                </a:ext>
              </a:extLst>
            </p:cNvPr>
            <p:cNvCxnSpPr/>
            <p:nvPr/>
          </p:nvCxnSpPr>
          <p:spPr>
            <a:xfrm rot="21540000">
              <a:off x="4936052" y="1478530"/>
              <a:ext cx="598878" cy="498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2F8743F-D636-4AA9-8352-93AFDE3DA4E7}"/>
                </a:ext>
              </a:extLst>
            </p:cNvPr>
            <p:cNvCxnSpPr/>
            <p:nvPr/>
          </p:nvCxnSpPr>
          <p:spPr>
            <a:xfrm flipV="1">
              <a:off x="5506870" y="1202631"/>
              <a:ext cx="298675" cy="2873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1AA27AD8-F020-497F-8712-74A41BA12FA5}"/>
                </a:ext>
              </a:extLst>
            </p:cNvPr>
            <p:cNvSpPr/>
            <p:nvPr/>
          </p:nvSpPr>
          <p:spPr>
            <a:xfrm>
              <a:off x="5227528" y="1220599"/>
              <a:ext cx="590609" cy="584211"/>
            </a:xfrm>
            <a:prstGeom prst="arc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DF65825-F413-44AD-8DBA-E8B0C305B101}"/>
                    </a:ext>
                  </a:extLst>
                </p:cNvPr>
                <p:cNvSpPr txBox="1"/>
                <p:nvPr/>
              </p:nvSpPr>
              <p:spPr>
                <a:xfrm>
                  <a:off x="5356107" y="1450219"/>
                  <a:ext cx="7689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C0924C2-CEAB-4478-B6A2-822519D49B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6107" y="1450219"/>
                  <a:ext cx="768992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413A0761-5160-4D43-8272-6B320A190068}"/>
              </a:ext>
            </a:extLst>
          </p:cNvPr>
          <p:cNvSpPr txBox="1"/>
          <p:nvPr/>
        </p:nvSpPr>
        <p:spPr>
          <a:xfrm>
            <a:off x="7078267" y="4561497"/>
            <a:ext cx="4191158" cy="1077218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 lower resistance in this case gives the circuit more damping (closer to shorting out the capacitor). An extremely high resistance would cause very wild oscillations.</a:t>
            </a:r>
          </a:p>
        </p:txBody>
      </p:sp>
    </p:spTree>
    <p:extLst>
      <p:ext uri="{BB962C8B-B14F-4D97-AF65-F5344CB8AC3E}">
        <p14:creationId xmlns:p14="http://schemas.microsoft.com/office/powerpoint/2010/main" val="424443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715F6-4EEC-4CF8-9ABD-C3BBC20B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Terms to Know for RLC Circuits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B204B6-7D5D-4A53-939E-7644FA5464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334000" cy="5196840"/>
              </a:xfrm>
            </p:spPr>
            <p:txBody>
              <a:bodyPr/>
              <a:lstStyle/>
              <a:p>
                <a:r>
                  <a:rPr lang="en-US" b="1" dirty="0"/>
                  <a:t>Resonant frequency</a:t>
                </a:r>
                <a:r>
                  <a:rPr lang="en-US" dirty="0"/>
                  <a:t>: this is the natural frequency of a combined inductor and capacitor (regardless of whether they are in parallel or series)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mtClean="0"/>
                          </m:ctrlPr>
                        </m:sSubPr>
                        <m:e>
                          <m:r>
                            <a:rPr lang="en-US" smtClean="0"/>
                            <m:t>𝜔</m:t>
                          </m:r>
                        </m:e>
                        <m:sub>
                          <m:r>
                            <a:rPr lang="en-US" smtClean="0"/>
                            <m:t>0</m:t>
                          </m:r>
                        </m:sub>
                      </m:sSub>
                      <m:r>
                        <a:rPr lang="en-US" smtClean="0"/>
                        <m:t>=</m:t>
                      </m:r>
                      <m:f>
                        <m:fPr>
                          <m:ctrlPr>
                            <a:rPr lang="en-US" smtClean="0"/>
                          </m:ctrlPr>
                        </m:fPr>
                        <m:num>
                          <m:r>
                            <a:rPr lang="en-US" smtClean="0"/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mtClean="0"/>
                              </m:ctrlPr>
                            </m:radPr>
                            <m:deg/>
                            <m:e>
                              <m:r>
                                <a:rPr lang="en-US" smtClean="0"/>
                                <m:t>𝐿𝐶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 type of roots of the characteristic equation will indicate the damping of the system</a:t>
                </a:r>
              </a:p>
              <a:p>
                <a:pPr lvl="1"/>
                <a:r>
                  <a:rPr lang="en-US" b="1" dirty="0"/>
                  <a:t>Overdamped</a:t>
                </a:r>
                <a:r>
                  <a:rPr lang="en-US" dirty="0"/>
                  <a:t> – relatively slow to reach steady state value.</a:t>
                </a:r>
              </a:p>
              <a:p>
                <a:pPr lvl="1"/>
                <a:r>
                  <a:rPr lang="en-US" b="1" dirty="0"/>
                  <a:t>Underdamped</a:t>
                </a:r>
                <a:r>
                  <a:rPr lang="en-US" dirty="0"/>
                  <a:t> – reacts to change in input quickly, but response rings.</a:t>
                </a:r>
              </a:p>
              <a:p>
                <a:pPr lvl="1"/>
                <a:r>
                  <a:rPr lang="en-US" b="1" dirty="0"/>
                  <a:t>Critically damped </a:t>
                </a:r>
                <a:r>
                  <a:rPr lang="en-US" dirty="0"/>
                  <a:t>– quickest approach to steady state values without overshoot.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B204B6-7D5D-4A53-939E-7644FA5464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334000" cy="5196840"/>
              </a:xfrm>
              <a:blipFill>
                <a:blip r:embed="rId2"/>
                <a:stretch>
                  <a:fillRect l="-1029" t="-469" r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27821C3-5F0A-4C3D-85D0-C5845D718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5068" y="4045501"/>
            <a:ext cx="5766120" cy="24213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740593D-36C4-4565-8264-9A5754C16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8595121"/>
                  </p:ext>
                </p:extLst>
              </p:nvPr>
            </p:nvGraphicFramePr>
            <p:xfrm>
              <a:off x="5825068" y="1601819"/>
              <a:ext cx="5867401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2124">
                      <a:extLst>
                        <a:ext uri="{9D8B030D-6E8A-4147-A177-3AD203B41FA5}">
                          <a16:colId xmlns:a16="http://schemas.microsoft.com/office/drawing/2014/main" val="3985189169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1208143618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3741173788"/>
                        </a:ext>
                      </a:extLst>
                    </a:gridCol>
                    <a:gridCol w="1680077">
                      <a:extLst>
                        <a:ext uri="{9D8B030D-6E8A-4147-A177-3AD203B41FA5}">
                          <a16:colId xmlns:a16="http://schemas.microsoft.com/office/drawing/2014/main" val="160867775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Roots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Homogeneous</a:t>
                          </a:r>
                          <a:r>
                            <a:rPr lang="en-US" sz="1400" baseline="0" dirty="0"/>
                            <a:t> Solution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Response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6785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Distinct real roots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dirty="0"/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Overdamped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77803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Complex roots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Underdamped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94857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Repeated real roots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dirty="0"/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Critically 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49315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740593D-36C4-4565-8264-9A5754C16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8595121"/>
                  </p:ext>
                </p:extLst>
              </p:nvPr>
            </p:nvGraphicFramePr>
            <p:xfrm>
              <a:off x="5825068" y="1601819"/>
              <a:ext cx="5867401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2124">
                      <a:extLst>
                        <a:ext uri="{9D8B030D-6E8A-4147-A177-3AD203B41FA5}">
                          <a16:colId xmlns:a16="http://schemas.microsoft.com/office/drawing/2014/main" val="3985189169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1208143618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3741173788"/>
                        </a:ext>
                      </a:extLst>
                    </a:gridCol>
                    <a:gridCol w="1680077">
                      <a:extLst>
                        <a:ext uri="{9D8B030D-6E8A-4147-A177-3AD203B41FA5}">
                          <a16:colId xmlns:a16="http://schemas.microsoft.com/office/drawing/2014/main" val="1608677753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Roots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Homogeneous</a:t>
                          </a:r>
                          <a:r>
                            <a:rPr lang="en-US" sz="1400" baseline="0" dirty="0"/>
                            <a:t> Solution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Response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67850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542" t="-100000" r="-184385" b="-2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50545" t="-100000" r="-101818" b="-2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Overdamped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778035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542" t="-202353" r="-184385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50545" t="-202353" r="-101818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Underdamped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948571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542" t="-302353" r="-184385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50545" t="-302353" r="-101818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Critically 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4931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6351955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114</TotalTime>
  <Words>578</Words>
  <Application>Microsoft Office PowerPoint</Application>
  <PresentationFormat>Widescreen</PresentationFormat>
  <Paragraphs>123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214, Spring 2022 Electrical Circuit Theory</vt:lpstr>
      <vt:lpstr>Main Topics For Exam 2</vt:lpstr>
      <vt:lpstr>Example 4 from last class</vt:lpstr>
      <vt:lpstr>Example 4, Continued</vt:lpstr>
      <vt:lpstr>Example 4, Continued</vt:lpstr>
      <vt:lpstr>Example 4, Continued</vt:lpstr>
      <vt:lpstr>Solution to Example 4</vt:lpstr>
      <vt:lpstr>What if We Change the Resistance?</vt:lpstr>
      <vt:lpstr>Important Terms to Know for RLC Circuits</vt:lpstr>
      <vt:lpstr>Example 5</vt:lpstr>
      <vt:lpstr>Plot of Answer to Example 5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145</cp:revision>
  <cp:lastPrinted>2011-08-22T16:49:24Z</cp:lastPrinted>
  <dcterms:created xsi:type="dcterms:W3CDTF">2021-11-08T20:57:05Z</dcterms:created>
  <dcterms:modified xsi:type="dcterms:W3CDTF">2022-03-05T00:03:44Z</dcterms:modified>
</cp:coreProperties>
</file>