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356" r:id="rId2"/>
    <p:sldId id="367" r:id="rId3"/>
    <p:sldId id="265" r:id="rId4"/>
    <p:sldId id="266" r:id="rId5"/>
    <p:sldId id="267" r:id="rId6"/>
    <p:sldId id="268" r:id="rId7"/>
    <p:sldId id="369" r:id="rId8"/>
    <p:sldId id="370" r:id="rId9"/>
    <p:sldId id="270" r:id="rId10"/>
    <p:sldId id="271" r:id="rId11"/>
    <p:sldId id="272" r:id="rId12"/>
    <p:sldId id="273" r:id="rId13"/>
    <p:sldId id="371" r:id="rId14"/>
    <p:sldId id="372" r:id="rId15"/>
    <p:sldId id="373" r:id="rId16"/>
    <p:sldId id="374" r:id="rId17"/>
    <p:sldId id="366" r:id="rId18"/>
    <p:sldId id="359" r:id="rId19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52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33699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128135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77672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056377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46240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223157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874196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=+IV</a:t>
            </a:r>
          </a:p>
        </p:txBody>
      </p:sp>
    </p:spTree>
    <p:extLst>
      <p:ext uri="{BB962C8B-B14F-4D97-AF65-F5344CB8AC3E}">
        <p14:creationId xmlns:p14="http://schemas.microsoft.com/office/powerpoint/2010/main" val="379515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2.png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47.png"/><Relationship Id="rId17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png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5" Type="http://schemas.openxmlformats.org/officeDocument/2006/relationships/image" Target="../media/image49.png"/><Relationship Id="rId23" Type="http://schemas.openxmlformats.org/officeDocument/2006/relationships/image" Target="../media/image54.png"/><Relationship Id="rId10" Type="http://schemas.openxmlformats.org/officeDocument/2006/relationships/image" Target="../media/image5.wmf"/><Relationship Id="rId19" Type="http://schemas.openxmlformats.org/officeDocument/2006/relationships/image" Target="../media/image53.png"/><Relationship Id="rId4" Type="http://schemas.openxmlformats.org/officeDocument/2006/relationships/image" Target="../media/image44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5.wmf"/><Relationship Id="rId22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39.png"/><Relationship Id="rId5" Type="http://schemas.openxmlformats.org/officeDocument/2006/relationships/image" Target="../media/image57.png"/><Relationship Id="rId1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56.png"/><Relationship Id="rId9" Type="http://schemas.openxmlformats.org/officeDocument/2006/relationships/image" Target="../media/image37.png"/><Relationship Id="rId1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6.png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9.png"/><Relationship Id="rId7" Type="http://schemas.openxmlformats.org/officeDocument/2006/relationships/image" Target="../media/image5.wmf"/><Relationship Id="rId12" Type="http://schemas.openxmlformats.org/officeDocument/2006/relationships/image" Target="../media/image23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2.png"/><Relationship Id="rId5" Type="http://schemas.openxmlformats.org/officeDocument/2006/relationships/image" Target="../media/image5.wmf"/><Relationship Id="rId15" Type="http://schemas.openxmlformats.org/officeDocument/2006/relationships/image" Target="../media/image5.wmf"/><Relationship Id="rId10" Type="http://schemas.openxmlformats.org/officeDocument/2006/relationships/image" Target="../media/image21.png"/><Relationship Id="rId19" Type="http://schemas.openxmlformats.org/officeDocument/2006/relationships/image" Target="../media/image27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20.png"/><Relationship Id="rId1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9: Capacitors and Inductors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Inductors in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55F5C-B07D-418D-89B9-32FDD1F7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Inductors combine in parallel exactly like resistors.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5127432" y="2963155"/>
                <a:ext cx="126618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2" y="2963155"/>
                <a:ext cx="1266180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7550326" y="4800601"/>
            <a:ext cx="2133600" cy="715368"/>
            <a:chOff x="4207046" y="5703474"/>
            <a:chExt cx="2133600" cy="715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ectangle 16"/>
            <p:cNvSpPr/>
            <p:nvPr/>
          </p:nvSpPr>
          <p:spPr>
            <a:xfrm>
              <a:off x="4207046" y="5703474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43594" y="4315844"/>
            <a:ext cx="1493394" cy="1703957"/>
            <a:chOff x="811271" y="4315843"/>
            <a:chExt cx="1493394" cy="170395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8" name="TextBox 257"/>
                <p:cNvSpPr txBox="1"/>
                <p:nvPr/>
              </p:nvSpPr>
              <p:spPr>
                <a:xfrm>
                  <a:off x="1134451" y="4927572"/>
                  <a:ext cx="572786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8" name="TextBox 2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4451" y="4927572"/>
                  <a:ext cx="572786" cy="390748"/>
                </a:xfrm>
                <a:prstGeom prst="rect">
                  <a:avLst/>
                </a:prstGeom>
                <a:blipFill>
                  <a:blip r:embed="rId5"/>
                  <a:stretch>
                    <a:fillRect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8" name="Group 267"/>
            <p:cNvGrpSpPr/>
            <p:nvPr/>
          </p:nvGrpSpPr>
          <p:grpSpPr>
            <a:xfrm rot="5400000">
              <a:off x="845369" y="4956155"/>
              <a:ext cx="1703956" cy="423333"/>
              <a:chOff x="1786467" y="5215467"/>
              <a:chExt cx="2644422" cy="423333"/>
            </a:xfrm>
          </p:grpSpPr>
          <p:grpSp>
            <p:nvGrpSpPr>
              <p:cNvPr id="312" name="Group 311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46" name="Group 34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50" name="Arc 34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51" name="Arc 35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7" name="Group 346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48" name="Arc 34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9" name="Arc 34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3" name="Group 312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40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44" name="Arc 343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5" name="Arc 344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1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42" name="Arc 34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43" name="Arc 34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4" name="Group 313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34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38" name="Arc 33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9" name="Arc 33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5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36" name="Arc 33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7" name="Arc 33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5" name="Group 314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28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32" name="Arc 33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3" name="Arc 33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2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30" name="Arc 32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31" name="Arc 33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6" name="Group 315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322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326" name="Arc 32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27" name="Arc 32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23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324" name="Arc 323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325" name="Arc 324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317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320" name="Arc 31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21" name="Arc 32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318" name="Straight Connector 317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0" name="Straight Connector 269"/>
            <p:cNvCxnSpPr/>
            <p:nvPr/>
          </p:nvCxnSpPr>
          <p:spPr>
            <a:xfrm flipH="1">
              <a:off x="812512" y="4315843"/>
              <a:ext cx="892673" cy="2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811271" y="6019799"/>
              <a:ext cx="893914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1" name="Group 260"/>
            <p:cNvGrpSpPr/>
            <p:nvPr/>
          </p:nvGrpSpPr>
          <p:grpSpPr>
            <a:xfrm>
              <a:off x="1973984" y="4343399"/>
              <a:ext cx="330681" cy="458293"/>
              <a:chOff x="914400" y="2589707"/>
              <a:chExt cx="330681" cy="458293"/>
            </a:xfrm>
          </p:grpSpPr>
          <p:cxnSp>
            <p:nvCxnSpPr>
              <p:cNvPr id="266" name="Straight Arrow Connector 265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7" name="TextBox 266"/>
                  <p:cNvSpPr txBox="1"/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67" name="TextBox 2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/>
                <p:cNvSpPr txBox="1"/>
                <p:nvPr/>
              </p:nvSpPr>
              <p:spPr>
                <a:xfrm>
                  <a:off x="818582" y="43706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63" name="TextBox 2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582" y="4370695"/>
                  <a:ext cx="504484" cy="1643527"/>
                </a:xfrm>
                <a:prstGeom prst="rect">
                  <a:avLst/>
                </a:prstGeom>
                <a:blipFill>
                  <a:blip r:embed="rId7"/>
                  <a:stretch>
                    <a:fillRect l="-10976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Group 1"/>
          <p:cNvGrpSpPr/>
          <p:nvPr/>
        </p:nvGrpSpPr>
        <p:grpSpPr>
          <a:xfrm>
            <a:off x="2344997" y="1657064"/>
            <a:ext cx="2562414" cy="2229136"/>
            <a:chOff x="820996" y="1657064"/>
            <a:chExt cx="2562414" cy="2229136"/>
          </a:xfrm>
        </p:grpSpPr>
        <p:grpSp>
          <p:nvGrpSpPr>
            <p:cNvPr id="23" name="Group 22"/>
            <p:cNvGrpSpPr/>
            <p:nvPr/>
          </p:nvGrpSpPr>
          <p:grpSpPr>
            <a:xfrm>
              <a:off x="820996" y="2172504"/>
              <a:ext cx="2562414" cy="1713696"/>
              <a:chOff x="6504296" y="343705"/>
              <a:chExt cx="2562414" cy="17136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6868421" y="965173"/>
                    <a:ext cx="46782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4" name="TextBox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8421" y="965173"/>
                    <a:ext cx="467820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7840654" y="965674"/>
                    <a:ext cx="4731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51" name="TextBox 1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0654" y="965674"/>
                    <a:ext cx="473143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Group 12"/>
              <p:cNvGrpSpPr/>
              <p:nvPr/>
            </p:nvGrpSpPr>
            <p:grpSpPr>
              <a:xfrm>
                <a:off x="6504296" y="343705"/>
                <a:ext cx="2064267" cy="1713696"/>
                <a:chOff x="6504296" y="343705"/>
                <a:chExt cx="2064267" cy="1713696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 rot="5400000">
                  <a:off x="6538395" y="993756"/>
                  <a:ext cx="1703956" cy="423333"/>
                  <a:chOff x="1786467" y="5215467"/>
                  <a:chExt cx="2644422" cy="423333"/>
                </a:xfrm>
              </p:grpSpPr>
              <p:grpSp>
                <p:nvGrpSpPr>
                  <p:cNvPr id="69" name="Group 68"/>
                  <p:cNvGrpSpPr/>
                  <p:nvPr/>
                </p:nvGrpSpPr>
                <p:grpSpPr>
                  <a:xfrm>
                    <a:off x="358140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103" name="Group 102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107" name="Arc 10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8" name="Arc 10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104" name="Group 103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105" name="Arc 10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6" name="Arc 10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0" name="Group 69"/>
                  <p:cNvGrpSpPr/>
                  <p:nvPr/>
                </p:nvGrpSpPr>
                <p:grpSpPr>
                  <a:xfrm>
                    <a:off x="3330223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97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101" name="Arc 10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2" name="Arc 10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98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99" name="Arc 9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100" name="Arc 9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3081867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91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95" name="Arc 9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6" name="Arc 9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92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93" name="Arc 9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4" name="Arc 9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2830689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85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89" name="Arc 8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90" name="Arc 8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86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87" name="Arc 8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8" name="Arc 8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257951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79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83" name="Arc 8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4" name="Arc 8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8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81" name="Arc 8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82" name="Arc 8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74" name="Group 115"/>
                  <p:cNvGrpSpPr/>
                  <p:nvPr/>
                </p:nvGrpSpPr>
                <p:grpSpPr>
                  <a:xfrm rot="16200000">
                    <a:off x="2269067" y="5274734"/>
                    <a:ext cx="423333" cy="304799"/>
                    <a:chOff x="1524000" y="5943600"/>
                    <a:chExt cx="685800" cy="457200"/>
                  </a:xfrm>
                </p:grpSpPr>
                <p:sp>
                  <p:nvSpPr>
                    <p:cNvPr id="77" name="Arc 7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8" name="Arc 7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3897489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1786467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7504919" y="984016"/>
                  <a:ext cx="1703956" cy="423333"/>
                  <a:chOff x="1786467" y="5215467"/>
                  <a:chExt cx="2644422" cy="423333"/>
                </a:xfrm>
              </p:grpSpPr>
              <p:grpSp>
                <p:nvGrpSpPr>
                  <p:cNvPr id="164" name="Group 163"/>
                  <p:cNvGrpSpPr/>
                  <p:nvPr/>
                </p:nvGrpSpPr>
                <p:grpSpPr>
                  <a:xfrm>
                    <a:off x="358140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47" name="Group 246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51" name="Arc 25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52" name="Arc 25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48" name="Group 247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49" name="Arc 24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50" name="Arc 24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3330223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41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45" name="Arc 244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6" name="Arc 245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42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43" name="Arc 24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4" name="Arc 24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3081867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35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39" name="Arc 238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40" name="Arc 239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36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37" name="Arc 23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8" name="Arc 23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830689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229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33" name="Arc 232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4" name="Arc 233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3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31" name="Arc 23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32" name="Arc 231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72" name="Group 171"/>
                  <p:cNvGrpSpPr/>
                  <p:nvPr/>
                </p:nvGrpSpPr>
                <p:grpSpPr>
                  <a:xfrm>
                    <a:off x="2579511" y="5215467"/>
                    <a:ext cx="304799" cy="423333"/>
                    <a:chOff x="1981201" y="5215467"/>
                    <a:chExt cx="457200" cy="685800"/>
                  </a:xfrm>
                </p:grpSpPr>
                <p:grpSp>
                  <p:nvGrpSpPr>
                    <p:cNvPr id="183" name="Group 115"/>
                    <p:cNvGrpSpPr/>
                    <p:nvPr/>
                  </p:nvGrpSpPr>
                  <p:grpSpPr>
                    <a:xfrm rot="16200000">
                      <a:off x="1866901" y="5329767"/>
                      <a:ext cx="685800" cy="457200"/>
                      <a:chOff x="1524000" y="5943600"/>
                      <a:chExt cx="685800" cy="457200"/>
                    </a:xfrm>
                  </p:grpSpPr>
                  <p:sp>
                    <p:nvSpPr>
                      <p:cNvPr id="227" name="Arc 226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28" name="Arc 227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  <p:grpSp>
                  <p:nvGrpSpPr>
                    <p:cNvPr id="220" name="Group 118"/>
                    <p:cNvGrpSpPr/>
                    <p:nvPr/>
                  </p:nvGrpSpPr>
                  <p:grpSpPr>
                    <a:xfrm rot="5400000" flipV="1">
                      <a:off x="1807633" y="5507569"/>
                      <a:ext cx="423335" cy="76200"/>
                      <a:chOff x="1524000" y="5943600"/>
                      <a:chExt cx="685800" cy="457200"/>
                    </a:xfrm>
                  </p:grpSpPr>
                  <p:sp>
                    <p:nvSpPr>
                      <p:cNvPr id="221" name="Arc 220"/>
                      <p:cNvSpPr/>
                      <p:nvPr/>
                    </p:nvSpPr>
                    <p:spPr>
                      <a:xfrm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  <p:sp>
                    <p:nvSpPr>
                      <p:cNvPr id="223" name="Arc 222"/>
                      <p:cNvSpPr/>
                      <p:nvPr/>
                    </p:nvSpPr>
                    <p:spPr>
                      <a:xfrm flipV="1">
                        <a:off x="1524000" y="5943600"/>
                        <a:ext cx="685800" cy="457200"/>
                      </a:xfrm>
                      <a:prstGeom prst="arc">
                        <a:avLst/>
                      </a:prstGeom>
                      <a:ln w="285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800"/>
                      </a:p>
                    </p:txBody>
                  </p:sp>
                </p:grpSp>
              </p:grpSp>
              <p:grpSp>
                <p:nvGrpSpPr>
                  <p:cNvPr id="173" name="Group 115"/>
                  <p:cNvGrpSpPr/>
                  <p:nvPr/>
                </p:nvGrpSpPr>
                <p:grpSpPr>
                  <a:xfrm rot="16200000">
                    <a:off x="2269067" y="5274734"/>
                    <a:ext cx="423333" cy="304799"/>
                    <a:chOff x="1524000" y="5943600"/>
                    <a:chExt cx="685800" cy="457200"/>
                  </a:xfrm>
                </p:grpSpPr>
                <p:sp>
                  <p:nvSpPr>
                    <p:cNvPr id="181" name="Arc 18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82" name="Arc 18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3897489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1786467" y="5421489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6505537" y="353704"/>
                  <a:ext cx="186281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 flipH="1">
                  <a:off x="6504296" y="2057400"/>
                  <a:ext cx="1862815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7667010" y="381000"/>
                <a:ext cx="425387" cy="458293"/>
                <a:chOff x="914400" y="2589707"/>
                <a:chExt cx="425387" cy="458293"/>
              </a:xfrm>
            </p:grpSpPr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914400" y="2589707"/>
                  <a:ext cx="0" cy="45829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921659" y="2599446"/>
                      <a:ext cx="41812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20" name="TextBox 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1659" y="2599446"/>
                      <a:ext cx="418128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54" name="Group 253"/>
              <p:cNvGrpSpPr/>
              <p:nvPr/>
            </p:nvGrpSpPr>
            <p:grpSpPr>
              <a:xfrm>
                <a:off x="8636002" y="381000"/>
                <a:ext cx="430708" cy="458293"/>
                <a:chOff x="914400" y="2589707"/>
                <a:chExt cx="430708" cy="458293"/>
              </a:xfrm>
            </p:grpSpPr>
            <p:cxnSp>
              <p:nvCxnSpPr>
                <p:cNvPr id="255" name="Straight Arrow Connector 254"/>
                <p:cNvCxnSpPr/>
                <p:nvPr/>
              </p:nvCxnSpPr>
              <p:spPr>
                <a:xfrm>
                  <a:off x="914400" y="2589707"/>
                  <a:ext cx="0" cy="45829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6" name="TextBox 255"/>
                    <p:cNvSpPr txBox="1"/>
                    <p:nvPr/>
                  </p:nvSpPr>
                  <p:spPr>
                    <a:xfrm>
                      <a:off x="921659" y="2599446"/>
                      <a:ext cx="42344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256" name="TextBox 25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21659" y="2599446"/>
                      <a:ext cx="423449" cy="3693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511608" y="408296"/>
                    <a:ext cx="504484" cy="16435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800" dirty="0"/>
                      <a:t>+</a:t>
                    </a:r>
                  </a:p>
                  <a:p>
                    <a:endParaRPr lang="en-US" sz="18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1800" dirty="0"/>
                  </a:p>
                  <a:p>
                    <a:endParaRPr lang="en-US" sz="1800" dirty="0"/>
                  </a:p>
                  <a:p>
                    <a:r>
                      <a:rPr lang="en-US" sz="1800" dirty="0"/>
                      <a:t>_</a:t>
                    </a: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1608" y="408296"/>
                    <a:ext cx="504484" cy="1643527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0843" t="-2222" b="-48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8" name="Straight Arrow Connector 27"/>
            <p:cNvCxnSpPr/>
            <p:nvPr/>
          </p:nvCxnSpPr>
          <p:spPr>
            <a:xfrm>
              <a:off x="990600" y="1972554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TextBox 351"/>
              <p:cNvSpPr txBox="1"/>
              <p:nvPr/>
            </p:nvSpPr>
            <p:spPr>
              <a:xfrm>
                <a:off x="5127433" y="2287198"/>
                <a:ext cx="125553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2" name="TextBox 3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3" y="2287198"/>
                <a:ext cx="1255537" cy="61824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44945" y="2002824"/>
                <a:ext cx="2958759" cy="27010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Using KCL: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Differentiating: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5" y="2002824"/>
                <a:ext cx="2958759" cy="2701060"/>
              </a:xfrm>
              <a:prstGeom prst="rect">
                <a:avLst/>
              </a:prstGeom>
              <a:blipFill>
                <a:blip r:embed="rId15"/>
                <a:stretch>
                  <a:fillRect l="-1649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TextBox 352"/>
              <p:cNvSpPr txBox="1"/>
              <p:nvPr/>
            </p:nvSpPr>
            <p:spPr>
              <a:xfrm>
                <a:off x="5105401" y="4800601"/>
                <a:ext cx="127445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3" name="TextBox 3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1" y="4800601"/>
                <a:ext cx="1274451" cy="61824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63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Capacitors in Series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B68028-9F0D-4D88-BD2F-AC3CB99A2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Capacitors in series combine like resistors in parallel.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06867" y="2151397"/>
                <a:ext cx="3298483" cy="240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Using KVL: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Differentiating: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867" y="2151397"/>
                <a:ext cx="3298483" cy="2402645"/>
              </a:xfrm>
              <a:prstGeom prst="rect">
                <a:avLst/>
              </a:prstGeom>
              <a:blipFill>
                <a:blip r:embed="rId4"/>
                <a:stretch>
                  <a:fillRect l="-1479" t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/>
              <p:cNvSpPr txBox="1"/>
              <p:nvPr/>
            </p:nvSpPr>
            <p:spPr>
              <a:xfrm>
                <a:off x="3715734" y="6020538"/>
                <a:ext cx="125938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6" name="TextBox 2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34" y="6020538"/>
                <a:ext cx="1259384" cy="6182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905000" y="3915768"/>
            <a:ext cx="5029200" cy="490224"/>
            <a:chOff x="762000" y="3505200"/>
            <a:chExt cx="5029200" cy="490224"/>
          </a:xfrm>
        </p:grpSpPr>
        <p:sp>
          <p:nvSpPr>
            <p:cNvPr id="224" name="TextBox 223"/>
            <p:cNvSpPr txBox="1"/>
            <p:nvPr/>
          </p:nvSpPr>
          <p:spPr>
            <a:xfrm>
              <a:off x="5410200" y="3505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762000" y="362609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127413" y="3812698"/>
              <a:ext cx="418725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935532" y="3626092"/>
              <a:ext cx="60776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866912" y="3602654"/>
                  <a:ext cx="7507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6912" y="3602654"/>
                  <a:ext cx="750712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2439910" y="1799792"/>
            <a:ext cx="3960890" cy="2115977"/>
            <a:chOff x="915910" y="1799791"/>
            <a:chExt cx="3960890" cy="21159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109630" y="1824859"/>
                  <a:ext cx="1254767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630" y="1824859"/>
                  <a:ext cx="1254767" cy="61824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5" name="TextBox 224"/>
                <p:cNvSpPr txBox="1"/>
                <p:nvPr/>
              </p:nvSpPr>
              <p:spPr>
                <a:xfrm>
                  <a:off x="3368389" y="1799791"/>
                  <a:ext cx="1265411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5" name="TextBox 2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8389" y="1799791"/>
                  <a:ext cx="1265411" cy="61824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9" name="Group 178"/>
            <p:cNvGrpSpPr/>
            <p:nvPr/>
          </p:nvGrpSpPr>
          <p:grpSpPr>
            <a:xfrm>
              <a:off x="2428589" y="3134033"/>
              <a:ext cx="999066" cy="381000"/>
              <a:chOff x="2810934" y="5452533"/>
              <a:chExt cx="999066" cy="381000"/>
            </a:xfrm>
          </p:grpSpPr>
          <p:cxnSp>
            <p:nvCxnSpPr>
              <p:cNvPr id="176" name="Straight Arrow Connector 175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88" name="Equation" r:id="rId9" imgW="88560" imgH="164880" progId="Equation.3">
                          <p:embed/>
                        </p:oleObj>
                      </mc:Choice>
                      <mc:Fallback>
                        <p:oleObj name="Equation" r:id="rId9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3318" name="Equation" r:id="rId13" imgW="88560" imgH="164880" progId="Equation.3">
                          <p:embed/>
                        </p:oleObj>
                      </mc:Choice>
                      <mc:Fallback>
                        <p:oleObj name="Equation" r:id="rId13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3" name="Group 2"/>
            <p:cNvGrpSpPr/>
            <p:nvPr/>
          </p:nvGrpSpPr>
          <p:grpSpPr>
            <a:xfrm>
              <a:off x="1463389" y="3439192"/>
              <a:ext cx="1032933" cy="476576"/>
              <a:chOff x="3352800" y="2712156"/>
              <a:chExt cx="1032933" cy="476576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69" name="TextBox 1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0" name="TextBox 169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368389" y="3439192"/>
              <a:ext cx="1032933" cy="476576"/>
              <a:chOff x="3352800" y="2712156"/>
              <a:chExt cx="1032933" cy="476576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14" name="TextBox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15" name="TextBox 114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387189" y="2467968"/>
                  <a:ext cx="4687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7189" y="2467968"/>
                  <a:ext cx="46871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4037157" y="2467968"/>
                  <a:ext cx="47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7157" y="2467968"/>
                  <a:ext cx="47404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9" name="Group 18"/>
            <p:cNvGrpSpPr/>
            <p:nvPr/>
          </p:nvGrpSpPr>
          <p:grpSpPr>
            <a:xfrm>
              <a:off x="915910" y="2816956"/>
              <a:ext cx="1992456" cy="688974"/>
              <a:chOff x="215900" y="455613"/>
              <a:chExt cx="1992456" cy="68897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2884344" y="2818035"/>
              <a:ext cx="1992456" cy="688974"/>
              <a:chOff x="215900" y="455613"/>
              <a:chExt cx="1992456" cy="688974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>
            <a:off x="2682590" y="4582494"/>
            <a:ext cx="3642011" cy="1361107"/>
            <a:chOff x="1600200" y="4171925"/>
            <a:chExt cx="3642011" cy="13611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036624" y="4171925"/>
                  <a:ext cx="573682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624" y="4171925"/>
                  <a:ext cx="573682" cy="390748"/>
                </a:xfrm>
                <a:prstGeom prst="rect">
                  <a:avLst/>
                </a:prstGeom>
                <a:blipFill>
                  <a:blip r:embed="rId1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7" name="Group 216"/>
            <p:cNvGrpSpPr/>
            <p:nvPr/>
          </p:nvGrpSpPr>
          <p:grpSpPr>
            <a:xfrm>
              <a:off x="2771756" y="5152032"/>
              <a:ext cx="999066" cy="381000"/>
              <a:chOff x="2810934" y="5452533"/>
              <a:chExt cx="999066" cy="381000"/>
            </a:xfrm>
          </p:grpSpPr>
          <p:cxnSp>
            <p:nvCxnSpPr>
              <p:cNvPr id="218" name="Straight Arrow Connector 217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19" name="Object 218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089" name="Equation" r:id="rId20" imgW="88560" imgH="164880" progId="Equation.3">
                          <p:embed/>
                        </p:oleObj>
                      </mc:Choice>
                      <mc:Fallback>
                        <p:oleObj name="Equation" r:id="rId20" imgW="88560" imgH="164880" progId="Equation.3">
                          <p:embed/>
                          <p:pic>
                            <p:nvPicPr>
                              <p:cNvPr id="219" name="Object 21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0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19" name="Object 218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3319" name="Equation" r:id="rId21" imgW="88560" imgH="164880" progId="Equation.3">
                          <p:embed/>
                        </p:oleObj>
                      </mc:Choice>
                      <mc:Fallback>
                        <p:oleObj name="Equation" r:id="rId21" imgW="88560" imgH="16488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cxnSp>
          <p:nvCxnSpPr>
            <p:cNvPr id="183" name="Straight Connector 182"/>
            <p:cNvCxnSpPr/>
            <p:nvPr/>
          </p:nvCxnSpPr>
          <p:spPr>
            <a:xfrm>
              <a:off x="3273777" y="4553608"/>
              <a:ext cx="0" cy="68738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3426177" y="4555195"/>
              <a:ext cx="0" cy="687387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>
              <a:off x="1600200" y="4859995"/>
              <a:ext cx="1673578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3443208" y="4859995"/>
              <a:ext cx="1799003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/>
          <p:cNvGrpSpPr/>
          <p:nvPr/>
        </p:nvGrpSpPr>
        <p:grpSpPr>
          <a:xfrm>
            <a:off x="7550326" y="4542433"/>
            <a:ext cx="2133600" cy="715368"/>
            <a:chOff x="4207046" y="5703474"/>
            <a:chExt cx="2133600" cy="7153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8" name="TextBox 227"/>
                <p:cNvSpPr txBox="1"/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28" name="TextBox 2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8899" y="5704992"/>
                  <a:ext cx="1809894" cy="68999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9" name="Rectangle 228"/>
            <p:cNvSpPr/>
            <p:nvPr/>
          </p:nvSpPr>
          <p:spPr>
            <a:xfrm>
              <a:off x="4207046" y="5703474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8741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Capacitors in Parallel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710694-84AD-403D-B182-B8165AB8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Capacitors in parallel combine like resistors in series.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5127433" y="2963155"/>
                <a:ext cx="125976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3" y="2963155"/>
                <a:ext cx="1259768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TextBox 351"/>
              <p:cNvSpPr txBox="1"/>
              <p:nvPr/>
            </p:nvSpPr>
            <p:spPr>
              <a:xfrm>
                <a:off x="5127432" y="2287198"/>
                <a:ext cx="1249123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2" name="TextBox 3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432" y="2287198"/>
                <a:ext cx="1249123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44945" y="2002823"/>
                <a:ext cx="2904513" cy="2371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Using KCL: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Substituting: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𝑒𝑞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945" y="2002823"/>
                <a:ext cx="2904513" cy="2371162"/>
              </a:xfrm>
              <a:prstGeom prst="rect">
                <a:avLst/>
              </a:prstGeom>
              <a:blipFill>
                <a:blip r:embed="rId5"/>
                <a:stretch>
                  <a:fillRect l="-1677" t="-1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3" name="TextBox 352"/>
              <p:cNvSpPr txBox="1"/>
              <p:nvPr/>
            </p:nvSpPr>
            <p:spPr>
              <a:xfrm>
                <a:off x="5105400" y="4800601"/>
                <a:ext cx="125938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53" name="TextBox 3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1"/>
                <a:ext cx="1259384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344996" y="1657064"/>
            <a:ext cx="2602490" cy="2238463"/>
            <a:chOff x="820996" y="1657064"/>
            <a:chExt cx="2602490" cy="22384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185121" y="2793972"/>
                  <a:ext cx="4687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121" y="2793972"/>
                  <a:ext cx="46871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2949445" y="2794473"/>
                  <a:ext cx="4740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9445" y="2794473"/>
                  <a:ext cx="474041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 flipH="1">
              <a:off x="822237" y="2182503"/>
              <a:ext cx="186281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H="1">
              <a:off x="820996" y="3886199"/>
              <a:ext cx="186281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983710" y="2209799"/>
              <a:ext cx="425387" cy="458293"/>
              <a:chOff x="914400" y="2589707"/>
              <a:chExt cx="425387" cy="458293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921659" y="2599446"/>
                    <a:ext cx="418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418128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54" name="Group 253"/>
            <p:cNvGrpSpPr/>
            <p:nvPr/>
          </p:nvGrpSpPr>
          <p:grpSpPr>
            <a:xfrm>
              <a:off x="2952702" y="2209799"/>
              <a:ext cx="430708" cy="458293"/>
              <a:chOff x="914400" y="2589707"/>
              <a:chExt cx="430708" cy="458293"/>
            </a:xfrm>
          </p:grpSpPr>
          <p:cxnSp>
            <p:nvCxnSpPr>
              <p:cNvPr id="255" name="Straight Arrow Connector 254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6" name="TextBox 255"/>
                  <p:cNvSpPr txBox="1"/>
                  <p:nvPr/>
                </p:nvSpPr>
                <p:spPr>
                  <a:xfrm>
                    <a:off x="921659" y="2599446"/>
                    <a:ext cx="4234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6" name="TextBox 2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423449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28308" y="22370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308" y="2237095"/>
                  <a:ext cx="504484" cy="1643527"/>
                </a:xfrm>
                <a:prstGeom prst="rect">
                  <a:avLst/>
                </a:prstGeom>
                <a:blipFill>
                  <a:blip r:embed="rId11"/>
                  <a:stretch>
                    <a:fillRect l="-10843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/>
            <p:cNvCxnSpPr/>
            <p:nvPr/>
          </p:nvCxnSpPr>
          <p:spPr>
            <a:xfrm>
              <a:off x="990600" y="1972554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4096" y="1657064"/>
                  <a:ext cx="323422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0" name="Group 159"/>
            <p:cNvGrpSpPr/>
            <p:nvPr/>
          </p:nvGrpSpPr>
          <p:grpSpPr>
            <a:xfrm rot="5400000">
              <a:off x="1007995" y="2681220"/>
              <a:ext cx="1720984" cy="688974"/>
              <a:chOff x="215900" y="455613"/>
              <a:chExt cx="1992456" cy="688974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1" name="Straight Connector 170"/>
            <p:cNvCxnSpPr/>
            <p:nvPr/>
          </p:nvCxnSpPr>
          <p:spPr>
            <a:xfrm rot="5400000">
              <a:off x="2655403" y="261817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>
              <a:off x="2653816" y="274980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 flipH="1">
              <a:off x="2299049" y="2568204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 flipH="1">
              <a:off x="2299049" y="3501868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843594" y="4298816"/>
            <a:ext cx="1692488" cy="1720984"/>
            <a:chOff x="1319594" y="4298816"/>
            <a:chExt cx="1692488" cy="17209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8" name="TextBox 257"/>
                <p:cNvSpPr txBox="1"/>
                <p:nvPr/>
              </p:nvSpPr>
              <p:spPr>
                <a:xfrm>
                  <a:off x="2438400" y="4943252"/>
                  <a:ext cx="573682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8" name="TextBox 2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4943252"/>
                  <a:ext cx="573682" cy="390748"/>
                </a:xfrm>
                <a:prstGeom prst="rect">
                  <a:avLst/>
                </a:prstGeom>
                <a:blipFill>
                  <a:blip r:embed="rId13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0" name="Straight Connector 269"/>
            <p:cNvCxnSpPr/>
            <p:nvPr/>
          </p:nvCxnSpPr>
          <p:spPr>
            <a:xfrm flipH="1">
              <a:off x="1320835" y="4315843"/>
              <a:ext cx="892673" cy="2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 flipV="1">
              <a:off x="1319594" y="6019799"/>
              <a:ext cx="893914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1" name="Group 260"/>
            <p:cNvGrpSpPr/>
            <p:nvPr/>
          </p:nvGrpSpPr>
          <p:grpSpPr>
            <a:xfrm>
              <a:off x="2482307" y="4343399"/>
              <a:ext cx="330681" cy="458293"/>
              <a:chOff x="914400" y="2589707"/>
              <a:chExt cx="330681" cy="458293"/>
            </a:xfrm>
          </p:grpSpPr>
          <p:cxnSp>
            <p:nvCxnSpPr>
              <p:cNvPr id="266" name="Straight Arrow Connector 265"/>
              <p:cNvCxnSpPr/>
              <p:nvPr/>
            </p:nvCxnSpPr>
            <p:spPr>
              <a:xfrm>
                <a:off x="914400" y="2589707"/>
                <a:ext cx="0" cy="45829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7" name="TextBox 266"/>
                  <p:cNvSpPr txBox="1"/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67" name="TextBox 2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659" y="2599446"/>
                    <a:ext cx="323422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3" name="TextBox 262"/>
                <p:cNvSpPr txBox="1"/>
                <p:nvPr/>
              </p:nvSpPr>
              <p:spPr>
                <a:xfrm>
                  <a:off x="1326905" y="4370695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263" name="TextBox 2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6905" y="4370695"/>
                  <a:ext cx="504484" cy="1643527"/>
                </a:xfrm>
                <a:prstGeom prst="rect">
                  <a:avLst/>
                </a:prstGeom>
                <a:blipFill>
                  <a:blip r:embed="rId15"/>
                  <a:stretch>
                    <a:fillRect l="-10976" t="-2222" b="-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78" name="Group 177"/>
            <p:cNvGrpSpPr/>
            <p:nvPr/>
          </p:nvGrpSpPr>
          <p:grpSpPr>
            <a:xfrm rot="5400000">
              <a:off x="1312795" y="4814821"/>
              <a:ext cx="1720984" cy="688974"/>
              <a:chOff x="215900" y="455613"/>
              <a:chExt cx="1992456" cy="688974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>
                <a:off x="1127413" y="455613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79813" y="457200"/>
                <a:ext cx="0" cy="68738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>
                <a:off x="215900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H="1">
                <a:off x="1296843" y="762000"/>
                <a:ext cx="911513" cy="0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7414273" y="4874796"/>
            <a:ext cx="2133600" cy="715368"/>
            <a:chOff x="5890273" y="4874796"/>
            <a:chExt cx="2133600" cy="715368"/>
          </a:xfrm>
        </p:grpSpPr>
        <p:sp>
          <p:nvSpPr>
            <p:cNvPr id="187" name="Rectangle 186"/>
            <p:cNvSpPr/>
            <p:nvPr/>
          </p:nvSpPr>
          <p:spPr>
            <a:xfrm>
              <a:off x="5890273" y="4874796"/>
              <a:ext cx="2133600" cy="7153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264896" y="5037106"/>
                  <a:ext cx="1379545" cy="390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</m:oMath>
                  </a14:m>
                  <a:r>
                    <a:rPr lang="en-US" sz="1800" dirty="0"/>
                    <a:t>=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4896" y="5037106"/>
                  <a:ext cx="1379545" cy="390748"/>
                </a:xfrm>
                <a:prstGeom prst="rect">
                  <a:avLst/>
                </a:prstGeom>
                <a:blipFill>
                  <a:blip r:embed="rId16"/>
                  <a:stretch>
                    <a:fillRect t="-7813"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348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51FA-9502-4C0B-B3B7-02D00934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70AB-0406-456E-859D-EC335725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First, combine inductors in parallel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C62F97-579A-459B-9C46-4BE5F2CE4EA8}"/>
              </a:ext>
            </a:extLst>
          </p:cNvPr>
          <p:cNvGrpSpPr/>
          <p:nvPr/>
        </p:nvGrpSpPr>
        <p:grpSpPr>
          <a:xfrm>
            <a:off x="5105400" y="2172379"/>
            <a:ext cx="5400768" cy="2513242"/>
            <a:chOff x="2214891" y="2098145"/>
            <a:chExt cx="5400768" cy="25132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4F9617-5751-4CD7-A286-E0A42C801370}"/>
                    </a:ext>
                  </a:extLst>
                </p:cNvPr>
                <p:cNvSpPr txBox="1"/>
                <p:nvPr/>
              </p:nvSpPr>
              <p:spPr>
                <a:xfrm>
                  <a:off x="4725416" y="3813402"/>
                  <a:ext cx="8963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mH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CE4F9617-5751-4CD7-A286-E0A42C8013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5416" y="3813402"/>
                  <a:ext cx="896399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88E42D8-10C0-4CDC-B3CF-7B5EC63DFE0E}"/>
                    </a:ext>
                  </a:extLst>
                </p:cNvPr>
                <p:cNvSpPr txBox="1"/>
                <p:nvPr/>
              </p:nvSpPr>
              <p:spPr>
                <a:xfrm>
                  <a:off x="6719260" y="3435124"/>
                  <a:ext cx="8963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mH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88E42D8-10C0-4CDC-B3CF-7B5EC63DFE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9260" y="3435124"/>
                  <a:ext cx="89639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1497B5E-E161-4720-B49D-32D05B1AF060}"/>
                </a:ext>
              </a:extLst>
            </p:cNvPr>
            <p:cNvGrpSpPr/>
            <p:nvPr/>
          </p:nvGrpSpPr>
          <p:grpSpPr>
            <a:xfrm rot="5400000">
              <a:off x="4778527" y="3522184"/>
              <a:ext cx="1755073" cy="423333"/>
              <a:chOff x="1786467" y="5215467"/>
              <a:chExt cx="2723752" cy="423333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F47E8810-05AD-47D3-9501-2DBF81F9B4B1}"/>
                  </a:ext>
                </a:extLst>
              </p:cNvPr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4869370C-3D24-4A54-BD98-10D8C2FAC64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25" name="Arc 124">
                    <a:extLst>
                      <a:ext uri="{FF2B5EF4-FFF2-40B4-BE49-F238E27FC236}">
                        <a16:creationId xmlns:a16="http://schemas.microsoft.com/office/drawing/2014/main" id="{9A6775B8-3D04-49B7-93A4-8582002FA75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6" name="Arc 125">
                    <a:extLst>
                      <a:ext uri="{FF2B5EF4-FFF2-40B4-BE49-F238E27FC236}">
                        <a16:creationId xmlns:a16="http://schemas.microsoft.com/office/drawing/2014/main" id="{E7893EB8-1336-4DDB-8A6A-7F9A2A860BDD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97D6BD0D-01C9-4CD7-A1CC-A5F5282DB074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3" name="Arc 122">
                    <a:extLst>
                      <a:ext uri="{FF2B5EF4-FFF2-40B4-BE49-F238E27FC236}">
                        <a16:creationId xmlns:a16="http://schemas.microsoft.com/office/drawing/2014/main" id="{84695A74-CD30-42A0-9360-68981173DCCB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4" name="Arc 123">
                    <a:extLst>
                      <a:ext uri="{FF2B5EF4-FFF2-40B4-BE49-F238E27FC236}">
                        <a16:creationId xmlns:a16="http://schemas.microsoft.com/office/drawing/2014/main" id="{A11E6AD6-D2D8-4B44-8760-84EDB3930F66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A926B140-A2E5-46CD-8718-6CDAEBAE35A0}"/>
                  </a:ext>
                </a:extLst>
              </p:cNvPr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15" name="Group 115">
                  <a:extLst>
                    <a:ext uri="{FF2B5EF4-FFF2-40B4-BE49-F238E27FC236}">
                      <a16:creationId xmlns:a16="http://schemas.microsoft.com/office/drawing/2014/main" id="{E0DE1872-F438-4951-ACCF-DB888DBC8980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9" name="Arc 118">
                    <a:extLst>
                      <a:ext uri="{FF2B5EF4-FFF2-40B4-BE49-F238E27FC236}">
                        <a16:creationId xmlns:a16="http://schemas.microsoft.com/office/drawing/2014/main" id="{1C7021A7-E0F7-4F2D-9D50-41226C21B903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0" name="Arc 119">
                    <a:extLst>
                      <a:ext uri="{FF2B5EF4-FFF2-40B4-BE49-F238E27FC236}">
                        <a16:creationId xmlns:a16="http://schemas.microsoft.com/office/drawing/2014/main" id="{93D2166D-CCB8-4F4F-90CA-1E380432C5E2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6" name="Group 118">
                  <a:extLst>
                    <a:ext uri="{FF2B5EF4-FFF2-40B4-BE49-F238E27FC236}">
                      <a16:creationId xmlns:a16="http://schemas.microsoft.com/office/drawing/2014/main" id="{51197F01-F50D-4A36-AA68-048160EEC2A8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17" name="Arc 116">
                    <a:extLst>
                      <a:ext uri="{FF2B5EF4-FFF2-40B4-BE49-F238E27FC236}">
                        <a16:creationId xmlns:a16="http://schemas.microsoft.com/office/drawing/2014/main" id="{D8C02A78-518A-4FEB-82B4-A99946E9120F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8" name="Arc 117">
                    <a:extLst>
                      <a:ext uri="{FF2B5EF4-FFF2-40B4-BE49-F238E27FC236}">
                        <a16:creationId xmlns:a16="http://schemas.microsoft.com/office/drawing/2014/main" id="{2D99EDD9-38ED-4614-8DED-B58116EBBAE1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4AE4AE51-193A-4DA2-A26D-CF4B2F67D40F}"/>
                  </a:ext>
                </a:extLst>
              </p:cNvPr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9" name="Group 115">
                  <a:extLst>
                    <a:ext uri="{FF2B5EF4-FFF2-40B4-BE49-F238E27FC236}">
                      <a16:creationId xmlns:a16="http://schemas.microsoft.com/office/drawing/2014/main" id="{C97A6131-0C0F-4AB3-BF45-39CE7B09F3CC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3" name="Arc 112">
                    <a:extLst>
                      <a:ext uri="{FF2B5EF4-FFF2-40B4-BE49-F238E27FC236}">
                        <a16:creationId xmlns:a16="http://schemas.microsoft.com/office/drawing/2014/main" id="{66332B9D-9E29-41A3-B4A5-DE9F06E1D051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4" name="Arc 113">
                    <a:extLst>
                      <a:ext uri="{FF2B5EF4-FFF2-40B4-BE49-F238E27FC236}">
                        <a16:creationId xmlns:a16="http://schemas.microsoft.com/office/drawing/2014/main" id="{D20BF957-9515-469A-9FC7-9AA66D98A19E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0" name="Group 118">
                  <a:extLst>
                    <a:ext uri="{FF2B5EF4-FFF2-40B4-BE49-F238E27FC236}">
                      <a16:creationId xmlns:a16="http://schemas.microsoft.com/office/drawing/2014/main" id="{6C35F6D5-9BAE-4A47-A338-79C1DC4922C9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11" name="Arc 110">
                    <a:extLst>
                      <a:ext uri="{FF2B5EF4-FFF2-40B4-BE49-F238E27FC236}">
                        <a16:creationId xmlns:a16="http://schemas.microsoft.com/office/drawing/2014/main" id="{FEBBE03A-8E40-4BA2-9DC1-39A170FE12C4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2" name="Arc 111">
                    <a:extLst>
                      <a:ext uri="{FF2B5EF4-FFF2-40B4-BE49-F238E27FC236}">
                        <a16:creationId xmlns:a16="http://schemas.microsoft.com/office/drawing/2014/main" id="{ABA77FB8-2E0D-45D6-901F-BE80A478CDBC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5A6C3575-F967-4137-838A-F209D5F60CE7}"/>
                  </a:ext>
                </a:extLst>
              </p:cNvPr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3" name="Group 115">
                  <a:extLst>
                    <a:ext uri="{FF2B5EF4-FFF2-40B4-BE49-F238E27FC236}">
                      <a16:creationId xmlns:a16="http://schemas.microsoft.com/office/drawing/2014/main" id="{8DABE1BB-5D17-4440-A820-65C2E36347BF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7" name="Arc 106">
                    <a:extLst>
                      <a:ext uri="{FF2B5EF4-FFF2-40B4-BE49-F238E27FC236}">
                        <a16:creationId xmlns:a16="http://schemas.microsoft.com/office/drawing/2014/main" id="{374DE222-4074-4A5D-8165-E37DDAAB6F9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8" name="Arc 107">
                    <a:extLst>
                      <a:ext uri="{FF2B5EF4-FFF2-40B4-BE49-F238E27FC236}">
                        <a16:creationId xmlns:a16="http://schemas.microsoft.com/office/drawing/2014/main" id="{5FF65F44-26A3-4408-ABFD-29ABB3AE5955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04" name="Group 118">
                  <a:extLst>
                    <a:ext uri="{FF2B5EF4-FFF2-40B4-BE49-F238E27FC236}">
                      <a16:creationId xmlns:a16="http://schemas.microsoft.com/office/drawing/2014/main" id="{005CDBBA-6F67-441D-8921-555C61F0A6E8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05" name="Arc 104">
                    <a:extLst>
                      <a:ext uri="{FF2B5EF4-FFF2-40B4-BE49-F238E27FC236}">
                        <a16:creationId xmlns:a16="http://schemas.microsoft.com/office/drawing/2014/main" id="{0999AD5A-C78A-44B3-8789-C2852CB5B949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6" name="Arc 105">
                    <a:extLst>
                      <a:ext uri="{FF2B5EF4-FFF2-40B4-BE49-F238E27FC236}">
                        <a16:creationId xmlns:a16="http://schemas.microsoft.com/office/drawing/2014/main" id="{AC0FA57E-E0C4-4853-BE5C-34CE73D708D4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ADF11A08-50CE-4EED-8A56-DC5FD858AB8D}"/>
                  </a:ext>
                </a:extLst>
              </p:cNvPr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7" name="Group 115">
                  <a:extLst>
                    <a:ext uri="{FF2B5EF4-FFF2-40B4-BE49-F238E27FC236}">
                      <a16:creationId xmlns:a16="http://schemas.microsoft.com/office/drawing/2014/main" id="{3ED10051-A62A-471B-8E4C-96AF4B56618B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1" name="Arc 100">
                    <a:extLst>
                      <a:ext uri="{FF2B5EF4-FFF2-40B4-BE49-F238E27FC236}">
                        <a16:creationId xmlns:a16="http://schemas.microsoft.com/office/drawing/2014/main" id="{44673B0B-DF92-482D-82FA-F8208E6DD5C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2" name="Arc 101">
                    <a:extLst>
                      <a:ext uri="{FF2B5EF4-FFF2-40B4-BE49-F238E27FC236}">
                        <a16:creationId xmlns:a16="http://schemas.microsoft.com/office/drawing/2014/main" id="{F5454244-AD3A-4B1E-974B-B29662FAD5D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8" name="Group 118">
                  <a:extLst>
                    <a:ext uri="{FF2B5EF4-FFF2-40B4-BE49-F238E27FC236}">
                      <a16:creationId xmlns:a16="http://schemas.microsoft.com/office/drawing/2014/main" id="{E6121F7E-8A78-491B-80C3-44EFC138A4E6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9" name="Arc 98">
                    <a:extLst>
                      <a:ext uri="{FF2B5EF4-FFF2-40B4-BE49-F238E27FC236}">
                        <a16:creationId xmlns:a16="http://schemas.microsoft.com/office/drawing/2014/main" id="{1A0F5D35-7AC4-4851-AD8C-F9474C19BFF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0" name="Arc 99">
                    <a:extLst>
                      <a:ext uri="{FF2B5EF4-FFF2-40B4-BE49-F238E27FC236}">
                        <a16:creationId xmlns:a16="http://schemas.microsoft.com/office/drawing/2014/main" id="{90950EF4-1F9F-4FBE-B55C-03E73E150201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92" name="Group 115">
                <a:extLst>
                  <a:ext uri="{FF2B5EF4-FFF2-40B4-BE49-F238E27FC236}">
                    <a16:creationId xmlns:a16="http://schemas.microsoft.com/office/drawing/2014/main" id="{F2957E49-E9B1-438A-B9BA-057F72BBC0CD}"/>
                  </a:ext>
                </a:extLst>
              </p:cNvPr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C300C0E8-D820-487E-8F37-137757863C75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96" name="Arc 95">
                  <a:extLst>
                    <a:ext uri="{FF2B5EF4-FFF2-40B4-BE49-F238E27FC236}">
                      <a16:creationId xmlns:a16="http://schemas.microsoft.com/office/drawing/2014/main" id="{A5490A77-B040-45BC-ABC0-57A74FDAB8EC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F702788-CBF9-454D-BB9F-3B21A4314B5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198715" y="5120262"/>
                <a:ext cx="10277" cy="61273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8B64141-5650-4D96-9EEE-D193643C3A8D}"/>
                  </a:ext>
                </a:extLst>
              </p:cNvPr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DEED241-1582-4F9F-999F-70FDB0D5480C}"/>
                </a:ext>
              </a:extLst>
            </p:cNvPr>
            <p:cNvGrpSpPr/>
            <p:nvPr/>
          </p:nvGrpSpPr>
          <p:grpSpPr>
            <a:xfrm rot="5400000">
              <a:off x="5700895" y="3504111"/>
              <a:ext cx="1734082" cy="423333"/>
              <a:chOff x="1786467" y="5215467"/>
              <a:chExt cx="2691176" cy="423333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E0F2C98E-FB9B-408C-9393-6626F8ED18D3}"/>
                  </a:ext>
                </a:extLst>
              </p:cNvPr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9A9BF4E2-F4FD-4E53-951D-3BA30279536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5" name="Arc 84">
                    <a:extLst>
                      <a:ext uri="{FF2B5EF4-FFF2-40B4-BE49-F238E27FC236}">
                        <a16:creationId xmlns:a16="http://schemas.microsoft.com/office/drawing/2014/main" id="{70B3D7E1-D6CD-4775-A3D8-5D0559AB7D11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6" name="Arc 85">
                    <a:extLst>
                      <a:ext uri="{FF2B5EF4-FFF2-40B4-BE49-F238E27FC236}">
                        <a16:creationId xmlns:a16="http://schemas.microsoft.com/office/drawing/2014/main" id="{1E380D38-96B8-4475-9254-8723D08ABA50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9EB62991-148A-4EBB-99DB-44E13FE4AE7A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3" name="Arc 82">
                    <a:extLst>
                      <a:ext uri="{FF2B5EF4-FFF2-40B4-BE49-F238E27FC236}">
                        <a16:creationId xmlns:a16="http://schemas.microsoft.com/office/drawing/2014/main" id="{39C45FFB-E6EB-455D-9928-FC426BA6DFCE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4" name="Arc 83">
                    <a:extLst>
                      <a:ext uri="{FF2B5EF4-FFF2-40B4-BE49-F238E27FC236}">
                        <a16:creationId xmlns:a16="http://schemas.microsoft.com/office/drawing/2014/main" id="{1DAFBFB7-FB5A-4BEB-89E6-75910B040F79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A807CD38-AAE2-46E0-A4E7-DD30CFCD61D5}"/>
                  </a:ext>
                </a:extLst>
              </p:cNvPr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75" name="Group 115">
                  <a:extLst>
                    <a:ext uri="{FF2B5EF4-FFF2-40B4-BE49-F238E27FC236}">
                      <a16:creationId xmlns:a16="http://schemas.microsoft.com/office/drawing/2014/main" id="{1F6D8604-A14D-4D85-B1EE-B51A673C8DD0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79" name="Arc 78">
                    <a:extLst>
                      <a:ext uri="{FF2B5EF4-FFF2-40B4-BE49-F238E27FC236}">
                        <a16:creationId xmlns:a16="http://schemas.microsoft.com/office/drawing/2014/main" id="{7D95DB1A-4436-401B-98C9-8934388C023C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0" name="Arc 79">
                    <a:extLst>
                      <a:ext uri="{FF2B5EF4-FFF2-40B4-BE49-F238E27FC236}">
                        <a16:creationId xmlns:a16="http://schemas.microsoft.com/office/drawing/2014/main" id="{2B55780E-B14C-451D-8716-AF4DD5DC24EA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76" name="Group 118">
                  <a:extLst>
                    <a:ext uri="{FF2B5EF4-FFF2-40B4-BE49-F238E27FC236}">
                      <a16:creationId xmlns:a16="http://schemas.microsoft.com/office/drawing/2014/main" id="{300D26A0-45EF-4B05-BA3A-8C61A20813DA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77" name="Arc 76">
                    <a:extLst>
                      <a:ext uri="{FF2B5EF4-FFF2-40B4-BE49-F238E27FC236}">
                        <a16:creationId xmlns:a16="http://schemas.microsoft.com/office/drawing/2014/main" id="{65E25614-16D7-4EEC-B0D7-E26D276814E4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8" name="Arc 77">
                    <a:extLst>
                      <a:ext uri="{FF2B5EF4-FFF2-40B4-BE49-F238E27FC236}">
                        <a16:creationId xmlns:a16="http://schemas.microsoft.com/office/drawing/2014/main" id="{43AE8B57-9FB4-41CC-8D84-E69F013BEB5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E0C384E0-2916-46D2-B738-DACA2509A339}"/>
                  </a:ext>
                </a:extLst>
              </p:cNvPr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69" name="Group 115">
                  <a:extLst>
                    <a:ext uri="{FF2B5EF4-FFF2-40B4-BE49-F238E27FC236}">
                      <a16:creationId xmlns:a16="http://schemas.microsoft.com/office/drawing/2014/main" id="{AE78FC27-74AE-4791-87D0-F6A1741FC94A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73" name="Arc 72">
                    <a:extLst>
                      <a:ext uri="{FF2B5EF4-FFF2-40B4-BE49-F238E27FC236}">
                        <a16:creationId xmlns:a16="http://schemas.microsoft.com/office/drawing/2014/main" id="{F0F12D9D-3984-4A34-BD47-25CC47A88E12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4" name="Arc 73">
                    <a:extLst>
                      <a:ext uri="{FF2B5EF4-FFF2-40B4-BE49-F238E27FC236}">
                        <a16:creationId xmlns:a16="http://schemas.microsoft.com/office/drawing/2014/main" id="{46F0F582-E7FD-4798-9B79-043D42F51C7C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70" name="Group 118">
                  <a:extLst>
                    <a:ext uri="{FF2B5EF4-FFF2-40B4-BE49-F238E27FC236}">
                      <a16:creationId xmlns:a16="http://schemas.microsoft.com/office/drawing/2014/main" id="{931D20D7-FBF8-44EB-8A44-DFBA2CE7C27E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71" name="Arc 70">
                    <a:extLst>
                      <a:ext uri="{FF2B5EF4-FFF2-40B4-BE49-F238E27FC236}">
                        <a16:creationId xmlns:a16="http://schemas.microsoft.com/office/drawing/2014/main" id="{71A2CC84-9649-467F-9B36-10D0EFEB5553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72" name="Arc 71">
                    <a:extLst>
                      <a:ext uri="{FF2B5EF4-FFF2-40B4-BE49-F238E27FC236}">
                        <a16:creationId xmlns:a16="http://schemas.microsoft.com/office/drawing/2014/main" id="{214ECC45-B00E-400E-AE65-11A453D5413F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C5AFC677-6CD2-451C-A326-04CFE9848933}"/>
                  </a:ext>
                </a:extLst>
              </p:cNvPr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63" name="Group 115">
                  <a:extLst>
                    <a:ext uri="{FF2B5EF4-FFF2-40B4-BE49-F238E27FC236}">
                      <a16:creationId xmlns:a16="http://schemas.microsoft.com/office/drawing/2014/main" id="{D2ABBF5E-FCE0-4302-BD28-70663CD62756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67" name="Arc 66">
                    <a:extLst>
                      <a:ext uri="{FF2B5EF4-FFF2-40B4-BE49-F238E27FC236}">
                        <a16:creationId xmlns:a16="http://schemas.microsoft.com/office/drawing/2014/main" id="{6F8FCD21-689B-4380-81AE-E81CCC530228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8" name="Arc 67">
                    <a:extLst>
                      <a:ext uri="{FF2B5EF4-FFF2-40B4-BE49-F238E27FC236}">
                        <a16:creationId xmlns:a16="http://schemas.microsoft.com/office/drawing/2014/main" id="{2B026158-537A-40B6-BD50-232F745E66D7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64" name="Group 118">
                  <a:extLst>
                    <a:ext uri="{FF2B5EF4-FFF2-40B4-BE49-F238E27FC236}">
                      <a16:creationId xmlns:a16="http://schemas.microsoft.com/office/drawing/2014/main" id="{FB3662AA-8128-40E9-8FC8-5BD8B01AC996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65" name="Arc 64">
                    <a:extLst>
                      <a:ext uri="{FF2B5EF4-FFF2-40B4-BE49-F238E27FC236}">
                        <a16:creationId xmlns:a16="http://schemas.microsoft.com/office/drawing/2014/main" id="{3C86C533-594C-46A1-AC2C-6E8A52F9979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6" name="Arc 65">
                    <a:extLst>
                      <a:ext uri="{FF2B5EF4-FFF2-40B4-BE49-F238E27FC236}">
                        <a16:creationId xmlns:a16="http://schemas.microsoft.com/office/drawing/2014/main" id="{DEEDB309-CFF4-41D8-9DCB-C1571165525A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83BB566-CF29-4E3D-B856-DD2710ECAA11}"/>
                  </a:ext>
                </a:extLst>
              </p:cNvPr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57" name="Group 115">
                  <a:extLst>
                    <a:ext uri="{FF2B5EF4-FFF2-40B4-BE49-F238E27FC236}">
                      <a16:creationId xmlns:a16="http://schemas.microsoft.com/office/drawing/2014/main" id="{76B4833A-FCE2-4594-B586-ECA7242F999B}"/>
                    </a:ext>
                  </a:extLst>
                </p:cNvPr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61" name="Arc 60">
                    <a:extLst>
                      <a:ext uri="{FF2B5EF4-FFF2-40B4-BE49-F238E27FC236}">
                        <a16:creationId xmlns:a16="http://schemas.microsoft.com/office/drawing/2014/main" id="{695B89DD-E0FE-49ED-A9DD-60F51D05CD86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2" name="Arc 61">
                    <a:extLst>
                      <a:ext uri="{FF2B5EF4-FFF2-40B4-BE49-F238E27FC236}">
                        <a16:creationId xmlns:a16="http://schemas.microsoft.com/office/drawing/2014/main" id="{DACC40A4-70E7-4145-8E42-9E5D89BAECEE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58" name="Group 118">
                  <a:extLst>
                    <a:ext uri="{FF2B5EF4-FFF2-40B4-BE49-F238E27FC236}">
                      <a16:creationId xmlns:a16="http://schemas.microsoft.com/office/drawing/2014/main" id="{7171B03B-29D2-4DDF-9ECB-906EB1F75D53}"/>
                    </a:ext>
                  </a:extLst>
                </p:cNvPr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59" name="Arc 58">
                    <a:extLst>
                      <a:ext uri="{FF2B5EF4-FFF2-40B4-BE49-F238E27FC236}">
                        <a16:creationId xmlns:a16="http://schemas.microsoft.com/office/drawing/2014/main" id="{4F4FDF03-C530-471E-AE7C-51711257ECA0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0" name="Arc 59">
                    <a:extLst>
                      <a:ext uri="{FF2B5EF4-FFF2-40B4-BE49-F238E27FC236}">
                        <a16:creationId xmlns:a16="http://schemas.microsoft.com/office/drawing/2014/main" id="{AE6A772C-773F-4E22-92DF-C0F8BA89229B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52" name="Group 115">
                <a:extLst>
                  <a:ext uri="{FF2B5EF4-FFF2-40B4-BE49-F238E27FC236}">
                    <a16:creationId xmlns:a16="http://schemas.microsoft.com/office/drawing/2014/main" id="{F55FBD67-9D6E-411E-A4CF-976F2A9108BB}"/>
                  </a:ext>
                </a:extLst>
              </p:cNvPr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15C4945F-B670-4699-A512-A941E7F0E25F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FD739A7B-9082-4545-997F-07CB9D38FF13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A4E6675-581A-43C5-A4FB-164B6B8FA44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187566" y="5131411"/>
                <a:ext cx="0" cy="580155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49AEB00-9D87-4F73-B350-716229212287}"/>
                  </a:ext>
                </a:extLst>
              </p:cNvPr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B552592-7012-4EE1-B575-072704DCCF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7479" y="2858737"/>
              <a:ext cx="1331914" cy="18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F8F0A45-888F-46B9-9E96-21E55E3803D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49714" y="4588082"/>
              <a:ext cx="4126062" cy="89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494A877-4136-4123-8608-F5A3C7D35273}"/>
                    </a:ext>
                  </a:extLst>
                </p:cNvPr>
                <p:cNvSpPr txBox="1"/>
                <p:nvPr/>
              </p:nvSpPr>
              <p:spPr>
                <a:xfrm>
                  <a:off x="5968413" y="2885619"/>
                  <a:ext cx="504484" cy="16435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+</a:t>
                  </a:r>
                </a:p>
                <a:p>
                  <a:endParaRPr lang="en-US" sz="18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800" dirty="0"/>
                </a:p>
                <a:p>
                  <a:endParaRPr lang="en-US" sz="1800" dirty="0"/>
                </a:p>
                <a:p>
                  <a:r>
                    <a:rPr lang="en-US" sz="1800" dirty="0"/>
                    <a:t>_</a:t>
                  </a: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494A877-4136-4123-8608-F5A3C7D352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8413" y="2885619"/>
                  <a:ext cx="504484" cy="1643527"/>
                </a:xfrm>
                <a:prstGeom prst="rect">
                  <a:avLst/>
                </a:prstGeom>
                <a:blipFill>
                  <a:blip r:embed="rId4"/>
                  <a:stretch>
                    <a:fillRect l="-9639" t="-2230" b="-52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180C573-A786-4C29-96F0-902F99A90882}"/>
                </a:ext>
              </a:extLst>
            </p:cNvPr>
            <p:cNvCxnSpPr/>
            <p:nvPr/>
          </p:nvCxnSpPr>
          <p:spPr>
            <a:xfrm>
              <a:off x="5020703" y="2724145"/>
              <a:ext cx="5885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C636E9F-ACB0-4AEE-A98A-1856FFF42539}"/>
                    </a:ext>
                  </a:extLst>
                </p:cNvPr>
                <p:cNvSpPr txBox="1"/>
                <p:nvPr/>
              </p:nvSpPr>
              <p:spPr>
                <a:xfrm>
                  <a:off x="5085768" y="2369045"/>
                  <a:ext cx="3234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C636E9F-ACB0-4AEE-A98A-1856FFF425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5768" y="2369045"/>
                  <a:ext cx="32342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0">
              <a:extLst>
                <a:ext uri="{FF2B5EF4-FFF2-40B4-BE49-F238E27FC236}">
                  <a16:creationId xmlns:a16="http://schemas.microsoft.com/office/drawing/2014/main" id="{823C6551-EF74-4DE2-B4FF-5FAB456E3FB2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4225842" y="1997790"/>
              <a:ext cx="300037" cy="1731613"/>
              <a:chOff x="4385231" y="2542052"/>
              <a:chExt cx="300037" cy="1731550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7119073-B72E-4597-B20D-D2A1C030E42E}"/>
                  </a:ext>
                </a:extLst>
              </p:cNvPr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7BF7048-299E-4A90-863B-AA3A073259EF}"/>
                  </a:ext>
                </a:extLst>
              </p:cNvPr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9835FF6-044A-4290-9465-C475CA33A1EC}"/>
                  </a:ext>
                </a:extLst>
              </p:cNvPr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896C391-9A1D-4139-A6B2-605EAB9ADA37}"/>
                  </a:ext>
                </a:extLst>
              </p:cNvPr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8856F2F-6FDB-49B0-8343-C51D0B23C7C6}"/>
                  </a:ext>
                </a:extLst>
              </p:cNvPr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39DA11B-4F02-4B59-BC77-D951E21F3646}"/>
                  </a:ext>
                </a:extLst>
              </p:cNvPr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52B2942-B585-4CB0-BC78-596DC6814722}"/>
                  </a:ext>
                </a:extLst>
              </p:cNvPr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BCAC925-B5EA-4C85-8294-AC85F98688DA}"/>
                  </a:ext>
                </a:extLst>
              </p:cNvPr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F3E1F0D-A09B-4BCF-B3EA-3C9BBC239BB5}"/>
                  </a:ext>
                </a:extLst>
              </p:cNvPr>
              <p:cNvCxnSpPr/>
              <p:nvPr/>
            </p:nvCxnSpPr>
            <p:spPr>
              <a:xfrm flipV="1">
                <a:off x="4545568" y="3694185"/>
                <a:ext cx="0" cy="57941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F97BD96-E496-45A4-AC0F-F3EB8F49B36F}"/>
                </a:ext>
              </a:extLst>
            </p:cNvPr>
            <p:cNvCxnSpPr>
              <a:cxnSpLocks/>
            </p:cNvCxnSpPr>
            <p:nvPr/>
          </p:nvCxnSpPr>
          <p:spPr>
            <a:xfrm>
              <a:off x="3051566" y="2774508"/>
              <a:ext cx="451928" cy="8716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6DCBBDB-E0D7-422D-9245-E336D17D03AA}"/>
                </a:ext>
              </a:extLst>
            </p:cNvPr>
            <p:cNvCxnSpPr>
              <a:cxnSpLocks/>
            </p:cNvCxnSpPr>
            <p:nvPr/>
          </p:nvCxnSpPr>
          <p:spPr>
            <a:xfrm>
              <a:off x="3175129" y="2443302"/>
              <a:ext cx="28028" cy="7040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E30845C-5E83-4E52-9829-A7E4446AF9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49714" y="2857583"/>
              <a:ext cx="57310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C4575C-3BA9-41CD-BF32-C0647FAB6F13}"/>
                    </a:ext>
                  </a:extLst>
                </p:cNvPr>
                <p:cNvSpPr txBox="1"/>
                <p:nvPr/>
              </p:nvSpPr>
              <p:spPr>
                <a:xfrm>
                  <a:off x="2648375" y="3479535"/>
                  <a:ext cx="556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8C4575C-3BA9-41CD-BF32-C0647FAB6F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375" y="3479535"/>
                  <a:ext cx="55656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C3B11F-6526-4D64-9412-FF4B8E8402F9}"/>
                    </a:ext>
                  </a:extLst>
                </p:cNvPr>
                <p:cNvSpPr txBox="1"/>
                <p:nvPr/>
              </p:nvSpPr>
              <p:spPr>
                <a:xfrm>
                  <a:off x="4041766" y="2997903"/>
                  <a:ext cx="6447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kΩ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9C3B11F-6526-4D64-9412-FF4B8E8402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1766" y="2997903"/>
                  <a:ext cx="64472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5CCDBEB-F04C-4B5D-AEED-723BC98D85DD}"/>
                    </a:ext>
                  </a:extLst>
                </p:cNvPr>
                <p:cNvSpPr txBox="1"/>
                <p:nvPr/>
              </p:nvSpPr>
              <p:spPr>
                <a:xfrm>
                  <a:off x="3298407" y="2098145"/>
                  <a:ext cx="194326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en-US" sz="1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Switch closes at </a:t>
                  </a:r>
                  <a14:m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r>
                    <a:rPr lang="en-US" sz="18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seconds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15CCDBEB-F04C-4B5D-AEED-723BC98D85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8407" y="2098145"/>
                  <a:ext cx="1943260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2508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A7F3CAC-4D96-4509-9630-2A28902B16CF}"/>
                </a:ext>
              </a:extLst>
            </p:cNvPr>
            <p:cNvGrpSpPr/>
            <p:nvPr/>
          </p:nvGrpSpPr>
          <p:grpSpPr>
            <a:xfrm>
              <a:off x="2214891" y="2872672"/>
              <a:ext cx="457200" cy="1724341"/>
              <a:chOff x="1886750" y="2862548"/>
              <a:chExt cx="457200" cy="1724341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E9EFD2C-16EE-4D90-9FCA-2ACFFA2808F4}"/>
                  </a:ext>
                </a:extLst>
              </p:cNvPr>
              <p:cNvCxnSpPr/>
              <p:nvPr/>
            </p:nvCxnSpPr>
            <p:spPr>
              <a:xfrm flipV="1">
                <a:off x="2109104" y="2862548"/>
                <a:ext cx="4520" cy="172434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C672776-2677-447A-823F-8B0CCE563445}"/>
                  </a:ext>
                </a:extLst>
              </p:cNvPr>
              <p:cNvSpPr/>
              <p:nvPr/>
            </p:nvSpPr>
            <p:spPr>
              <a:xfrm>
                <a:off x="1886750" y="3499925"/>
                <a:ext cx="457200" cy="457200"/>
              </a:xfrm>
              <a:prstGeom prst="ellips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EEB96F2-79CA-421C-97D8-19CE9C2EF517}"/>
                  </a:ext>
                </a:extLst>
              </p:cNvPr>
              <p:cNvSpPr txBox="1"/>
              <p:nvPr/>
            </p:nvSpPr>
            <p:spPr>
              <a:xfrm>
                <a:off x="1945075" y="3432795"/>
                <a:ext cx="319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3F9BF5A-F66D-44A1-A5A2-FC81CC79640F}"/>
                  </a:ext>
                </a:extLst>
              </p:cNvPr>
              <p:cNvSpPr txBox="1"/>
              <p:nvPr/>
            </p:nvSpPr>
            <p:spPr>
              <a:xfrm>
                <a:off x="1946930" y="352158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grpSp>
          <p:nvGrpSpPr>
            <p:cNvPr id="23" name="Group 140">
              <a:extLst>
                <a:ext uri="{FF2B5EF4-FFF2-40B4-BE49-F238E27FC236}">
                  <a16:creationId xmlns:a16="http://schemas.microsoft.com/office/drawing/2014/main" id="{8799EEE6-0162-45F2-81C1-1692B419F6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9529" y="2857943"/>
              <a:ext cx="300037" cy="1731613"/>
              <a:chOff x="4385231" y="2542052"/>
              <a:chExt cx="300037" cy="173155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7B7F3B75-0BD8-48F3-8ACC-C1F281BCD650}"/>
                  </a:ext>
                </a:extLst>
              </p:cNvPr>
              <p:cNvCxnSpPr/>
              <p:nvPr/>
            </p:nvCxnSpPr>
            <p:spPr>
              <a:xfrm>
                <a:off x="4547156" y="3121467"/>
                <a:ext cx="138112" cy="46036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7BDDB8B-60B3-445E-B365-0A5FA236D781}"/>
                  </a:ext>
                </a:extLst>
              </p:cNvPr>
              <p:cNvCxnSpPr/>
              <p:nvPr/>
            </p:nvCxnSpPr>
            <p:spPr>
              <a:xfrm flipV="1">
                <a:off x="4407456" y="3167503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717EE2D-86A8-4086-B56B-70D8EB078953}"/>
                  </a:ext>
                </a:extLst>
              </p:cNvPr>
              <p:cNvCxnSpPr/>
              <p:nvPr/>
            </p:nvCxnSpPr>
            <p:spPr>
              <a:xfrm flipH="1" flipV="1">
                <a:off x="4396343" y="3261162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8CC6C2E-1115-4575-A874-71974BB0EF8A}"/>
                  </a:ext>
                </a:extLst>
              </p:cNvPr>
              <p:cNvCxnSpPr/>
              <p:nvPr/>
            </p:nvCxnSpPr>
            <p:spPr>
              <a:xfrm flipV="1">
                <a:off x="4407456" y="3357997"/>
                <a:ext cx="276225" cy="92072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E4588CF-8B8B-4D87-BFC8-C8B9AC7F7472}"/>
                  </a:ext>
                </a:extLst>
              </p:cNvPr>
              <p:cNvCxnSpPr/>
              <p:nvPr/>
            </p:nvCxnSpPr>
            <p:spPr>
              <a:xfrm flipH="1" flipV="1">
                <a:off x="4396343" y="3450068"/>
                <a:ext cx="276225" cy="93659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EB8717EB-01E7-4D13-AB62-93298DA620AB}"/>
                  </a:ext>
                </a:extLst>
              </p:cNvPr>
              <p:cNvCxnSpPr/>
              <p:nvPr/>
            </p:nvCxnSpPr>
            <p:spPr>
              <a:xfrm flipV="1">
                <a:off x="4385231" y="3543727"/>
                <a:ext cx="276225" cy="93660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1D4657A-D83F-44CD-B7C6-AC20BED9F656}"/>
                  </a:ext>
                </a:extLst>
              </p:cNvPr>
              <p:cNvCxnSpPr/>
              <p:nvPr/>
            </p:nvCxnSpPr>
            <p:spPr>
              <a:xfrm>
                <a:off x="4386819" y="3640562"/>
                <a:ext cx="160338" cy="46035"/>
              </a:xfrm>
              <a:prstGeom prst="line">
                <a:avLst/>
              </a:prstGeom>
              <a:ln w="19050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F3EFBC8-1B2F-47B5-A28F-2C4B22CA2AB8}"/>
                  </a:ext>
                </a:extLst>
              </p:cNvPr>
              <p:cNvCxnSpPr/>
              <p:nvPr/>
            </p:nvCxnSpPr>
            <p:spPr>
              <a:xfrm flipV="1">
                <a:off x="4545569" y="2542052"/>
                <a:ext cx="0" cy="579416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82693E0-BC7A-44BA-B853-20681F6B0C0E}"/>
                  </a:ext>
                </a:extLst>
              </p:cNvPr>
              <p:cNvCxnSpPr/>
              <p:nvPr/>
            </p:nvCxnSpPr>
            <p:spPr>
              <a:xfrm flipV="1">
                <a:off x="4545568" y="3694185"/>
                <a:ext cx="0" cy="579417"/>
              </a:xfrm>
              <a:prstGeom prst="line">
                <a:avLst/>
              </a:prstGeom>
              <a:ln w="28575">
                <a:solidFill>
                  <a:srgbClr val="4274B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5396D7D-369B-4A87-95CB-71418506E0A2}"/>
                    </a:ext>
                  </a:extLst>
                </p:cNvPr>
                <p:cNvSpPr txBox="1"/>
                <p:nvPr/>
              </p:nvSpPr>
              <p:spPr>
                <a:xfrm>
                  <a:off x="3762575" y="3537153"/>
                  <a:ext cx="8242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12 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kΩ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5396D7D-369B-4A87-95CB-71418506E0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2575" y="3537153"/>
                  <a:ext cx="82426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0362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51FA-9502-4C0B-B3B7-02D00934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970AB-0406-456E-859D-EC335725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Steady-state before the switch:</a:t>
            </a:r>
            <a:br>
              <a:rPr lang="en-US" dirty="0"/>
            </a:b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Instantaneously after the switch: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In steady state after the switch: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8E42D8-10C0-4CDC-B3CF-7B5EC63DFE0E}"/>
                  </a:ext>
                </a:extLst>
              </p:cNvPr>
              <p:cNvSpPr txBox="1"/>
              <p:nvPr/>
            </p:nvSpPr>
            <p:spPr>
              <a:xfrm>
                <a:off x="11127546" y="2885642"/>
                <a:ext cx="77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mH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8E42D8-10C0-4CDC-B3CF-7B5EC63DF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546" y="2885642"/>
                <a:ext cx="7729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0DEED241-1582-4F9F-999F-70FDB0D5480C}"/>
              </a:ext>
            </a:extLst>
          </p:cNvPr>
          <p:cNvGrpSpPr/>
          <p:nvPr/>
        </p:nvGrpSpPr>
        <p:grpSpPr>
          <a:xfrm rot="5400000">
            <a:off x="10109181" y="2954629"/>
            <a:ext cx="1734082" cy="423333"/>
            <a:chOff x="1786467" y="5215467"/>
            <a:chExt cx="2691176" cy="423333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0F2C98E-FB9B-408C-9393-6626F8ED18D3}"/>
                </a:ext>
              </a:extLst>
            </p:cNvPr>
            <p:cNvGrpSpPr/>
            <p:nvPr/>
          </p:nvGrpSpPr>
          <p:grpSpPr>
            <a:xfrm>
              <a:off x="358140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81" name="Group 80">
                <a:extLst>
                  <a:ext uri="{FF2B5EF4-FFF2-40B4-BE49-F238E27FC236}">
                    <a16:creationId xmlns:a16="http://schemas.microsoft.com/office/drawing/2014/main" id="{9A9BF4E2-F4FD-4E53-951D-3BA302795366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85" name="Arc 84">
                  <a:extLst>
                    <a:ext uri="{FF2B5EF4-FFF2-40B4-BE49-F238E27FC236}">
                      <a16:creationId xmlns:a16="http://schemas.microsoft.com/office/drawing/2014/main" id="{70B3D7E1-D6CD-4775-A3D8-5D0559AB7D11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Arc 85">
                  <a:extLst>
                    <a:ext uri="{FF2B5EF4-FFF2-40B4-BE49-F238E27FC236}">
                      <a16:creationId xmlns:a16="http://schemas.microsoft.com/office/drawing/2014/main" id="{1E380D38-96B8-4475-9254-8723D08ABA50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9EB62991-148A-4EBB-99DB-44E13FE4AE7A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83" name="Arc 82">
                  <a:extLst>
                    <a:ext uri="{FF2B5EF4-FFF2-40B4-BE49-F238E27FC236}">
                      <a16:creationId xmlns:a16="http://schemas.microsoft.com/office/drawing/2014/main" id="{39C45FFB-E6EB-455D-9928-FC426BA6DFCE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4" name="Arc 83">
                  <a:extLst>
                    <a:ext uri="{FF2B5EF4-FFF2-40B4-BE49-F238E27FC236}">
                      <a16:creationId xmlns:a16="http://schemas.microsoft.com/office/drawing/2014/main" id="{1DAFBFB7-FB5A-4BEB-89E6-75910B040F79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807CD38-AAE2-46E0-A4E7-DD30CFCD61D5}"/>
                </a:ext>
              </a:extLst>
            </p:cNvPr>
            <p:cNvGrpSpPr/>
            <p:nvPr/>
          </p:nvGrpSpPr>
          <p:grpSpPr>
            <a:xfrm>
              <a:off x="3330223" y="5215467"/>
              <a:ext cx="304799" cy="423333"/>
              <a:chOff x="1981201" y="5215467"/>
              <a:chExt cx="457200" cy="685800"/>
            </a:xfrm>
          </p:grpSpPr>
          <p:grpSp>
            <p:nvGrpSpPr>
              <p:cNvPr id="75" name="Group 115">
                <a:extLst>
                  <a:ext uri="{FF2B5EF4-FFF2-40B4-BE49-F238E27FC236}">
                    <a16:creationId xmlns:a16="http://schemas.microsoft.com/office/drawing/2014/main" id="{1F6D8604-A14D-4D85-B1EE-B51A673C8DD0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79" name="Arc 78">
                  <a:extLst>
                    <a:ext uri="{FF2B5EF4-FFF2-40B4-BE49-F238E27FC236}">
                      <a16:creationId xmlns:a16="http://schemas.microsoft.com/office/drawing/2014/main" id="{7D95DB1A-4436-401B-98C9-8934388C023C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Arc 79">
                  <a:extLst>
                    <a:ext uri="{FF2B5EF4-FFF2-40B4-BE49-F238E27FC236}">
                      <a16:creationId xmlns:a16="http://schemas.microsoft.com/office/drawing/2014/main" id="{2B55780E-B14C-451D-8716-AF4DD5DC24EA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118">
                <a:extLst>
                  <a:ext uri="{FF2B5EF4-FFF2-40B4-BE49-F238E27FC236}">
                    <a16:creationId xmlns:a16="http://schemas.microsoft.com/office/drawing/2014/main" id="{300D26A0-45EF-4B05-BA3A-8C61A20813DA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77" name="Arc 76">
                  <a:extLst>
                    <a:ext uri="{FF2B5EF4-FFF2-40B4-BE49-F238E27FC236}">
                      <a16:creationId xmlns:a16="http://schemas.microsoft.com/office/drawing/2014/main" id="{65E25614-16D7-4EEC-B0D7-E26D276814E4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8" name="Arc 77">
                  <a:extLst>
                    <a:ext uri="{FF2B5EF4-FFF2-40B4-BE49-F238E27FC236}">
                      <a16:creationId xmlns:a16="http://schemas.microsoft.com/office/drawing/2014/main" id="{43AE8B57-9FB4-41CC-8D84-E69F013BEB5B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0C384E0-2916-46D2-B738-DACA2509A339}"/>
                </a:ext>
              </a:extLst>
            </p:cNvPr>
            <p:cNvGrpSpPr/>
            <p:nvPr/>
          </p:nvGrpSpPr>
          <p:grpSpPr>
            <a:xfrm>
              <a:off x="3081867" y="5215467"/>
              <a:ext cx="304799" cy="423333"/>
              <a:chOff x="1981201" y="5215467"/>
              <a:chExt cx="457200" cy="685800"/>
            </a:xfrm>
          </p:grpSpPr>
          <p:grpSp>
            <p:nvGrpSpPr>
              <p:cNvPr id="69" name="Group 115">
                <a:extLst>
                  <a:ext uri="{FF2B5EF4-FFF2-40B4-BE49-F238E27FC236}">
                    <a16:creationId xmlns:a16="http://schemas.microsoft.com/office/drawing/2014/main" id="{AE78FC27-74AE-4791-87D0-F6A1741FC94A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F0F12D9D-3984-4A34-BD47-25CC47A88E12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4" name="Arc 73">
                  <a:extLst>
                    <a:ext uri="{FF2B5EF4-FFF2-40B4-BE49-F238E27FC236}">
                      <a16:creationId xmlns:a16="http://schemas.microsoft.com/office/drawing/2014/main" id="{46F0F582-E7FD-4798-9B79-043D42F51C7C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0" name="Group 118">
                <a:extLst>
                  <a:ext uri="{FF2B5EF4-FFF2-40B4-BE49-F238E27FC236}">
                    <a16:creationId xmlns:a16="http://schemas.microsoft.com/office/drawing/2014/main" id="{931D20D7-FBF8-44EB-8A44-DFBA2CE7C27E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71" name="Arc 70">
                  <a:extLst>
                    <a:ext uri="{FF2B5EF4-FFF2-40B4-BE49-F238E27FC236}">
                      <a16:creationId xmlns:a16="http://schemas.microsoft.com/office/drawing/2014/main" id="{71A2CC84-9649-467F-9B36-10D0EFEB5553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214ECC45-B00E-400E-AE65-11A453D5413F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5AFC677-6CD2-451C-A326-04CFE9848933}"/>
                </a:ext>
              </a:extLst>
            </p:cNvPr>
            <p:cNvGrpSpPr/>
            <p:nvPr/>
          </p:nvGrpSpPr>
          <p:grpSpPr>
            <a:xfrm>
              <a:off x="2830689" y="5215467"/>
              <a:ext cx="304799" cy="423333"/>
              <a:chOff x="1981201" y="5215467"/>
              <a:chExt cx="457200" cy="685800"/>
            </a:xfrm>
          </p:grpSpPr>
          <p:grpSp>
            <p:nvGrpSpPr>
              <p:cNvPr id="63" name="Group 115">
                <a:extLst>
                  <a:ext uri="{FF2B5EF4-FFF2-40B4-BE49-F238E27FC236}">
                    <a16:creationId xmlns:a16="http://schemas.microsoft.com/office/drawing/2014/main" id="{D2ABBF5E-FCE0-4302-BD28-70663CD62756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67" name="Arc 66">
                  <a:extLst>
                    <a:ext uri="{FF2B5EF4-FFF2-40B4-BE49-F238E27FC236}">
                      <a16:creationId xmlns:a16="http://schemas.microsoft.com/office/drawing/2014/main" id="{6F8FCD21-689B-4380-81AE-E81CCC530228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2B026158-537A-40B6-BD50-232F745E66D7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64" name="Group 118">
                <a:extLst>
                  <a:ext uri="{FF2B5EF4-FFF2-40B4-BE49-F238E27FC236}">
                    <a16:creationId xmlns:a16="http://schemas.microsoft.com/office/drawing/2014/main" id="{FB3662AA-8128-40E9-8FC8-5BD8B01AC996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65" name="Arc 64">
                  <a:extLst>
                    <a:ext uri="{FF2B5EF4-FFF2-40B4-BE49-F238E27FC236}">
                      <a16:creationId xmlns:a16="http://schemas.microsoft.com/office/drawing/2014/main" id="{3C86C533-594C-46A1-AC2C-6E8A52F99796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6" name="Arc 65">
                  <a:extLst>
                    <a:ext uri="{FF2B5EF4-FFF2-40B4-BE49-F238E27FC236}">
                      <a16:creationId xmlns:a16="http://schemas.microsoft.com/office/drawing/2014/main" id="{DEEDB309-CFF4-41D8-9DCB-C1571165525A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83BB566-CF29-4E3D-B856-DD2710ECAA11}"/>
                </a:ext>
              </a:extLst>
            </p:cNvPr>
            <p:cNvGrpSpPr/>
            <p:nvPr/>
          </p:nvGrpSpPr>
          <p:grpSpPr>
            <a:xfrm>
              <a:off x="257951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57" name="Group 115">
                <a:extLst>
                  <a:ext uri="{FF2B5EF4-FFF2-40B4-BE49-F238E27FC236}">
                    <a16:creationId xmlns:a16="http://schemas.microsoft.com/office/drawing/2014/main" id="{76B4833A-FCE2-4594-B586-ECA7242F999B}"/>
                  </a:ext>
                </a:extLst>
              </p:cNvPr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695B89DD-E0FE-49ED-A9DD-60F51D05CD86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2" name="Arc 61">
                  <a:extLst>
                    <a:ext uri="{FF2B5EF4-FFF2-40B4-BE49-F238E27FC236}">
                      <a16:creationId xmlns:a16="http://schemas.microsoft.com/office/drawing/2014/main" id="{DACC40A4-70E7-4145-8E42-9E5D89BAECEE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58" name="Group 118">
                <a:extLst>
                  <a:ext uri="{FF2B5EF4-FFF2-40B4-BE49-F238E27FC236}">
                    <a16:creationId xmlns:a16="http://schemas.microsoft.com/office/drawing/2014/main" id="{7171B03B-29D2-4DDF-9ECB-906EB1F75D53}"/>
                  </a:ext>
                </a:extLst>
              </p:cNvPr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4F4FDF03-C530-471E-AE7C-51711257ECA0}"/>
                    </a:ext>
                  </a:extLst>
                </p:cNvPr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AE6A772C-773F-4E22-92DF-C0F8BA89229B}"/>
                    </a:ext>
                  </a:extLst>
                </p:cNvPr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52" name="Group 115">
              <a:extLst>
                <a:ext uri="{FF2B5EF4-FFF2-40B4-BE49-F238E27FC236}">
                  <a16:creationId xmlns:a16="http://schemas.microsoft.com/office/drawing/2014/main" id="{F55FBD67-9D6E-411E-A4CF-976F2A9108BB}"/>
                </a:ext>
              </a:extLst>
            </p:cNvPr>
            <p:cNvGrpSpPr/>
            <p:nvPr/>
          </p:nvGrpSpPr>
          <p:grpSpPr>
            <a:xfrm rot="16200000">
              <a:off x="2269067" y="5274734"/>
              <a:ext cx="423333" cy="304799"/>
              <a:chOff x="1524000" y="5943600"/>
              <a:chExt cx="685800" cy="457200"/>
            </a:xfrm>
          </p:grpSpPr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15C4945F-B670-4699-A512-A941E7F0E25F}"/>
                  </a:ext>
                </a:extLst>
              </p:cNvPr>
              <p:cNvSpPr/>
              <p:nvPr/>
            </p:nvSpPr>
            <p:spPr>
              <a:xfrm>
                <a:off x="1524000" y="5943600"/>
                <a:ext cx="685800" cy="457200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FD739A7B-9082-4545-997F-07CB9D38FF13}"/>
                  </a:ext>
                </a:extLst>
              </p:cNvPr>
              <p:cNvSpPr/>
              <p:nvPr/>
            </p:nvSpPr>
            <p:spPr>
              <a:xfrm flipV="1">
                <a:off x="1524000" y="5943600"/>
                <a:ext cx="685800" cy="457200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A4E6675-581A-43C5-A4FB-164B6B8FA44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187566" y="5131411"/>
              <a:ext cx="0" cy="58015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49AEB00-9D87-4F73-B350-716229212287}"/>
                </a:ext>
              </a:extLst>
            </p:cNvPr>
            <p:cNvCxnSpPr/>
            <p:nvPr/>
          </p:nvCxnSpPr>
          <p:spPr>
            <a:xfrm>
              <a:off x="1786467" y="5421489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552592-7012-4EE1-B575-072704DCCF22}"/>
              </a:ext>
            </a:extLst>
          </p:cNvPr>
          <p:cNvCxnSpPr>
            <a:cxnSpLocks/>
          </p:cNvCxnSpPr>
          <p:nvPr/>
        </p:nvCxnSpPr>
        <p:spPr>
          <a:xfrm flipH="1">
            <a:off x="9655765" y="2309255"/>
            <a:ext cx="1331914" cy="1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8F0A45-888F-46B9-9E96-21E55E3803DF}"/>
              </a:ext>
            </a:extLst>
          </p:cNvPr>
          <p:cNvCxnSpPr>
            <a:cxnSpLocks/>
          </p:cNvCxnSpPr>
          <p:nvPr/>
        </p:nvCxnSpPr>
        <p:spPr>
          <a:xfrm flipH="1" flipV="1">
            <a:off x="6858000" y="40386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94A877-4136-4123-8608-F5A3C7D35273}"/>
                  </a:ext>
                </a:extLst>
              </p:cNvPr>
              <p:cNvSpPr txBox="1"/>
              <p:nvPr/>
            </p:nvSpPr>
            <p:spPr>
              <a:xfrm>
                <a:off x="10376699" y="2336137"/>
                <a:ext cx="504484" cy="1643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r>
                  <a:rPr lang="en-US" sz="1800" dirty="0"/>
                  <a:t>_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494A877-4136-4123-8608-F5A3C7D35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699" y="2336137"/>
                <a:ext cx="504484" cy="1643527"/>
              </a:xfrm>
              <a:prstGeom prst="rect">
                <a:avLst/>
              </a:prstGeom>
              <a:blipFill>
                <a:blip r:embed="rId3"/>
                <a:stretch>
                  <a:fillRect l="-9639" t="-1852" b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80C573-A786-4C29-96F0-902F99A90882}"/>
              </a:ext>
            </a:extLst>
          </p:cNvPr>
          <p:cNvCxnSpPr/>
          <p:nvPr/>
        </p:nvCxnSpPr>
        <p:spPr>
          <a:xfrm>
            <a:off x="9428989" y="2174663"/>
            <a:ext cx="5885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636E9F-ACB0-4AEE-A98A-1856FFF42539}"/>
                  </a:ext>
                </a:extLst>
              </p:cNvPr>
              <p:cNvSpPr txBox="1"/>
              <p:nvPr/>
            </p:nvSpPr>
            <p:spPr>
              <a:xfrm>
                <a:off x="9494054" y="1819563"/>
                <a:ext cx="323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C636E9F-ACB0-4AEE-A98A-1856FFF42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4054" y="1819563"/>
                <a:ext cx="3234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0">
            <a:extLst>
              <a:ext uri="{FF2B5EF4-FFF2-40B4-BE49-F238E27FC236}">
                <a16:creationId xmlns:a16="http://schemas.microsoft.com/office/drawing/2014/main" id="{823C6551-EF74-4DE2-B4FF-5FAB456E3FB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34128" y="1448308"/>
            <a:ext cx="300037" cy="1731613"/>
            <a:chOff x="4385231" y="2542052"/>
            <a:chExt cx="300037" cy="17315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119073-B72E-4597-B20D-D2A1C030E42E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7BF7048-299E-4A90-863B-AA3A073259EF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9835FF6-044A-4290-9465-C475CA33A1EC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896C391-9A1D-4139-A6B2-605EAB9ADA37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8856F2F-6FDB-49B0-8343-C51D0B23C7C6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39DA11B-4F02-4B59-BC77-D951E21F364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52B2942-B585-4CB0-BC78-596DC6814722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BCAC925-B5EA-4C85-8294-AC85F98688D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F3E1F0D-A09B-4BCF-B3EA-3C9BBC239BB5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97BD96-E496-45A4-AC0F-F3EB8F49B36F}"/>
              </a:ext>
            </a:extLst>
          </p:cNvPr>
          <p:cNvCxnSpPr>
            <a:cxnSpLocks/>
          </p:cNvCxnSpPr>
          <p:nvPr/>
        </p:nvCxnSpPr>
        <p:spPr>
          <a:xfrm>
            <a:off x="7459852" y="2225026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6DCBBDB-E0D7-422D-9245-E336D17D03AA}"/>
              </a:ext>
            </a:extLst>
          </p:cNvPr>
          <p:cNvCxnSpPr>
            <a:cxnSpLocks/>
          </p:cNvCxnSpPr>
          <p:nvPr/>
        </p:nvCxnSpPr>
        <p:spPr>
          <a:xfrm>
            <a:off x="7583415" y="1893820"/>
            <a:ext cx="28028" cy="7040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30845C-5E83-4E52-9829-A7E4446AF921}"/>
              </a:ext>
            </a:extLst>
          </p:cNvPr>
          <p:cNvCxnSpPr>
            <a:cxnSpLocks/>
          </p:cNvCxnSpPr>
          <p:nvPr/>
        </p:nvCxnSpPr>
        <p:spPr>
          <a:xfrm flipH="1">
            <a:off x="6858000" y="2308101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C4575C-3BA9-41CD-BF32-C0647FAB6F13}"/>
                  </a:ext>
                </a:extLst>
              </p:cNvPr>
              <p:cNvSpPr txBox="1"/>
              <p:nvPr/>
            </p:nvSpPr>
            <p:spPr>
              <a:xfrm>
                <a:off x="7056661" y="2930053"/>
                <a:ext cx="556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nor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8C4575C-3BA9-41CD-BF32-C0647FAB6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661" y="2930053"/>
                <a:ext cx="55656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C3B11F-6526-4D64-9412-FF4B8E8402F9}"/>
                  </a:ext>
                </a:extLst>
              </p:cNvPr>
              <p:cNvSpPr txBox="1"/>
              <p:nvPr/>
            </p:nvSpPr>
            <p:spPr>
              <a:xfrm>
                <a:off x="8528385" y="2440321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9C3B11F-6526-4D64-9412-FF4B8E840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385" y="2440321"/>
                <a:ext cx="6447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CCDBEB-F04C-4B5D-AEED-723BC98D85DD}"/>
                  </a:ext>
                </a:extLst>
              </p:cNvPr>
              <p:cNvSpPr txBox="1"/>
              <p:nvPr/>
            </p:nvSpPr>
            <p:spPr>
              <a:xfrm>
                <a:off x="7706692" y="1548663"/>
                <a:ext cx="198136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5CCDBEB-F04C-4B5D-AEED-723BC98D8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692" y="1548663"/>
                <a:ext cx="1981363" cy="646331"/>
              </a:xfrm>
              <a:prstGeom prst="rect">
                <a:avLst/>
              </a:prstGeom>
              <a:blipFill>
                <a:blip r:embed="rId7"/>
                <a:stretch>
                  <a:fillRect l="-246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AA7F3CAC-4D96-4509-9630-2A28902B16CF}"/>
              </a:ext>
            </a:extLst>
          </p:cNvPr>
          <p:cNvGrpSpPr/>
          <p:nvPr/>
        </p:nvGrpSpPr>
        <p:grpSpPr>
          <a:xfrm>
            <a:off x="6623177" y="2323190"/>
            <a:ext cx="457200" cy="1724341"/>
            <a:chOff x="1886750" y="2862548"/>
            <a:chExt cx="457200" cy="172434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E9EFD2C-16EE-4D90-9FCA-2ACFFA2808F4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C672776-2677-447A-823F-8B0CCE563445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EB96F2-79CA-421C-97D8-19CE9C2EF517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3F9BF5A-F66D-44A1-A5A2-FC81CC79640F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3" name="Group 140">
            <a:extLst>
              <a:ext uri="{FF2B5EF4-FFF2-40B4-BE49-F238E27FC236}">
                <a16:creationId xmlns:a16="http://schemas.microsoft.com/office/drawing/2014/main" id="{8799EEE6-0162-45F2-81C1-1692B419F61C}"/>
              </a:ext>
            </a:extLst>
          </p:cNvPr>
          <p:cNvGrpSpPr>
            <a:grpSpLocks/>
          </p:cNvGrpSpPr>
          <p:nvPr/>
        </p:nvGrpSpPr>
        <p:grpSpPr bwMode="auto">
          <a:xfrm>
            <a:off x="7957815" y="2308461"/>
            <a:ext cx="300037" cy="1731613"/>
            <a:chOff x="4385231" y="2542052"/>
            <a:chExt cx="300037" cy="173155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B7F3B75-0BD8-48F3-8ACC-C1F281BCD650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7BDDB8B-60B3-445E-B365-0A5FA236D781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717EE2D-86A8-4086-B56B-70D8EB078953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CC6C2E-1115-4575-A874-71974BB0EF8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E4588CF-8B8B-4D87-BFC8-C8B9AC7F7472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B8717EB-01E7-4D13-AB62-93298DA620AB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D4657A-D83F-44CD-B7C6-AC20BED9F656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F3EFBC8-1B2F-47B5-A28F-2C4B22CA2AB8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82693E0-BC7A-44BA-B853-20681F6B0C0E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396D7D-369B-4A87-95CB-71418506E0A2}"/>
                  </a:ext>
                </a:extLst>
              </p:cNvPr>
              <p:cNvSpPr txBox="1"/>
              <p:nvPr/>
            </p:nvSpPr>
            <p:spPr>
              <a:xfrm>
                <a:off x="8170861" y="2987671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12 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396D7D-369B-4A87-95CB-71418506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861" y="2987671"/>
                <a:ext cx="82426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6E41FB5-5A5B-411C-97BE-C2FD61C9D426}"/>
              </a:ext>
            </a:extLst>
          </p:cNvPr>
          <p:cNvSpPr txBox="1"/>
          <p:nvPr/>
        </p:nvSpPr>
        <p:spPr>
          <a:xfrm>
            <a:off x="9466785" y="5656571"/>
            <a:ext cx="2372814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if the switch opens back up later?</a:t>
            </a:r>
          </a:p>
        </p:txBody>
      </p:sp>
    </p:spTree>
    <p:extLst>
      <p:ext uri="{BB962C8B-B14F-4D97-AF65-F5344CB8AC3E}">
        <p14:creationId xmlns:p14="http://schemas.microsoft.com/office/powerpoint/2010/main" val="420210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65A3-987C-45AE-B768-F7C1CF34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DA5FF-CEF9-4DC8-B233-697F5E931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“switching” action is to add an accidental short circuit between a and b. What’s the instant and steady-state current through the short circuit?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95F7F8F-B86E-4C5A-BE8E-8FB868E9F055}"/>
              </a:ext>
            </a:extLst>
          </p:cNvPr>
          <p:cNvGrpSpPr/>
          <p:nvPr/>
        </p:nvGrpSpPr>
        <p:grpSpPr>
          <a:xfrm>
            <a:off x="7543800" y="2133600"/>
            <a:ext cx="4419600" cy="3231930"/>
            <a:chOff x="457200" y="1340070"/>
            <a:chExt cx="4419600" cy="32319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6EDDA6B-4830-4870-8020-D1350B6AF415}"/>
                    </a:ext>
                  </a:extLst>
                </p:cNvPr>
                <p:cNvSpPr txBox="1"/>
                <p:nvPr/>
              </p:nvSpPr>
              <p:spPr>
                <a:xfrm>
                  <a:off x="1731580" y="2877921"/>
                  <a:ext cx="6623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latin typeface="Cambria Math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6EDDA6B-4830-4870-8020-D1350B6AF4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1580" y="2877921"/>
                  <a:ext cx="662361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679DBB4-B1C6-4A48-8B00-2F42BDA76B69}"/>
                </a:ext>
              </a:extLst>
            </p:cNvPr>
            <p:cNvGrpSpPr/>
            <p:nvPr/>
          </p:nvGrpSpPr>
          <p:grpSpPr>
            <a:xfrm>
              <a:off x="3581400" y="1371600"/>
              <a:ext cx="1295400" cy="3145346"/>
              <a:chOff x="3905812" y="1263649"/>
              <a:chExt cx="1295400" cy="3145346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79DA6243-129F-423A-A37B-2AD5E27F7519}"/>
                  </a:ext>
                </a:extLst>
              </p:cNvPr>
              <p:cNvGrpSpPr/>
              <p:nvPr/>
            </p:nvGrpSpPr>
            <p:grpSpPr>
              <a:xfrm>
                <a:off x="4667812" y="1263649"/>
                <a:ext cx="533400" cy="3145346"/>
                <a:chOff x="2571360" y="1990140"/>
                <a:chExt cx="533400" cy="3145346"/>
              </a:xfrm>
            </p:grpSpPr>
            <p:grpSp>
              <p:nvGrpSpPr>
                <p:cNvPr id="54" name="Group 56">
                  <a:extLst>
                    <a:ext uri="{FF2B5EF4-FFF2-40B4-BE49-F238E27FC236}">
                      <a16:creationId xmlns:a16="http://schemas.microsoft.com/office/drawing/2014/main" id="{659A6023-9BE5-4A8D-8641-97A13B167C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0800000">
                  <a:off x="2687050" y="3411461"/>
                  <a:ext cx="296863" cy="1724025"/>
                  <a:chOff x="4384898" y="2541687"/>
                  <a:chExt cx="298003" cy="1724341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BE01A912-39EA-4712-9FE5-8A140CE5764F}"/>
                      </a:ext>
                    </a:extLst>
                  </p:cNvPr>
                  <p:cNvCxnSpPr/>
                  <p:nvPr/>
                </p:nvCxnSpPr>
                <p:spPr>
                  <a:xfrm>
                    <a:off x="4545852" y="3121231"/>
                    <a:ext cx="137049" cy="4604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8A18E2E8-0F0A-49F4-9ED3-7F8EB3A05E47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208" y="3167277"/>
                    <a:ext cx="275693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id="{5F0CBB70-7CB3-4C74-8EA6-FA1B96374608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054" y="3260957"/>
                    <a:ext cx="275692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>
                    <a:extLst>
                      <a:ext uri="{FF2B5EF4-FFF2-40B4-BE49-F238E27FC236}">
                        <a16:creationId xmlns:a16="http://schemas.microsoft.com/office/drawing/2014/main" id="{4AFCCE29-2127-4750-AF79-22103F1B4CC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407208" y="3357812"/>
                    <a:ext cx="275693" cy="9209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3DCCDB2E-3B0C-4061-8C30-7C545AA11400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396054" y="3449903"/>
                    <a:ext cx="275692" cy="9368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96509E59-2938-4516-8F69-4F3E7EFBD9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384898" y="3543584"/>
                    <a:ext cx="275693" cy="9367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>
                    <a:extLst>
                      <a:ext uri="{FF2B5EF4-FFF2-40B4-BE49-F238E27FC236}">
                        <a16:creationId xmlns:a16="http://schemas.microsoft.com/office/drawing/2014/main" id="{045D0B46-B3F5-4AEA-92D5-EE36B8CF1D49}"/>
                      </a:ext>
                    </a:extLst>
                  </p:cNvPr>
                  <p:cNvCxnSpPr/>
                  <p:nvPr/>
                </p:nvCxnSpPr>
                <p:spPr>
                  <a:xfrm>
                    <a:off x="4384898" y="3640438"/>
                    <a:ext cx="160954" cy="4604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60F8E834-8752-4B72-BB17-22C970022E4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852" y="2541687"/>
                    <a:ext cx="0" cy="57954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AFA2DAE5-31F9-4361-8377-4968DCC0057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45852" y="3686485"/>
                    <a:ext cx="0" cy="579543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FE376292-B888-4551-BB0F-F2CCEF45C0EF}"/>
                    </a:ext>
                  </a:extLst>
                </p:cNvPr>
                <p:cNvGrpSpPr/>
                <p:nvPr/>
              </p:nvGrpSpPr>
              <p:grpSpPr>
                <a:xfrm>
                  <a:off x="2571360" y="1990140"/>
                  <a:ext cx="533400" cy="1728216"/>
                  <a:chOff x="3328852" y="1905000"/>
                  <a:chExt cx="533400" cy="1786268"/>
                </a:xfrm>
              </p:grpSpPr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7DEF81E8-8606-4225-A66C-0760AFB48ECF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3595552" y="1905000"/>
                    <a:ext cx="1723" cy="82391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71D6BA57-A58E-43D4-9E6D-3C23318747B3}"/>
                      </a:ext>
                    </a:extLst>
                  </p:cNvPr>
                  <p:cNvCxnSpPr/>
                  <p:nvPr/>
                </p:nvCxnSpPr>
                <p:spPr>
                  <a:xfrm>
                    <a:off x="3328852" y="2708207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>
                    <a:extLst>
                      <a:ext uri="{FF2B5EF4-FFF2-40B4-BE49-F238E27FC236}">
                        <a16:creationId xmlns:a16="http://schemas.microsoft.com/office/drawing/2014/main" id="{084FC7B6-8FD8-491C-B449-C96EEFCCFBCC}"/>
                      </a:ext>
                    </a:extLst>
                  </p:cNvPr>
                  <p:cNvCxnSpPr/>
                  <p:nvPr/>
                </p:nvCxnSpPr>
                <p:spPr>
                  <a:xfrm>
                    <a:off x="3328852" y="2860607"/>
                    <a:ext cx="533400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>
                    <a:extLst>
                      <a:ext uri="{FF2B5EF4-FFF2-40B4-BE49-F238E27FC236}">
                        <a16:creationId xmlns:a16="http://schemas.microsoft.com/office/drawing/2014/main" id="{3CCE68F3-5A02-4416-889D-9C079FF1FAF5}"/>
                      </a:ext>
                    </a:extLst>
                  </p:cNvPr>
                  <p:cNvCxnSpPr/>
                  <p:nvPr/>
                </p:nvCxnSpPr>
                <p:spPr bwMode="auto">
                  <a:xfrm flipV="1">
                    <a:off x="3581400" y="2867354"/>
                    <a:ext cx="1723" cy="823914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BFA3A735-98A2-4DCF-9C8C-E08A7374E582}"/>
                      </a:ext>
                    </a:extLst>
                  </p:cNvPr>
                  <p:cNvSpPr txBox="1"/>
                  <p:nvPr/>
                </p:nvSpPr>
                <p:spPr>
                  <a:xfrm>
                    <a:off x="4191000" y="3407357"/>
                    <a:ext cx="7104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0.5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BFA3A735-98A2-4DCF-9C8C-E08A7374E5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91000" y="3407357"/>
                    <a:ext cx="710451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11F19E-148D-4650-B775-B8C7480B57A8}"/>
                      </a:ext>
                    </a:extLst>
                  </p:cNvPr>
                  <p:cNvSpPr txBox="1"/>
                  <p:nvPr/>
                </p:nvSpPr>
                <p:spPr>
                  <a:xfrm>
                    <a:off x="3905812" y="1940509"/>
                    <a:ext cx="8433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/>
                          </a:rPr>
                          <m:t>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800" dirty="0"/>
                      <a:t>F</a:t>
                    </a:r>
                  </a:p>
                </p:txBody>
              </p:sp>
            </mc:Choice>
            <mc:Fallback xmlns=""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CD11F19E-148D-4650-B775-B8C7480B57A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05812" y="1940509"/>
                    <a:ext cx="84330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t="-8197" r="-362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2C1384C-89E8-4DA9-96C1-DECDC65E489D}"/>
                </a:ext>
              </a:extLst>
            </p:cNvPr>
            <p:cNvGrpSpPr/>
            <p:nvPr/>
          </p:nvGrpSpPr>
          <p:grpSpPr>
            <a:xfrm>
              <a:off x="2209800" y="1376791"/>
              <a:ext cx="1120227" cy="3146709"/>
              <a:chOff x="1905000" y="1502980"/>
              <a:chExt cx="1120227" cy="3146709"/>
            </a:xfrm>
          </p:grpSpPr>
          <p:grpSp>
            <p:nvGrpSpPr>
              <p:cNvPr id="34" name="Group 56">
                <a:extLst>
                  <a:ext uri="{FF2B5EF4-FFF2-40B4-BE49-F238E27FC236}">
                    <a16:creationId xmlns:a16="http://schemas.microsoft.com/office/drawing/2014/main" id="{69DC5471-1719-4EE5-9F40-595101DD24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622331" y="1502980"/>
                <a:ext cx="296863" cy="1724025"/>
                <a:chOff x="4384898" y="2541687"/>
                <a:chExt cx="298003" cy="1724341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E344A53A-0D74-4FBC-A2AB-8BB395AE7FB0}"/>
                    </a:ext>
                  </a:extLst>
                </p:cNvPr>
                <p:cNvCxnSpPr/>
                <p:nvPr/>
              </p:nvCxnSpPr>
              <p:spPr>
                <a:xfrm>
                  <a:off x="4545852" y="3121231"/>
                  <a:ext cx="137049" cy="4604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90CF80E4-73B6-4C29-9F56-0DD550BA2986}"/>
                    </a:ext>
                  </a:extLst>
                </p:cNvPr>
                <p:cNvCxnSpPr/>
                <p:nvPr/>
              </p:nvCxnSpPr>
              <p:spPr>
                <a:xfrm flipV="1">
                  <a:off x="4407208" y="3167277"/>
                  <a:ext cx="275693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F66DCFE6-39C3-440C-80EC-A3E2994B3B43}"/>
                    </a:ext>
                  </a:extLst>
                </p:cNvPr>
                <p:cNvCxnSpPr/>
                <p:nvPr/>
              </p:nvCxnSpPr>
              <p:spPr>
                <a:xfrm flipH="1" flipV="1">
                  <a:off x="4396054" y="3260957"/>
                  <a:ext cx="275692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BDFADC3-22D5-48FE-8B0C-2F6001A6CCC2}"/>
                    </a:ext>
                  </a:extLst>
                </p:cNvPr>
                <p:cNvCxnSpPr/>
                <p:nvPr/>
              </p:nvCxnSpPr>
              <p:spPr>
                <a:xfrm flipV="1">
                  <a:off x="4407208" y="3357812"/>
                  <a:ext cx="275693" cy="920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A1B31A1-1F49-45ED-9A9A-82017A6CE9F6}"/>
                    </a:ext>
                  </a:extLst>
                </p:cNvPr>
                <p:cNvCxnSpPr/>
                <p:nvPr/>
              </p:nvCxnSpPr>
              <p:spPr>
                <a:xfrm flipH="1" flipV="1">
                  <a:off x="4396054" y="3449903"/>
                  <a:ext cx="275692" cy="9368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BC8FC29D-CCC5-49EC-B395-7E04A7A4A7F4}"/>
                    </a:ext>
                  </a:extLst>
                </p:cNvPr>
                <p:cNvCxnSpPr/>
                <p:nvPr/>
              </p:nvCxnSpPr>
              <p:spPr>
                <a:xfrm flipV="1">
                  <a:off x="4384898" y="3543584"/>
                  <a:ext cx="275693" cy="9367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83F5F7B-F1AB-458F-BDD1-C3A8EF88128A}"/>
                    </a:ext>
                  </a:extLst>
                </p:cNvPr>
                <p:cNvCxnSpPr/>
                <p:nvPr/>
              </p:nvCxnSpPr>
              <p:spPr>
                <a:xfrm>
                  <a:off x="4384898" y="3640438"/>
                  <a:ext cx="160954" cy="4604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C59D3BA6-17F1-4AE9-BE8D-ABF5B29F8ABF}"/>
                    </a:ext>
                  </a:extLst>
                </p:cNvPr>
                <p:cNvCxnSpPr/>
                <p:nvPr/>
              </p:nvCxnSpPr>
              <p:spPr>
                <a:xfrm flipV="1">
                  <a:off x="4545852" y="2541687"/>
                  <a:ext cx="0" cy="57954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86D8B267-6AE4-4AAC-AA48-CF79EC209FA2}"/>
                    </a:ext>
                  </a:extLst>
                </p:cNvPr>
                <p:cNvCxnSpPr/>
                <p:nvPr/>
              </p:nvCxnSpPr>
              <p:spPr>
                <a:xfrm flipV="1">
                  <a:off x="4545852" y="3686485"/>
                  <a:ext cx="0" cy="57954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3271EEB0-1359-43D3-B497-14DD5865C994}"/>
                  </a:ext>
                </a:extLst>
              </p:cNvPr>
              <p:cNvGrpSpPr/>
              <p:nvPr/>
            </p:nvGrpSpPr>
            <p:grpSpPr>
              <a:xfrm>
                <a:off x="2491827" y="2921473"/>
                <a:ext cx="533400" cy="1728216"/>
                <a:chOff x="3328852" y="1905000"/>
                <a:chExt cx="533400" cy="1786268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0612DF97-2043-465E-96B6-5B69E1DC415A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95552" y="1905000"/>
                  <a:ext cx="1723" cy="8239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F528CE3A-B588-4F39-B147-61BA6F10C934}"/>
                    </a:ext>
                  </a:extLst>
                </p:cNvPr>
                <p:cNvCxnSpPr/>
                <p:nvPr/>
              </p:nvCxnSpPr>
              <p:spPr>
                <a:xfrm>
                  <a:off x="3328852" y="2708207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5028D267-B3F6-40A7-A209-47D886575B22}"/>
                    </a:ext>
                  </a:extLst>
                </p:cNvPr>
                <p:cNvCxnSpPr/>
                <p:nvPr/>
              </p:nvCxnSpPr>
              <p:spPr>
                <a:xfrm>
                  <a:off x="3328852" y="2860607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104D5548-AD52-43BC-86B5-C6CA2DE06916}"/>
                    </a:ext>
                  </a:extLst>
                </p:cNvPr>
                <p:cNvCxnSpPr/>
                <p:nvPr/>
              </p:nvCxnSpPr>
              <p:spPr bwMode="auto">
                <a:xfrm flipV="1">
                  <a:off x="3581400" y="2867354"/>
                  <a:ext cx="1723" cy="82391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5D0D6ED2-1262-4A7A-8FF7-4A10178B6915}"/>
                      </a:ext>
                    </a:extLst>
                  </p:cNvPr>
                  <p:cNvSpPr txBox="1"/>
                  <p:nvPr/>
                </p:nvSpPr>
                <p:spPr>
                  <a:xfrm>
                    <a:off x="2009976" y="2323960"/>
                    <a:ext cx="71045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0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.2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36" name="TextBox 35">
                    <a:extLst>
                      <a:ext uri="{FF2B5EF4-FFF2-40B4-BE49-F238E27FC236}">
                        <a16:creationId xmlns:a16="http://schemas.microsoft.com/office/drawing/2014/main" id="{5D0D6ED2-1262-4A7A-8FF7-4A10178B691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9976" y="2323960"/>
                    <a:ext cx="710451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E5DDFFC-F4E3-4B56-8D95-008BEB3CC60E}"/>
                      </a:ext>
                    </a:extLst>
                  </p:cNvPr>
                  <p:cNvSpPr txBox="1"/>
                  <p:nvPr/>
                </p:nvSpPr>
                <p:spPr>
                  <a:xfrm>
                    <a:off x="1905000" y="3598333"/>
                    <a:ext cx="58682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oMath>
                    </a14:m>
                    <a:r>
                      <a:rPr lang="en-US" sz="1800" dirty="0"/>
                      <a:t>F</a:t>
                    </a:r>
                  </a:p>
                </p:txBody>
              </p:sp>
            </mc:Choice>
            <mc:Fallback xmlns=""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E5DDFFC-F4E3-4B56-8D95-008BEB3CC60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05000" y="3598333"/>
                    <a:ext cx="586827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10000" r="-5208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1EBB416-A091-4B13-8CE1-CD1AA57ED2C2}"/>
                </a:ext>
              </a:extLst>
            </p:cNvPr>
            <p:cNvGrpSpPr/>
            <p:nvPr/>
          </p:nvGrpSpPr>
          <p:grpSpPr>
            <a:xfrm>
              <a:off x="1600200" y="1376791"/>
              <a:ext cx="296863" cy="3171080"/>
              <a:chOff x="1295400" y="1502980"/>
              <a:chExt cx="296863" cy="317108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E9FE787-11AB-49F1-B406-D9E136F9495D}"/>
                  </a:ext>
                </a:extLst>
              </p:cNvPr>
              <p:cNvGrpSpPr/>
              <p:nvPr/>
            </p:nvGrpSpPr>
            <p:grpSpPr>
              <a:xfrm>
                <a:off x="1295400" y="2316655"/>
                <a:ext cx="296863" cy="1724025"/>
                <a:chOff x="3208337" y="2130253"/>
                <a:chExt cx="296863" cy="1724025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C152233-2C34-4525-AEF2-439666EEFF7B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3352800" y="3274840"/>
                  <a:ext cx="0" cy="579438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>
                  <a:extLst>
                    <a:ext uri="{FF2B5EF4-FFF2-40B4-BE49-F238E27FC236}">
                      <a16:creationId xmlns:a16="http://schemas.microsoft.com/office/drawing/2014/main" id="{C406AA47-E1D8-470E-AB4B-424E148CEB91}"/>
                    </a:ext>
                  </a:extLst>
                </p:cNvPr>
                <p:cNvGrpSpPr/>
                <p:nvPr/>
              </p:nvGrpSpPr>
              <p:grpSpPr>
                <a:xfrm>
                  <a:off x="3208337" y="2130253"/>
                  <a:ext cx="296863" cy="1144588"/>
                  <a:chOff x="2752776" y="2130253"/>
                  <a:chExt cx="296863" cy="1144588"/>
                </a:xfrm>
              </p:grpSpPr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40FDBE77-E12F-455B-A735-75864CD18832}"/>
                      </a:ext>
                    </a:extLst>
                  </p:cNvPr>
                  <p:cNvCxnSpPr/>
                  <p:nvPr/>
                </p:nvCxnSpPr>
                <p:spPr bwMode="auto">
                  <a:xfrm rot="10800000">
                    <a:off x="2752776" y="3228804"/>
                    <a:ext cx="136525" cy="46037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CD100164-1C78-473A-A9F1-E1CB14E08FB2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52776" y="3135140"/>
                    <a:ext cx="274638" cy="93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A4972EFA-1220-4148-97F9-79E312693B5D}"/>
                      </a:ext>
                    </a:extLst>
                  </p:cNvPr>
                  <p:cNvCxnSpPr/>
                  <p:nvPr/>
                </p:nvCxnSpPr>
                <p:spPr bwMode="auto">
                  <a:xfrm rot="10800000" flipH="1" flipV="1">
                    <a:off x="2763888" y="3043065"/>
                    <a:ext cx="274637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63840BB0-5754-4736-98EE-BD402EAFC82A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52776" y="2946227"/>
                    <a:ext cx="274638" cy="92075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FF4E93DA-BE17-4193-BDCA-CAAAB4445CF8}"/>
                      </a:ext>
                    </a:extLst>
                  </p:cNvPr>
                  <p:cNvCxnSpPr/>
                  <p:nvPr/>
                </p:nvCxnSpPr>
                <p:spPr bwMode="auto">
                  <a:xfrm rot="10800000" flipH="1" flipV="1">
                    <a:off x="2763888" y="2852566"/>
                    <a:ext cx="274637" cy="93663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1340A84B-5394-4B11-BC46-C08EB89125B4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775001" y="2758903"/>
                    <a:ext cx="274638" cy="93662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5DE14AD3-CD13-4800-BF37-15F6EC85AACB}"/>
                      </a:ext>
                    </a:extLst>
                  </p:cNvPr>
                  <p:cNvCxnSpPr/>
                  <p:nvPr/>
                </p:nvCxnSpPr>
                <p:spPr bwMode="auto">
                  <a:xfrm rot="10800000">
                    <a:off x="2889301" y="2709691"/>
                    <a:ext cx="160338" cy="46038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E598FF5F-1660-4A88-B353-11AA71B19B9B}"/>
                      </a:ext>
                    </a:extLst>
                  </p:cNvPr>
                  <p:cNvCxnSpPr/>
                  <p:nvPr/>
                </p:nvCxnSpPr>
                <p:spPr bwMode="auto">
                  <a:xfrm rot="10800000" flipV="1">
                    <a:off x="2889301" y="2130253"/>
                    <a:ext cx="0" cy="579437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B311FF9-295E-454A-9363-83E206E9D754}"/>
                  </a:ext>
                </a:extLst>
              </p:cNvPr>
              <p:cNvCxnSpPr/>
              <p:nvPr/>
            </p:nvCxnSpPr>
            <p:spPr>
              <a:xfrm>
                <a:off x="1426780" y="1502980"/>
                <a:ext cx="0" cy="10757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42ABA4F-39E0-4661-B216-B98B3E5DBD1E}"/>
                  </a:ext>
                </a:extLst>
              </p:cNvPr>
              <p:cNvCxnSpPr/>
              <p:nvPr/>
            </p:nvCxnSpPr>
            <p:spPr>
              <a:xfrm>
                <a:off x="1437290" y="3598333"/>
                <a:ext cx="0" cy="107572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BBA998F-300F-4ABA-9BAD-DC50B069EEAA}"/>
                </a:ext>
              </a:extLst>
            </p:cNvPr>
            <p:cNvCxnSpPr/>
            <p:nvPr/>
          </p:nvCxnSpPr>
          <p:spPr>
            <a:xfrm>
              <a:off x="685800" y="1376791"/>
              <a:ext cx="0" cy="31710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C2F3E12-01E4-4F56-8700-FF20ED5BE30C}"/>
                </a:ext>
              </a:extLst>
            </p:cNvPr>
            <p:cNvCxnSpPr/>
            <p:nvPr/>
          </p:nvCxnSpPr>
          <p:spPr>
            <a:xfrm>
              <a:off x="685800" y="1376791"/>
              <a:ext cx="393283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281E9A8-F3DB-4613-AEB8-D2D9CC85FD94}"/>
                </a:ext>
              </a:extLst>
            </p:cNvPr>
            <p:cNvCxnSpPr/>
            <p:nvPr/>
          </p:nvCxnSpPr>
          <p:spPr>
            <a:xfrm>
              <a:off x="678989" y="4526851"/>
              <a:ext cx="393283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36FECB2-AED0-41B2-9579-073FCF8CF714}"/>
                </a:ext>
              </a:extLst>
            </p:cNvPr>
            <p:cNvGrpSpPr/>
            <p:nvPr/>
          </p:nvGrpSpPr>
          <p:grpSpPr>
            <a:xfrm>
              <a:off x="457200" y="2807614"/>
              <a:ext cx="855684" cy="457200"/>
              <a:chOff x="457200" y="2807614"/>
              <a:chExt cx="855684" cy="4572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9F63A94-E9F2-4527-8B29-C100CB54F6E1}"/>
                  </a:ext>
                </a:extLst>
              </p:cNvPr>
              <p:cNvGrpSpPr/>
              <p:nvPr/>
            </p:nvGrpSpPr>
            <p:grpSpPr>
              <a:xfrm>
                <a:off x="457200" y="2807614"/>
                <a:ext cx="457200" cy="457200"/>
                <a:chOff x="765283" y="2910641"/>
                <a:chExt cx="457200" cy="457200"/>
              </a:xfrm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AF6433C6-6939-4C18-AA15-C55815EF408F}"/>
                    </a:ext>
                  </a:extLst>
                </p:cNvPr>
                <p:cNvSpPr/>
                <p:nvPr/>
              </p:nvSpPr>
              <p:spPr>
                <a:xfrm>
                  <a:off x="765283" y="2910641"/>
                  <a:ext cx="457200" cy="457200"/>
                </a:xfrm>
                <a:prstGeom prst="ellips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64FF18E5-5023-44E7-BAC0-275DA57D3ECF}"/>
                    </a:ext>
                  </a:extLst>
                </p:cNvPr>
                <p:cNvCxnSpPr/>
                <p:nvPr/>
              </p:nvCxnSpPr>
              <p:spPr>
                <a:xfrm flipV="1">
                  <a:off x="974364" y="2955607"/>
                  <a:ext cx="6246" cy="3048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397FAF-8942-403B-91B2-23D9BFA54326}"/>
                  </a:ext>
                </a:extLst>
              </p:cNvPr>
              <p:cNvSpPr txBox="1"/>
              <p:nvPr/>
            </p:nvSpPr>
            <p:spPr>
              <a:xfrm>
                <a:off x="846090" y="2847034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5A</a:t>
                </a:r>
              </a:p>
            </p:txBody>
          </p:sp>
        </p:grp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1917D8F-969A-43F5-A2E5-E012ACBA5548}"/>
                </a:ext>
              </a:extLst>
            </p:cNvPr>
            <p:cNvSpPr/>
            <p:nvPr/>
          </p:nvSpPr>
          <p:spPr>
            <a:xfrm>
              <a:off x="2362200" y="134795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DA8B7E-8AF3-48A6-A270-2E153FD1791F}"/>
                </a:ext>
              </a:extLst>
            </p:cNvPr>
            <p:cNvSpPr/>
            <p:nvPr/>
          </p:nvSpPr>
          <p:spPr>
            <a:xfrm>
              <a:off x="2362200" y="4495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EB09A2-7590-4917-90FE-A2B8C64CB069}"/>
                </a:ext>
              </a:extLst>
            </p:cNvPr>
            <p:cNvSpPr txBox="1"/>
            <p:nvPr/>
          </p:nvSpPr>
          <p:spPr>
            <a:xfrm>
              <a:off x="2241330" y="134007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E97EB1-A16A-4DD3-BE91-85A39B2B7D58}"/>
                </a:ext>
              </a:extLst>
            </p:cNvPr>
            <p:cNvSpPr txBox="1"/>
            <p:nvPr/>
          </p:nvSpPr>
          <p:spPr>
            <a:xfrm>
              <a:off x="2241330" y="4191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050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C14022-8B0B-41F4-A8D3-66C5E6E9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Example 1, How Can We Find v(t), </a:t>
            </a:r>
            <a:r>
              <a:rPr lang="en-US" dirty="0" err="1"/>
              <a:t>i</a:t>
            </a:r>
            <a:r>
              <a:rPr lang="en-US" dirty="0"/>
              <a:t>(t)?</a:t>
            </a:r>
          </a:p>
        </p:txBody>
      </p:sp>
    </p:spTree>
    <p:extLst>
      <p:ext uri="{BB962C8B-B14F-4D97-AF65-F5344CB8AC3E}">
        <p14:creationId xmlns:p14="http://schemas.microsoft.com/office/powerpoint/2010/main" val="30410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0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b="0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b="0" dirty="0"/>
                  <a:t>, where L is inductance in </a:t>
                </a:r>
                <a:r>
                  <a:rPr lang="en-US" b="0" dirty="0" err="1"/>
                  <a:t>Henries</a:t>
                </a:r>
                <a:endParaRPr lang="en-US" b="0" dirty="0"/>
              </a:p>
              <a:p>
                <a:pPr lvl="1"/>
                <a:r>
                  <a:rPr lang="en-US" b="0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Next class we will start to work on solving them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Wednesday Feb 23 on Op-Amps</a:t>
            </a:r>
          </a:p>
          <a:p>
            <a:pPr lvl="1"/>
            <a:r>
              <a:rPr lang="en-US" dirty="0"/>
              <a:t>Review class notes, handout, </a:t>
            </a:r>
            <a:r>
              <a:rPr lang="en-US" dirty="0" err="1"/>
              <a:t>Zybook</a:t>
            </a:r>
            <a:endParaRPr lang="en-US" dirty="0"/>
          </a:p>
          <a:p>
            <a:r>
              <a:rPr lang="en-US" dirty="0"/>
              <a:t>Quiz next Monday Feb 28 on today’s material</a:t>
            </a:r>
          </a:p>
          <a:p>
            <a:r>
              <a:rPr lang="en-US" dirty="0"/>
              <a:t>Stay ahead of reading and homework assignments</a:t>
            </a:r>
          </a:p>
          <a:p>
            <a:pPr lvl="1"/>
            <a:r>
              <a:rPr lang="en-US" dirty="0"/>
              <a:t>Homework 4 on Op-Amps is due Monday, Feb 28</a:t>
            </a:r>
          </a:p>
          <a:p>
            <a:pPr lvl="1"/>
            <a:r>
              <a:rPr lang="en-US" dirty="0"/>
              <a:t>Homework 5 on Inductors, Capacitors, first-order circuits is due Monday, March 7</a:t>
            </a:r>
          </a:p>
          <a:p>
            <a:pPr lvl="1"/>
            <a:r>
              <a:rPr lang="en-US" dirty="0"/>
              <a:t>Reading 6 is due Monday, March 7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once in either January or February and again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9927-8840-469E-88F2-59C5C0AA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Transient Circuit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00377-7F06-491F-A56E-CEF099530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6324600" cy="5196840"/>
          </a:xfrm>
        </p:spPr>
        <p:txBody>
          <a:bodyPr/>
          <a:lstStyle/>
          <a:p>
            <a:r>
              <a:rPr lang="en-US" dirty="0"/>
              <a:t>So far, we have been solving for voltage, current, power, without regard to time. This is fine for </a:t>
            </a:r>
            <a:r>
              <a:rPr lang="en-US" i="1" dirty="0"/>
              <a:t>steady-state dc</a:t>
            </a:r>
            <a:r>
              <a:rPr lang="en-US" dirty="0"/>
              <a:t> or for </a:t>
            </a:r>
            <a:r>
              <a:rPr lang="en-US" i="1" dirty="0"/>
              <a:t>instantaneous</a:t>
            </a:r>
            <a:r>
              <a:rPr lang="en-US" dirty="0"/>
              <a:t> situations.</a:t>
            </a:r>
          </a:p>
          <a:p>
            <a:r>
              <a:rPr lang="en-US" dirty="0"/>
              <a:t>Now, we will look at how circuits change over time.</a:t>
            </a:r>
          </a:p>
          <a:p>
            <a:r>
              <a:rPr lang="en-US" dirty="0"/>
              <a:t>Two main elements will be considered: capacitors and inductors. Both of these have an equation that depends on time.</a:t>
            </a:r>
          </a:p>
          <a:p>
            <a:pPr lvl="1"/>
            <a:r>
              <a:rPr lang="en-US" dirty="0"/>
              <a:t>Capacitors store energy in the form of an electric field between two charged plates (sort of like it is “storing voltage”)</a:t>
            </a:r>
          </a:p>
          <a:p>
            <a:pPr lvl="1"/>
            <a:r>
              <a:rPr lang="en-US" dirty="0"/>
              <a:t>Inductors store energy in the form of a magnetic field around a coil of wire (sort of like it is “storing current”)</a:t>
            </a:r>
          </a:p>
          <a:p>
            <a:r>
              <a:rPr lang="en-US" dirty="0"/>
              <a:t>We’ll solve these (1) steady-state before the switch, (2) instantaneously after the switch, (3) steady-state after the switch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92A25D-2A15-430D-8FF2-954541F67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286000"/>
            <a:ext cx="4514850" cy="2657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268BCD-BD53-43AB-A70F-A59A3AD0ED4C}"/>
              </a:ext>
            </a:extLst>
          </p:cNvPr>
          <p:cNvSpPr txBox="1"/>
          <p:nvPr/>
        </p:nvSpPr>
        <p:spPr>
          <a:xfrm flipH="1">
            <a:off x="7646669" y="5410200"/>
            <a:ext cx="3459481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Image from </a:t>
            </a:r>
            <a:r>
              <a:rPr lang="en-US" sz="1600" dirty="0" err="1">
                <a:latin typeface="+mj-lt"/>
              </a:rPr>
              <a:t>Ulaby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Maharbiz</a:t>
            </a:r>
            <a:r>
              <a:rPr lang="en-US" sz="1600" dirty="0">
                <a:latin typeface="+mj-lt"/>
              </a:rPr>
              <a:t>, Furse </a:t>
            </a:r>
          </a:p>
        </p:txBody>
      </p:sp>
    </p:spTree>
    <p:extLst>
      <p:ext uri="{BB962C8B-B14F-4D97-AF65-F5344CB8AC3E}">
        <p14:creationId xmlns:p14="http://schemas.microsoft.com/office/powerpoint/2010/main" val="42134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to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E9B876-3FEF-436E-8062-6FDE71582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/>
          <a:p>
            <a:r>
              <a:rPr lang="en-US" dirty="0"/>
              <a:t>Inductors and capacitors are passive devices which store (and release) energy (energy is not created/generated by a passive device).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00646"/>
              </p:ext>
            </p:extLst>
          </p:nvPr>
        </p:nvGraphicFramePr>
        <p:xfrm>
          <a:off x="2209800" y="2438400"/>
          <a:ext cx="7467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Capacitor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96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l"/>
                      <a:r>
                        <a:rPr lang="en-US" b="1" dirty="0"/>
                        <a:t>Circuit </a:t>
                      </a:r>
                    </a:p>
                    <a:p>
                      <a:pPr algn="l"/>
                      <a:r>
                        <a:rPr lang="en-US" b="1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Fundamental I/V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L=inductance (Henrys)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dirty="0"/>
                        <a:t>C=capacitance (Farads)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1" name="Group 160"/>
          <p:cNvGrpSpPr/>
          <p:nvPr/>
        </p:nvGrpSpPr>
        <p:grpSpPr>
          <a:xfrm>
            <a:off x="4114800" y="3158068"/>
            <a:ext cx="2644422" cy="423333"/>
            <a:chOff x="1786467" y="5215467"/>
            <a:chExt cx="2644422" cy="423333"/>
          </a:xfrm>
        </p:grpSpPr>
        <p:grpSp>
          <p:nvGrpSpPr>
            <p:cNvPr id="122" name="Group 121"/>
            <p:cNvGrpSpPr/>
            <p:nvPr/>
          </p:nvGrpSpPr>
          <p:grpSpPr>
            <a:xfrm>
              <a:off x="358140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16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17" name="Arc 11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20" name="Arc 11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23" name="Group 122"/>
            <p:cNvGrpSpPr/>
            <p:nvPr/>
          </p:nvGrpSpPr>
          <p:grpSpPr>
            <a:xfrm>
              <a:off x="3330223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24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28" name="Arc 127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25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26" name="Arc 125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30" name="Group 129"/>
            <p:cNvGrpSpPr/>
            <p:nvPr/>
          </p:nvGrpSpPr>
          <p:grpSpPr>
            <a:xfrm>
              <a:off x="3081867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31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35" name="Arc 134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32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33" name="Arc 132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2830689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38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42" name="Arc 141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39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40" name="Arc 139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579511" y="5215467"/>
              <a:ext cx="304799" cy="423333"/>
              <a:chOff x="1981201" y="5215467"/>
              <a:chExt cx="457200" cy="685800"/>
            </a:xfrm>
          </p:grpSpPr>
          <p:grpSp>
            <p:nvGrpSpPr>
              <p:cNvPr id="145" name="Group 115"/>
              <p:cNvGrpSpPr/>
              <p:nvPr/>
            </p:nvGrpSpPr>
            <p:grpSpPr>
              <a:xfrm rot="16200000">
                <a:off x="1866901" y="5329767"/>
                <a:ext cx="685800" cy="457200"/>
                <a:chOff x="1524000" y="5943600"/>
                <a:chExt cx="685800" cy="457200"/>
              </a:xfrm>
            </p:grpSpPr>
            <p:sp>
              <p:nvSpPr>
                <p:cNvPr id="149" name="Arc 148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46" name="Group 118"/>
              <p:cNvGrpSpPr/>
              <p:nvPr/>
            </p:nvGrpSpPr>
            <p:grpSpPr>
              <a:xfrm rot="5400000" flipV="1">
                <a:off x="1807633" y="5507569"/>
                <a:ext cx="423335" cy="76200"/>
                <a:chOff x="1524000" y="5943600"/>
                <a:chExt cx="685800" cy="457200"/>
              </a:xfrm>
            </p:grpSpPr>
            <p:sp>
              <p:nvSpPr>
                <p:cNvPr id="147" name="Arc 14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grpSp>
          <p:nvGrpSpPr>
            <p:cNvPr id="152" name="Group 115"/>
            <p:cNvGrpSpPr/>
            <p:nvPr/>
          </p:nvGrpSpPr>
          <p:grpSpPr>
            <a:xfrm rot="16200000">
              <a:off x="2269067" y="5274734"/>
              <a:ext cx="423333" cy="304799"/>
              <a:chOff x="1524000" y="5943600"/>
              <a:chExt cx="685800" cy="457200"/>
            </a:xfrm>
          </p:grpSpPr>
          <p:sp>
            <p:nvSpPr>
              <p:cNvPr id="156" name="Arc 155"/>
              <p:cNvSpPr/>
              <p:nvPr/>
            </p:nvSpPr>
            <p:spPr>
              <a:xfrm>
                <a:off x="1524000" y="5943600"/>
                <a:ext cx="685800" cy="457200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57" name="Arc 156"/>
              <p:cNvSpPr/>
              <p:nvPr/>
            </p:nvSpPr>
            <p:spPr>
              <a:xfrm flipV="1">
                <a:off x="1524000" y="5943600"/>
                <a:ext cx="685800" cy="457200"/>
              </a:xfrm>
              <a:prstGeom prst="arc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>
              <a:off x="3897489" y="5421489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1786467" y="5421489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7239000" y="3048000"/>
            <a:ext cx="2156178" cy="609600"/>
            <a:chOff x="2579511" y="5181600"/>
            <a:chExt cx="2156178" cy="6096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3581400" y="518160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3733800" y="5181600"/>
              <a:ext cx="0" cy="6096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745089" y="5486400"/>
              <a:ext cx="990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579511" y="5486400"/>
              <a:ext cx="990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5105401" y="2712157"/>
            <a:ext cx="804333" cy="476576"/>
            <a:chOff x="2895600" y="5760156"/>
            <a:chExt cx="804333" cy="476576"/>
          </a:xfrm>
        </p:grpSpPr>
        <p:sp>
          <p:nvSpPr>
            <p:cNvPr id="169" name="TextBox 168"/>
            <p:cNvSpPr txBox="1"/>
            <p:nvPr/>
          </p:nvSpPr>
          <p:spPr>
            <a:xfrm>
              <a:off x="28956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+ V 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3318933" y="57601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981246" y="2661355"/>
            <a:ext cx="804333" cy="476576"/>
            <a:chOff x="2895600" y="5760156"/>
            <a:chExt cx="804333" cy="476576"/>
          </a:xfrm>
        </p:grpSpPr>
        <p:sp>
          <p:nvSpPr>
            <p:cNvPr id="173" name="TextBox 172"/>
            <p:cNvSpPr txBox="1"/>
            <p:nvPr/>
          </p:nvSpPr>
          <p:spPr>
            <a:xfrm>
              <a:off x="2895600" y="5867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+ V 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318933" y="576015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876800" y="3505200"/>
            <a:ext cx="999066" cy="381000"/>
            <a:chOff x="2810934" y="5452533"/>
            <a:chExt cx="999066" cy="381000"/>
          </a:xfrm>
        </p:grpSpPr>
        <p:cxnSp>
          <p:nvCxnSpPr>
            <p:cNvPr id="176" name="Straight Arrow Connector 175"/>
            <p:cNvCxnSpPr/>
            <p:nvPr/>
          </p:nvCxnSpPr>
          <p:spPr>
            <a:xfrm>
              <a:off x="3048000" y="5638800"/>
              <a:ext cx="762000" cy="0"/>
            </a:xfrm>
            <a:prstGeom prst="straightConnector1">
              <a:avLst/>
            </a:prstGeom>
            <a:ln w="19050">
              <a:solidFill>
                <a:srgbClr val="1B39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8" name="Object 177"/>
            <p:cNvGraphicFramePr>
              <a:graphicFrameLocks noChangeAspect="1"/>
            </p:cNvGraphicFramePr>
            <p:nvPr/>
          </p:nvGraphicFramePr>
          <p:xfrm>
            <a:off x="2810934" y="5452533"/>
            <a:ext cx="28306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4" imgW="88560" imgH="164880" progId="Equation.3">
                    <p:embed/>
                  </p:oleObj>
                </mc:Choice>
                <mc:Fallback>
                  <p:oleObj name="Equation" r:id="rId4" imgW="88560" imgH="164880" progId="Equation.3">
                    <p:embed/>
                    <p:pic>
                      <p:nvPicPr>
                        <p:cNvPr id="178" name="Object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934" y="5452533"/>
                          <a:ext cx="28306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0" name="Group 179"/>
          <p:cNvGrpSpPr/>
          <p:nvPr/>
        </p:nvGrpSpPr>
        <p:grpSpPr>
          <a:xfrm>
            <a:off x="7763934" y="3546144"/>
            <a:ext cx="999066" cy="381000"/>
            <a:chOff x="2810934" y="5452533"/>
            <a:chExt cx="999066" cy="381000"/>
          </a:xfrm>
        </p:grpSpPr>
        <p:cxnSp>
          <p:nvCxnSpPr>
            <p:cNvPr id="181" name="Straight Arrow Connector 180"/>
            <p:cNvCxnSpPr/>
            <p:nvPr/>
          </p:nvCxnSpPr>
          <p:spPr>
            <a:xfrm>
              <a:off x="3048000" y="5638800"/>
              <a:ext cx="762000" cy="0"/>
            </a:xfrm>
            <a:prstGeom prst="straightConnector1">
              <a:avLst/>
            </a:prstGeom>
            <a:ln w="19050">
              <a:solidFill>
                <a:srgbClr val="1B392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2" name="Object 181"/>
            <p:cNvGraphicFramePr>
              <a:graphicFrameLocks noChangeAspect="1"/>
            </p:cNvGraphicFramePr>
            <p:nvPr/>
          </p:nvGraphicFramePr>
          <p:xfrm>
            <a:off x="2810934" y="5452533"/>
            <a:ext cx="283064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Equation" r:id="rId6" imgW="88560" imgH="164880" progId="Equation.3">
                    <p:embed/>
                  </p:oleObj>
                </mc:Choice>
                <mc:Fallback>
                  <p:oleObj name="Equation" r:id="rId6" imgW="88560" imgH="164880" progId="Equation.3">
                    <p:embed/>
                    <p:pic>
                      <p:nvPicPr>
                        <p:cNvPr id="182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0934" y="5452533"/>
                          <a:ext cx="283064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3" name="Object 182"/>
          <p:cNvGraphicFramePr>
            <a:graphicFrameLocks noChangeAspect="1"/>
          </p:cNvGraphicFramePr>
          <p:nvPr/>
        </p:nvGraphicFramePr>
        <p:xfrm>
          <a:off x="4800600" y="4038600"/>
          <a:ext cx="109261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183" name="Object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109261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7802563" y="3994150"/>
          <a:ext cx="11191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0" imgW="545760" imgH="393480" progId="Equation.3">
                  <p:embed/>
                </p:oleObj>
              </mc:Choice>
              <mc:Fallback>
                <p:oleObj name="Equation" r:id="rId10" imgW="545760" imgH="393480" progId="Equation.3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563" y="3994150"/>
                        <a:ext cx="11191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985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Properties of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DB7868-00E8-412F-A133-D1C70B96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I/V relationship we can infer several properties of inductors and capacitors.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691549"/>
                  </p:ext>
                </p:extLst>
              </p:nvPr>
            </p:nvGraphicFramePr>
            <p:xfrm>
              <a:off x="1295400" y="2134178"/>
              <a:ext cx="9144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3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694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1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sz="1800" b="1" dirty="0"/>
                            <a:t>Fundamental I/V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Instantaneous changes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current in an</a:t>
                          </a:r>
                          <a:r>
                            <a:rPr lang="en-US" sz="1800" baseline="0" dirty="0"/>
                            <a:t> inductor cannot change instantaneously.  To do so would cause an infinite voltage to appear.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voltage across a</a:t>
                          </a:r>
                          <a:r>
                            <a:rPr lang="en-US" sz="1800" baseline="0" dirty="0"/>
                            <a:t> capacitor cannot change instantaneously.  To do so would cause an infinite current to flow.</a:t>
                          </a:r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Steady State (when things are not changing with time)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When a circuit with an inductor reaches steady state, the voltage across the inductor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inductor acts like a short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When a circuit with a capacitor reaches steady state, the current through the capacitor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</a:t>
                          </a:r>
                          <a:r>
                            <a:rPr lang="en-US" sz="1800" dirty="0"/>
                            <a:t>capacitor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 acts like an open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7691549"/>
                  </p:ext>
                </p:extLst>
              </p:nvPr>
            </p:nvGraphicFramePr>
            <p:xfrm>
              <a:off x="1295400" y="2134178"/>
              <a:ext cx="9144000" cy="4267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334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694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122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sz="1800" b="1" dirty="0"/>
                            <a:t>Fundamental I/V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02" t="-57895" r="-99473" b="-4631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7260" t="-57895" r="-712" b="-4631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Instantaneous changes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current in an</a:t>
                          </a:r>
                          <a:r>
                            <a:rPr lang="en-US" sz="1800" baseline="0" dirty="0"/>
                            <a:t> inductor cannot change instantaneously.  To do so would cause an infinite voltage to appear.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The voltage across a</a:t>
                          </a:r>
                          <a:r>
                            <a:rPr lang="en-US" sz="1800" baseline="0" dirty="0"/>
                            <a:t> capacitor cannot change instantaneously.  To do so would cause an infinite current to flow.</a:t>
                          </a:r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011680">
                    <a:tc>
                      <a:txBody>
                        <a:bodyPr/>
                        <a:lstStyle/>
                        <a:p>
                          <a:endParaRPr lang="en-US" sz="1800" b="1" dirty="0"/>
                        </a:p>
                        <a:p>
                          <a:r>
                            <a:rPr lang="en-US" sz="1800" b="1" dirty="0"/>
                            <a:t>Steady State (when things are not changing with time)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When a circuit with an inductor reaches steady state, the voltage across the inductor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inductor acts like a short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When a circuit with a capacitor reaches steady state, the current through the capacitor will be zero.  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 An </a:t>
                          </a:r>
                          <a:r>
                            <a:rPr lang="en-US" sz="1800" dirty="0"/>
                            <a:t>capacitor</a:t>
                          </a:r>
                          <a:r>
                            <a:rPr lang="en-US" sz="1800" dirty="0">
                              <a:sym typeface="Wingdings" panose="05000000000000000000" pitchFamily="2" charset="2"/>
                            </a:rPr>
                            <a:t> acts like an open</a:t>
                          </a:r>
                          <a:r>
                            <a:rPr lang="en-US" sz="1800" baseline="0" dirty="0">
                              <a:sym typeface="Wingdings" panose="05000000000000000000" pitchFamily="2" charset="2"/>
                            </a:rPr>
                            <a:t> circuit in steady state.</a:t>
                          </a:r>
                          <a:endParaRPr lang="en-US" sz="1800" dirty="0"/>
                        </a:p>
                        <a:p>
                          <a:pPr algn="ctr"/>
                          <a:endParaRPr lang="en-US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8596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Inverse to Fundamental I–V  Relationships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6499F8-AD46-4546-909C-72AF67E7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I–V relationships we can also derive inverse relationships.</a:t>
            </a:r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3665" y="2286000"/>
                <a:ext cx="3581400" cy="318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Inductors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𝑑𝑖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665" y="2286000"/>
                <a:ext cx="3581400" cy="3187796"/>
              </a:xfrm>
              <a:prstGeom prst="rect">
                <a:avLst/>
              </a:prstGeom>
              <a:blipFill>
                <a:blip r:embed="rId3"/>
                <a:stretch>
                  <a:fillRect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68465" y="2286000"/>
                <a:ext cx="3581400" cy="318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Capacitors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465" y="2286000"/>
                <a:ext cx="3581400" cy="3187796"/>
              </a:xfrm>
              <a:prstGeom prst="rect">
                <a:avLst/>
              </a:prstGeom>
              <a:blipFill>
                <a:blip r:embed="rId4"/>
                <a:stretch>
                  <a:fillRect t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06065" y="4607996"/>
            <a:ext cx="3276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0865" y="4607996"/>
            <a:ext cx="3276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5580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Power and Energy in Inductors and Capacitors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0D6E7F-0D3F-4881-9164-631527B8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fundamental I–V relationship we can infer several properties of inductors and capacitors.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6746134"/>
                  </p:ext>
                </p:extLst>
              </p:nvPr>
            </p:nvGraphicFramePr>
            <p:xfrm>
              <a:off x="1739900" y="2495932"/>
              <a:ext cx="8242300" cy="36000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0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4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370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Fundamental I–V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𝐿𝑖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𝑑𝑖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𝐶𝑣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Energy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𝑑𝑤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𝑑𝑤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2" name="Tab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6746134"/>
                  </p:ext>
                </p:extLst>
              </p:nvPr>
            </p:nvGraphicFramePr>
            <p:xfrm>
              <a:off x="1739900" y="2495932"/>
              <a:ext cx="8242300" cy="360006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08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344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2370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95960">
                    <a:tc>
                      <a:txBody>
                        <a:bodyPr/>
                        <a:lstStyle/>
                        <a:p>
                          <a:r>
                            <a:rPr lang="en-US" b="1" dirty="0"/>
                            <a:t>Fundamental I–V relationship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57895" r="-107430" b="-367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57895" r="-753" b="-3675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33094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Power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96257" r="-107430" b="-124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96257" r="-753" b="-1240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00175">
                    <a:tc>
                      <a:txBody>
                        <a:bodyPr/>
                        <a:lstStyle/>
                        <a:p>
                          <a:endParaRPr lang="en-US" b="1" dirty="0"/>
                        </a:p>
                        <a:p>
                          <a:r>
                            <a:rPr lang="en-US" b="1" dirty="0"/>
                            <a:t>Energy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65261" t="-159565" r="-107430" b="-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4991" t="-159565" r="-753" b="-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068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3B40-26A3-4EE0-A4DC-E689872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for an RC Circuit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E981-2E17-47E0-8EB9-E8E9F16E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5949448" cy="5196840"/>
          </a:xfrm>
        </p:spPr>
        <p:txBody>
          <a:bodyPr/>
          <a:lstStyle/>
          <a:p>
            <a:pPr>
              <a:buAutoNum type="arabicPeriod"/>
            </a:pPr>
            <a:r>
              <a:rPr lang="en-US" dirty="0"/>
              <a:t>Steady-state before the switch:</a:t>
            </a:r>
            <a:br>
              <a:rPr lang="en-US" dirty="0"/>
            </a:br>
            <a:endParaRPr lang="en-US" dirty="0"/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2. Instantaneously after the switch: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dirty="0"/>
              <a:t>3. In steady state after the switch:</a:t>
            </a:r>
          </a:p>
        </p:txBody>
      </p:sp>
      <p:grpSp>
        <p:nvGrpSpPr>
          <p:cNvPr id="5" name="Group 140">
            <a:extLst>
              <a:ext uri="{FF2B5EF4-FFF2-40B4-BE49-F238E27FC236}">
                <a16:creationId xmlns:a16="http://schemas.microsoft.com/office/drawing/2014/main" id="{99CA1952-11FA-4952-A0BA-E50123B39E1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909712" y="1982075"/>
            <a:ext cx="298003" cy="1724404"/>
            <a:chOff x="4384898" y="2541687"/>
            <a:chExt cx="298003" cy="17243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728B46-0200-4AD6-8126-ACA76FCB21D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34AB4F-FC10-4FCD-8CF6-0ED88C00B70E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03614C-892F-4D61-8A86-92D9E2C5801B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5299A8-A85B-4BE4-9B7F-A204DBF86148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CBA549-E9CB-4AA9-A1D5-3B8242669D1A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EA94562-3B7D-4924-BE9C-9A7C837FA11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8231AC-0864-49B0-AE6B-78E606E3696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35FB571-0C30-48D6-9064-92ABE478D28E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92FFB0-8E0C-4E4C-93FD-B3762EB6E00E}"/>
                </a:ext>
              </a:extLst>
            </p:cNvPr>
            <p:cNvCxnSpPr/>
            <p:nvPr/>
          </p:nvCxnSpPr>
          <p:spPr>
            <a:xfrm flipV="1">
              <a:off x="4545568" y="3686597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CF9242-E11D-4239-9B16-CFD7F2D5F2AC}"/>
              </a:ext>
            </a:extLst>
          </p:cNvPr>
          <p:cNvCxnSpPr/>
          <p:nvPr/>
        </p:nvCxnSpPr>
        <p:spPr>
          <a:xfrm>
            <a:off x="7193272" y="2812191"/>
            <a:ext cx="0" cy="1197848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9A9D39-E7C2-40F5-B051-4BC1BBEADD45}"/>
              </a:ext>
            </a:extLst>
          </p:cNvPr>
          <p:cNvCxnSpPr>
            <a:cxnSpLocks/>
          </p:cNvCxnSpPr>
          <p:nvPr/>
        </p:nvCxnSpPr>
        <p:spPr>
          <a:xfrm>
            <a:off x="8913019" y="2811142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/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-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dirty="0"/>
                  <a:t>        +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blipFill>
                <a:blip r:embed="rId2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B167C703-2F16-4DB8-AB05-8654AF85370B}"/>
              </a:ext>
            </a:extLst>
          </p:cNvPr>
          <p:cNvGrpSpPr/>
          <p:nvPr/>
        </p:nvGrpSpPr>
        <p:grpSpPr>
          <a:xfrm rot="5400000">
            <a:off x="8489768" y="4003754"/>
            <a:ext cx="369332" cy="591424"/>
            <a:chOff x="4323651" y="2151776"/>
            <a:chExt cx="369332" cy="5914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FD8E888-19AE-4954-ACFB-589F33307CD0}"/>
                </a:ext>
              </a:extLst>
            </p:cNvPr>
            <p:cNvCxnSpPr/>
            <p:nvPr/>
          </p:nvCxnSpPr>
          <p:spPr>
            <a:xfrm>
              <a:off x="4343400" y="2151776"/>
              <a:ext cx="0" cy="591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/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1800" b="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/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/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blipFill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5DBE309A-4AD6-460E-AC10-504C4C66BEAA}"/>
              </a:ext>
            </a:extLst>
          </p:cNvPr>
          <p:cNvGrpSpPr/>
          <p:nvPr/>
        </p:nvGrpSpPr>
        <p:grpSpPr>
          <a:xfrm>
            <a:off x="7196814" y="3744977"/>
            <a:ext cx="1716205" cy="550861"/>
            <a:chOff x="215900" y="455613"/>
            <a:chExt cx="1992456" cy="6889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0F34A27-4FC4-4797-9875-69A62AD0C519}"/>
                </a:ext>
              </a:extLst>
            </p:cNvPr>
            <p:cNvCxnSpPr/>
            <p:nvPr/>
          </p:nvCxnSpPr>
          <p:spPr>
            <a:xfrm>
              <a:off x="1127413" y="455613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E370AE-56A3-478D-BE04-1C218CD09BBC}"/>
                </a:ext>
              </a:extLst>
            </p:cNvPr>
            <p:cNvCxnSpPr/>
            <p:nvPr/>
          </p:nvCxnSpPr>
          <p:spPr>
            <a:xfrm>
              <a:off x="1279813" y="45720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A1494AC-97E4-4232-8C5F-B05897C40EAA}"/>
                </a:ext>
              </a:extLst>
            </p:cNvPr>
            <p:cNvCxnSpPr/>
            <p:nvPr/>
          </p:nvCxnSpPr>
          <p:spPr>
            <a:xfrm flipH="1">
              <a:off x="215900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5C30F4-20A0-4971-B11D-AA0834D0290F}"/>
                </a:ext>
              </a:extLst>
            </p:cNvPr>
            <p:cNvCxnSpPr/>
            <p:nvPr/>
          </p:nvCxnSpPr>
          <p:spPr>
            <a:xfrm flipH="1">
              <a:off x="1296843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BDFD9D-4667-497A-AECB-DDA3019F0533}"/>
              </a:ext>
            </a:extLst>
          </p:cNvPr>
          <p:cNvCxnSpPr>
            <a:cxnSpLocks/>
          </p:cNvCxnSpPr>
          <p:nvPr/>
        </p:nvCxnSpPr>
        <p:spPr>
          <a:xfrm>
            <a:off x="8913019" y="3606144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20E8051-D6C6-41DD-A567-6CE4E8BAD278}"/>
              </a:ext>
            </a:extLst>
          </p:cNvPr>
          <p:cNvCxnSpPr>
            <a:cxnSpLocks/>
          </p:cNvCxnSpPr>
          <p:nvPr/>
        </p:nvCxnSpPr>
        <p:spPr>
          <a:xfrm>
            <a:off x="8913019" y="3202249"/>
            <a:ext cx="188492" cy="38212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FC95C-8691-4242-BE99-51BE96802D5E}"/>
              </a:ext>
            </a:extLst>
          </p:cNvPr>
          <p:cNvCxnSpPr>
            <a:cxnSpLocks/>
          </p:cNvCxnSpPr>
          <p:nvPr/>
        </p:nvCxnSpPr>
        <p:spPr>
          <a:xfrm flipH="1">
            <a:off x="8772534" y="3251342"/>
            <a:ext cx="503714" cy="2037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/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+mj-lt"/>
                  </a:rPr>
                  <a:t> seconds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blipFill>
                <a:blip r:embed="rId6"/>
                <a:stretch>
                  <a:fillRect l="-1736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D673D0B-A557-468E-B38F-DF4F56DDC6E9}"/>
              </a:ext>
            </a:extLst>
          </p:cNvPr>
          <p:cNvSpPr txBox="1"/>
          <p:nvPr/>
        </p:nvSpPr>
        <p:spPr>
          <a:xfrm>
            <a:off x="9313119" y="3968108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Initial voltage on capacitor is 2 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718579-EBC5-4AE4-B342-B07DD0C19281}"/>
              </a:ext>
            </a:extLst>
          </p:cNvPr>
          <p:cNvSpPr txBox="1"/>
          <p:nvPr/>
        </p:nvSpPr>
        <p:spPr>
          <a:xfrm>
            <a:off x="7292098" y="5806941"/>
            <a:ext cx="3257605" cy="584775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happens to the energy that was stored in the capacitor?</a:t>
            </a:r>
          </a:p>
        </p:txBody>
      </p:sp>
    </p:spTree>
    <p:extLst>
      <p:ext uri="{BB962C8B-B14F-4D97-AF65-F5344CB8AC3E}">
        <p14:creationId xmlns:p14="http://schemas.microsoft.com/office/powerpoint/2010/main" val="50610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3B40-26A3-4EE0-A4DC-E689872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for an RC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AE981-2E17-47E0-8EB9-E8E9F16E7A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949448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1. Steady-state before the switch: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2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Energy stored in the capacitor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2. Instantaneously after the switch: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=−0.2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Equation: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3. In steady state after the switch: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Energy stored in the capacitor = 0 J</a:t>
                </a: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AE981-2E17-47E0-8EB9-E8E9F16E7A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949448" cy="5196840"/>
              </a:xfrm>
              <a:blipFill>
                <a:blip r:embed="rId2"/>
                <a:stretch>
                  <a:fillRect l="-1128" t="-469" b="-2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140">
            <a:extLst>
              <a:ext uri="{FF2B5EF4-FFF2-40B4-BE49-F238E27FC236}">
                <a16:creationId xmlns:a16="http://schemas.microsoft.com/office/drawing/2014/main" id="{99CA1952-11FA-4952-A0BA-E50123B39E1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909712" y="1982075"/>
            <a:ext cx="298003" cy="1724404"/>
            <a:chOff x="4384898" y="2541687"/>
            <a:chExt cx="298003" cy="1724341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728B46-0200-4AD6-8126-ACA76FCB21D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B34AB4F-FC10-4FCD-8CF6-0ED88C00B70E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03614C-892F-4D61-8A86-92D9E2C5801B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55299A8-A85B-4BE4-9B7F-A204DBF86148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CBA549-E9CB-4AA9-A1D5-3B8242669D1A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EA94562-3B7D-4924-BE9C-9A7C837FA110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28231AC-0864-49B0-AE6B-78E606E3696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35FB571-0C30-48D6-9064-92ABE478D28E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892FFB0-8E0C-4E4C-93FD-B3762EB6E00E}"/>
                </a:ext>
              </a:extLst>
            </p:cNvPr>
            <p:cNvCxnSpPr/>
            <p:nvPr/>
          </p:nvCxnSpPr>
          <p:spPr>
            <a:xfrm flipV="1">
              <a:off x="4545568" y="3686597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CF9242-E11D-4239-9B16-CFD7F2D5F2AC}"/>
              </a:ext>
            </a:extLst>
          </p:cNvPr>
          <p:cNvCxnSpPr/>
          <p:nvPr/>
        </p:nvCxnSpPr>
        <p:spPr>
          <a:xfrm>
            <a:off x="7193272" y="2812191"/>
            <a:ext cx="0" cy="1197848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9A9D39-E7C2-40F5-B051-4BC1BBEADD45}"/>
              </a:ext>
            </a:extLst>
          </p:cNvPr>
          <p:cNvCxnSpPr>
            <a:cxnSpLocks/>
          </p:cNvCxnSpPr>
          <p:nvPr/>
        </p:nvCxnSpPr>
        <p:spPr>
          <a:xfrm>
            <a:off x="8913019" y="2811142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/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-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dirty="0"/>
                  <a:t>        +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FA1C2E6-5DD7-4548-9816-5C712A08A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84" y="3415635"/>
                <a:ext cx="1651607" cy="369332"/>
              </a:xfrm>
              <a:prstGeom prst="rect">
                <a:avLst/>
              </a:prstGeom>
              <a:blipFill>
                <a:blip r:embed="rId3"/>
                <a:stretch>
                  <a:fillRect l="-295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B167C703-2F16-4DB8-AB05-8654AF85370B}"/>
              </a:ext>
            </a:extLst>
          </p:cNvPr>
          <p:cNvGrpSpPr/>
          <p:nvPr/>
        </p:nvGrpSpPr>
        <p:grpSpPr>
          <a:xfrm rot="5400000">
            <a:off x="8489768" y="4003754"/>
            <a:ext cx="369332" cy="591424"/>
            <a:chOff x="4323651" y="2151776"/>
            <a:chExt cx="369332" cy="591424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FD8E888-19AE-4954-ACFB-589F33307CD0}"/>
                </a:ext>
              </a:extLst>
            </p:cNvPr>
            <p:cNvCxnSpPr/>
            <p:nvPr/>
          </p:nvCxnSpPr>
          <p:spPr>
            <a:xfrm>
              <a:off x="4343400" y="2151776"/>
              <a:ext cx="0" cy="591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/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𝑖</m:t>
                        </m:r>
                      </m:oMath>
                    </m:oMathPara>
                  </a14:m>
                  <a:endParaRPr lang="en-US" sz="1800" b="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96FEF23E-7E76-4028-9016-5DD2043009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343400" y="2209800"/>
                  <a:ext cx="329834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/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05856C-57B3-48D7-AE99-017C510DD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480" y="2365169"/>
                <a:ext cx="70724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/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0AF280-F4B2-486D-8D39-CBA8D72D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284" y="4314881"/>
                <a:ext cx="1103608" cy="369332"/>
              </a:xfrm>
              <a:prstGeom prst="rect">
                <a:avLst/>
              </a:prstGeom>
              <a:blipFill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5DBE309A-4AD6-460E-AC10-504C4C66BEAA}"/>
              </a:ext>
            </a:extLst>
          </p:cNvPr>
          <p:cNvGrpSpPr/>
          <p:nvPr/>
        </p:nvGrpSpPr>
        <p:grpSpPr>
          <a:xfrm>
            <a:off x="7196814" y="3744977"/>
            <a:ext cx="1716205" cy="550861"/>
            <a:chOff x="215900" y="455613"/>
            <a:chExt cx="1992456" cy="6889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0F34A27-4FC4-4797-9875-69A62AD0C519}"/>
                </a:ext>
              </a:extLst>
            </p:cNvPr>
            <p:cNvCxnSpPr/>
            <p:nvPr/>
          </p:nvCxnSpPr>
          <p:spPr>
            <a:xfrm>
              <a:off x="1127413" y="455613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BE370AE-56A3-478D-BE04-1C218CD09BBC}"/>
                </a:ext>
              </a:extLst>
            </p:cNvPr>
            <p:cNvCxnSpPr/>
            <p:nvPr/>
          </p:nvCxnSpPr>
          <p:spPr>
            <a:xfrm>
              <a:off x="1279813" y="45720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A1494AC-97E4-4232-8C5F-B05897C40EAA}"/>
                </a:ext>
              </a:extLst>
            </p:cNvPr>
            <p:cNvCxnSpPr/>
            <p:nvPr/>
          </p:nvCxnSpPr>
          <p:spPr>
            <a:xfrm flipH="1">
              <a:off x="215900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5C30F4-20A0-4971-B11D-AA0834D0290F}"/>
                </a:ext>
              </a:extLst>
            </p:cNvPr>
            <p:cNvCxnSpPr/>
            <p:nvPr/>
          </p:nvCxnSpPr>
          <p:spPr>
            <a:xfrm flipH="1">
              <a:off x="1296843" y="762000"/>
              <a:ext cx="911513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3BDFD9D-4667-497A-AECB-DDA3019F0533}"/>
              </a:ext>
            </a:extLst>
          </p:cNvPr>
          <p:cNvCxnSpPr>
            <a:cxnSpLocks/>
          </p:cNvCxnSpPr>
          <p:nvPr/>
        </p:nvCxnSpPr>
        <p:spPr>
          <a:xfrm>
            <a:off x="8913019" y="3606144"/>
            <a:ext cx="0" cy="403895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20E8051-D6C6-41DD-A567-6CE4E8BAD278}"/>
              </a:ext>
            </a:extLst>
          </p:cNvPr>
          <p:cNvCxnSpPr>
            <a:cxnSpLocks/>
          </p:cNvCxnSpPr>
          <p:nvPr/>
        </p:nvCxnSpPr>
        <p:spPr>
          <a:xfrm>
            <a:off x="8913019" y="3202249"/>
            <a:ext cx="188492" cy="38212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0EFC95C-8691-4242-BE99-51BE96802D5E}"/>
              </a:ext>
            </a:extLst>
          </p:cNvPr>
          <p:cNvCxnSpPr>
            <a:cxnSpLocks/>
          </p:cNvCxnSpPr>
          <p:nvPr/>
        </p:nvCxnSpPr>
        <p:spPr>
          <a:xfrm flipH="1">
            <a:off x="8772534" y="3251342"/>
            <a:ext cx="503714" cy="2037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/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Switch closes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+mj-lt"/>
                  </a:rPr>
                  <a:t> seconds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433ADE5-893D-49F6-87A1-BFAAADB3A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175" y="2958954"/>
                <a:ext cx="1752600" cy="584775"/>
              </a:xfrm>
              <a:prstGeom prst="rect">
                <a:avLst/>
              </a:prstGeom>
              <a:blipFill>
                <a:blip r:embed="rId7"/>
                <a:stretch>
                  <a:fillRect l="-1736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D673D0B-A557-468E-B38F-DF4F56DDC6E9}"/>
              </a:ext>
            </a:extLst>
          </p:cNvPr>
          <p:cNvSpPr txBox="1"/>
          <p:nvPr/>
        </p:nvSpPr>
        <p:spPr>
          <a:xfrm>
            <a:off x="9313119" y="3968108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Initial voltage on capacitor is 2 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718579-EBC5-4AE4-B342-B07DD0C19281}"/>
              </a:ext>
            </a:extLst>
          </p:cNvPr>
          <p:cNvSpPr txBox="1"/>
          <p:nvPr/>
        </p:nvSpPr>
        <p:spPr>
          <a:xfrm>
            <a:off x="6991666" y="5279056"/>
            <a:ext cx="2226518" cy="1077218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happens to the energy that was stored in the capacitor?</a:t>
            </a:r>
          </a:p>
        </p:txBody>
      </p:sp>
    </p:spTree>
    <p:extLst>
      <p:ext uri="{BB962C8B-B14F-4D97-AF65-F5344CB8AC3E}">
        <p14:creationId xmlns:p14="http://schemas.microsoft.com/office/powerpoint/2010/main" val="392164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Inductors in Series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CA71AB0-CAF7-4EAD-93F4-B5E5A5AB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Inductors combine in series exactly like resistors.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" name="AutoShape 2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58750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4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739900" y="-15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utoShape 6" descr="data:image/jpeg;base64,/9j/4AAQSkZJRgABAQAAAQABAAD/2wCEAAkGBxQTEhUUExQVFRUXFxYXGBUXFxcXGBYVFxgYFxQYFRcYHCggGBolHBUUITIhJSkrLi4uFx8zODMsNygtLisBCgoKDQ0OGhAPFCwcFBwsKywsKywsLCwsKywsLTQsLCwsLCwsLDcrLDc3LCssNysrNyw3Nzc3KysrKysrKysrK//AABEIAMkA+gMBIgACEQEDEQH/xAAcAAABBQEBAQAAAAAAAAAAAAAAAwQFBgcCAQj/xABLEAABAwIDBAYGBQgJAgcAAAABAAIDBBEFEiEGMUFRBxMiYXGBMkJSkaGxI2JygsEUM3OistHh8CQ0U2OSk7PCw0NUFRYXJWSD8f/EABcBAQEBAQAAAAAAAAAAAAAAAAACAQP/xAAZEQEBAQEBAQAAAAAAAAAAAAAAAQIxESH/2gAMAwEAAhEDEQA/ANxQhCAQhCAQhMMcxaKlhfPM7Kxgv3k8GtHFxOgCCO202mjoKd0rrOkNxFHe2d9tL8Q0aEngFg0W2Fc2V8raqVr3uzO1uy/IRuu0NG61kjtRj8tdUOnl0voxl7iNnBo91yeJ8lEoNKwjphqGWFRBHKOLoyY3/wCE3a4+YV2wfpQw+b0pTTu5TgMH+YCWfrL5+c4DebLoIPrCCdr2hzHNc07nNIIPgQlF8pUFfJA7NBJJE7nG5zL/AGgNHeauWD9K9dDpL1dSB7YEb/8AFGLe9p80G9oWd4N0vUcthM2Wndzc3Oz/ABsuQO9wCu2F4vBUNzQTRyt5xva63cbHQ9xQPkIQgEIQgEIQgEIQgEIQgEIQgEIQgEIQgEIQgEIQgEIQgF899MW1Dn4g+le7LFT5MjfVL3xteXuPtdstHIDvW6Y7i8dLA+eU2YwcN7idGtaOJJsF8w7VtNdUS1LjkkkNy3e0AANa3noA0X+SBAIv4+AFyTwA5nuTTD43MaWv3hxAHdpx81r3RHsTmLa6oZ2RrTxuG8/2zgf1R972UFg6MNhxTRdfUMBqJW2yOF+pjOuTXTMd7vIcLlHpA2dweBglqYzC57srTT3a9xPpERN7LwBqSWmwV3x3GYqSB88zsrGDxLidGtaOLibABY3gOGz49XOqakOZSx9ktB0AFnNp2EcTcOe794sDCPYeKoucOxCnqOIhk+hmA+sNST4tbv4KvYzs5V0t+vppWAevlzR+Odl2jzK3PazZSjlbcUEc8oLdInMp5msF7Oa+7bkZQACQO/RVaFklMctPiVRTE6fk2KRufGSQLNZO6zbdzHHegx7Pcb7+GoXsUhaczCWO9tri13k4WIWs4th+YE4hgocDYmsw1wdmOnaLG2eRrftX8Cq4NjqKqP8AQMSZn/7eqaY5L8sxAPED0D4oGmD9JWIU9h1/XNHqzNz6dzxZ58yVecG6aojpV074j7cTutb4lpDXjwAKzXGtjK+luZaZ+Qf9SP6VhHO8d3AfaAVda8Hdr+Hig+p8F2uoqqwgqYnuOuTNlk843WcPcpwL47J3X4G4twPMcip7Bdtq+l/M1MmX2JCZWaX3CS+Xf6pCD6mQsVwbpveLCrpg7m+Bxaf8uTT9ZX3BOkfDqmwbUNjefUmBid5F9g7dwJQW1C5a8EXBuOYXt0HqEIQCEIQCEIQCEIQCEIQCEIQCpe2XSLBQStiyOmktd7WOAMY9W99Mx5aaa8rqdI+2TaCGzCDUyAiJp1tbR0jx7Lb+ZsOa+d5ZnPc57iXvc4uc929znG7nHvJJQWjbvbOTEZgQDHAz83GTrfi+Sxtm1I00A8Sqz1xSJPMqb2T2XqK+QsgaGtbbrJn3yR34bu08jUNHvA1QQ2Y/xUxg21tZSkdTUyBo9Rzs8fhkfcDysrPjmzGEULurqayrlntZzIBF2CbEXBYQw2NwHO15JvUbAMmpDV4bO+ZjM+eKZgZMMurgC0AFwGtrC99CgWm6R2VTBFilGydo1D4XOje0kWzNa52htxzDenOCspc3/tWMTUjyb/k1XfqzxIbmAafHtnTzWawML9I2uebXs1rnHKN5ytBNhca96TzgjeD3DX+CDZMTfXsIfiGFxVYDbCroiWThutrFpz8SdMoXWE7YU8g6qHEC03saXFI+sbf2OvBab3t6T3nfoVlWD4/VUv8AVp5IRya67P8ALddnwVm/9RxOAzEqKmrG+2G9VKPB2ov4ZUGmYZgRc9oZTyUV7kVGH1MZpjx1hfob2trE7fvG9L9JRw6Knz18AlLrxscIwZS/KSA2QDsE5Sb3A0Wc4S7DCc1BiNVhUh16qY/Ql3Mm5ad3F54aDcvdqtmcYn6t9Q84jAxwINM+P0b2cWsaxtnlpIuA61+IQOOijBcSmhdNDWyU8bbNjDx10cjxbPaJxs1g9G4trfkVP41hdS6//iOE09a2xBqKJ2SYbt7HEPJ1J0NvBPsE6TcPbG2ms6gkYwMZFUxlrWWADblp9G/MtJsfFemnLyah1KHufa9ZhVR2n2GjpIyWl2nq/SW3C6DPZNlsLqHFlLXPpZ/+3rmFpBI0aHEN5ji4+Ki8Z6OsRp+06AzMtcSQESAjnlHb/V471qMkwqR1HX0lcQD/AEbEIvyeptfSzgwWOoseq5ajevML2McHOFIa7CpG65RJHPSPJPqtLnX8CG+CDAi6xIOhBsQdHAjeCDqCuTytf+eS2bbfE56Qxsxako8QikJEc0bTHN2AL5gQcrrH1SBv14JphXR3Q4pAaihdVUgzFmSZrXsLh6WXtXcNd+fhbSxQZrhGP1VKb09RLDb1WOOTmbxm7PeFfcE6a6yOwqIop2j1m3if5m5YfcFBbSdGNfRsfK5kUsTAXOkjeOy0aklrw0jyv5qkudzN0H0jgvTBh09g976dx0tM2zb/AKRt2gd5IV4o6yOVofE9kjT6zHBw94K+Ncx8ErQ10kL88Mkkb/ajcWE+70kH2ahZr0MbTT1Mc0VVKZZYixwcQ0ERvBblJAGazmO1PPetKQCEIQCEIQCEIQCgtsNpoqCndNIbuPZjjB7UkltGju4k8BcqcJWHdK2JMmr3RkBzYGtjF+D3gSSWP3mD7qChYzistVM+eZ2aR51PBoHosaODWjQD36kpi48/5/BSsmGsd6Li3u9IfvTSXDZBuAd3t3+4oGd+S3WnqvyXZ5smHAyPMbO0xud4kkIE0jmgG72kuNiNMoG4LCX6GxBB5EEfNPcIxyppXF1PPJCTvDT2T4sddrjpvIQPtn9l6ytlyRRSC5JfNI17WNzG7nPe7V5vc2FyfiNYxitjwqjjwyhvLWzAsYwavzyXzzyW9EekRfTs8mkjMajpIxN7cpq32PsxwsPvZHceRCmejra6hoWSy1DZ5Kxwd2yA8OG8Rsfclpd2cznb+dgEF2wrC4tn8PdM6N09U5rWuMbS67raRh1uxC3UlxtexO8gKu7FYscamdFXUMEzMriauNjo3REWytMgO830AIPHUKoz9I+IunfOypdHnP5sZXRNaPRYGPBGg0va53lSdL0kYvUkQU5a6R27qYG57cSS67Wj61gO8IITpCwGOhrX08UhkYGseLkFzM9zkeeJFgfBwvzMfR7O1ksJnippnw3t1jGFwPMtA7ThpvAIWq4H0ZMp2PrMSElZKO2aeNr5rv8AretO7xs3uKseyGOT1DZ66qYaWlhD2wwEFpayMXlkluBci2UCwAs63Mh85vaQSC0gjQgggg94Oo804wvFZqZ2enmkhd/duyg+LR2XeamYaCrxmtmfCwudI8vcXGzIWHSMSOA7NmgADUnKbA6qdrujqkp5GQT4tEyoeQ3q207nhrneiHESdm+npAIEKfpRne3q66np66P+9Y1j/wDE1uXl6vBOcOmwaR+emnq8In55i6I8dXBzrt03Et8FW9ttjp8NlayYh7HgmOVl8rrek0g6tcLjTXfvVaMo5gef8lBubm4qYtfyDHKXhbJ1hHH6t9CNMx056JzhPSfR0cfUT0lZRlty2J7HvuSblsbnuva50BAAFrLCaGukhdnhkfG/2mOcw+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/nEhkjRSU15XRmT8/1b+qsYrw9bk0I3WDeFraIGe0uFtp5GdW5z45oo54y62cMfcZX2FiQWu1G8WOl7JHD4bDrHfdH4/uQ+WWqlMs7i46ZjYDQaMY0Cwa0AABo0ACXmkv4ILx0LYn1eKNYd08Ukf3m2lb8GPX0OvnToawf8oxJsmuSmaZXHX03Asiafe533V9FoBCEIBCEIBCEIEK2obHG+R5s1jXOceTWgk/AL5gq6t00j5X+lI9zz3F5LreV7eS2/pfxTqcPczjUPbB3WIc+S/iyNw81hSDoOKUZUFIoRh314cLOAI5EX+aby4ZE7ddp7jp7iuF61xQNJ8GkHokPHIdk+46H3qPnjcw2c0t+1+/cp9s5CWbU30Oo5cPcjVVLuev8APNWXZPbqqw9rm07YMrrk547uJ4EvaQ425EkLmXDoX+rkPNnZ+G74JjPgB3seHdzuyfeP4IPW7R1T6kTPrJ2SPc0PmDn9ltxc9XHvaBrkA1tay1HpX24gkw+OnpKlkxnLWvfm1bEyxcZdAWlzsoN7aZtNFjNRSyM9Njmjna497dE2zX3D+fkg+hccr2bP4dBHSQ9bJIbZyCWufYF8srm7ySQGtuOQ0CabO7OwV9BJU4lRwUjyXPbPG10D8lg4TOucwN7m7ic1r8VleCdIWIUjBHFUFzBuZI0Stbyy5tWgW3A2S1Xt1PWSMGJSzPpQbvhp8kWYjVtwfS1A3nTeLHVBBvxieR0Qle+pEZJZHM6SQEaXGXNmDSGi4aefffUcIxnEKnq4qXBKWKLTOZKcticCdSC8NAFr7g4/JTOEbSYaYurwmakoZv8A5MDg53L6QuALr8SX+Cpm32LY5SZfymstHKSY308kbQ77IYBIBa2u7UaoHXTds9Q0r4TTBkU8hPWQMIDMltH5dzO1YcAbnldQk3RZWmJstM6nq2kAkQytJabAubYkB1r8DryVVwvDqmtmyQxyVEzt5vmP2nvcbAd7jZang2xdLgzW1WJ1bhKdWU8D3tzEbh2CHycOTRxugybE8NmgdlqIpInbrPY5vuzCxHgmgPl3/wAVfNv+lCoxBroWNEFMT6OhkeAbjO/huGjfeVn7neaDq/n/AD70pDE5zg1uhPy4k9yb5j/+KbpKfqma+m7f3fVQKEBjQxu4fE8SU2qJg0X93ilHHeUpstg7sQroacA5XO7RHqxN1kcTw0B8yAg37oRwE02Gtkf+cqXdeT9QgCIeGUZvvlaEkoGtDQ1tgAAABwAFgEqgEIQgEIQgEIQgz7pyps2GZv7OeF4+8TEfhKVm3R1sc6tEkjnBscZDWsJt1klgXfdaC3xJ7lsXSfT58KrAN7YjJ/l2k+TSqD0aPAoGX39ZMf1yB8AFsnrLfDfFuj17NQxzfsm7fcfwIVYqdnJmmwAf3DR3ud+BK2SmxB7fRebcjqPis+6XsdeerhFm5gS/LpmA338bt9x5rbEyqMQvFGMcRu0Vs2X2XqKqIz2tCHFjXAdp7m+lbhYbr87jgpUhkKcrtl5mXtYjv7J/FvxCh56d7PTa5viLDyO4oeuAV22YhJoQOo6pJz0cMnpMbf2m9k+8JFF0DSo2dH/Sk8nj/c39yi6rCJmXJjJHNvaHjpr8FYmykJaOpRqkX8P5/nivP3W8PDlxV4njil/OMa7vI1/xDVRtTs3G70Hub3HtN/f80E1hPS1PS0hp4KaliduEsbHAjTVzmEkPff1ibdxVFxLEpZ5DLM90kjt73kucfM7h3DQJzVbPzt3NDxzYb/Df8FGPaQbEEHkRYoPEITvDqTrHa+iN5+QHeUDrCaW30jvuj/cnMj7m67mkvoNyZ1c+Ud53fvQN8Qmv2B5/gFvfRXssKCmzvH9InDXSfUZvZEOR1u7vsPVWZ9F2znWy/lUrbsjP0YPryjXN3huh8SORW8UvoM+y35Baz0/ZVJ1HW96iJH2TJ1S6+hssatzKsHelmyg8VVaaqfxH4J8yqQT6FFRVp5p0ytQO0JNswPFKXQNsSo2zRSQv9CRjmOt7LwWn4FZn/wCAtw+1NG90jBd4c+wd23FxBtofGwWqlU3ainzTk/Vb+KrPU64gGVaoXSa/NNCf7t37TVf5KQqRwzYymrIC6qiD7uIjcCWPa1uhLXtINi4E8jYLdJz18/LddiKh0VBShjiB1EbiN4u8Z3aeLiovGuhQXzUlSW/3czc48BI2xHmHJfD4n00ccD7Z4WMjdlN25mNDTlNhcadyzKtLYaxr/wA7E13e3Q+5M58DpZfRdkJ4O0/go6OsTllSCq8ifVD28wmmozYjNI7VrYzl77n1QLWO7iOao7aoHfp8VOdJEpNaRwEbLeZdf5D3KrONtVFXEk14O4groFaxsjsjTMpIg52Wd7Q+R5G9zxmyh3stBAA7r7yjFOjwOuWta7vZofe3f5gp4z1k6FacS2Klj9G/g4f7h+5QNThssd8zDYbyO0B4kbvNPG+mi7bIVwhYHDKkruRzXiz2tcPrAH3ck0QECFTs/C7VhdGe45h7jr8UzADGhjfPvPElSoeVDE3Rrl7gASdwXey2AyYjVsibo09qR39nE0jM7x4AcSQFG1Upe4MaCdQAALlzjoAAN/JfQnR5soKCmDXAdfJZ0zuR1yxg8m3PiSTyQe/kbIXCKJuWONrWsbyaGjeeJO8niSVYYX2jafqt+QUNXj6d3l+yE8a8uDQOAA+Cq8TOuppS4pWnp+aUgp7b05UqeNbZeoQgF2xxXCc00KB1SxEqQ6vuRBFlCUQBVexiEmQm3AKwlQeJvtIfAKs9TriDkp3SExxAl+4nhGD6z3cDbUDeeSuNJA2NjWN0a1oaB3AWHyUZs6fz/wCl/wCKNTAWapmOiqRtXh9pswGjwD94aH5N96uxUHjhD7D2T+GqTrdcUd8BC5BIU9JTJlVwZWk2udwHNxNmjzJC6ObP9rdl6uolNRBA6WPI1hLC0uDmXzdgnMR2huB4qh17CwPa9rmODXdl7Sxw04tcAV9X4ThgijYw72gX73HVx8zdK4nhEFQ3JPDHK3k9rXe6408lyrpFKp6rstB9lvyCdw1FtWuLfAqGrYHRyPZ7LiLchfs28rLhlQQuvrmtTMScdHhsg7xr71jnSVjbpKp8TPo4272tNrngDbfYWPn3LQYqxZJtf/XZ/tD9kKdKyimzEcferRRbNVD4myvb1YeMzAWuJc07ibejfeN5VYpYBJJHGdz5I4zbfZ7ww28ivpBuJu3EMc3g0gaDgApk9bb4wuowqVl7sJA4t7Q9w1HmEyBW91FNSS6vjMZ35m7vFYptbi7Xyujia0NY4jOQC8niM3IWt5JYSo8qu1tRlFhvPwHNSprbAkjQA7knsTs0/EaoR3LYx25pB6kYNrC+mY6Ad5vuBWKXToY2PzEV8zey0kU7TxeNHS+DdQPra+qtiSdPA2NrWMaGMY0Na0bmtGgASiBpWUIe4OvYgW8R/N0vFCGjRKIQCEIQCEL1oug7hZcqXo4bapvRQKTAQeoQhAFVrG32lP2WqyqBxiIOeQdDYa+SrPU6462YOk36X/ijU0FDbMssJxyl/wCKNP66qDRbisvWzhLEay2gUSdV64klPaSiJ1Kxpl1IPMFd4Hhwl+mkN8sjwxg9Fpje5mY8XO7N+Q5cVxWPtI4cj+CkNmD9B/8AbP8A60iu34idSpQEFNKyosLKFq5tJSgy5h6wF/EafK3uUHJSKy1BzJrJB3LpHPU+q3LBluToBqfJLz9GtNVMD5BJFO9oLnxu1udQHMeC02FhoBuUtTUXXSNY0XY1wMjh6IDdcl+LiQBYbhe9ldI2AKdKyxGs6IqqCWOSKWKaNkkchzXjkDWPDjYatdoOY8FY46xaa5t96zOtw8xvcz2SR5D0fhZMs0XNVdrhza4fArCJj2nH6zvmVszmkAnkCfcCq5i3RZJq6mna+/ayTDIddSA9gIPmAmjLM6qNz8sbGlz5HBrWje4k6Aedvet+2G2Ybh9K2IWMrrPmcNbyW9EH2W7h5niq70dbDyQTOqKpgErLshZcOy39OW7SRqDlb5nQ2WnU1KSpWShhuu306l4acBdPpwUEA6IriymJ6cBR07hwQIIQgBAJ1SQ3SMMdypmjhsLoFoY7BKIQgEIQgFXcYfaU+A+SsSrO0DCJb8C0WPO2/wDBVnqdcKYLUhrZzxMun+VGuXuLnd5TLCWFxkA/tP8Ajj/crJR0Qbqd6y9bOEaOg4lSQFl6vCsaquLMIle7gT+HFSmyv9XH6Sf/AFpE1rJPpH+Kc7OyAU5P97Uf60iq8ROpKomyjvUHUTZilKyozFJ08BcVK3MUZJ0Xoksbd9vwUzTUoaq3NJ23fbd+0VWU6TWzA/okH6Nvy1UoozZr+qwfo2/JSalUCre0FIC/MOIAPiP4fJTdXUho71ByyZjqtl8rLPUDXU1mPNtzHn9UqciZcDwCbYtDaCUg7o5Db7hVioqMAAnkFWk5I0lEpJjABougEKFhcSyAC69kfYXUPW1dyg8rKm5TMlCUjiug4a26dwwJenplIRQgIGsVJrdPQF6hAIQhAIQhAJvXUglaWuuORGhB5g8CnCEDXD6BkLcrBYc+JPEk7ye8p0hCAXhXqEFUxJ9pn/a/ALzDJ/oco/tJ/jM8p1j9CQ4yNDnB1rtaMzs2gFh39+gXeB4U5rB1gscz3Wve2ZznAX47wqvEyfXtJSFx7lMwQho0XbGAaBdKVPCqxU0wLiRocxuOG9WcqrySds/aPzVZTpLbNf1WD9G35J5VVAaO9R2BThtJD+jb8k1nlLypVHM0pcbpWmpCde4p1R0HFykXMAabcigp+Jy/QTfopP2CrjD6I8AqLiNxFKDp9G/9kq8weiPAfJVpGSi8c629DjZRFfWX0ClbyurL6BMV60XT2mpLoEIKe6lKel5paGAN8Usg8aLL1CEAhCEAhCEAhCEAhCEAhCEAhCEAhCEAhCEHhVOqbiRwPtH4m4+auSjsTwlsxBLnM5ltgXN9m/DxGq2XxlnqEwjM+GFo4RtHwU/SUIbqdSlqOkZG0NYAABYeA3JdY0LmTcfArpcS7j4FBUcVcDBLf+ykt3dgq2wnsjwHyVHr5PoJf0T/ANkqy1db2Q1vIXPkq0jL3EK2/ZamMbC4pSmpS89ymKemDQpWb0tDben7W23L1CAQhCAQhCAQhCAQhCAQhCAQhCAQhCAQhCAQhCAQhCAQhCAQhCAXjhovUIKPjNE5maIAuc9rgwAXLriwPcBfUncrDQYcdC/u0Us5erbfWSeOWMAFgukIWNCEIQCEIQCEIQCEIQCEIQCEIQf/2Q=="/>
          <p:cNvSpPr>
            <a:spLocks noChangeAspect="1" noChangeArrowheads="1"/>
          </p:cNvSpPr>
          <p:nvPr/>
        </p:nvSpPr>
        <p:spPr bwMode="auto">
          <a:xfrm>
            <a:off x="1892300" y="1508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00559" y="2089729"/>
            <a:ext cx="5239940" cy="1224928"/>
            <a:chOff x="681082" y="2057400"/>
            <a:chExt cx="5239940" cy="1224928"/>
          </a:xfrm>
        </p:grpSpPr>
        <p:grpSp>
          <p:nvGrpSpPr>
            <p:cNvPr id="161" name="Group 160"/>
            <p:cNvGrpSpPr/>
            <p:nvPr/>
          </p:nvGrpSpPr>
          <p:grpSpPr>
            <a:xfrm>
              <a:off x="681082" y="2511799"/>
              <a:ext cx="2644422" cy="423333"/>
              <a:chOff x="1786467" y="5215467"/>
              <a:chExt cx="2644422" cy="423333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18" name="Arc 11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1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0" name="Arc 11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1" name="Arc 12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23" name="Group 122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24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28" name="Arc 127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9" name="Arc 128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25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26" name="Arc 125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27" name="Arc 126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30" name="Group 129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31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35" name="Arc 13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6" name="Arc 13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32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33" name="Arc 13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34" name="Arc 13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38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42" name="Arc 141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3" name="Arc 142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39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40" name="Arc 139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1" name="Arc 140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44" name="Group 143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45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49" name="Arc 14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50" name="Arc 14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46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47" name="Arc 14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48" name="Arc 14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152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156" name="Arc 155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159" name="Straight Connector 158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/>
          </p:nvGrpSpPr>
          <p:grpSpPr>
            <a:xfrm>
              <a:off x="2794000" y="2723465"/>
              <a:ext cx="999066" cy="381000"/>
              <a:chOff x="2810934" y="5452533"/>
              <a:chExt cx="999066" cy="381000"/>
            </a:xfrm>
          </p:grpSpPr>
          <p:cxnSp>
            <p:nvCxnSpPr>
              <p:cNvPr id="176" name="Straight Arrow Connector 175"/>
              <p:cNvCxnSpPr/>
              <p:nvPr/>
            </p:nvCxnSpPr>
            <p:spPr>
              <a:xfrm>
                <a:off x="3048000" y="5638800"/>
                <a:ext cx="762000" cy="0"/>
              </a:xfrm>
              <a:prstGeom prst="straightConnector1">
                <a:avLst/>
              </a:prstGeom>
              <a:ln w="19050">
                <a:solidFill>
                  <a:srgbClr val="1B392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64" name="Equation" r:id="rId4" imgW="88560" imgH="164880" progId="Equation.3">
                          <p:embed/>
                        </p:oleObj>
                      </mc:Choice>
                      <mc:Fallback>
                        <p:oleObj name="Equation" r:id="rId4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5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78" name="Object 177"/>
                  <p:cNvGraphicFramePr>
                    <a:graphicFrameLocks noChangeAspect="1"/>
                  </p:cNvGraphicFramePr>
                  <p:nvPr/>
                </p:nvGraphicFramePr>
                <p:xfrm>
                  <a:off x="2810934" y="5452533"/>
                  <a:ext cx="283064" cy="3810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2294" name="Equation" r:id="rId6" imgW="88560" imgH="164880" progId="Equation.3">
                          <p:embed/>
                        </p:oleObj>
                      </mc:Choice>
                      <mc:Fallback>
                        <p:oleObj name="Equation" r:id="rId6" imgW="88560" imgH="164880" progId="Equation.3">
                          <p:embed/>
                          <p:pic>
                            <p:nvPicPr>
                              <p:cNvPr id="178" name="Object 177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810934" y="5452533"/>
                                <a:ext cx="283064" cy="381000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68" name="Group 67"/>
            <p:cNvGrpSpPr/>
            <p:nvPr/>
          </p:nvGrpSpPr>
          <p:grpSpPr>
            <a:xfrm>
              <a:off x="3276600" y="2514600"/>
              <a:ext cx="2644422" cy="423333"/>
              <a:chOff x="1786467" y="5215467"/>
              <a:chExt cx="2644422" cy="423333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358140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103" name="Group 102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7" name="Arc 10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8" name="Arc 10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104" name="Group 103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105" name="Arc 10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6" name="Arc 10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0" name="Group 69"/>
              <p:cNvGrpSpPr/>
              <p:nvPr/>
            </p:nvGrpSpPr>
            <p:grpSpPr>
              <a:xfrm>
                <a:off x="3330223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7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101" name="Arc 100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2" name="Arc 101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8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9" name="Arc 9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00" name="Arc 9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1" name="Group 70"/>
              <p:cNvGrpSpPr/>
              <p:nvPr/>
            </p:nvGrpSpPr>
            <p:grpSpPr>
              <a:xfrm>
                <a:off x="3081867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91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95" name="Arc 9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6" name="Arc 9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92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93" name="Arc 9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4" name="Arc 9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2" name="Group 71"/>
              <p:cNvGrpSpPr/>
              <p:nvPr/>
            </p:nvGrpSpPr>
            <p:grpSpPr>
              <a:xfrm>
                <a:off x="2830689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85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9" name="Arc 88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90" name="Arc 89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6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7" name="Arc 86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8" name="Arc 87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3" name="Group 72"/>
              <p:cNvGrpSpPr/>
              <p:nvPr/>
            </p:nvGrpSpPr>
            <p:grpSpPr>
              <a:xfrm>
                <a:off x="2579511" y="5215467"/>
                <a:ext cx="304799" cy="423333"/>
                <a:chOff x="1981201" y="5215467"/>
                <a:chExt cx="457200" cy="685800"/>
              </a:xfrm>
            </p:grpSpPr>
            <p:grpSp>
              <p:nvGrpSpPr>
                <p:cNvPr id="79" name="Group 115"/>
                <p:cNvGrpSpPr/>
                <p:nvPr/>
              </p:nvGrpSpPr>
              <p:grpSpPr>
                <a:xfrm rot="16200000">
                  <a:off x="1866901" y="5329767"/>
                  <a:ext cx="685800" cy="457200"/>
                  <a:chOff x="1524000" y="5943600"/>
                  <a:chExt cx="685800" cy="457200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80" name="Group 118"/>
                <p:cNvGrpSpPr/>
                <p:nvPr/>
              </p:nvGrpSpPr>
              <p:grpSpPr>
                <a:xfrm rot="5400000" flipV="1">
                  <a:off x="1807633" y="5507569"/>
                  <a:ext cx="423335" cy="76200"/>
                  <a:chOff x="1524000" y="5943600"/>
                  <a:chExt cx="685800" cy="457200"/>
                </a:xfrm>
              </p:grpSpPr>
              <p:sp>
                <p:nvSpPr>
                  <p:cNvPr id="81" name="Arc 80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82" name="Arc 81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grpSp>
            <p:nvGrpSpPr>
              <p:cNvPr id="74" name="Group 115"/>
              <p:cNvGrpSpPr/>
              <p:nvPr/>
            </p:nvGrpSpPr>
            <p:grpSpPr>
              <a:xfrm rot="16200000">
                <a:off x="2269067" y="5274734"/>
                <a:ext cx="423333" cy="304799"/>
                <a:chOff x="1524000" y="5943600"/>
                <a:chExt cx="685800" cy="457200"/>
              </a:xfrm>
            </p:grpSpPr>
            <p:sp>
              <p:nvSpPr>
                <p:cNvPr id="77" name="Arc 76"/>
                <p:cNvSpPr/>
                <p:nvPr/>
              </p:nvSpPr>
              <p:spPr>
                <a:xfrm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flipV="1">
                  <a:off x="1524000" y="5943600"/>
                  <a:ext cx="685800" cy="457200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cxnSp>
            <p:nvCxnSpPr>
              <p:cNvPr id="75" name="Straight Connector 74"/>
              <p:cNvCxnSpPr/>
              <p:nvPr/>
            </p:nvCxnSpPr>
            <p:spPr>
              <a:xfrm>
                <a:off x="3897489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786467" y="5421489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/>
            <p:cNvGrpSpPr/>
            <p:nvPr/>
          </p:nvGrpSpPr>
          <p:grpSpPr>
            <a:xfrm>
              <a:off x="1600200" y="2800024"/>
              <a:ext cx="1032933" cy="476576"/>
              <a:chOff x="3352800" y="2712156"/>
              <a:chExt cx="1032933" cy="476576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69" name="TextBox 1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70" name="TextBox 169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224867" y="2805752"/>
              <a:ext cx="1032933" cy="476576"/>
              <a:chOff x="3352800" y="2712156"/>
              <a:chExt cx="1032933" cy="476576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81400" y="2712156"/>
                <a:ext cx="804333" cy="439845"/>
                <a:chOff x="2895600" y="5760156"/>
                <a:chExt cx="804333" cy="4398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Box 113"/>
                    <p:cNvSpPr txBox="1"/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800" dirty="0"/>
                    </a:p>
                  </p:txBody>
                </p:sp>
              </mc:Choice>
              <mc:Fallback xmlns="">
                <p:sp>
                  <p:nvSpPr>
                    <p:cNvPr id="114" name="TextBox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95600" y="5830669"/>
                      <a:ext cx="533400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15" name="TextBox 114"/>
                <p:cNvSpPr txBox="1"/>
                <p:nvPr/>
              </p:nvSpPr>
              <p:spPr>
                <a:xfrm>
                  <a:off x="3318933" y="5760156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_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3352800" y="281940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752600" y="2057400"/>
                  <a:ext cx="467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2057400"/>
                  <a:ext cx="467820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TextBox 150"/>
                <p:cNvSpPr txBox="1"/>
                <p:nvPr/>
              </p:nvSpPr>
              <p:spPr>
                <a:xfrm>
                  <a:off x="4402568" y="2057400"/>
                  <a:ext cx="4731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51" name="TextBox 1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2568" y="2057400"/>
                  <a:ext cx="473143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1492577" y="3537529"/>
            <a:ext cx="5247922" cy="2027832"/>
            <a:chOff x="673100" y="3505200"/>
            <a:chExt cx="5247922" cy="2027832"/>
          </a:xfrm>
        </p:grpSpPr>
        <p:grpSp>
          <p:nvGrpSpPr>
            <p:cNvPr id="6" name="Group 5"/>
            <p:cNvGrpSpPr/>
            <p:nvPr/>
          </p:nvGrpSpPr>
          <p:grpSpPr>
            <a:xfrm>
              <a:off x="673100" y="4171925"/>
              <a:ext cx="5247922" cy="1361107"/>
              <a:chOff x="836876" y="3886200"/>
              <a:chExt cx="5247922" cy="1361107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836876" y="4419600"/>
                <a:ext cx="5247922" cy="423333"/>
                <a:chOff x="494462" y="5215467"/>
                <a:chExt cx="5247922" cy="423333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358140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211" name="Group 210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15" name="Arc 214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6" name="Arc 215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12" name="Group 211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13" name="Arc 212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4" name="Arc 213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3330223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205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09" name="Arc 208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10" name="Arc 209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06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07" name="Arc 20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8" name="Arc 20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58" name="Group 157"/>
                <p:cNvGrpSpPr/>
                <p:nvPr/>
              </p:nvGrpSpPr>
              <p:grpSpPr>
                <a:xfrm>
                  <a:off x="3081867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99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203" name="Arc 202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4" name="Arc 203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200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201" name="Arc 20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202" name="Arc 20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2830689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93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197" name="Arc 196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8" name="Arc 197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194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195" name="Arc 194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6" name="Arc 195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65" name="Group 164"/>
                <p:cNvGrpSpPr/>
                <p:nvPr/>
              </p:nvGrpSpPr>
              <p:grpSpPr>
                <a:xfrm>
                  <a:off x="257951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187" name="Group 115"/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191" name="Arc 190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2" name="Arc 191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188" name="Group 118"/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189" name="Arc 188"/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190" name="Arc 189"/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175" name="Group 115"/>
                <p:cNvGrpSpPr/>
                <p:nvPr/>
              </p:nvGrpSpPr>
              <p:grpSpPr>
                <a:xfrm rot="16200000">
                  <a:off x="2269067" y="5274734"/>
                  <a:ext cx="423333" cy="304799"/>
                  <a:chOff x="1524000" y="5943600"/>
                  <a:chExt cx="685800" cy="457200"/>
                </a:xfrm>
              </p:grpSpPr>
              <p:sp>
                <p:nvSpPr>
                  <p:cNvPr id="185" name="Arc 184"/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186" name="Arc 185"/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3897489" y="5419295"/>
                  <a:ext cx="1844895" cy="219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494462" y="5419295"/>
                  <a:ext cx="1825405" cy="219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3200400" y="3886200"/>
                    <a:ext cx="572786" cy="39074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0400" y="3886200"/>
                    <a:ext cx="572786" cy="39074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7" name="Group 216"/>
              <p:cNvGrpSpPr/>
              <p:nvPr/>
            </p:nvGrpSpPr>
            <p:grpSpPr>
              <a:xfrm>
                <a:off x="2935532" y="4866307"/>
                <a:ext cx="999066" cy="381000"/>
                <a:chOff x="2810934" y="5452533"/>
                <a:chExt cx="999066" cy="381000"/>
              </a:xfrm>
            </p:grpSpPr>
            <p:cxnSp>
              <p:nvCxnSpPr>
                <p:cNvPr id="218" name="Straight Arrow Connector 217"/>
                <p:cNvCxnSpPr/>
                <p:nvPr/>
              </p:nvCxnSpPr>
              <p:spPr>
                <a:xfrm>
                  <a:off x="3048000" y="5638800"/>
                  <a:ext cx="762000" cy="0"/>
                </a:xfrm>
                <a:prstGeom prst="straightConnector1">
                  <a:avLst/>
                </a:prstGeom>
                <a:ln w="19050">
                  <a:solidFill>
                    <a:srgbClr val="1B392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219" name="Object 21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10934" y="5452533"/>
                    <a:ext cx="283064" cy="3810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2065" name="Equation" r:id="rId13" imgW="88560" imgH="164880" progId="Equation.3">
                            <p:embed/>
                          </p:oleObj>
                        </mc:Choice>
                        <mc:Fallback>
                          <p:oleObj name="Equation" r:id="rId13" imgW="88560" imgH="164880" progId="Equation.3">
                            <p:embed/>
                            <p:pic>
                              <p:nvPicPr>
                                <p:cNvPr id="219" name="Object 218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5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10934" y="5452533"/>
                                  <a:ext cx="283064" cy="3810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219" name="Object 218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2810934" y="5452533"/>
                    <a:ext cx="283064" cy="38100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1308" name="Equation" r:id="rId14" imgW="88560" imgH="164880" progId="Equation.3">
                            <p:embed/>
                          </p:oleObj>
                        </mc:Choice>
                        <mc:Fallback>
                          <p:oleObj name="Equation" r:id="rId14" imgW="88560" imgH="164880" progId="Equation.3">
                            <p:embed/>
                            <p:pic>
                              <p:nvPicPr>
                                <p:cNvPr id="0" name="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5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2810934" y="5452533"/>
                                  <a:ext cx="283064" cy="3810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</p:grpSp>
        </p:grpSp>
        <p:grpSp>
          <p:nvGrpSpPr>
            <p:cNvPr id="11" name="Group 10"/>
            <p:cNvGrpSpPr/>
            <p:nvPr/>
          </p:nvGrpSpPr>
          <p:grpSpPr>
            <a:xfrm>
              <a:off x="762000" y="3505200"/>
              <a:ext cx="5029200" cy="490224"/>
              <a:chOff x="762000" y="3505200"/>
              <a:chExt cx="5029200" cy="490224"/>
            </a:xfrm>
          </p:grpSpPr>
          <p:sp>
            <p:nvSpPr>
              <p:cNvPr id="224" name="TextBox 223"/>
              <p:cNvSpPr txBox="1"/>
              <p:nvPr/>
            </p:nvSpPr>
            <p:spPr>
              <a:xfrm>
                <a:off x="5410200" y="3505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762000" y="3626092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1127413" y="3812698"/>
                <a:ext cx="418725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2935532" y="3626092"/>
                <a:ext cx="607768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2866912" y="3602654"/>
                    <a:ext cx="7507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6912" y="3602654"/>
                    <a:ext cx="750712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91678" y="2013530"/>
                <a:ext cx="1262525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678" y="2013530"/>
                <a:ext cx="1262525" cy="6182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TextBox 224"/>
              <p:cNvSpPr txBox="1"/>
              <p:nvPr/>
            </p:nvSpPr>
            <p:spPr>
              <a:xfrm>
                <a:off x="8465940" y="2004884"/>
                <a:ext cx="127316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5" name="TextBox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5940" y="2004884"/>
                <a:ext cx="1273169" cy="6182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58000" y="2819400"/>
                <a:ext cx="2899576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819400"/>
                <a:ext cx="2899576" cy="6182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TextBox 225"/>
              <p:cNvSpPr txBox="1"/>
              <p:nvPr/>
            </p:nvSpPr>
            <p:spPr>
              <a:xfrm>
                <a:off x="7825509" y="4276815"/>
                <a:ext cx="127445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6" name="TextBox 2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509" y="4276815"/>
                <a:ext cx="1274451" cy="61824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15909" y="5317839"/>
                <a:ext cx="180989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909" y="5317839"/>
                <a:ext cx="1809894" cy="390748"/>
              </a:xfrm>
              <a:prstGeom prst="rect">
                <a:avLst/>
              </a:prstGeom>
              <a:blipFill>
                <a:blip r:embed="rId21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525077" y="5184361"/>
            <a:ext cx="2133600" cy="715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6046899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2251</TotalTime>
  <Words>1381</Words>
  <Application>Microsoft Office PowerPoint</Application>
  <PresentationFormat>Widescreen</PresentationFormat>
  <Paragraphs>305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Equation</vt:lpstr>
      <vt:lpstr>ECEN 214, Spring 2022 Electrical Circuit Theory</vt:lpstr>
      <vt:lpstr>Transient Circuit Analysis</vt:lpstr>
      <vt:lpstr>Introduction to Inductors and Capacitors</vt:lpstr>
      <vt:lpstr>Properties of Inductors and Capacitors</vt:lpstr>
      <vt:lpstr>Inverse to Fundamental I–V  Relationships</vt:lpstr>
      <vt:lpstr>Power and Energy in Inductors and Capacitors</vt:lpstr>
      <vt:lpstr>Example 1 for an RC Circuit</vt:lpstr>
      <vt:lpstr>Example 1 for an RC Circuit</vt:lpstr>
      <vt:lpstr>Inductors in Series</vt:lpstr>
      <vt:lpstr>Inductors in Parallel</vt:lpstr>
      <vt:lpstr>Capacitors in Series</vt:lpstr>
      <vt:lpstr>Capacitors in Parallel</vt:lpstr>
      <vt:lpstr>Example 2</vt:lpstr>
      <vt:lpstr>Example 2, Cont.</vt:lpstr>
      <vt:lpstr>Example 3</vt:lpstr>
      <vt:lpstr>Return to Example 1, How Can We Find v(t), i(t)?</vt:lpstr>
      <vt:lpstr>What You Need to Know Today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107</cp:revision>
  <cp:lastPrinted>2011-08-22T16:49:24Z</cp:lastPrinted>
  <dcterms:created xsi:type="dcterms:W3CDTF">2021-11-08T20:57:05Z</dcterms:created>
  <dcterms:modified xsi:type="dcterms:W3CDTF">2022-02-19T00:21:50Z</dcterms:modified>
</cp:coreProperties>
</file>