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8"/>
  </p:notesMasterIdLst>
  <p:handoutMasterIdLst>
    <p:handoutMasterId r:id="rId19"/>
  </p:handoutMasterIdLst>
  <p:sldIdLst>
    <p:sldId id="356" r:id="rId2"/>
    <p:sldId id="374" r:id="rId3"/>
    <p:sldId id="261" r:id="rId4"/>
    <p:sldId id="262" r:id="rId5"/>
    <p:sldId id="263" r:id="rId6"/>
    <p:sldId id="264" r:id="rId7"/>
    <p:sldId id="265" r:id="rId8"/>
    <p:sldId id="375" r:id="rId9"/>
    <p:sldId id="376" r:id="rId10"/>
    <p:sldId id="378" r:id="rId11"/>
    <p:sldId id="266" r:id="rId12"/>
    <p:sldId id="267" r:id="rId13"/>
    <p:sldId id="268" r:id="rId14"/>
    <p:sldId id="269" r:id="rId15"/>
    <p:sldId id="270" r:id="rId16"/>
    <p:sldId id="359" r:id="rId17"/>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500000"/>
    <a:srgbClr val="FFFFFF"/>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088" autoAdjust="0"/>
  </p:normalViewPr>
  <p:slideViewPr>
    <p:cSldViewPr>
      <p:cViewPr>
        <p:scale>
          <a:sx n="100" d="100"/>
          <a:sy n="100" d="100"/>
        </p:scale>
        <p:origin x="918" y="3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2/9/2022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AB0F6478-4FD9-4DEB-893C-0B9CA4E6DF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671" t="25369" r="8389" b="25370"/>
          <a:stretch/>
        </p:blipFill>
        <p:spPr>
          <a:xfrm>
            <a:off x="292100" y="5279524"/>
            <a:ext cx="5048250" cy="1285007"/>
          </a:xfrm>
          <a:prstGeom prst="rect">
            <a:avLst/>
          </a:prstGeom>
        </p:spPr>
      </p:pic>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599"/>
            <a:ext cx="10363200" cy="2590795"/>
          </a:xfrm>
        </p:spPr>
        <p:txBody>
          <a:bodyPr/>
          <a:lstStyle>
            <a:lvl1pPr algn="ctr">
              <a:defRPr sz="3600">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a:latin typeface="Arial" pitchFamily="34" charset="0"/>
                <a:cs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5" name="Content Placeholder 2"/>
          <p:cNvSpPr>
            <a:spLocks noGrp="1"/>
          </p:cNvSpPr>
          <p:nvPr>
            <p:ph idx="1"/>
          </p:nvPr>
        </p:nvSpPr>
        <p:spPr>
          <a:xfrm>
            <a:off x="228600" y="1280160"/>
            <a:ext cx="10896600" cy="5196840"/>
          </a:xfrm>
        </p:spPr>
        <p:txBody>
          <a:bodyPr/>
          <a:lstStyle>
            <a:lvl1pPr marL="457200" indent="-457200">
              <a:buSzPct val="100000"/>
              <a:buFont typeface="Arial" panose="020B0604020202020204" pitchFamily="34" charset="0"/>
              <a:buChar char="•"/>
              <a:defRPr sz="2000"/>
            </a:lvl1pPr>
            <a:lvl2pPr>
              <a:defRPr sz="1800"/>
            </a:lvl2pPr>
            <a:lvl3pPr marL="1257300" indent="-342900">
              <a:buSzPct val="90000"/>
              <a:buFont typeface="Arial" panose="020B0604020202020204" pitchFamily="34" charset="0"/>
              <a:buChar char="•"/>
              <a:defRPr sz="1800"/>
            </a:lvl3pPr>
            <a:lvl4pPr>
              <a:defRPr sz="1800"/>
            </a:lvl4pPr>
            <a:lvl5pPr marL="2057400" indent="-228600">
              <a:buFont typeface="Arial" panose="020B0604020202020204" pitchFamily="34" charset="0"/>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26423" y="1295400"/>
            <a:ext cx="5613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a:lvl1pPr>
            <a:lvl2pPr>
              <a:defRPr lang="en-US" sz="1800"/>
            </a:lvl2pPr>
            <a:lvl3pPr>
              <a:defRPr lang="en-US" sz="1800"/>
            </a:lvl3pPr>
            <a:lvl4pPr>
              <a:defRPr lang="en-US" sz="1800"/>
            </a:lvl4pPr>
            <a:lvl5pPr>
              <a:defRPr lang="en-US"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41423" y="1295400"/>
            <a:ext cx="5943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dirty="0"/>
            </a:lvl1pPr>
            <a:lvl2pPr>
              <a:defRPr lang="en-US" sz="1800" dirty="0"/>
            </a:lvl2pPr>
            <a:lvl3pPr>
              <a:defRPr lang="en-US" sz="1800" dirty="0"/>
            </a:lvl3pPr>
            <a:lvl4pPr>
              <a:defRPr lang="en-US" sz="1800" dirty="0"/>
            </a:lvl4pPr>
            <a:lvl5pPr>
              <a:defRPr lang="en-US" sz="18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317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810448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5" r:id="rId3"/>
    <p:sldLayoutId id="2147483727" r:id="rId4"/>
    <p:sldLayoutId id="2147483734" r:id="rId5"/>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18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2.png"/><Relationship Id="rId13" Type="http://schemas.openxmlformats.org/officeDocument/2006/relationships/image" Target="../media/image57.png"/><Relationship Id="rId18" Type="http://schemas.openxmlformats.org/officeDocument/2006/relationships/image" Target="../media/image62.png"/><Relationship Id="rId3" Type="http://schemas.openxmlformats.org/officeDocument/2006/relationships/image" Target="../media/image47.png"/><Relationship Id="rId7" Type="http://schemas.openxmlformats.org/officeDocument/2006/relationships/image" Target="../media/image51.png"/><Relationship Id="rId12" Type="http://schemas.openxmlformats.org/officeDocument/2006/relationships/image" Target="../media/image56.png"/><Relationship Id="rId17" Type="http://schemas.openxmlformats.org/officeDocument/2006/relationships/image" Target="../media/image61.png"/><Relationship Id="rId2" Type="http://schemas.openxmlformats.org/officeDocument/2006/relationships/notesSlide" Target="../notesSlides/notesSlide8.xml"/><Relationship Id="rId16"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50.png"/><Relationship Id="rId11" Type="http://schemas.openxmlformats.org/officeDocument/2006/relationships/image" Target="../media/image55.png"/><Relationship Id="rId5" Type="http://schemas.openxmlformats.org/officeDocument/2006/relationships/image" Target="../media/image49.png"/><Relationship Id="rId15" Type="http://schemas.openxmlformats.org/officeDocument/2006/relationships/image" Target="../media/image59.png"/><Relationship Id="rId10" Type="http://schemas.openxmlformats.org/officeDocument/2006/relationships/image" Target="../media/image54.png"/><Relationship Id="rId4" Type="http://schemas.openxmlformats.org/officeDocument/2006/relationships/image" Target="../media/image48.png"/><Relationship Id="rId9" Type="http://schemas.openxmlformats.org/officeDocument/2006/relationships/image" Target="../media/image53.png"/><Relationship Id="rId14" Type="http://schemas.openxmlformats.org/officeDocument/2006/relationships/image" Target="../media/image58.png"/></Relationships>
</file>

<file path=ppt/slides/_rels/slide12.xml.rels><?xml version="1.0" encoding="UTF-8" standalone="yes"?>
<Relationships xmlns="http://schemas.openxmlformats.org/package/2006/relationships"><Relationship Id="rId8" Type="http://schemas.openxmlformats.org/officeDocument/2006/relationships/image" Target="../media/image68.png"/><Relationship Id="rId13" Type="http://schemas.openxmlformats.org/officeDocument/2006/relationships/image" Target="../media/image73.png"/><Relationship Id="rId18" Type="http://schemas.openxmlformats.org/officeDocument/2006/relationships/image" Target="../media/image78.png"/><Relationship Id="rId3" Type="http://schemas.openxmlformats.org/officeDocument/2006/relationships/image" Target="../media/image63.png"/><Relationship Id="rId21" Type="http://schemas.openxmlformats.org/officeDocument/2006/relationships/image" Target="../media/image81.png"/><Relationship Id="rId7" Type="http://schemas.openxmlformats.org/officeDocument/2006/relationships/image" Target="../media/image67.png"/><Relationship Id="rId12" Type="http://schemas.openxmlformats.org/officeDocument/2006/relationships/image" Target="../media/image72.png"/><Relationship Id="rId17" Type="http://schemas.openxmlformats.org/officeDocument/2006/relationships/image" Target="../media/image77.png"/><Relationship Id="rId2" Type="http://schemas.openxmlformats.org/officeDocument/2006/relationships/notesSlide" Target="../notesSlides/notesSlide9.xml"/><Relationship Id="rId16" Type="http://schemas.openxmlformats.org/officeDocument/2006/relationships/image" Target="../media/image76.png"/><Relationship Id="rId20"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66.png"/><Relationship Id="rId11" Type="http://schemas.openxmlformats.org/officeDocument/2006/relationships/image" Target="../media/image71.png"/><Relationship Id="rId24" Type="http://schemas.openxmlformats.org/officeDocument/2006/relationships/image" Target="../media/image84.png"/><Relationship Id="rId5" Type="http://schemas.openxmlformats.org/officeDocument/2006/relationships/image" Target="../media/image65.png"/><Relationship Id="rId15" Type="http://schemas.openxmlformats.org/officeDocument/2006/relationships/image" Target="../media/image75.png"/><Relationship Id="rId23" Type="http://schemas.openxmlformats.org/officeDocument/2006/relationships/image" Target="../media/image83.png"/><Relationship Id="rId10" Type="http://schemas.openxmlformats.org/officeDocument/2006/relationships/image" Target="../media/image70.png"/><Relationship Id="rId19" Type="http://schemas.openxmlformats.org/officeDocument/2006/relationships/image" Target="../media/image79.png"/><Relationship Id="rId4" Type="http://schemas.openxmlformats.org/officeDocument/2006/relationships/image" Target="../media/image64.png"/><Relationship Id="rId9" Type="http://schemas.openxmlformats.org/officeDocument/2006/relationships/image" Target="../media/image69.png"/><Relationship Id="rId14" Type="http://schemas.openxmlformats.org/officeDocument/2006/relationships/image" Target="../media/image74.png"/><Relationship Id="rId22" Type="http://schemas.openxmlformats.org/officeDocument/2006/relationships/image" Target="../media/image82.png"/></Relationships>
</file>

<file path=ppt/slides/_rels/slide13.xml.rels><?xml version="1.0" encoding="UTF-8" standalone="yes"?>
<Relationships xmlns="http://schemas.openxmlformats.org/package/2006/relationships"><Relationship Id="rId8" Type="http://schemas.openxmlformats.org/officeDocument/2006/relationships/image" Target="../media/image90.png"/><Relationship Id="rId13" Type="http://schemas.openxmlformats.org/officeDocument/2006/relationships/image" Target="../media/image95.png"/><Relationship Id="rId18" Type="http://schemas.openxmlformats.org/officeDocument/2006/relationships/image" Target="../media/image100.png"/><Relationship Id="rId3" Type="http://schemas.openxmlformats.org/officeDocument/2006/relationships/image" Target="../media/image85.png"/><Relationship Id="rId21" Type="http://schemas.openxmlformats.org/officeDocument/2006/relationships/image" Target="../media/image103.png"/><Relationship Id="rId7" Type="http://schemas.openxmlformats.org/officeDocument/2006/relationships/image" Target="../media/image89.png"/><Relationship Id="rId12" Type="http://schemas.openxmlformats.org/officeDocument/2006/relationships/image" Target="../media/image94.png"/><Relationship Id="rId17" Type="http://schemas.openxmlformats.org/officeDocument/2006/relationships/image" Target="../media/image99.png"/><Relationship Id="rId2" Type="http://schemas.openxmlformats.org/officeDocument/2006/relationships/notesSlide" Target="../notesSlides/notesSlide10.xml"/><Relationship Id="rId16" Type="http://schemas.openxmlformats.org/officeDocument/2006/relationships/image" Target="../media/image98.png"/><Relationship Id="rId20" Type="http://schemas.openxmlformats.org/officeDocument/2006/relationships/image" Target="../media/image102.png"/><Relationship Id="rId1" Type="http://schemas.openxmlformats.org/officeDocument/2006/relationships/slideLayout" Target="../slideLayouts/slideLayout2.xml"/><Relationship Id="rId6" Type="http://schemas.openxmlformats.org/officeDocument/2006/relationships/image" Target="../media/image88.png"/><Relationship Id="rId11" Type="http://schemas.openxmlformats.org/officeDocument/2006/relationships/image" Target="../media/image93.png"/><Relationship Id="rId5" Type="http://schemas.openxmlformats.org/officeDocument/2006/relationships/image" Target="../media/image87.png"/><Relationship Id="rId15" Type="http://schemas.openxmlformats.org/officeDocument/2006/relationships/image" Target="../media/image97.png"/><Relationship Id="rId10" Type="http://schemas.openxmlformats.org/officeDocument/2006/relationships/image" Target="../media/image92.png"/><Relationship Id="rId19" Type="http://schemas.openxmlformats.org/officeDocument/2006/relationships/image" Target="../media/image101.png"/><Relationship Id="rId4" Type="http://schemas.openxmlformats.org/officeDocument/2006/relationships/image" Target="../media/image86.png"/><Relationship Id="rId9" Type="http://schemas.openxmlformats.org/officeDocument/2006/relationships/image" Target="../media/image91.png"/><Relationship Id="rId14" Type="http://schemas.openxmlformats.org/officeDocument/2006/relationships/image" Target="../media/image96.png"/></Relationships>
</file>

<file path=ppt/slides/_rels/slide14.xml.rels><?xml version="1.0" encoding="UTF-8" standalone="yes"?>
<Relationships xmlns="http://schemas.openxmlformats.org/package/2006/relationships"><Relationship Id="rId8" Type="http://schemas.openxmlformats.org/officeDocument/2006/relationships/image" Target="../media/image109.png"/><Relationship Id="rId13" Type="http://schemas.openxmlformats.org/officeDocument/2006/relationships/image" Target="../media/image114.png"/><Relationship Id="rId18" Type="http://schemas.openxmlformats.org/officeDocument/2006/relationships/image" Target="../media/image119.png"/><Relationship Id="rId3" Type="http://schemas.openxmlformats.org/officeDocument/2006/relationships/image" Target="../media/image104.png"/><Relationship Id="rId21" Type="http://schemas.openxmlformats.org/officeDocument/2006/relationships/image" Target="../media/image122.png"/><Relationship Id="rId7" Type="http://schemas.openxmlformats.org/officeDocument/2006/relationships/image" Target="../media/image108.png"/><Relationship Id="rId12" Type="http://schemas.openxmlformats.org/officeDocument/2006/relationships/image" Target="../media/image113.png"/><Relationship Id="rId17" Type="http://schemas.openxmlformats.org/officeDocument/2006/relationships/image" Target="../media/image118.png"/><Relationship Id="rId2" Type="http://schemas.openxmlformats.org/officeDocument/2006/relationships/notesSlide" Target="../notesSlides/notesSlide11.xml"/><Relationship Id="rId16" Type="http://schemas.openxmlformats.org/officeDocument/2006/relationships/image" Target="../media/image117.png"/><Relationship Id="rId20" Type="http://schemas.openxmlformats.org/officeDocument/2006/relationships/image" Target="../media/image121.png"/><Relationship Id="rId1" Type="http://schemas.openxmlformats.org/officeDocument/2006/relationships/slideLayout" Target="../slideLayouts/slideLayout2.xml"/><Relationship Id="rId6" Type="http://schemas.openxmlformats.org/officeDocument/2006/relationships/image" Target="../media/image107.png"/><Relationship Id="rId11" Type="http://schemas.openxmlformats.org/officeDocument/2006/relationships/image" Target="../media/image112.png"/><Relationship Id="rId5" Type="http://schemas.openxmlformats.org/officeDocument/2006/relationships/image" Target="../media/image106.png"/><Relationship Id="rId15" Type="http://schemas.openxmlformats.org/officeDocument/2006/relationships/image" Target="../media/image116.png"/><Relationship Id="rId10" Type="http://schemas.openxmlformats.org/officeDocument/2006/relationships/image" Target="../media/image111.png"/><Relationship Id="rId19" Type="http://schemas.openxmlformats.org/officeDocument/2006/relationships/image" Target="../media/image120.png"/><Relationship Id="rId4" Type="http://schemas.openxmlformats.org/officeDocument/2006/relationships/image" Target="../media/image105.png"/><Relationship Id="rId9" Type="http://schemas.openxmlformats.org/officeDocument/2006/relationships/image" Target="../media/image110.png"/><Relationship Id="rId14" Type="http://schemas.openxmlformats.org/officeDocument/2006/relationships/image" Target="../media/image115.png"/><Relationship Id="rId22" Type="http://schemas.openxmlformats.org/officeDocument/2006/relationships/image" Target="../media/image123.png"/></Relationships>
</file>

<file path=ppt/slides/_rels/slide15.xml.rels><?xml version="1.0" encoding="UTF-8" standalone="yes"?>
<Relationships xmlns="http://schemas.openxmlformats.org/package/2006/relationships"><Relationship Id="rId8" Type="http://schemas.openxmlformats.org/officeDocument/2006/relationships/image" Target="../media/image129.png"/><Relationship Id="rId13" Type="http://schemas.openxmlformats.org/officeDocument/2006/relationships/image" Target="../media/image134.png"/><Relationship Id="rId3" Type="http://schemas.openxmlformats.org/officeDocument/2006/relationships/image" Target="../media/image124.png"/><Relationship Id="rId7" Type="http://schemas.openxmlformats.org/officeDocument/2006/relationships/image" Target="../media/image128.png"/><Relationship Id="rId12" Type="http://schemas.openxmlformats.org/officeDocument/2006/relationships/image" Target="../media/image13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7.png"/><Relationship Id="rId11" Type="http://schemas.openxmlformats.org/officeDocument/2006/relationships/image" Target="../media/image132.png"/><Relationship Id="rId5" Type="http://schemas.openxmlformats.org/officeDocument/2006/relationships/image" Target="../media/image126.png"/><Relationship Id="rId10" Type="http://schemas.openxmlformats.org/officeDocument/2006/relationships/image" Target="../media/image131.png"/><Relationship Id="rId4" Type="http://schemas.openxmlformats.org/officeDocument/2006/relationships/image" Target="../media/image125.png"/><Relationship Id="rId9" Type="http://schemas.openxmlformats.org/officeDocument/2006/relationships/image" Target="../media/image130.png"/><Relationship Id="rId14" Type="http://schemas.openxmlformats.org/officeDocument/2006/relationships/image" Target="../media/image13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google.com/url?sa=i&amp;source=images&amp;cd=&amp;cad=rja&amp;docid=ojj04M8_1ClMzM&amp;tbnid=Zm5amx0G1rn2SM:&amp;ved=0CAgQjRwwAA&amp;url=http://www.facstaff.bucknell.edu/mastascu/elessonsHTML/OpAmps/OpAmp1.html&amp;ei=REuvUd6aOY28qQHCroDIAw&amp;psig=AFQjCNF5Kn3GVrbR_TGeNSvQORv7XT_RqA&amp;ust=1370528964997308" TargetMode="External"/><Relationship Id="rId7" Type="http://schemas.openxmlformats.org/officeDocument/2006/relationships/hyperlink" Target="http://www.google.com/url?sa=i&amp;source=images&amp;cd=&amp;cad=rja&amp;docid=B_9oAsvXGqS_jM&amp;tbnid=J5zuMGJ8T2vluM:&amp;ved=0CAgQjRwwAA&amp;url=http://commons.wikimedia.org/wiki/File:741_op-amp_schematic.svg&amp;ei=hkyvUYvkFofWqAHaxoCwDQ&amp;psig=AFQjCNHh3q_hJA9qwHJWKTZ8nGJPQPaFWg&amp;ust=137052928641799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imgres?imgurl=http://bp2.blogger.com/_js6wgtUcfdQ/R2X-7f0aRmI/AAAAAAAABNA/iLF399drZHE/s400/Op-Amp_741a.jpg&amp;imgrefurl=http://www.bligoo.com/explore/profile/1073470&amp;docid=xYdWqGbifnaKuM&amp;tbnid=hrB_8kPECASzgM&amp;w=129&amp;h=125&amp;ei=rUuvUYm3Ocf9qwHyoIH4CQ&amp;ved=0CAkQxiAwBw&amp;iact=ricl" TargetMode="Externa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 Id="rId14" Type="http://schemas.openxmlformats.org/officeDocument/2006/relationships/image" Target="../media/image36.png"/></Relationships>
</file>

<file path=ppt/slides/_rels/slide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676400"/>
          </a:xfrm>
        </p:spPr>
        <p:txBody>
          <a:bodyPr/>
          <a:lstStyle/>
          <a:p>
            <a:r>
              <a:rPr lang="en-US" altLang="en-US" dirty="0"/>
              <a:t>ECEN 214, Spring 2022</a:t>
            </a:r>
            <a:br>
              <a:rPr lang="en-US" altLang="en-US" dirty="0"/>
            </a:br>
            <a:r>
              <a:rPr lang="en-US" altLang="en-US" dirty="0"/>
              <a:t>Electrical Circuit Theory</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6" name="Rectangle 5"/>
          <p:cNvSpPr/>
          <p:nvPr/>
        </p:nvSpPr>
        <p:spPr>
          <a:xfrm>
            <a:off x="1828800" y="1752601"/>
            <a:ext cx="8686800" cy="584775"/>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Class 8: The Operational Amplifier</a:t>
            </a:r>
          </a:p>
        </p:txBody>
      </p:sp>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 Amp Configurations</a:t>
            </a:r>
          </a:p>
        </p:txBody>
      </p:sp>
      <p:sp>
        <p:nvSpPr>
          <p:cNvPr id="3" name="Content Placeholder 2">
            <a:extLst>
              <a:ext uri="{FF2B5EF4-FFF2-40B4-BE49-F238E27FC236}">
                <a16:creationId xmlns:a16="http://schemas.microsoft.com/office/drawing/2014/main" id="{3A4DF7ED-3BB0-4D6E-84B1-6F4655F5CF0D}"/>
              </a:ext>
            </a:extLst>
          </p:cNvPr>
          <p:cNvSpPr>
            <a:spLocks noGrp="1"/>
          </p:cNvSpPr>
          <p:nvPr>
            <p:ph idx="1"/>
          </p:nvPr>
        </p:nvSpPr>
        <p:spPr/>
        <p:txBody>
          <a:bodyPr/>
          <a:lstStyle/>
          <a:p>
            <a:r>
              <a:rPr lang="en-US" dirty="0"/>
              <a:t>The name “operational amplifier” stems from the fact that by adding various external components to the op amp, we can make it perform a variety of useful mathematical operations including:</a:t>
            </a:r>
          </a:p>
          <a:p>
            <a:pPr lvl="1">
              <a:buFont typeface="Arial" pitchFamily="34" charset="0"/>
              <a:buChar char="•"/>
            </a:pPr>
            <a:r>
              <a:rPr lang="en-US" dirty="0"/>
              <a:t>Addition</a:t>
            </a:r>
          </a:p>
          <a:p>
            <a:pPr lvl="1">
              <a:buFont typeface="Arial" pitchFamily="34" charset="0"/>
              <a:buChar char="•"/>
            </a:pPr>
            <a:r>
              <a:rPr lang="en-US" dirty="0"/>
              <a:t>Multiplication</a:t>
            </a:r>
          </a:p>
          <a:p>
            <a:pPr lvl="1">
              <a:buFont typeface="Arial" pitchFamily="34" charset="0"/>
              <a:buChar char="•"/>
            </a:pPr>
            <a:r>
              <a:rPr lang="en-US" dirty="0"/>
              <a:t>Linear combinations</a:t>
            </a:r>
          </a:p>
          <a:p>
            <a:pPr lvl="1">
              <a:buFont typeface="Arial" pitchFamily="34" charset="0"/>
              <a:buChar char="•"/>
            </a:pPr>
            <a:r>
              <a:rPr lang="en-US" dirty="0"/>
              <a:t>Differentiation</a:t>
            </a:r>
          </a:p>
          <a:p>
            <a:pPr lvl="1">
              <a:buFont typeface="Arial" pitchFamily="34" charset="0"/>
              <a:buChar char="•"/>
            </a:pPr>
            <a:r>
              <a:rPr lang="en-US" dirty="0"/>
              <a:t>Integration</a:t>
            </a:r>
          </a:p>
          <a:p>
            <a:r>
              <a:rPr lang="en-US" dirty="0"/>
              <a:t>The next few slides illustrate a few of these configurations that can be achieved with purely resistive circuitry.</a:t>
            </a:r>
          </a:p>
          <a:p>
            <a:r>
              <a:rPr lang="en-US" dirty="0"/>
              <a:t>For this course, it is not necessary that you memorize these configurations.  Rather, just take these as examples of op amp circuits and make sure that you understand how these configurations are analyzed.</a:t>
            </a:r>
          </a:p>
          <a:p>
            <a:r>
              <a:rPr lang="en-US" dirty="0"/>
              <a:t>In all cases, we start the analysis from the ideal op amp equations.</a:t>
            </a:r>
          </a:p>
          <a:p>
            <a:pPr marL="285750" indent="-285750"/>
            <a:endParaRPr lang="en-US" dirty="0"/>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5331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Inverting Amplifier</a:t>
            </a:r>
          </a:p>
        </p:txBody>
      </p:sp>
      <p:sp>
        <p:nvSpPr>
          <p:cNvPr id="4" name="Content Placeholder 3">
            <a:extLst>
              <a:ext uri="{FF2B5EF4-FFF2-40B4-BE49-F238E27FC236}">
                <a16:creationId xmlns:a16="http://schemas.microsoft.com/office/drawing/2014/main" id="{0697ECE4-0A1E-474B-AEE9-4F76E1B9CCF5}"/>
              </a:ext>
            </a:extLst>
          </p:cNvPr>
          <p:cNvSpPr>
            <a:spLocks noGrp="1"/>
          </p:cNvSpPr>
          <p:nvPr>
            <p:ph idx="1"/>
          </p:nvPr>
        </p:nvSpPr>
        <p:spPr>
          <a:xfrm>
            <a:off x="228600" y="1280160"/>
            <a:ext cx="5136000" cy="5196840"/>
          </a:xfrm>
        </p:spPr>
        <p:txBody>
          <a:bodyPr/>
          <a:lstStyle/>
          <a:p>
            <a:r>
              <a:rPr lang="en-US" dirty="0"/>
              <a:t>This configuration produces an output which is a negative multiple of the input signal.</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2070870" y="2609237"/>
                <a:ext cx="3664721" cy="390748"/>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=0</m:t>
                    </m:r>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070870" y="2609237"/>
                <a:ext cx="3664721" cy="390748"/>
              </a:xfrm>
              <a:prstGeom prst="rect">
                <a:avLst/>
              </a:prstGeom>
              <a:blipFill>
                <a:blip r:embed="rId3"/>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063750" y="3218838"/>
                <a:ext cx="3664721" cy="432875"/>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𝑠</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𝑠</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𝑠</m:t>
                            </m:r>
                          </m:sub>
                        </m:sSub>
                      </m:den>
                    </m:f>
                    <m:r>
                      <a:rPr lang="en-US" sz="1800">
                        <a:solidFill>
                          <a:srgbClr val="A93819"/>
                        </a:solidFill>
                        <a:latin typeface="Cambria Math"/>
                      </a:rPr>
                      <m:t>,</m:t>
                    </m:r>
                  </m:oMath>
                </a14:m>
                <a:r>
                  <a:rPr lang="en-US" sz="1800" dirty="0">
                    <a:solidFill>
                      <a:srgbClr val="A93819"/>
                    </a:solidFill>
                  </a:rPr>
                  <a:t>  </a:t>
                </a: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063750" y="3218838"/>
                <a:ext cx="3664721" cy="432875"/>
              </a:xfrm>
              <a:prstGeom prst="rect">
                <a:avLst/>
              </a:prstGeom>
              <a:blipFill>
                <a:blip r:embed="rId4"/>
                <a:stretch>
                  <a:fillRect t="-132394" b="-1957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070869" y="3804113"/>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𝑠</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070869" y="3804113"/>
                <a:ext cx="3581400" cy="391582"/>
              </a:xfrm>
              <a:prstGeom prst="rect">
                <a:avLst/>
              </a:prstGeom>
              <a:blipFill>
                <a:blip r:embed="rId5"/>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070871" y="4515374"/>
                <a:ext cx="3664721" cy="526811"/>
              </a:xfrm>
              <a:prstGeom prst="rect">
                <a:avLst/>
              </a:prstGeom>
              <a:noFill/>
            </p:spPr>
            <p:txBody>
              <a:bodyPr wrap="square" rtlCol="0">
                <a:spAutoFit/>
              </a:bodyPr>
              <a:lstStyle/>
              <a:p>
                <a:pPr algn="ctr"/>
                <a14:m>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070871" y="4515374"/>
                <a:ext cx="3664721" cy="526811"/>
              </a:xfrm>
              <a:prstGeom prst="rect">
                <a:avLst/>
              </a:prstGeom>
              <a:blipFill>
                <a:blip r:embed="rId6"/>
                <a:stretch>
                  <a:fillRect t="-1163" b="-3488"/>
                </a:stretch>
              </a:blipFill>
            </p:spPr>
            <p:txBody>
              <a:bodyPr/>
              <a:lstStyle/>
              <a:p>
                <a:r>
                  <a:rPr lang="en-US">
                    <a:noFill/>
                  </a:rPr>
                  <a:t> </a:t>
                </a:r>
              </a:p>
            </p:txBody>
          </p:sp>
        </mc:Fallback>
      </mc:AlternateContent>
      <p:grpSp>
        <p:nvGrpSpPr>
          <p:cNvPr id="8" name="Group 7"/>
          <p:cNvGrpSpPr/>
          <p:nvPr/>
        </p:nvGrpSpPr>
        <p:grpSpPr>
          <a:xfrm>
            <a:off x="2070871" y="5194585"/>
            <a:ext cx="3664721" cy="1224653"/>
            <a:chOff x="533400" y="4795147"/>
            <a:chExt cx="3664721"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66556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665567"/>
                </a:xfrm>
                <a:prstGeom prst="rect">
                  <a:avLst/>
                </a:prstGeom>
                <a:blipFill>
                  <a:blip r:embed="rId7"/>
                  <a:stretch>
                    <a:fillRect/>
                  </a:stretch>
                </a:blipFill>
              </p:spPr>
              <p:txBody>
                <a:bodyPr/>
                <a:lstStyle/>
                <a:p>
                  <a:r>
                    <a:rPr lang="en-US">
                      <a:noFill/>
                    </a:rPr>
                    <a:t> </a:t>
                  </a:r>
                </a:p>
              </p:txBody>
            </p:sp>
          </mc:Fallback>
        </mc:AlternateContent>
        <p:sp>
          <p:nvSpPr>
            <p:cNvPr id="7" name="Rectangle 6"/>
            <p:cNvSpPr/>
            <p:nvPr/>
          </p:nvSpPr>
          <p:spPr>
            <a:xfrm>
              <a:off x="1447800" y="4795147"/>
              <a:ext cx="1828800"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68" name="Group 67"/>
          <p:cNvGrpSpPr/>
          <p:nvPr/>
        </p:nvGrpSpPr>
        <p:grpSpPr>
          <a:xfrm>
            <a:off x="7771133" y="2545062"/>
            <a:ext cx="541015" cy="826159"/>
            <a:chOff x="6369270" y="1512787"/>
            <a:chExt cx="541015" cy="826159"/>
          </a:xfrm>
        </p:grpSpPr>
        <mc:AlternateContent xmlns:mc="http://schemas.openxmlformats.org/markup-compatibility/2006" xmlns:a14="http://schemas.microsoft.com/office/drawing/2010/main">
          <mc:Choice Requires="a14">
            <p:sp>
              <p:nvSpPr>
                <p:cNvPr id="69" name="TextBox 68"/>
                <p:cNvSpPr txBox="1"/>
                <p:nvPr/>
              </p:nvSpPr>
              <p:spPr>
                <a:xfrm>
                  <a:off x="6376885" y="1512787"/>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376885" y="1512787"/>
                  <a:ext cx="533400"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6369270" y="1948198"/>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6369270" y="1948198"/>
                  <a:ext cx="533400" cy="390748"/>
                </a:xfrm>
                <a:prstGeom prst="rect">
                  <a:avLst/>
                </a:prstGeom>
                <a:blipFill>
                  <a:blip r:embed="rId9"/>
                  <a:stretch>
                    <a:fillRect b="-3125"/>
                  </a:stretch>
                </a:blipFill>
              </p:spPr>
              <p:txBody>
                <a:bodyPr/>
                <a:lstStyle/>
                <a:p>
                  <a:r>
                    <a:rPr lang="en-US">
                      <a:noFill/>
                    </a:rPr>
                    <a:t> </a:t>
                  </a:r>
                </a:p>
              </p:txBody>
            </p:sp>
          </mc:Fallback>
        </mc:AlternateContent>
      </p:grpSp>
      <p:grpSp>
        <p:nvGrpSpPr>
          <p:cNvPr id="72" name="Group 71"/>
          <p:cNvGrpSpPr/>
          <p:nvPr/>
        </p:nvGrpSpPr>
        <p:grpSpPr>
          <a:xfrm>
            <a:off x="7837205" y="2168847"/>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0"/>
                  <a:stretch>
                    <a:fillRect/>
                  </a:stretch>
                </a:blipFill>
              </p:spPr>
              <p:txBody>
                <a:bodyPr/>
                <a:lstStyle/>
                <a:p>
                  <a:r>
                    <a:rPr lang="en-US">
                      <a:noFill/>
                    </a:rPr>
                    <a:t> </a:t>
                  </a:r>
                </a:p>
              </p:txBody>
            </p:sp>
          </mc:Fallback>
        </mc:AlternateContent>
      </p:grpSp>
      <p:grpSp>
        <p:nvGrpSpPr>
          <p:cNvPr id="9" name="Group 8"/>
          <p:cNvGrpSpPr/>
          <p:nvPr/>
        </p:nvGrpSpPr>
        <p:grpSpPr>
          <a:xfrm>
            <a:off x="6525418" y="1242060"/>
            <a:ext cx="2071282" cy="1275244"/>
            <a:chOff x="5014905" y="1010756"/>
            <a:chExt cx="2071282" cy="1275244"/>
          </a:xfrm>
        </p:grpSpPr>
        <p:grpSp>
          <p:nvGrpSpPr>
            <p:cNvPr id="81" name="Group 80"/>
            <p:cNvGrpSpPr/>
            <p:nvPr/>
          </p:nvGrpSpPr>
          <p:grpSpPr>
            <a:xfrm>
              <a:off x="6353261" y="1010756"/>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1"/>
                    <a:stretch>
                      <a:fillRect b="-9375"/>
                    </a:stretch>
                  </a:blipFill>
                </p:spPr>
                <p:txBody>
                  <a:bodyPr/>
                  <a:lstStyle/>
                  <a:p>
                    <a:r>
                      <a:rPr lang="en-US">
                        <a:noFill/>
                      </a:rPr>
                      <a:t> </a:t>
                    </a:r>
                  </a:p>
                </p:txBody>
              </p:sp>
            </mc:Fallback>
          </mc:AlternateContent>
        </p:grpSp>
        <p:grpSp>
          <p:nvGrpSpPr>
            <p:cNvPr id="82" name="Group 81"/>
            <p:cNvGrpSpPr/>
            <p:nvPr/>
          </p:nvGrpSpPr>
          <p:grpSpPr>
            <a:xfrm>
              <a:off x="5014905" y="1916668"/>
              <a:ext cx="484884" cy="369332"/>
              <a:chOff x="5130515" y="1161318"/>
              <a:chExt cx="484884" cy="369332"/>
            </a:xfrm>
          </p:grpSpPr>
          <p:cxnSp>
            <p:nvCxnSpPr>
              <p:cNvPr id="83" name="Straight Arrow Connector 82"/>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12"/>
                    <a:stretch>
                      <a:fillRect/>
                    </a:stretch>
                  </a:blipFill>
                </p:spPr>
                <p:txBody>
                  <a:bodyPr/>
                  <a:lstStyle/>
                  <a:p>
                    <a:r>
                      <a:rPr lang="en-US">
                        <a:noFill/>
                      </a:rPr>
                      <a:t> </a:t>
                    </a:r>
                  </a:p>
                </p:txBody>
              </p:sp>
            </mc:Fallback>
          </mc:AlternateContent>
        </p:grpSp>
      </p:grpSp>
      <p:grpSp>
        <p:nvGrpSpPr>
          <p:cNvPr id="17" name="Group 16"/>
          <p:cNvGrpSpPr/>
          <p:nvPr/>
        </p:nvGrpSpPr>
        <p:grpSpPr>
          <a:xfrm>
            <a:off x="5881583" y="1630068"/>
            <a:ext cx="4560800" cy="2855736"/>
            <a:chOff x="4344113" y="1383031"/>
            <a:chExt cx="4560800" cy="2855736"/>
          </a:xfrm>
        </p:grpSpPr>
        <p:grpSp>
          <p:nvGrpSpPr>
            <p:cNvPr id="14353" name="Group 14352"/>
            <p:cNvGrpSpPr/>
            <p:nvPr/>
          </p:nvGrpSpPr>
          <p:grpSpPr>
            <a:xfrm>
              <a:off x="4344113" y="1383031"/>
              <a:ext cx="4560800" cy="2855736"/>
              <a:chOff x="1456261" y="3113475"/>
              <a:chExt cx="4560800" cy="2855736"/>
            </a:xfrm>
          </p:grpSpPr>
          <p:cxnSp>
            <p:nvCxnSpPr>
              <p:cNvPr id="10" name="Straight Connector 9"/>
              <p:cNvCxnSpPr/>
              <p:nvPr/>
            </p:nvCxnSpPr>
            <p:spPr>
              <a:xfrm>
                <a:off x="3760735" y="3829335"/>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60735" y="3829335"/>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769932" y="4324635"/>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836935" y="407698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3836935" y="451513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3227335" y="4553235"/>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4385575" y="414937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4408434" y="3882677"/>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4385576" y="437797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4408436" y="4393216"/>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4705616" y="428653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4705616" y="4324635"/>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854670" y="4383968"/>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3857955" y="3833650"/>
                <a:ext cx="295603" cy="369332"/>
              </a:xfrm>
              <a:prstGeom prst="rect">
                <a:avLst/>
              </a:prstGeom>
              <a:noFill/>
            </p:spPr>
            <p:txBody>
              <a:bodyPr wrap="square" rtlCol="0">
                <a:spAutoFit/>
              </a:bodyPr>
              <a:lstStyle/>
              <a:p>
                <a:r>
                  <a:rPr lang="en-US" sz="1800" dirty="0"/>
                  <a:t>_</a:t>
                </a:r>
              </a:p>
            </p:txBody>
          </p:sp>
          <p:sp>
            <p:nvSpPr>
              <p:cNvPr id="36" name="Isosceles Triangle 35"/>
              <p:cNvSpPr/>
              <p:nvPr/>
            </p:nvSpPr>
            <p:spPr>
              <a:xfrm flipV="1">
                <a:off x="3137401" y="5816811"/>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340" name="Straight Connector 14339"/>
              <p:cNvCxnSpPr/>
              <p:nvPr/>
            </p:nvCxnSpPr>
            <p:spPr>
              <a:xfrm>
                <a:off x="3237845" y="4561775"/>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V="1">
                <a:off x="2113161" y="4115011"/>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1884561" y="4725471"/>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28" name="Straight Connector 127"/>
              <p:cNvCxnSpPr/>
              <p:nvPr/>
            </p:nvCxnSpPr>
            <p:spPr bwMode="auto">
              <a:xfrm rot="16200000">
                <a:off x="3990975" y="315951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3991768" y="320634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4084637" y="321824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4181476" y="320713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4274343" y="321745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4368006" y="322856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4498975" y="330873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auto">
              <a:xfrm rot="16200000" flipV="1">
                <a:off x="3747294" y="296345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4891881" y="296345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4058539" y="3342461"/>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4058539" y="3342461"/>
                    <a:ext cx="486992" cy="391582"/>
                  </a:xfrm>
                  <a:prstGeom prst="rect">
                    <a:avLst/>
                  </a:prstGeom>
                  <a:blipFill>
                    <a:blip r:embed="rId13"/>
                    <a:stretch>
                      <a:fillRect b="-9375"/>
                    </a:stretch>
                  </a:blipFill>
                </p:spPr>
                <p:txBody>
                  <a:bodyPr/>
                  <a:lstStyle/>
                  <a:p>
                    <a:r>
                      <a:rPr lang="en-US">
                        <a:noFill/>
                      </a:rPr>
                      <a:t> </a:t>
                    </a:r>
                  </a:p>
                </p:txBody>
              </p:sp>
            </mc:Fallback>
          </mc:AlternateContent>
          <p:cxnSp>
            <p:nvCxnSpPr>
              <p:cNvPr id="115" name="Straight Connector 114"/>
              <p:cNvCxnSpPr/>
              <p:nvPr/>
            </p:nvCxnSpPr>
            <p:spPr bwMode="auto">
              <a:xfrm rot="16200000">
                <a:off x="2637765" y="40132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2638558" y="40600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2731427" y="40719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2828266" y="40608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2921133" y="40711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3014796" y="40822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3145765" y="41624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2394084" y="38171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auto">
              <a:xfrm rot="16200000" flipV="1">
                <a:off x="3538671" y="38171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2727504" y="3645461"/>
                    <a:ext cx="480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2727504" y="3645461"/>
                    <a:ext cx="480644" cy="369332"/>
                  </a:xfrm>
                  <a:prstGeom prst="rect">
                    <a:avLst/>
                  </a:prstGeom>
                  <a:blipFill>
                    <a:blip r:embed="rId14"/>
                    <a:stretch>
                      <a:fillRect/>
                    </a:stretch>
                  </a:blipFill>
                </p:spPr>
                <p:txBody>
                  <a:bodyPr/>
                  <a:lstStyle/>
                  <a:p>
                    <a:r>
                      <a:rPr lang="en-US">
                        <a:noFill/>
                      </a:rPr>
                      <a:t> </a:t>
                    </a:r>
                  </a:p>
                </p:txBody>
              </p:sp>
            </mc:Fallback>
          </mc:AlternateContent>
          <p:cxnSp>
            <p:nvCxnSpPr>
              <p:cNvPr id="14346" name="Straight Connector 14345"/>
              <p:cNvCxnSpPr/>
              <p:nvPr/>
            </p:nvCxnSpPr>
            <p:spPr>
              <a:xfrm>
                <a:off x="3457575" y="3251585"/>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5181600" y="3251585"/>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4349860" y="3707769"/>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4349860" y="3707769"/>
                    <a:ext cx="609600" cy="369332"/>
                  </a:xfrm>
                  <a:prstGeom prst="rect">
                    <a:avLst/>
                  </a:prstGeom>
                  <a:blipFill>
                    <a:blip r:embed="rId15"/>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4367050" y="4525106"/>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4367050" y="4525106"/>
                    <a:ext cx="762000" cy="369332"/>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1456261" y="4728695"/>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1456261" y="4728695"/>
                    <a:ext cx="533400" cy="369332"/>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5026461" y="4850368"/>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5026461" y="4850368"/>
                    <a:ext cx="990600" cy="369332"/>
                  </a:xfrm>
                  <a:prstGeom prst="rect">
                    <a:avLst/>
                  </a:prstGeom>
                  <a:blipFill>
                    <a:blip r:embed="rId18"/>
                    <a:stretch>
                      <a:fillRect/>
                    </a:stretch>
                  </a:blipFill>
                </p:spPr>
                <p:txBody>
                  <a:bodyPr/>
                  <a:lstStyle/>
                  <a:p>
                    <a:r>
                      <a:rPr lang="en-US">
                        <a:noFill/>
                      </a:rPr>
                      <a:t> </a:t>
                    </a:r>
                  </a:p>
                </p:txBody>
              </p:sp>
            </mc:Fallback>
          </mc:AlternateContent>
          <p:grpSp>
            <p:nvGrpSpPr>
              <p:cNvPr id="218" name="Group 217"/>
              <p:cNvGrpSpPr/>
              <p:nvPr/>
            </p:nvGrpSpPr>
            <p:grpSpPr>
              <a:xfrm>
                <a:off x="5352281" y="4587608"/>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p:grpSp>
        <p:grpSp>
          <p:nvGrpSpPr>
            <p:cNvPr id="16" name="Group 15"/>
            <p:cNvGrpSpPr/>
            <p:nvPr/>
          </p:nvGrpSpPr>
          <p:grpSpPr>
            <a:xfrm>
              <a:off x="4899219" y="3887343"/>
              <a:ext cx="3638554" cy="331771"/>
              <a:chOff x="4899219" y="3887343"/>
              <a:chExt cx="3638554" cy="331771"/>
            </a:xfrm>
          </p:grpSpPr>
          <p:sp>
            <p:nvSpPr>
              <p:cNvPr id="89" name="Isosceles Triangle 88"/>
              <p:cNvSpPr/>
              <p:nvPr/>
            </p:nvSpPr>
            <p:spPr>
              <a:xfrm flipV="1">
                <a:off x="4899219" y="4066714"/>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p:nvPr/>
            </p:nvGrpSpPr>
            <p:grpSpPr>
              <a:xfrm>
                <a:off x="8319683" y="3887343"/>
                <a:ext cx="218090" cy="300327"/>
                <a:chOff x="8319683" y="3887343"/>
                <a:chExt cx="218090" cy="300327"/>
              </a:xfrm>
            </p:grpSpPr>
            <p:sp>
              <p:nvSpPr>
                <p:cNvPr id="90" name="Isosceles Triangle 89"/>
                <p:cNvSpPr/>
                <p:nvPr/>
              </p:nvSpPr>
              <p:spPr>
                <a:xfrm flipV="1">
                  <a:off x="8319683" y="4035270"/>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1" name="Straight Connector 90"/>
                <p:cNvCxnSpPr/>
                <p:nvPr/>
              </p:nvCxnSpPr>
              <p:spPr>
                <a:xfrm rot="240000">
                  <a:off x="8417933" y="3887343"/>
                  <a:ext cx="12752" cy="224679"/>
                </a:xfrm>
                <a:prstGeom prst="line">
                  <a:avLst/>
                </a:prstGeom>
                <a:ln w="28575"/>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05333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Summing Amplifier</a:t>
            </a:r>
          </a:p>
        </p:txBody>
      </p:sp>
      <p:sp>
        <p:nvSpPr>
          <p:cNvPr id="9" name="Content Placeholder 8">
            <a:extLst>
              <a:ext uri="{FF2B5EF4-FFF2-40B4-BE49-F238E27FC236}">
                <a16:creationId xmlns:a16="http://schemas.microsoft.com/office/drawing/2014/main" id="{30D77AF2-C931-4F3E-A4B1-B0DFA9AAF8C6}"/>
              </a:ext>
            </a:extLst>
          </p:cNvPr>
          <p:cNvSpPr>
            <a:spLocks noGrp="1"/>
          </p:cNvSpPr>
          <p:nvPr>
            <p:ph idx="1"/>
          </p:nvPr>
        </p:nvSpPr>
        <p:spPr>
          <a:xfrm>
            <a:off x="228600" y="1280160"/>
            <a:ext cx="5535117" cy="5196840"/>
          </a:xfrm>
        </p:spPr>
        <p:txBody>
          <a:bodyPr/>
          <a:lstStyle/>
          <a:p>
            <a:r>
              <a:rPr lang="en-US" dirty="0"/>
              <a:t>By adding multiple inputs we can produce a linear combination (inverted) of the source voltages at the output.</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0" name="Straight Connector 9"/>
          <p:cNvCxnSpPr/>
          <p:nvPr/>
        </p:nvCxnSpPr>
        <p:spPr>
          <a:xfrm>
            <a:off x="8302761" y="2374693"/>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02761" y="2374693"/>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11958" y="2869993"/>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8378962" y="262234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8378962" y="306049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7769362" y="3098593"/>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8927602" y="269473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8950461" y="2428035"/>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8927603" y="292333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8950462" y="2938575"/>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9247643" y="283189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9247642" y="2869993"/>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96696" y="2929326"/>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8399982" y="2379008"/>
            <a:ext cx="295603" cy="369332"/>
          </a:xfrm>
          <a:prstGeom prst="rect">
            <a:avLst/>
          </a:prstGeom>
          <a:noFill/>
        </p:spPr>
        <p:txBody>
          <a:bodyPr wrap="square" rtlCol="0">
            <a:spAutoFit/>
          </a:bodyPr>
          <a:lstStyle/>
          <a:p>
            <a:r>
              <a:rPr lang="en-US" sz="1800" dirty="0"/>
              <a:t>_</a:t>
            </a:r>
          </a:p>
        </p:txBody>
      </p:sp>
      <p:grpSp>
        <p:nvGrpSpPr>
          <p:cNvPr id="4" name="Group 3"/>
          <p:cNvGrpSpPr/>
          <p:nvPr/>
        </p:nvGrpSpPr>
        <p:grpSpPr>
          <a:xfrm>
            <a:off x="9927129" y="4172667"/>
            <a:ext cx="218090" cy="342218"/>
            <a:chOff x="6766172" y="4078518"/>
            <a:chExt cx="218090" cy="342218"/>
          </a:xfrm>
        </p:grpSpPr>
        <p:cxnSp>
          <p:nvCxnSpPr>
            <p:cNvPr id="35" name="Straight Connector 34"/>
            <p:cNvCxnSpPr/>
            <p:nvPr/>
          </p:nvCxnSpPr>
          <p:spPr>
            <a:xfrm>
              <a:off x="6879812" y="4078518"/>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flipV="1">
              <a:off x="6766172" y="4268336"/>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cxnSp>
        <p:nvCxnSpPr>
          <p:cNvPr id="14340" name="Straight Connector 14339"/>
          <p:cNvCxnSpPr/>
          <p:nvPr/>
        </p:nvCxnSpPr>
        <p:spPr>
          <a:xfrm>
            <a:off x="7779871" y="3107133"/>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auto">
          <a:xfrm rot="16200000">
            <a:off x="8533001" y="1704870"/>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8533795" y="175170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8626664" y="17636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8723503" y="175249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8816370" y="176281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8910033" y="177392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9041001" y="185409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auto">
          <a:xfrm rot="16200000" flipV="1">
            <a:off x="8289320" y="150881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9433907" y="1508813"/>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8600566" y="1887820"/>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8600566" y="1887820"/>
                <a:ext cx="486992" cy="391582"/>
              </a:xfrm>
              <a:prstGeom prst="rect">
                <a:avLst/>
              </a:prstGeom>
              <a:blipFill>
                <a:blip r:embed="rId3"/>
                <a:stretch>
                  <a:fillRect b="-9375"/>
                </a:stretch>
              </a:blipFill>
            </p:spPr>
            <p:txBody>
              <a:bodyPr/>
              <a:lstStyle/>
              <a:p>
                <a:r>
                  <a:rPr lang="en-US">
                    <a:noFill/>
                  </a:rPr>
                  <a:t> </a:t>
                </a:r>
              </a:p>
            </p:txBody>
          </p:sp>
        </mc:Fallback>
      </mc:AlternateContent>
      <p:cxnSp>
        <p:nvCxnSpPr>
          <p:cNvPr id="123" name="Straight Connector 122"/>
          <p:cNvCxnSpPr/>
          <p:nvPr/>
        </p:nvCxnSpPr>
        <p:spPr bwMode="auto">
          <a:xfrm flipH="1" flipV="1">
            <a:off x="7369174" y="2650635"/>
            <a:ext cx="1001242" cy="158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6808664" y="2310710"/>
                <a:ext cx="5053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6808664" y="2310710"/>
                <a:ext cx="505331" cy="369332"/>
              </a:xfrm>
              <a:prstGeom prst="rect">
                <a:avLst/>
              </a:prstGeom>
              <a:blipFill>
                <a:blip r:embed="rId4"/>
                <a:stretch>
                  <a:fillRect/>
                </a:stretch>
              </a:blipFill>
            </p:spPr>
            <p:txBody>
              <a:bodyPr/>
              <a:lstStyle/>
              <a:p>
                <a:r>
                  <a:rPr lang="en-US">
                    <a:noFill/>
                  </a:rPr>
                  <a:t> </a:t>
                </a:r>
              </a:p>
            </p:txBody>
          </p:sp>
        </mc:Fallback>
      </mc:AlternateContent>
      <p:cxnSp>
        <p:nvCxnSpPr>
          <p:cNvPr id="14346" name="Straight Connector 14345"/>
          <p:cNvCxnSpPr/>
          <p:nvPr/>
        </p:nvCxnSpPr>
        <p:spPr>
          <a:xfrm>
            <a:off x="7999601" y="1796944"/>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9723626" y="1796943"/>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8891886" y="2253127"/>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8891886" y="2253127"/>
                <a:ext cx="609600" cy="369332"/>
              </a:xfrm>
              <a:prstGeom prst="rect">
                <a:avLst/>
              </a:prstGeom>
              <a:blipFill>
                <a:blip r:embed="rId5"/>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8909076" y="3070464"/>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8909076" y="3070464"/>
                <a:ext cx="762000" cy="369332"/>
              </a:xfrm>
              <a:prstGeom prst="rect">
                <a:avLst/>
              </a:prstGeom>
              <a:blipFill>
                <a:blip r:embed="rId6"/>
                <a:stretch>
                  <a:fillRect b="-1667"/>
                </a:stretch>
              </a:blipFill>
            </p:spPr>
            <p:txBody>
              <a:bodyPr/>
              <a:lstStyle/>
              <a:p>
                <a:r>
                  <a:rPr lang="en-US">
                    <a:noFill/>
                  </a:rPr>
                  <a:t> </a:t>
                </a:r>
              </a:p>
            </p:txBody>
          </p:sp>
        </mc:Fallback>
      </mc:AlternateContent>
      <p:cxnSp>
        <p:nvCxnSpPr>
          <p:cNvPr id="148" name="Straight Connector 147"/>
          <p:cNvCxnSpPr/>
          <p:nvPr/>
        </p:nvCxnSpPr>
        <p:spPr bwMode="auto">
          <a:xfrm flipV="1">
            <a:off x="5902984" y="2660369"/>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5674384" y="2866602"/>
            <a:ext cx="457200" cy="510173"/>
            <a:chOff x="991181" y="2834859"/>
            <a:chExt cx="457183" cy="510173"/>
          </a:xfrm>
        </p:grpSpPr>
        <p:sp>
          <p:nvSpPr>
            <p:cNvPr id="150" name="Oval 149"/>
            <p:cNvSpPr/>
            <p:nvPr/>
          </p:nvSpPr>
          <p:spPr>
            <a:xfrm>
              <a:off x="991181" y="288941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15" name="Straight Connector 114"/>
          <p:cNvCxnSpPr/>
          <p:nvPr/>
        </p:nvCxnSpPr>
        <p:spPr bwMode="auto">
          <a:xfrm rot="16200000">
            <a:off x="6427588" y="255855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6428382" y="260539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6521251" y="261729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6618090" y="260618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6710957" y="261650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6804620" y="2627615"/>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6935588" y="2707784"/>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6183907" y="2362503"/>
            <a:ext cx="0" cy="57943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2" name="TextBox 14351"/>
              <p:cNvSpPr txBox="1"/>
              <p:nvPr/>
            </p:nvSpPr>
            <p:spPr>
              <a:xfrm>
                <a:off x="5387974" y="310687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5387974" y="3106870"/>
                <a:ext cx="533400"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9568487" y="3395726"/>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9568487" y="3395726"/>
                <a:ext cx="990600" cy="369332"/>
              </a:xfrm>
              <a:prstGeom prst="rect">
                <a:avLst/>
              </a:prstGeom>
              <a:blipFill>
                <a:blip r:embed="rId8"/>
                <a:stretch>
                  <a:fillRect/>
                </a:stretch>
              </a:blipFill>
            </p:spPr>
            <p:txBody>
              <a:bodyPr/>
              <a:lstStyle/>
              <a:p>
                <a:r>
                  <a:rPr lang="en-US">
                    <a:noFill/>
                  </a:rPr>
                  <a:t> </a:t>
                </a:r>
              </a:p>
            </p:txBody>
          </p:sp>
        </mc:Fallback>
      </mc:AlternateContent>
      <p:grpSp>
        <p:nvGrpSpPr>
          <p:cNvPr id="218" name="Group 217"/>
          <p:cNvGrpSpPr/>
          <p:nvPr/>
        </p:nvGrpSpPr>
        <p:grpSpPr>
          <a:xfrm>
            <a:off x="9894307" y="3132966"/>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mc:AlternateContent xmlns:mc="http://schemas.openxmlformats.org/markup-compatibility/2006" xmlns:a14="http://schemas.microsoft.com/office/drawing/2010/main">
        <mc:Choice Requires="a14">
          <p:sp>
            <p:nvSpPr>
              <p:cNvPr id="3" name="TextBox 2"/>
              <p:cNvSpPr txBox="1"/>
              <p:nvPr/>
            </p:nvSpPr>
            <p:spPr>
              <a:xfrm>
                <a:off x="2187574" y="2866602"/>
                <a:ext cx="3664721" cy="390748"/>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=0</m:t>
                    </m:r>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187574" y="2866602"/>
                <a:ext cx="3664721" cy="390748"/>
              </a:xfrm>
              <a:prstGeom prst="rect">
                <a:avLst/>
              </a:prstGeom>
              <a:blipFill>
                <a:blip r:embed="rId9"/>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035175" y="3400003"/>
                <a:ext cx="3664721" cy="1560235"/>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𝑎</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𝑎</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𝑎</m:t>
                            </m:r>
                          </m:sub>
                        </m:sSub>
                      </m:den>
                    </m:f>
                    <m:r>
                      <a:rPr lang="en-US" sz="1800">
                        <a:solidFill>
                          <a:srgbClr val="A93819"/>
                        </a:solidFill>
                        <a:latin typeface="Cambria Math"/>
                      </a:rPr>
                      <m:t>,</m:t>
                    </m:r>
                  </m:oMath>
                </a14:m>
                <a:r>
                  <a:rPr lang="en-US" sz="1800" dirty="0">
                    <a:solidFill>
                      <a:srgbClr val="A93819"/>
                    </a:solidFill>
                  </a:rPr>
                  <a:t>  </a:t>
                </a:r>
              </a:p>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𝑏</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𝑏</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𝑏</m:t>
                            </m:r>
                          </m:sub>
                        </m:sSub>
                      </m:den>
                    </m:f>
                  </m:oMath>
                </a14:m>
                <a:r>
                  <a:rPr lang="en-US" sz="1800" i="1" dirty="0">
                    <a:solidFill>
                      <a:srgbClr val="A93819"/>
                    </a:solidFill>
                    <a:latin typeface="Cambria Math"/>
                  </a:rPr>
                  <a:t>,</a:t>
                </a:r>
              </a:p>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𝑐</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𝑐</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𝑐</m:t>
                            </m:r>
                          </m:sub>
                        </m:sSub>
                      </m:den>
                    </m:f>
                  </m:oMath>
                </a14:m>
                <a:r>
                  <a:rPr lang="en-US" sz="1800" i="1" dirty="0">
                    <a:solidFill>
                      <a:srgbClr val="A93819"/>
                    </a:solidFill>
                    <a:latin typeface="Cambria Math"/>
                  </a:rPr>
                  <a:t>,</a:t>
                </a:r>
              </a:p>
              <a:p>
                <a:pPr algn="ct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035175" y="3400003"/>
                <a:ext cx="3664721" cy="1560235"/>
              </a:xfrm>
              <a:prstGeom prst="rect">
                <a:avLst/>
              </a:prstGeom>
              <a:blipFill>
                <a:blip r:embed="rId10"/>
                <a:stretch>
                  <a:fillRect t="-36719" b="-53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187574" y="5005655"/>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𝑎</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𝑏</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𝑐</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187574" y="5005655"/>
                <a:ext cx="3581400" cy="391582"/>
              </a:xfrm>
              <a:prstGeom prst="rect">
                <a:avLst/>
              </a:prstGeom>
              <a:blipFill>
                <a:blip r:embed="rId11"/>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87575" y="5692592"/>
                <a:ext cx="3664721" cy="526811"/>
              </a:xfrm>
              <a:prstGeom prst="rect">
                <a:avLst/>
              </a:prstGeom>
              <a:noFill/>
            </p:spPr>
            <p:txBody>
              <a:bodyPr wrap="square" rtlCol="0">
                <a:spAutoFit/>
              </a:bodyPr>
              <a:lstStyle/>
              <a:p>
                <a:pPr algn="ctr"/>
                <a14:m>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𝑐</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𝑐</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187575" y="5692592"/>
                <a:ext cx="3664721" cy="526811"/>
              </a:xfrm>
              <a:prstGeom prst="rect">
                <a:avLst/>
              </a:prstGeom>
              <a:blipFill>
                <a:blip r:embed="rId12"/>
                <a:stretch>
                  <a:fillRect t="-1163" b="-3488"/>
                </a:stretch>
              </a:blipFill>
            </p:spPr>
            <p:txBody>
              <a:bodyPr/>
              <a:lstStyle/>
              <a:p>
                <a:r>
                  <a:rPr lang="en-US">
                    <a:noFill/>
                  </a:rPr>
                  <a:t> </a:t>
                </a:r>
              </a:p>
            </p:txBody>
          </p:sp>
        </mc:Fallback>
      </mc:AlternateContent>
      <p:grpSp>
        <p:nvGrpSpPr>
          <p:cNvPr id="8" name="Group 7"/>
          <p:cNvGrpSpPr/>
          <p:nvPr/>
        </p:nvGrpSpPr>
        <p:grpSpPr>
          <a:xfrm>
            <a:off x="6321030" y="5095530"/>
            <a:ext cx="3664721" cy="1224653"/>
            <a:chOff x="533400" y="4795147"/>
            <a:chExt cx="3664721"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714683"/>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d>
                          <m:dPr>
                            <m:ctrlPr>
                              <a:rPr lang="en-US" sz="1800" i="1">
                                <a:latin typeface="Cambria Math" panose="02040503050406030204" pitchFamily="18" charset="0"/>
                              </a:rPr>
                            </m:ctrlPr>
                          </m:dPr>
                          <m:e>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𝑐</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𝑐</m:t>
                                </m:r>
                              </m:sub>
                            </m:sSub>
                          </m:e>
                        </m:d>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714683"/>
                </a:xfrm>
                <a:prstGeom prst="rect">
                  <a:avLst/>
                </a:prstGeom>
                <a:blipFill>
                  <a:blip r:embed="rId13"/>
                  <a:stretch>
                    <a:fillRect/>
                  </a:stretch>
                </a:blipFill>
              </p:spPr>
              <p:txBody>
                <a:bodyPr/>
                <a:lstStyle/>
                <a:p>
                  <a:r>
                    <a:rPr lang="en-US">
                      <a:noFill/>
                    </a:rPr>
                    <a:t> </a:t>
                  </a:r>
                </a:p>
              </p:txBody>
            </p:sp>
          </mc:Fallback>
        </mc:AlternateContent>
        <p:sp>
          <p:nvSpPr>
            <p:cNvPr id="7" name="Rectangle 6"/>
            <p:cNvSpPr/>
            <p:nvPr/>
          </p:nvSpPr>
          <p:spPr>
            <a:xfrm>
              <a:off x="592201" y="4795147"/>
              <a:ext cx="3533583"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68" name="Group 67"/>
          <p:cNvGrpSpPr/>
          <p:nvPr/>
        </p:nvGrpSpPr>
        <p:grpSpPr>
          <a:xfrm>
            <a:off x="7896327" y="2565096"/>
            <a:ext cx="541015" cy="826159"/>
            <a:chOff x="6369270" y="1512787"/>
            <a:chExt cx="541015" cy="826159"/>
          </a:xfrm>
        </p:grpSpPr>
        <mc:AlternateContent xmlns:mc="http://schemas.openxmlformats.org/markup-compatibility/2006" xmlns:a14="http://schemas.microsoft.com/office/drawing/2010/main">
          <mc:Choice Requires="a14">
            <p:sp>
              <p:nvSpPr>
                <p:cNvPr id="69" name="TextBox 68"/>
                <p:cNvSpPr txBox="1"/>
                <p:nvPr/>
              </p:nvSpPr>
              <p:spPr>
                <a:xfrm>
                  <a:off x="6376885" y="1512787"/>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376885" y="1512787"/>
                  <a:ext cx="533400"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6369270" y="1948198"/>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6369270" y="1948198"/>
                  <a:ext cx="533400" cy="390748"/>
                </a:xfrm>
                <a:prstGeom prst="rect">
                  <a:avLst/>
                </a:prstGeom>
                <a:blipFill>
                  <a:blip r:embed="rId15"/>
                  <a:stretch>
                    <a:fillRect b="-4688"/>
                  </a:stretch>
                </a:blipFill>
              </p:spPr>
              <p:txBody>
                <a:bodyPr/>
                <a:lstStyle/>
                <a:p>
                  <a:r>
                    <a:rPr lang="en-US">
                      <a:noFill/>
                    </a:rPr>
                    <a:t> </a:t>
                  </a:r>
                </a:p>
              </p:txBody>
            </p:sp>
          </mc:Fallback>
        </mc:AlternateContent>
      </p:grpSp>
      <p:grpSp>
        <p:nvGrpSpPr>
          <p:cNvPr id="72" name="Group 71"/>
          <p:cNvGrpSpPr/>
          <p:nvPr/>
        </p:nvGrpSpPr>
        <p:grpSpPr>
          <a:xfrm>
            <a:off x="7950063" y="2183436"/>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6"/>
                  <a:stretch>
                    <a:fillRect/>
                  </a:stretch>
                </a:blipFill>
              </p:spPr>
              <p:txBody>
                <a:bodyPr/>
                <a:lstStyle/>
                <a:p>
                  <a:r>
                    <a:rPr lang="en-US">
                      <a:noFill/>
                    </a:rPr>
                    <a:t> </a:t>
                  </a:r>
                </a:p>
              </p:txBody>
            </p:sp>
          </mc:Fallback>
        </mc:AlternateContent>
      </p:grpSp>
      <p:grpSp>
        <p:nvGrpSpPr>
          <p:cNvPr id="81" name="Group 80"/>
          <p:cNvGrpSpPr/>
          <p:nvPr/>
        </p:nvGrpSpPr>
        <p:grpSpPr>
          <a:xfrm>
            <a:off x="7926530" y="1401763"/>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7"/>
                  <a:stretch>
                    <a:fillRect b="-9375"/>
                  </a:stretch>
                </a:blipFill>
              </p:spPr>
              <p:txBody>
                <a:bodyPr/>
                <a:lstStyle/>
                <a:p>
                  <a:r>
                    <a:rPr lang="en-US">
                      <a:noFill/>
                    </a:rPr>
                    <a:t> </a:t>
                  </a:r>
                </a:p>
              </p:txBody>
            </p:sp>
          </mc:Fallback>
        </mc:AlternateContent>
      </p:grpSp>
      <p:grpSp>
        <p:nvGrpSpPr>
          <p:cNvPr id="82" name="Group 81"/>
          <p:cNvGrpSpPr/>
          <p:nvPr/>
        </p:nvGrpSpPr>
        <p:grpSpPr>
          <a:xfrm>
            <a:off x="5956383" y="2179166"/>
            <a:ext cx="484884" cy="369332"/>
            <a:chOff x="5130515" y="1161318"/>
            <a:chExt cx="484884" cy="369332"/>
          </a:xfrm>
        </p:grpSpPr>
        <p:cxnSp>
          <p:nvCxnSpPr>
            <p:cNvPr id="83" name="Straight Arrow Connector 82"/>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𝑎</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18"/>
                  <a:stretch>
                    <a:fillRect/>
                  </a:stretch>
                </a:blipFill>
              </p:spPr>
              <p:txBody>
                <a:bodyPr/>
                <a:lstStyle/>
                <a:p>
                  <a:r>
                    <a:rPr lang="en-US">
                      <a:noFill/>
                    </a:rPr>
                    <a:t> </a:t>
                  </a:r>
                </a:p>
              </p:txBody>
            </p:sp>
          </mc:Fallback>
        </mc:AlternateContent>
      </p:grpSp>
      <p:cxnSp>
        <p:nvCxnSpPr>
          <p:cNvPr id="16" name="Straight Connector 15"/>
          <p:cNvCxnSpPr/>
          <p:nvPr/>
        </p:nvCxnSpPr>
        <p:spPr>
          <a:xfrm flipH="1">
            <a:off x="7038776" y="2651427"/>
            <a:ext cx="340908"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1" name="TextBox 100"/>
              <p:cNvSpPr txBox="1"/>
              <p:nvPr/>
            </p:nvSpPr>
            <p:spPr>
              <a:xfrm>
                <a:off x="5768974" y="3607286"/>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oMath>
                  </m:oMathPara>
                </a14:m>
                <a:endParaRPr lang="en-US" sz="18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5768974" y="3607286"/>
                <a:ext cx="533400" cy="369332"/>
              </a:xfrm>
              <a:prstGeom prst="rect">
                <a:avLst/>
              </a:prstGeom>
              <a:blipFill>
                <a:blip r:embed="rId19"/>
                <a:stretch>
                  <a:fillRect b="-1667"/>
                </a:stretch>
              </a:blipFill>
            </p:spPr>
            <p:txBody>
              <a:bodyPr/>
              <a:lstStyle/>
              <a:p>
                <a:r>
                  <a:rPr lang="en-US">
                    <a:noFill/>
                  </a:rPr>
                  <a:t> </a:t>
                </a:r>
              </a:p>
            </p:txBody>
          </p:sp>
        </mc:Fallback>
      </mc:AlternateContent>
      <p:cxnSp>
        <p:nvCxnSpPr>
          <p:cNvPr id="90" name="Straight Connector 89"/>
          <p:cNvCxnSpPr/>
          <p:nvPr/>
        </p:nvCxnSpPr>
        <p:spPr bwMode="auto">
          <a:xfrm flipV="1">
            <a:off x="6309583" y="2993603"/>
            <a:ext cx="0" cy="136856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1" name="Group 98"/>
          <p:cNvGrpSpPr>
            <a:grpSpLocks/>
          </p:cNvGrpSpPr>
          <p:nvPr/>
        </p:nvGrpSpPr>
        <p:grpSpPr bwMode="auto">
          <a:xfrm>
            <a:off x="6080983" y="3400002"/>
            <a:ext cx="457200" cy="480153"/>
            <a:chOff x="991181" y="2834859"/>
            <a:chExt cx="457183" cy="480153"/>
          </a:xfrm>
        </p:grpSpPr>
        <p:sp>
          <p:nvSpPr>
            <p:cNvPr id="102" name="Oval 101"/>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3"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04"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92" name="Straight Connector 91"/>
          <p:cNvCxnSpPr/>
          <p:nvPr/>
        </p:nvCxnSpPr>
        <p:spPr bwMode="auto">
          <a:xfrm rot="16200000">
            <a:off x="6563767" y="290230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6200000" flipV="1">
            <a:off x="6564561" y="294913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bwMode="auto">
          <a:xfrm rot="16200000" flipH="1" flipV="1">
            <a:off x="6657430" y="296104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bwMode="auto">
          <a:xfrm rot="16200000" flipV="1">
            <a:off x="6754269" y="294992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bwMode="auto">
          <a:xfrm rot="16200000" flipH="1" flipV="1">
            <a:off x="6847136" y="296024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auto">
          <a:xfrm rot="16200000" flipV="1">
            <a:off x="6940799" y="2971358"/>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auto">
          <a:xfrm rot="16200000">
            <a:off x="7071767" y="3051527"/>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flipH="1" flipV="1">
            <a:off x="6300789" y="2985454"/>
            <a:ext cx="312537" cy="27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7173006" y="2997982"/>
            <a:ext cx="44578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flipH="1" flipV="1">
            <a:off x="6774443" y="3326836"/>
            <a:ext cx="2530" cy="102748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8" name="Group 98"/>
          <p:cNvGrpSpPr>
            <a:grpSpLocks/>
          </p:cNvGrpSpPr>
          <p:nvPr/>
        </p:nvGrpSpPr>
        <p:grpSpPr bwMode="auto">
          <a:xfrm>
            <a:off x="6545843" y="3733235"/>
            <a:ext cx="457200" cy="480153"/>
            <a:chOff x="991181" y="2834859"/>
            <a:chExt cx="457183" cy="480153"/>
          </a:xfrm>
        </p:grpSpPr>
        <p:sp>
          <p:nvSpPr>
            <p:cNvPr id="127" name="Oval 126"/>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38"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9"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09" name="Straight Connector 108"/>
          <p:cNvCxnSpPr/>
          <p:nvPr/>
        </p:nvCxnSpPr>
        <p:spPr bwMode="auto">
          <a:xfrm rot="16200000">
            <a:off x="6868567" y="3235535"/>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auto">
          <a:xfrm rot="16200000" flipV="1">
            <a:off x="6869361" y="328236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auto">
          <a:xfrm rot="16200000" flipH="1" flipV="1">
            <a:off x="6962230" y="329427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auto">
          <a:xfrm rot="16200000" flipV="1">
            <a:off x="7059069" y="328316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bwMode="auto">
          <a:xfrm rot="16200000" flipH="1" flipV="1">
            <a:off x="7151936" y="329347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bwMode="auto">
          <a:xfrm rot="16200000" flipV="1">
            <a:off x="7245599" y="3304591"/>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auto">
          <a:xfrm rot="16200000">
            <a:off x="7376567" y="3384760"/>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74444" y="3329197"/>
            <a:ext cx="14016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7478634" y="3323802"/>
            <a:ext cx="14016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7618794" y="2674446"/>
            <a:ext cx="0" cy="64935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1" name="TextBox 140"/>
              <p:cNvSpPr txBox="1"/>
              <p:nvPr/>
            </p:nvSpPr>
            <p:spPr>
              <a:xfrm>
                <a:off x="6302374" y="400025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𝑐</m:t>
                          </m:r>
                        </m:sub>
                      </m:sSub>
                    </m:oMath>
                  </m:oMathPara>
                </a14:m>
                <a:endParaRPr lang="en-US" sz="1800" dirty="0"/>
              </a:p>
            </p:txBody>
          </p:sp>
        </mc:Choice>
        <mc:Fallback xmlns="">
          <p:sp>
            <p:nvSpPr>
              <p:cNvPr id="141" name="TextBox 140"/>
              <p:cNvSpPr txBox="1">
                <a:spLocks noRot="1" noChangeAspect="1" noMove="1" noResize="1" noEditPoints="1" noAdjustHandles="1" noChangeArrowheads="1" noChangeShapeType="1" noTextEdit="1"/>
              </p:cNvSpPr>
              <p:nvPr/>
            </p:nvSpPr>
            <p:spPr>
              <a:xfrm>
                <a:off x="6302374" y="4000250"/>
                <a:ext cx="533400" cy="369332"/>
              </a:xfrm>
              <a:prstGeom prst="rect">
                <a:avLst/>
              </a:prstGeom>
              <a:blipFill>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2" name="TextBox 141"/>
              <p:cNvSpPr txBox="1"/>
              <p:nvPr/>
            </p:nvSpPr>
            <p:spPr>
              <a:xfrm>
                <a:off x="6940043" y="2649670"/>
                <a:ext cx="5009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oMath>
                  </m:oMathPara>
                </a14:m>
                <a:endParaRPr lang="en-US" sz="1800" dirty="0">
                  <a:latin typeface="Symbol" pitchFamily="18" charset="2"/>
                </a:endParaRPr>
              </a:p>
            </p:txBody>
          </p:sp>
        </mc:Choice>
        <mc:Fallback xmlns="">
          <p:sp>
            <p:nvSpPr>
              <p:cNvPr id="142" name="TextBox 141"/>
              <p:cNvSpPr txBox="1">
                <a:spLocks noRot="1" noChangeAspect="1" noMove="1" noResize="1" noEditPoints="1" noAdjustHandles="1" noChangeArrowheads="1" noChangeShapeType="1" noTextEdit="1"/>
              </p:cNvSpPr>
              <p:nvPr/>
            </p:nvSpPr>
            <p:spPr>
              <a:xfrm>
                <a:off x="6940043" y="2649670"/>
                <a:ext cx="500906" cy="369332"/>
              </a:xfrm>
              <a:prstGeom prst="rect">
                <a:avLst/>
              </a:prstGeom>
              <a:blipFill>
                <a:blip r:embed="rId21"/>
                <a:stretch>
                  <a:fillRect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 name="TextBox 142"/>
              <p:cNvSpPr txBox="1"/>
              <p:nvPr/>
            </p:nvSpPr>
            <p:spPr>
              <a:xfrm>
                <a:off x="7238759" y="2975490"/>
                <a:ext cx="4857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𝑐</m:t>
                          </m:r>
                        </m:sub>
                      </m:sSub>
                    </m:oMath>
                  </m:oMathPara>
                </a14:m>
                <a:endParaRPr lang="en-US" sz="1800" dirty="0">
                  <a:latin typeface="Symbol" pitchFamily="18" charset="2"/>
                </a:endParaRPr>
              </a:p>
            </p:txBody>
          </p:sp>
        </mc:Choice>
        <mc:Fallback xmlns="">
          <p:sp>
            <p:nvSpPr>
              <p:cNvPr id="143" name="TextBox 142"/>
              <p:cNvSpPr txBox="1">
                <a:spLocks noRot="1" noChangeAspect="1" noMove="1" noResize="1" noEditPoints="1" noAdjustHandles="1" noChangeArrowheads="1" noChangeShapeType="1" noTextEdit="1"/>
              </p:cNvSpPr>
              <p:nvPr/>
            </p:nvSpPr>
            <p:spPr>
              <a:xfrm>
                <a:off x="7238759" y="2975490"/>
                <a:ext cx="485710" cy="369332"/>
              </a:xfrm>
              <a:prstGeom prst="rect">
                <a:avLst/>
              </a:prstGeom>
              <a:blipFill>
                <a:blip r:embed="rId22"/>
                <a:stretch>
                  <a:fillRect/>
                </a:stretch>
              </a:blipFill>
            </p:spPr>
            <p:txBody>
              <a:bodyPr/>
              <a:lstStyle/>
              <a:p>
                <a:r>
                  <a:rPr lang="en-US">
                    <a:noFill/>
                  </a:rPr>
                  <a:t> </a:t>
                </a:r>
              </a:p>
            </p:txBody>
          </p:sp>
        </mc:Fallback>
      </mc:AlternateContent>
      <p:grpSp>
        <p:nvGrpSpPr>
          <p:cNvPr id="144" name="Group 143"/>
          <p:cNvGrpSpPr/>
          <p:nvPr/>
        </p:nvGrpSpPr>
        <p:grpSpPr>
          <a:xfrm>
            <a:off x="6106583" y="2534435"/>
            <a:ext cx="484884" cy="369332"/>
            <a:chOff x="5130515" y="1161318"/>
            <a:chExt cx="484884" cy="369332"/>
          </a:xfrm>
        </p:grpSpPr>
        <p:cxnSp>
          <p:nvCxnSpPr>
            <p:cNvPr id="145" name="Straight Arrow Connector 144"/>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6" name="TextBox 145"/>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𝑏</m:t>
                            </m:r>
                          </m:sub>
                        </m:sSub>
                      </m:oMath>
                    </m:oMathPara>
                  </a14:m>
                  <a:endParaRPr lang="en-US" sz="1800" dirty="0"/>
                </a:p>
              </p:txBody>
            </p:sp>
          </mc:Choice>
          <mc:Fallback xmlns="">
            <p:sp>
              <p:nvSpPr>
                <p:cNvPr id="146" name="TextBox 145"/>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23"/>
                  <a:stretch>
                    <a:fillRect b="-1667"/>
                  </a:stretch>
                </a:blipFill>
              </p:spPr>
              <p:txBody>
                <a:bodyPr/>
                <a:lstStyle/>
                <a:p>
                  <a:r>
                    <a:rPr lang="en-US">
                      <a:noFill/>
                    </a:rPr>
                    <a:t> </a:t>
                  </a:r>
                </a:p>
              </p:txBody>
            </p:sp>
          </mc:Fallback>
        </mc:AlternateContent>
      </p:grpSp>
      <p:grpSp>
        <p:nvGrpSpPr>
          <p:cNvPr id="147" name="Group 146"/>
          <p:cNvGrpSpPr/>
          <p:nvPr/>
        </p:nvGrpSpPr>
        <p:grpSpPr>
          <a:xfrm>
            <a:off x="6417733" y="2904971"/>
            <a:ext cx="484884" cy="369332"/>
            <a:chOff x="5130515" y="1161318"/>
            <a:chExt cx="484884" cy="369332"/>
          </a:xfrm>
        </p:grpSpPr>
        <p:cxnSp>
          <p:nvCxnSpPr>
            <p:cNvPr id="153" name="Straight Arrow Connector 152"/>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4" name="TextBox 153"/>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𝑐</m:t>
                            </m:r>
                          </m:sub>
                        </m:sSub>
                      </m:oMath>
                    </m:oMathPara>
                  </a14:m>
                  <a:endParaRPr lang="en-US" sz="1800" dirty="0"/>
                </a:p>
              </p:txBody>
            </p:sp>
          </mc:Choice>
          <mc:Fallback xmlns="">
            <p:sp>
              <p:nvSpPr>
                <p:cNvPr id="154" name="TextBox 153"/>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24"/>
                  <a:stretch>
                    <a:fillRect/>
                  </a:stretch>
                </a:blipFill>
              </p:spPr>
              <p:txBody>
                <a:bodyPr/>
                <a:lstStyle/>
                <a:p>
                  <a:r>
                    <a:rPr lang="en-US">
                      <a:noFill/>
                    </a:rPr>
                    <a:t> </a:t>
                  </a:r>
                </a:p>
              </p:txBody>
            </p:sp>
          </mc:Fallback>
        </mc:AlternateContent>
      </p:grpSp>
      <p:sp>
        <p:nvSpPr>
          <p:cNvPr id="155" name="Isosceles Triangle 154"/>
          <p:cNvSpPr/>
          <p:nvPr/>
        </p:nvSpPr>
        <p:spPr>
          <a:xfrm flipV="1">
            <a:off x="7673016" y="4319605"/>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6" name="Isosceles Triangle 155"/>
          <p:cNvSpPr/>
          <p:nvPr/>
        </p:nvSpPr>
        <p:spPr>
          <a:xfrm flipV="1">
            <a:off x="6670115" y="4352988"/>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7" name="Isosceles Triangle 156"/>
          <p:cNvSpPr/>
          <p:nvPr/>
        </p:nvSpPr>
        <p:spPr>
          <a:xfrm flipV="1">
            <a:off x="6209000" y="4340348"/>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8" name="Isosceles Triangle 157"/>
          <p:cNvSpPr/>
          <p:nvPr/>
        </p:nvSpPr>
        <p:spPr>
          <a:xfrm flipV="1">
            <a:off x="5800861" y="4379810"/>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7234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Non-Inverting Amplifier</a:t>
            </a:r>
          </a:p>
        </p:txBody>
      </p:sp>
      <p:sp>
        <p:nvSpPr>
          <p:cNvPr id="14" name="Content Placeholder 13">
            <a:extLst>
              <a:ext uri="{FF2B5EF4-FFF2-40B4-BE49-F238E27FC236}">
                <a16:creationId xmlns:a16="http://schemas.microsoft.com/office/drawing/2014/main" id="{46434236-9B11-48F6-9695-E8BED4702134}"/>
              </a:ext>
            </a:extLst>
          </p:cNvPr>
          <p:cNvSpPr>
            <a:spLocks noGrp="1"/>
          </p:cNvSpPr>
          <p:nvPr>
            <p:ph idx="1"/>
          </p:nvPr>
        </p:nvSpPr>
        <p:spPr>
          <a:xfrm>
            <a:off x="228600" y="1280160"/>
            <a:ext cx="5142667" cy="5196840"/>
          </a:xfrm>
        </p:spPr>
        <p:txBody>
          <a:bodyPr/>
          <a:lstStyle/>
          <a:p>
            <a:r>
              <a:rPr lang="en-US" dirty="0"/>
              <a:t>This configuration produces an output which is a positive multiple of the input signal.</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0" name="Straight Connector 9"/>
          <p:cNvCxnSpPr/>
          <p:nvPr/>
        </p:nvCxnSpPr>
        <p:spPr>
          <a:xfrm>
            <a:off x="8347982" y="2369717"/>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47982" y="2369717"/>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57179" y="2865017"/>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8424183" y="261736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8424183" y="305551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7814583" y="3093617"/>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8972823" y="268975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8995682" y="2423059"/>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8972824" y="291835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8995683" y="2933599"/>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9292864" y="282691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9292863" y="2865017"/>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41917" y="2924350"/>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8445203" y="2374032"/>
            <a:ext cx="295603" cy="369332"/>
          </a:xfrm>
          <a:prstGeom prst="rect">
            <a:avLst/>
          </a:prstGeom>
          <a:noFill/>
        </p:spPr>
        <p:txBody>
          <a:bodyPr wrap="square" rtlCol="0">
            <a:spAutoFit/>
          </a:bodyPr>
          <a:lstStyle/>
          <a:p>
            <a:r>
              <a:rPr lang="en-US" sz="1800" dirty="0"/>
              <a:t>_</a:t>
            </a:r>
          </a:p>
        </p:txBody>
      </p:sp>
      <p:sp>
        <p:nvSpPr>
          <p:cNvPr id="36" name="Isosceles Triangle 35"/>
          <p:cNvSpPr/>
          <p:nvPr/>
        </p:nvSpPr>
        <p:spPr>
          <a:xfrm flipV="1">
            <a:off x="6864874" y="4343081"/>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340" name="Straight Connector 14339"/>
          <p:cNvCxnSpPr/>
          <p:nvPr/>
        </p:nvCxnSpPr>
        <p:spPr>
          <a:xfrm>
            <a:off x="6957195" y="3102157"/>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V="1">
            <a:off x="6271395" y="2655393"/>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6729176" y="3402483"/>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nvGrpSpPr>
          <p:cNvPr id="4" name="Group 3"/>
          <p:cNvGrpSpPr/>
          <p:nvPr/>
        </p:nvGrpSpPr>
        <p:grpSpPr>
          <a:xfrm>
            <a:off x="8624259" y="1653857"/>
            <a:ext cx="565150" cy="300036"/>
            <a:chOff x="6924864" y="1383031"/>
            <a:chExt cx="565150" cy="300036"/>
          </a:xfrm>
        </p:grpSpPr>
        <p:cxnSp>
          <p:nvCxnSpPr>
            <p:cNvPr id="128" name="Straight Connector 127"/>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35" name="Straight Connector 134"/>
          <p:cNvCxnSpPr/>
          <p:nvPr/>
        </p:nvCxnSpPr>
        <p:spPr bwMode="auto">
          <a:xfrm rot="16200000" flipV="1">
            <a:off x="8334541" y="1503838"/>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9479128" y="1503837"/>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8645787" y="1882844"/>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8645787" y="1882844"/>
                <a:ext cx="486992" cy="391582"/>
              </a:xfrm>
              <a:prstGeom prst="rect">
                <a:avLst/>
              </a:prstGeom>
              <a:blipFill>
                <a:blip r:embed="rId3"/>
                <a:stretch>
                  <a:fillRect b="-9375"/>
                </a:stretch>
              </a:blipFill>
            </p:spPr>
            <p:txBody>
              <a:bodyPr/>
              <a:lstStyle/>
              <a:p>
                <a:r>
                  <a:rPr lang="en-US">
                    <a:noFill/>
                  </a:rPr>
                  <a:t> </a:t>
                </a:r>
              </a:p>
            </p:txBody>
          </p:sp>
        </mc:Fallback>
      </mc:AlternateContent>
      <p:cxnSp>
        <p:nvCxnSpPr>
          <p:cNvPr id="123" name="Straight Connector 122"/>
          <p:cNvCxnSpPr/>
          <p:nvPr/>
        </p:nvCxnSpPr>
        <p:spPr bwMode="auto">
          <a:xfrm rot="16200000" flipV="1">
            <a:off x="8125918" y="2357526"/>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bwMode="auto">
          <a:xfrm rot="16200000">
            <a:off x="6794285" y="2553583"/>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6795079" y="260041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6887948" y="2612321"/>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6984787" y="26012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7077654" y="2611527"/>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7171317" y="2622639"/>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7302285" y="2702808"/>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6550604" y="2357527"/>
            <a:ext cx="0" cy="57943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6884025" y="2185843"/>
                <a:ext cx="480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6884025" y="2185843"/>
                <a:ext cx="480644" cy="369332"/>
              </a:xfrm>
              <a:prstGeom prst="rect">
                <a:avLst/>
              </a:prstGeom>
              <a:blipFill>
                <a:blip r:embed="rId4"/>
                <a:stretch>
                  <a:fillRect/>
                </a:stretch>
              </a:blipFill>
            </p:spPr>
            <p:txBody>
              <a:bodyPr/>
              <a:lstStyle/>
              <a:p>
                <a:r>
                  <a:rPr lang="en-US">
                    <a:noFill/>
                  </a:rPr>
                  <a:t> </a:t>
                </a:r>
              </a:p>
            </p:txBody>
          </p:sp>
        </mc:Fallback>
      </mc:AlternateContent>
      <p:cxnSp>
        <p:nvCxnSpPr>
          <p:cNvPr id="14346" name="Straight Connector 14345"/>
          <p:cNvCxnSpPr/>
          <p:nvPr/>
        </p:nvCxnSpPr>
        <p:spPr>
          <a:xfrm>
            <a:off x="8044822" y="1791968"/>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9768847" y="1791967"/>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8937107" y="2248151"/>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8937107" y="2248151"/>
                <a:ext cx="609600" cy="369332"/>
              </a:xfrm>
              <a:prstGeom prst="rect">
                <a:avLst/>
              </a:prstGeom>
              <a:blipFill>
                <a:blip r:embed="rId5"/>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8954297" y="3065488"/>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8954297" y="3065488"/>
                <a:ext cx="762000" cy="369332"/>
              </a:xfrm>
              <a:prstGeom prst="rect">
                <a:avLst/>
              </a:prstGeom>
              <a:blipFill>
                <a:blip r:embed="rId6"/>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7033395" y="3500125"/>
                <a:ext cx="533400" cy="391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7033395" y="3500125"/>
                <a:ext cx="533400" cy="391902"/>
              </a:xfrm>
              <a:prstGeom prst="rect">
                <a:avLst/>
              </a:prstGeom>
              <a:blipFill>
                <a:blip r:embed="rId7"/>
                <a:stretch>
                  <a:fillRect b="-6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9613708" y="3390750"/>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9613708" y="3390750"/>
                <a:ext cx="990600" cy="369332"/>
              </a:xfrm>
              <a:prstGeom prst="rect">
                <a:avLst/>
              </a:prstGeom>
              <a:blipFill>
                <a:blip r:embed="rId8"/>
                <a:stretch>
                  <a:fillRect/>
                </a:stretch>
              </a:blipFill>
            </p:spPr>
            <p:txBody>
              <a:bodyPr/>
              <a:lstStyle/>
              <a:p>
                <a:r>
                  <a:rPr lang="en-US">
                    <a:noFill/>
                  </a:rPr>
                  <a:t> </a:t>
                </a:r>
              </a:p>
            </p:txBody>
          </p:sp>
        </mc:Fallback>
      </mc:AlternateContent>
      <p:grpSp>
        <p:nvGrpSpPr>
          <p:cNvPr id="218" name="Group 217"/>
          <p:cNvGrpSpPr/>
          <p:nvPr/>
        </p:nvGrpSpPr>
        <p:grpSpPr>
          <a:xfrm>
            <a:off x="9939528" y="3127990"/>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mc:AlternateContent xmlns:mc="http://schemas.openxmlformats.org/markup-compatibility/2006" xmlns:a14="http://schemas.microsoft.com/office/drawing/2010/main">
        <mc:Choice Requires="a14">
          <p:sp>
            <p:nvSpPr>
              <p:cNvPr id="3" name="TextBox 2"/>
              <p:cNvSpPr txBox="1"/>
              <p:nvPr/>
            </p:nvSpPr>
            <p:spPr>
              <a:xfrm>
                <a:off x="2232795" y="3533835"/>
                <a:ext cx="3664721" cy="391902"/>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𝑔</m:t>
                        </m:r>
                      </m:sub>
                    </m:sSub>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232795" y="3533835"/>
                <a:ext cx="3664721" cy="391902"/>
              </a:xfrm>
              <a:prstGeom prst="rect">
                <a:avLst/>
              </a:prstGeom>
              <a:blipFill>
                <a:blip r:embed="rId9"/>
                <a:stretch>
                  <a:fillRect t="-9375"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225675" y="4222202"/>
                <a:ext cx="3664721" cy="461280"/>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𝑠</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𝑔</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𝑠</m:t>
                            </m:r>
                          </m:sub>
                        </m:sSub>
                      </m:den>
                    </m:f>
                    <m:r>
                      <a:rPr lang="en-US" sz="1800">
                        <a:solidFill>
                          <a:srgbClr val="A93819"/>
                        </a:solidFill>
                        <a:latin typeface="Cambria Math"/>
                      </a:rPr>
                      <m:t>,</m:t>
                    </m:r>
                  </m:oMath>
                </a14:m>
                <a:r>
                  <a:rPr lang="en-US" sz="1800" dirty="0">
                    <a:solidFill>
                      <a:srgbClr val="A93819"/>
                    </a:solidFill>
                  </a:rPr>
                  <a:t>  </a:t>
                </a: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r>
                          <a:rPr lang="en-US" sz="1800" i="1" dirty="0">
                            <a:solidFill>
                              <a:srgbClr val="A93819"/>
                            </a:solidFill>
                            <a:latin typeface="Cambria Math"/>
                          </a:rPr>
                          <m:t>−</m:t>
                        </m:r>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𝑔</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225675" y="4222202"/>
                <a:ext cx="3664721" cy="461280"/>
              </a:xfrm>
              <a:prstGeom prst="rect">
                <a:avLst/>
              </a:prstGeom>
              <a:blipFill>
                <a:blip r:embed="rId10"/>
                <a:stretch>
                  <a:fillRect t="-121333" r="-3993" b="-184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232795" y="4981102"/>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𝑠</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232795" y="4981102"/>
                <a:ext cx="3581400" cy="391582"/>
              </a:xfrm>
              <a:prstGeom prst="rect">
                <a:avLst/>
              </a:prstGeom>
              <a:blipFill>
                <a:blip r:embed="rId11"/>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232796" y="5670304"/>
                <a:ext cx="3664721" cy="544123"/>
              </a:xfrm>
              <a:prstGeom prst="rect">
                <a:avLst/>
              </a:prstGeom>
              <a:noFill/>
            </p:spPr>
            <p:txBody>
              <a:bodyPr wrap="square" rtlCol="0">
                <a:spAutoFit/>
              </a:bodyPr>
              <a:lstStyle/>
              <a:p>
                <a:pPr algn="ctr"/>
                <a14:m>
                  <m:oMath xmlns:m="http://schemas.openxmlformats.org/officeDocument/2006/math">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232796" y="5670304"/>
                <a:ext cx="3664721" cy="544123"/>
              </a:xfrm>
              <a:prstGeom prst="rect">
                <a:avLst/>
              </a:prstGeom>
              <a:blipFill>
                <a:blip r:embed="rId12"/>
                <a:stretch>
                  <a:fillRect b="-4494"/>
                </a:stretch>
              </a:blipFill>
            </p:spPr>
            <p:txBody>
              <a:bodyPr/>
              <a:lstStyle/>
              <a:p>
                <a:r>
                  <a:rPr lang="en-US">
                    <a:noFill/>
                  </a:rPr>
                  <a:t> </a:t>
                </a:r>
              </a:p>
            </p:txBody>
          </p:sp>
        </mc:Fallback>
      </mc:AlternateContent>
      <p:grpSp>
        <p:nvGrpSpPr>
          <p:cNvPr id="8" name="Group 7"/>
          <p:cNvGrpSpPr/>
          <p:nvPr/>
        </p:nvGrpSpPr>
        <p:grpSpPr>
          <a:xfrm>
            <a:off x="6645275" y="5218374"/>
            <a:ext cx="3664721" cy="1224653"/>
            <a:chOff x="533400" y="4795147"/>
            <a:chExt cx="3664721"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66556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665567"/>
                </a:xfrm>
                <a:prstGeom prst="rect">
                  <a:avLst/>
                </a:prstGeom>
                <a:blipFill>
                  <a:blip r:embed="rId13"/>
                  <a:stretch>
                    <a:fillRect/>
                  </a:stretch>
                </a:blipFill>
              </p:spPr>
              <p:txBody>
                <a:bodyPr/>
                <a:lstStyle/>
                <a:p>
                  <a:r>
                    <a:rPr lang="en-US">
                      <a:noFill/>
                    </a:rPr>
                    <a:t> </a:t>
                  </a:r>
                </a:p>
              </p:txBody>
            </p:sp>
          </mc:Fallback>
        </mc:AlternateContent>
        <p:sp>
          <p:nvSpPr>
            <p:cNvPr id="7" name="Rectangle 6"/>
            <p:cNvSpPr/>
            <p:nvPr/>
          </p:nvSpPr>
          <p:spPr>
            <a:xfrm>
              <a:off x="1295617" y="4795147"/>
              <a:ext cx="2068100"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mc:AlternateContent xmlns:mc="http://schemas.openxmlformats.org/markup-compatibility/2006" xmlns:a14="http://schemas.microsoft.com/office/drawing/2010/main">
        <mc:Choice Requires="a14">
          <p:sp>
            <p:nvSpPr>
              <p:cNvPr id="69" name="TextBox 68"/>
              <p:cNvSpPr txBox="1"/>
              <p:nvPr/>
            </p:nvSpPr>
            <p:spPr>
              <a:xfrm>
                <a:off x="7966981" y="254961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7966981" y="2549618"/>
                <a:ext cx="533400"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930223" y="3006605"/>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7930223" y="3006605"/>
                <a:ext cx="533400" cy="390748"/>
              </a:xfrm>
              <a:prstGeom prst="rect">
                <a:avLst/>
              </a:prstGeom>
              <a:blipFill>
                <a:blip r:embed="rId15"/>
                <a:stretch>
                  <a:fillRect b="-4688"/>
                </a:stretch>
              </a:blipFill>
            </p:spPr>
            <p:txBody>
              <a:bodyPr/>
              <a:lstStyle/>
              <a:p>
                <a:r>
                  <a:rPr lang="en-US">
                    <a:noFill/>
                  </a:rPr>
                  <a:t> </a:t>
                </a:r>
              </a:p>
            </p:txBody>
          </p:sp>
        </mc:Fallback>
      </mc:AlternateContent>
      <p:grpSp>
        <p:nvGrpSpPr>
          <p:cNvPr id="72" name="Group 71"/>
          <p:cNvGrpSpPr/>
          <p:nvPr/>
        </p:nvGrpSpPr>
        <p:grpSpPr>
          <a:xfrm>
            <a:off x="8032562" y="2172604"/>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6"/>
                  <a:stretch>
                    <a:fillRect/>
                  </a:stretch>
                </a:blipFill>
              </p:spPr>
              <p:txBody>
                <a:bodyPr/>
                <a:lstStyle/>
                <a:p>
                  <a:r>
                    <a:rPr lang="en-US">
                      <a:noFill/>
                    </a:rPr>
                    <a:t> </a:t>
                  </a:r>
                </a:p>
              </p:txBody>
            </p:sp>
          </mc:Fallback>
        </mc:AlternateContent>
      </p:grpSp>
      <p:grpSp>
        <p:nvGrpSpPr>
          <p:cNvPr id="81" name="Group 80"/>
          <p:cNvGrpSpPr/>
          <p:nvPr/>
        </p:nvGrpSpPr>
        <p:grpSpPr>
          <a:xfrm>
            <a:off x="8074793" y="1344613"/>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7"/>
                  <a:stretch>
                    <a:fillRect b="-9375"/>
                  </a:stretch>
                </a:blipFill>
              </p:spPr>
              <p:txBody>
                <a:bodyPr/>
                <a:lstStyle/>
                <a:p>
                  <a:r>
                    <a:rPr lang="en-US">
                      <a:noFill/>
                    </a:rPr>
                    <a:t> </a:t>
                  </a:r>
                </a:p>
              </p:txBody>
            </p:sp>
          </mc:Fallback>
        </mc:AlternateContent>
      </p:grpSp>
      <p:grpSp>
        <p:nvGrpSpPr>
          <p:cNvPr id="82" name="Group 81"/>
          <p:cNvGrpSpPr/>
          <p:nvPr/>
        </p:nvGrpSpPr>
        <p:grpSpPr>
          <a:xfrm>
            <a:off x="6274661" y="2151196"/>
            <a:ext cx="484884" cy="369332"/>
            <a:chOff x="5130515" y="893249"/>
            <a:chExt cx="484884" cy="369332"/>
          </a:xfrm>
        </p:grpSpPr>
        <p:cxnSp>
          <p:nvCxnSpPr>
            <p:cNvPr id="83" name="Straight Arrow Connector 82"/>
            <p:cNvCxnSpPr/>
            <p:nvPr/>
          </p:nvCxnSpPr>
          <p:spPr>
            <a:xfrm>
              <a:off x="5181600" y="122585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893249"/>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893249"/>
                  <a:ext cx="432085" cy="369332"/>
                </a:xfrm>
                <a:prstGeom prst="rect">
                  <a:avLst/>
                </a:prstGeom>
                <a:blipFill>
                  <a:blip r:embed="rId18"/>
                  <a:stretch>
                    <a:fillRect/>
                  </a:stretch>
                </a:blipFill>
              </p:spPr>
              <p:txBody>
                <a:bodyPr/>
                <a:lstStyle/>
                <a:p>
                  <a:r>
                    <a:rPr lang="en-US">
                      <a:noFill/>
                    </a:rPr>
                    <a:t> </a:t>
                  </a:r>
                </a:p>
              </p:txBody>
            </p:sp>
          </mc:Fallback>
        </mc:AlternateContent>
      </p:grpSp>
      <p:grpSp>
        <p:nvGrpSpPr>
          <p:cNvPr id="89" name="Group 88"/>
          <p:cNvGrpSpPr/>
          <p:nvPr/>
        </p:nvGrpSpPr>
        <p:grpSpPr>
          <a:xfrm>
            <a:off x="7261995" y="2953100"/>
            <a:ext cx="565150" cy="300036"/>
            <a:chOff x="6924864" y="1383031"/>
            <a:chExt cx="565150" cy="300036"/>
          </a:xfrm>
        </p:grpSpPr>
        <p:cxnSp>
          <p:nvCxnSpPr>
            <p:cNvPr id="90" name="Straight Connector 89"/>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a:off x="6944711" y="3091210"/>
            <a:ext cx="31728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TextBox 97"/>
              <p:cNvSpPr txBox="1"/>
              <p:nvPr/>
            </p:nvSpPr>
            <p:spPr>
              <a:xfrm>
                <a:off x="7338195" y="3178094"/>
                <a:ext cx="499046" cy="3919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oMath>
                  </m:oMathPara>
                </a14:m>
                <a:endParaRPr lang="en-US" sz="1800" dirty="0">
                  <a:latin typeface="Symbol" pitchFamily="18" charset="2"/>
                </a:endParaRPr>
              </a:p>
            </p:txBody>
          </p:sp>
        </mc:Choice>
        <mc:Fallback xmlns="">
          <p:sp>
            <p:nvSpPr>
              <p:cNvPr id="98" name="TextBox 97"/>
              <p:cNvSpPr txBox="1">
                <a:spLocks noRot="1" noChangeAspect="1" noMove="1" noResize="1" noEditPoints="1" noAdjustHandles="1" noChangeArrowheads="1" noChangeShapeType="1" noTextEdit="1"/>
              </p:cNvSpPr>
              <p:nvPr/>
            </p:nvSpPr>
            <p:spPr>
              <a:xfrm>
                <a:off x="7338195" y="3178094"/>
                <a:ext cx="499046" cy="391902"/>
              </a:xfrm>
              <a:prstGeom prst="rect">
                <a:avLst/>
              </a:prstGeom>
              <a:blipFill>
                <a:blip r:embed="rId19"/>
                <a:stretch>
                  <a:fillRect b="-4615"/>
                </a:stretch>
              </a:blipFill>
            </p:spPr>
            <p:txBody>
              <a:bodyPr/>
              <a:lstStyle/>
              <a:p>
                <a:r>
                  <a:rPr lang="en-US">
                    <a:noFill/>
                  </a:rPr>
                  <a:t> </a:t>
                </a:r>
              </a:p>
            </p:txBody>
          </p:sp>
        </mc:Fallback>
      </mc:AlternateContent>
      <p:cxnSp>
        <p:nvCxnSpPr>
          <p:cNvPr id="23" name="Straight Connector 22"/>
          <p:cNvCxnSpPr/>
          <p:nvPr/>
        </p:nvCxnSpPr>
        <p:spPr>
          <a:xfrm>
            <a:off x="7413985" y="2643536"/>
            <a:ext cx="45478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6806897" y="2643562"/>
            <a:ext cx="484884" cy="391902"/>
            <a:chOff x="5029200" y="2397518"/>
            <a:chExt cx="484884" cy="391902"/>
          </a:xfrm>
        </p:grpSpPr>
        <p:cxnSp>
          <p:nvCxnSpPr>
            <p:cNvPr id="100" name="Straight Arrow Connector 99"/>
            <p:cNvCxnSpPr/>
            <p:nvPr/>
          </p:nvCxnSpPr>
          <p:spPr>
            <a:xfrm>
              <a:off x="5080285" y="2730119"/>
              <a:ext cx="433799" cy="0"/>
            </a:xfrm>
            <a:prstGeom prst="straightConnector1">
              <a:avLst/>
            </a:prstGeom>
            <a:ln w="19050">
              <a:solidFill>
                <a:srgbClr val="C2089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1" name="TextBox 100"/>
                <p:cNvSpPr txBox="1"/>
                <p:nvPr/>
              </p:nvSpPr>
              <p:spPr>
                <a:xfrm>
                  <a:off x="5029200" y="2397518"/>
                  <a:ext cx="432085" cy="391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𝑖</m:t>
                            </m:r>
                          </m:e>
                          <m:sub>
                            <m:r>
                              <a:rPr lang="en-US" sz="1800" i="1">
                                <a:solidFill>
                                  <a:srgbClr val="C20891"/>
                                </a:solidFill>
                                <a:latin typeface="Cambria Math"/>
                              </a:rPr>
                              <m:t>𝑔</m:t>
                            </m:r>
                          </m:sub>
                        </m:sSub>
                      </m:oMath>
                    </m:oMathPara>
                  </a14:m>
                  <a:endParaRPr lang="en-US" sz="18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5029200" y="2397518"/>
                  <a:ext cx="432085" cy="391902"/>
                </a:xfrm>
                <a:prstGeom prst="rect">
                  <a:avLst/>
                </a:prstGeom>
                <a:blipFill>
                  <a:blip r:embed="rId20"/>
                  <a:stretch>
                    <a:fillRect b="-625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5" name="TextBox 24"/>
              <p:cNvSpPr txBox="1"/>
              <p:nvPr/>
            </p:nvSpPr>
            <p:spPr>
              <a:xfrm>
                <a:off x="2232796" y="2844314"/>
                <a:ext cx="3664721" cy="391902"/>
              </a:xfrm>
              <a:prstGeom prst="rect">
                <a:avLst/>
              </a:prstGeom>
              <a:noFill/>
            </p:spPr>
            <p:txBody>
              <a:bodyPr wrap="square" rtlCol="0">
                <a:spAutoFit/>
              </a:bodyPr>
              <a:lstStyle/>
              <a:p>
                <a:pPr algn="ctr"/>
                <a14:m>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𝑖</m:t>
                        </m:r>
                      </m:e>
                      <m:sub>
                        <m:r>
                          <a:rPr lang="en-US" sz="1800" i="1">
                            <a:solidFill>
                              <a:srgbClr val="C20891"/>
                            </a:solidFill>
                            <a:latin typeface="Cambria Math"/>
                          </a:rPr>
                          <m:t>𝑔</m:t>
                        </m:r>
                      </m:sub>
                    </m:sSub>
                    <m:r>
                      <a:rPr lang="en-US" sz="1800" i="1">
                        <a:solidFill>
                          <a:srgbClr val="C20891"/>
                        </a:solidFill>
                        <a:latin typeface="Cambria Math"/>
                      </a:rPr>
                      <m:t>=0</m:t>
                    </m:r>
                  </m:oMath>
                </a14:m>
                <a:r>
                  <a:rPr lang="en-US" sz="1800" dirty="0">
                    <a:solidFill>
                      <a:srgbClr val="C20891"/>
                    </a:solidFill>
                  </a:rPr>
                  <a:t>. </a:t>
                </a:r>
                <a14:m>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r>
                      <a:rPr lang="en-US" sz="1800" i="1">
                        <a:solidFill>
                          <a:srgbClr val="C20891"/>
                        </a:solidFill>
                        <a:latin typeface="Cambria Math"/>
                      </a:rPr>
                      <m:t>=</m:t>
                    </m:r>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𝑔</m:t>
                        </m:r>
                      </m:sub>
                    </m:sSub>
                    <m:r>
                      <a:rPr lang="en-US" sz="1800" i="1">
                        <a:solidFill>
                          <a:srgbClr val="C20891"/>
                        </a:solidFill>
                        <a:latin typeface="Cambria Math"/>
                      </a:rPr>
                      <m:t>.</m:t>
                    </m:r>
                  </m:oMath>
                </a14:m>
                <a:r>
                  <a:rPr lang="en-US" sz="1800" dirty="0">
                    <a:solidFill>
                      <a:srgbClr val="C20891"/>
                    </a:solidFill>
                  </a:rPr>
                  <a:t> </a:t>
                </a:r>
              </a:p>
            </p:txBody>
          </p:sp>
        </mc:Choice>
        <mc:Fallback xmlns="">
          <p:sp>
            <p:nvSpPr>
              <p:cNvPr id="25" name="TextBox 24"/>
              <p:cNvSpPr txBox="1">
                <a:spLocks noRot="1" noChangeAspect="1" noMove="1" noResize="1" noEditPoints="1" noAdjustHandles="1" noChangeArrowheads="1" noChangeShapeType="1" noTextEdit="1"/>
              </p:cNvSpPr>
              <p:nvPr/>
            </p:nvSpPr>
            <p:spPr>
              <a:xfrm>
                <a:off x="2232796" y="2844314"/>
                <a:ext cx="3664721" cy="391902"/>
              </a:xfrm>
              <a:prstGeom prst="rect">
                <a:avLst/>
              </a:prstGeom>
              <a:blipFill>
                <a:blip r:embed="rId21"/>
                <a:stretch>
                  <a:fillRect t="-9375" b="-18750"/>
                </a:stretch>
              </a:blipFill>
            </p:spPr>
            <p:txBody>
              <a:bodyPr/>
              <a:lstStyle/>
              <a:p>
                <a:r>
                  <a:rPr lang="en-US">
                    <a:noFill/>
                  </a:rPr>
                  <a:t> </a:t>
                </a:r>
              </a:p>
            </p:txBody>
          </p:sp>
        </mc:Fallback>
      </mc:AlternateContent>
      <p:sp>
        <p:nvSpPr>
          <p:cNvPr id="99" name="Isosceles Triangle 98"/>
          <p:cNvSpPr/>
          <p:nvPr/>
        </p:nvSpPr>
        <p:spPr>
          <a:xfrm flipV="1">
            <a:off x="6159544" y="4368053"/>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p:nvPr/>
        </p:nvGrpSpPr>
        <p:grpSpPr>
          <a:xfrm>
            <a:off x="9993393" y="4089575"/>
            <a:ext cx="218090" cy="278479"/>
            <a:chOff x="6764228" y="4078518"/>
            <a:chExt cx="218090" cy="278479"/>
          </a:xfrm>
        </p:grpSpPr>
        <p:cxnSp>
          <p:nvCxnSpPr>
            <p:cNvPr id="35" name="Straight Connector 34"/>
            <p:cNvCxnSpPr/>
            <p:nvPr/>
          </p:nvCxnSpPr>
          <p:spPr>
            <a:xfrm>
              <a:off x="6879812" y="4078518"/>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2" name="Isosceles Triangle 101"/>
            <p:cNvSpPr/>
            <p:nvPr/>
          </p:nvSpPr>
          <p:spPr>
            <a:xfrm flipV="1">
              <a:off x="6764228" y="4204597"/>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193807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Difference Amplifier</a:t>
            </a:r>
          </a:p>
        </p:txBody>
      </p:sp>
      <p:sp>
        <p:nvSpPr>
          <p:cNvPr id="16" name="Content Placeholder 15">
            <a:extLst>
              <a:ext uri="{FF2B5EF4-FFF2-40B4-BE49-F238E27FC236}">
                <a16:creationId xmlns:a16="http://schemas.microsoft.com/office/drawing/2014/main" id="{D2080F5B-5BEA-4F97-86AA-9D6474960453}"/>
              </a:ext>
            </a:extLst>
          </p:cNvPr>
          <p:cNvSpPr>
            <a:spLocks noGrp="1"/>
          </p:cNvSpPr>
          <p:nvPr>
            <p:ph idx="1"/>
          </p:nvPr>
        </p:nvSpPr>
        <p:spPr>
          <a:xfrm>
            <a:off x="228600" y="1280160"/>
            <a:ext cx="4935779" cy="5196840"/>
          </a:xfrm>
        </p:spPr>
        <p:txBody>
          <a:bodyPr/>
          <a:lstStyle/>
          <a:p>
            <a:r>
              <a:rPr lang="en-US" dirty="0"/>
              <a:t>This configuration produces an output which is a linear combination (with opposite signs) of two input signals.</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2204220" y="3463108"/>
                <a:ext cx="3664721" cy="565604"/>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𝑏</m:t>
                        </m:r>
                      </m:sub>
                    </m:sSub>
                    <m:f>
                      <m:fPr>
                        <m:ctrlPr>
                          <a:rPr lang="en-US" sz="1800" i="1">
                            <a:solidFill>
                              <a:srgbClr val="6600FF"/>
                            </a:solidFill>
                            <a:latin typeface="Cambria Math" panose="02040503050406030204" pitchFamily="18" charset="0"/>
                          </a:rPr>
                        </m:ctrlPr>
                      </m:fPr>
                      <m:num>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𝑅</m:t>
                            </m:r>
                          </m:e>
                          <m:sub>
                            <m:r>
                              <a:rPr lang="en-US" sz="1800" i="1">
                                <a:solidFill>
                                  <a:srgbClr val="6600FF"/>
                                </a:solidFill>
                                <a:latin typeface="Cambria Math"/>
                              </a:rPr>
                              <m:t>𝑔</m:t>
                            </m:r>
                          </m:sub>
                        </m:sSub>
                      </m:num>
                      <m:den>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𝑅</m:t>
                            </m:r>
                          </m:e>
                          <m:sub>
                            <m:r>
                              <a:rPr lang="en-US" sz="1800" i="1">
                                <a:solidFill>
                                  <a:srgbClr val="6600FF"/>
                                </a:solidFill>
                                <a:latin typeface="Cambria Math"/>
                              </a:rPr>
                              <m:t>𝑔</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𝑅</m:t>
                            </m:r>
                          </m:e>
                          <m:sub>
                            <m:r>
                              <a:rPr lang="en-US" sz="1800" i="1">
                                <a:solidFill>
                                  <a:srgbClr val="6600FF"/>
                                </a:solidFill>
                                <a:latin typeface="Cambria Math"/>
                              </a:rPr>
                              <m:t>𝑏</m:t>
                            </m:r>
                          </m:sub>
                        </m:sSub>
                      </m:den>
                    </m:f>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204220" y="3463108"/>
                <a:ext cx="3664721" cy="565604"/>
              </a:xfrm>
              <a:prstGeom prst="rect">
                <a:avLst/>
              </a:prstGeom>
              <a:blipFill>
                <a:blip r:embed="rId3"/>
                <a:stretch>
                  <a:fillRect b="-2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197100" y="4151475"/>
                <a:ext cx="3664721" cy="497187"/>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𝑠</m:t>
                        </m:r>
                      </m:sub>
                    </m:sSub>
                    <m:r>
                      <a:rPr lang="en-US" sz="1800" i="1">
                        <a:solidFill>
                          <a:srgbClr val="A93819"/>
                        </a:solidFill>
                        <a:latin typeface="Cambria Math"/>
                      </a:rPr>
                      <m:t>=</m:t>
                    </m:r>
                    <m:f>
                      <m:fPr>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𝑎</m:t>
                            </m:r>
                          </m:sub>
                        </m:sSub>
                        <m:r>
                          <a:rPr lang="en-US" sz="1800" i="1">
                            <a:solidFill>
                              <a:srgbClr val="A93819"/>
                            </a:solidFill>
                            <a:latin typeface="Cambria Math"/>
                          </a:rPr>
                          <m:t>−</m:t>
                        </m:r>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𝑛</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𝑠</m:t>
                            </m:r>
                          </m:sub>
                        </m:sSub>
                      </m:den>
                    </m:f>
                    <m:r>
                      <a:rPr lang="en-US" sz="1800">
                        <a:solidFill>
                          <a:srgbClr val="A93819"/>
                        </a:solidFill>
                        <a:latin typeface="Cambria Math"/>
                      </a:rPr>
                      <m:t>,</m:t>
                    </m:r>
                  </m:oMath>
                </a14:m>
                <a:r>
                  <a:rPr lang="en-US" sz="1800" dirty="0">
                    <a:solidFill>
                      <a:srgbClr val="A93819"/>
                    </a:solidFill>
                  </a:rPr>
                  <a:t>  </a:t>
                </a: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r>
                          <a:rPr lang="en-US" sz="1800" i="1" dirty="0">
                            <a:solidFill>
                              <a:srgbClr val="A93819"/>
                            </a:solidFill>
                            <a:latin typeface="Cambria Math"/>
                          </a:rPr>
                          <m:t>−</m:t>
                        </m:r>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𝑛</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197100" y="4151475"/>
                <a:ext cx="3664721" cy="497187"/>
              </a:xfrm>
              <a:prstGeom prst="rect">
                <a:avLst/>
              </a:prstGeom>
              <a:blipFill>
                <a:blip r:embed="rId4"/>
                <a:stretch>
                  <a:fillRect t="-107317" r="-1495" b="-1609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204220" y="4910374"/>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𝑠</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204220" y="4910374"/>
                <a:ext cx="3581400" cy="391582"/>
              </a:xfrm>
              <a:prstGeom prst="rect">
                <a:avLst/>
              </a:prstGeom>
              <a:blipFill>
                <a:blip r:embed="rId5"/>
                <a:stretch>
                  <a:fillRect t="-9375"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204221" y="5599576"/>
                <a:ext cx="3664721" cy="526811"/>
              </a:xfrm>
              <a:prstGeom prst="rect">
                <a:avLst/>
              </a:prstGeom>
              <a:noFill/>
            </p:spPr>
            <p:txBody>
              <a:bodyPr wrap="square" rtlCol="0">
                <a:spAutoFit/>
              </a:bodyPr>
              <a:lstStyle/>
              <a:p>
                <a:pPr algn="ctr"/>
                <a14:m>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204221" y="5599576"/>
                <a:ext cx="3664721" cy="526811"/>
              </a:xfrm>
              <a:prstGeom prst="rect">
                <a:avLst/>
              </a:prstGeom>
              <a:blipFill>
                <a:blip r:embed="rId6"/>
                <a:stretch>
                  <a:fillRect t="-1163" b="-3488"/>
                </a:stretch>
              </a:blipFill>
            </p:spPr>
            <p:txBody>
              <a:bodyPr/>
              <a:lstStyle/>
              <a:p>
                <a:r>
                  <a:rPr lang="en-US">
                    <a:noFill/>
                  </a:rPr>
                  <a:t> </a:t>
                </a:r>
              </a:p>
            </p:txBody>
          </p:sp>
        </mc:Fallback>
      </mc:AlternateContent>
      <p:grpSp>
        <p:nvGrpSpPr>
          <p:cNvPr id="8" name="Group 7"/>
          <p:cNvGrpSpPr/>
          <p:nvPr/>
        </p:nvGrpSpPr>
        <p:grpSpPr>
          <a:xfrm>
            <a:off x="6616699" y="5147646"/>
            <a:ext cx="3675254" cy="1224653"/>
            <a:chOff x="533400" y="4795147"/>
            <a:chExt cx="3675254"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77078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f>
                          <m:fPr>
                            <m:ctrlPr>
                              <a:rPr lang="en-US" sz="1800" i="1">
                                <a:latin typeface="Cambria Math" panose="02040503050406030204" pitchFamily="18" charset="0"/>
                              </a:rPr>
                            </m:ctrlPr>
                          </m:fPr>
                          <m:num>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e>
                            </m:d>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num>
                          <m:den>
                            <m:sSub>
                              <m:sSubPr>
                                <m:ctrlPr>
                                  <a:rPr lang="en-US" sz="1800" i="1">
                                    <a:latin typeface="Cambria Math" panose="02040503050406030204" pitchFamily="18" charset="0"/>
                                  </a:rPr>
                                </m:ctrlPr>
                              </m:sSubPr>
                              <m:e>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e>
                                </m:d>
                                <m:r>
                                  <a:rPr lang="en-US" sz="1800" i="1">
                                    <a:latin typeface="Cambria Math"/>
                                  </a:rPr>
                                  <m:t>𝑅</m:t>
                                </m:r>
                              </m:e>
                              <m:sub>
                                <m:r>
                                  <a:rPr lang="en-US" sz="1800" i="1">
                                    <a:latin typeface="Cambria Math"/>
                                  </a:rPr>
                                  <m:t>𝑎</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770788"/>
                </a:xfrm>
                <a:prstGeom prst="rect">
                  <a:avLst/>
                </a:prstGeom>
                <a:blipFill>
                  <a:blip r:embed="rId7"/>
                  <a:stretch>
                    <a:fillRect/>
                  </a:stretch>
                </a:blipFill>
              </p:spPr>
              <p:txBody>
                <a:bodyPr/>
                <a:lstStyle/>
                <a:p>
                  <a:r>
                    <a:rPr lang="en-US">
                      <a:noFill/>
                    </a:rPr>
                    <a:t> </a:t>
                  </a:r>
                </a:p>
              </p:txBody>
            </p:sp>
          </mc:Fallback>
        </mc:AlternateContent>
        <p:sp>
          <p:nvSpPr>
            <p:cNvPr id="7" name="Rectangle 6"/>
            <p:cNvSpPr/>
            <p:nvPr/>
          </p:nvSpPr>
          <p:spPr>
            <a:xfrm>
              <a:off x="533400" y="4795147"/>
              <a:ext cx="3675254"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mc:AlternateContent xmlns:mc="http://schemas.openxmlformats.org/markup-compatibility/2006" xmlns:a14="http://schemas.microsoft.com/office/drawing/2010/main">
        <mc:Choice Requires="a14">
          <p:sp>
            <p:nvSpPr>
              <p:cNvPr id="69" name="TextBox 68"/>
              <p:cNvSpPr txBox="1"/>
              <p:nvPr/>
            </p:nvSpPr>
            <p:spPr>
              <a:xfrm>
                <a:off x="7931999" y="2502864"/>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7931999" y="2502864"/>
                <a:ext cx="533400"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919266" y="2950163"/>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7919266" y="2950163"/>
                <a:ext cx="533400" cy="390748"/>
              </a:xfrm>
              <a:prstGeom prst="rect">
                <a:avLst/>
              </a:prstGeom>
              <a:blipFill>
                <a:blip r:embed="rId9"/>
                <a:stretch>
                  <a:fillRect b="-3125"/>
                </a:stretch>
              </a:blipFill>
            </p:spPr>
            <p:txBody>
              <a:bodyPr/>
              <a:lstStyle/>
              <a:p>
                <a:r>
                  <a:rPr lang="en-US">
                    <a:noFill/>
                  </a:rPr>
                  <a:t> </a:t>
                </a:r>
              </a:p>
            </p:txBody>
          </p:sp>
        </mc:Fallback>
      </mc:AlternateContent>
      <p:grpSp>
        <p:nvGrpSpPr>
          <p:cNvPr id="72" name="Group 71"/>
          <p:cNvGrpSpPr/>
          <p:nvPr/>
        </p:nvGrpSpPr>
        <p:grpSpPr>
          <a:xfrm>
            <a:off x="7989204" y="2128186"/>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0"/>
                  <a:stretch>
                    <a:fillRect/>
                  </a:stretch>
                </a:blipFill>
              </p:spPr>
              <p:txBody>
                <a:bodyPr/>
                <a:lstStyle/>
                <a:p>
                  <a:r>
                    <a:rPr lang="en-US">
                      <a:noFill/>
                    </a:rPr>
                    <a:t> </a:t>
                  </a:r>
                </a:p>
              </p:txBody>
            </p:sp>
          </mc:Fallback>
        </mc:AlternateContent>
      </p:grpSp>
      <p:grpSp>
        <p:nvGrpSpPr>
          <p:cNvPr id="81" name="Group 80"/>
          <p:cNvGrpSpPr/>
          <p:nvPr/>
        </p:nvGrpSpPr>
        <p:grpSpPr>
          <a:xfrm>
            <a:off x="8029144" y="1299210"/>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1"/>
                  <a:stretch>
                    <a:fillRect b="-10938"/>
                  </a:stretch>
                </a:blipFill>
              </p:spPr>
              <p:txBody>
                <a:bodyPr/>
                <a:lstStyle/>
                <a:p>
                  <a:r>
                    <a:rPr lang="en-US">
                      <a:noFill/>
                    </a:rPr>
                    <a:t> </a:t>
                  </a:r>
                </a:p>
              </p:txBody>
            </p:sp>
          </mc:Fallback>
        </mc:AlternateContent>
      </p:grpSp>
      <p:grpSp>
        <p:nvGrpSpPr>
          <p:cNvPr id="82" name="Group 81"/>
          <p:cNvGrpSpPr/>
          <p:nvPr/>
        </p:nvGrpSpPr>
        <p:grpSpPr>
          <a:xfrm>
            <a:off x="6176497" y="2115115"/>
            <a:ext cx="484884" cy="369332"/>
            <a:chOff x="5130515" y="893249"/>
            <a:chExt cx="484884" cy="369332"/>
          </a:xfrm>
        </p:grpSpPr>
        <p:cxnSp>
          <p:nvCxnSpPr>
            <p:cNvPr id="83" name="Straight Arrow Connector 82"/>
            <p:cNvCxnSpPr/>
            <p:nvPr/>
          </p:nvCxnSpPr>
          <p:spPr>
            <a:xfrm>
              <a:off x="5181600" y="122585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893249"/>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893249"/>
                  <a:ext cx="432085" cy="369332"/>
                </a:xfrm>
                <a:prstGeom prst="rect">
                  <a:avLst/>
                </a:prstGeom>
                <a:blipFill>
                  <a:blip r:embed="rId12"/>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5" name="TextBox 24"/>
              <p:cNvSpPr txBox="1"/>
              <p:nvPr/>
            </p:nvSpPr>
            <p:spPr>
              <a:xfrm>
                <a:off x="2204221" y="2773587"/>
                <a:ext cx="3664721" cy="565604"/>
              </a:xfrm>
              <a:prstGeom prst="rect">
                <a:avLst/>
              </a:prstGeom>
              <a:noFill/>
            </p:spPr>
            <p:txBody>
              <a:bodyPr wrap="square" rtlCol="0">
                <a:spAutoFit/>
              </a:bodyPr>
              <a:lstStyle/>
              <a:p>
                <a:pPr algn="ctr"/>
                <a14:m>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r>
                      <a:rPr lang="en-US" sz="1800" i="1">
                        <a:solidFill>
                          <a:srgbClr val="C20891"/>
                        </a:solidFill>
                        <a:latin typeface="Cambria Math"/>
                      </a:rPr>
                      <m:t>=</m:t>
                    </m:r>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𝑏</m:t>
                        </m:r>
                      </m:sub>
                    </m:sSub>
                    <m:f>
                      <m:fPr>
                        <m:ctrlPr>
                          <a:rPr lang="en-US" sz="1800" i="1">
                            <a:solidFill>
                              <a:srgbClr val="C20891"/>
                            </a:solidFill>
                            <a:latin typeface="Cambria Math" panose="02040503050406030204" pitchFamily="18" charset="0"/>
                          </a:rPr>
                        </m:ctrlPr>
                      </m:fPr>
                      <m:num>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𝑅</m:t>
                            </m:r>
                          </m:e>
                          <m:sub>
                            <m:r>
                              <a:rPr lang="en-US" sz="1800" i="1">
                                <a:solidFill>
                                  <a:srgbClr val="C20891"/>
                                </a:solidFill>
                                <a:latin typeface="Cambria Math"/>
                              </a:rPr>
                              <m:t>𝑔</m:t>
                            </m:r>
                          </m:sub>
                        </m:sSub>
                      </m:num>
                      <m:den>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𝑅</m:t>
                            </m:r>
                          </m:e>
                          <m:sub>
                            <m:r>
                              <a:rPr lang="en-US" sz="1800" i="1">
                                <a:solidFill>
                                  <a:srgbClr val="C20891"/>
                                </a:solidFill>
                                <a:latin typeface="Cambria Math"/>
                              </a:rPr>
                              <m:t>𝑔</m:t>
                            </m:r>
                          </m:sub>
                        </m:sSub>
                        <m:r>
                          <a:rPr lang="en-US" sz="1800" i="1">
                            <a:solidFill>
                              <a:srgbClr val="C20891"/>
                            </a:solidFill>
                            <a:latin typeface="Cambria Math"/>
                          </a:rPr>
                          <m:t>+</m:t>
                        </m:r>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𝑅</m:t>
                            </m:r>
                          </m:e>
                          <m:sub>
                            <m:r>
                              <a:rPr lang="en-US" sz="1800" i="1">
                                <a:solidFill>
                                  <a:srgbClr val="C20891"/>
                                </a:solidFill>
                                <a:latin typeface="Cambria Math"/>
                              </a:rPr>
                              <m:t>𝑏</m:t>
                            </m:r>
                          </m:sub>
                        </m:sSub>
                      </m:den>
                    </m:f>
                    <m:r>
                      <a:rPr lang="en-US" sz="1800" i="1">
                        <a:solidFill>
                          <a:srgbClr val="C20891"/>
                        </a:solidFill>
                        <a:latin typeface="Cambria Math"/>
                      </a:rPr>
                      <m:t>.</m:t>
                    </m:r>
                  </m:oMath>
                </a14:m>
                <a:r>
                  <a:rPr lang="en-US" sz="1800" dirty="0">
                    <a:solidFill>
                      <a:srgbClr val="C20891"/>
                    </a:solidFill>
                  </a:rPr>
                  <a:t> </a:t>
                </a:r>
              </a:p>
            </p:txBody>
          </p:sp>
        </mc:Choice>
        <mc:Fallback xmlns="">
          <p:sp>
            <p:nvSpPr>
              <p:cNvPr id="25" name="TextBox 24"/>
              <p:cNvSpPr txBox="1">
                <a:spLocks noRot="1" noChangeAspect="1" noMove="1" noResize="1" noEditPoints="1" noAdjustHandles="1" noChangeArrowheads="1" noChangeShapeType="1" noTextEdit="1"/>
              </p:cNvSpPr>
              <p:nvPr/>
            </p:nvSpPr>
            <p:spPr>
              <a:xfrm>
                <a:off x="2204221" y="2773587"/>
                <a:ext cx="3664721" cy="565604"/>
              </a:xfrm>
              <a:prstGeom prst="rect">
                <a:avLst/>
              </a:prstGeom>
              <a:blipFill>
                <a:blip r:embed="rId13"/>
                <a:stretch>
                  <a:fillRect b="-1075"/>
                </a:stretch>
              </a:blipFill>
            </p:spPr>
            <p:txBody>
              <a:bodyPr/>
              <a:lstStyle/>
              <a:p>
                <a:r>
                  <a:rPr lang="en-US">
                    <a:noFill/>
                  </a:rPr>
                  <a:t> </a:t>
                </a:r>
              </a:p>
            </p:txBody>
          </p:sp>
        </mc:Fallback>
      </mc:AlternateContent>
      <p:grpSp>
        <p:nvGrpSpPr>
          <p:cNvPr id="14" name="Group 13"/>
          <p:cNvGrpSpPr/>
          <p:nvPr/>
        </p:nvGrpSpPr>
        <p:grpSpPr>
          <a:xfrm>
            <a:off x="5709421" y="1583129"/>
            <a:ext cx="4866313" cy="2880276"/>
            <a:chOff x="4038600" y="1383031"/>
            <a:chExt cx="4866313" cy="2880276"/>
          </a:xfrm>
        </p:grpSpPr>
        <p:cxnSp>
          <p:nvCxnSpPr>
            <p:cNvPr id="10" name="Straight Connector 9"/>
            <p:cNvCxnSpPr/>
            <p:nvPr/>
          </p:nvCxnSpPr>
          <p:spPr>
            <a:xfrm>
              <a:off x="6648587" y="2098891"/>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48587" y="20988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657784" y="25941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724787" y="234654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6724787" y="27846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6115187" y="2822791"/>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7273427" y="24189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7296286" y="2152233"/>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7273428" y="26475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7296288" y="2662772"/>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7593468" y="25560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7593468" y="2594191"/>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42522" y="2653524"/>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6745807" y="2103206"/>
              <a:ext cx="295603" cy="369332"/>
            </a:xfrm>
            <a:prstGeom prst="rect">
              <a:avLst/>
            </a:prstGeom>
            <a:noFill/>
          </p:spPr>
          <p:txBody>
            <a:bodyPr wrap="square" rtlCol="0">
              <a:spAutoFit/>
            </a:bodyPr>
            <a:lstStyle/>
            <a:p>
              <a:r>
                <a:rPr lang="en-US" sz="1800" dirty="0"/>
                <a:t>_</a:t>
              </a:r>
            </a:p>
          </p:txBody>
        </p:sp>
        <p:grpSp>
          <p:nvGrpSpPr>
            <p:cNvPr id="9" name="Group 8"/>
            <p:cNvGrpSpPr/>
            <p:nvPr/>
          </p:nvGrpSpPr>
          <p:grpSpPr>
            <a:xfrm>
              <a:off x="8300568" y="3869273"/>
              <a:ext cx="218090" cy="342218"/>
              <a:chOff x="6766172" y="4078518"/>
              <a:chExt cx="218090" cy="342218"/>
            </a:xfrm>
          </p:grpSpPr>
          <p:cxnSp>
            <p:nvCxnSpPr>
              <p:cNvPr id="35" name="Straight Connector 34"/>
              <p:cNvCxnSpPr/>
              <p:nvPr/>
            </p:nvCxnSpPr>
            <p:spPr>
              <a:xfrm>
                <a:off x="6879812" y="4078518"/>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flipV="1">
                <a:off x="6766172" y="4268336"/>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cxnSp>
          <p:nvCxnSpPr>
            <p:cNvPr id="14340" name="Straight Connector 14339"/>
            <p:cNvCxnSpPr/>
            <p:nvPr/>
          </p:nvCxnSpPr>
          <p:spPr>
            <a:xfrm>
              <a:off x="5257800" y="2831331"/>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V="1">
              <a:off x="4572000" y="2384567"/>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5029781" y="3131657"/>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nvGrpSpPr>
            <p:cNvPr id="4" name="Group 3"/>
            <p:cNvGrpSpPr/>
            <p:nvPr/>
          </p:nvGrpSpPr>
          <p:grpSpPr>
            <a:xfrm>
              <a:off x="6924864" y="1383031"/>
              <a:ext cx="565150" cy="300036"/>
              <a:chOff x="6924864" y="1383031"/>
              <a:chExt cx="565150" cy="300036"/>
            </a:xfrm>
          </p:grpSpPr>
          <p:cxnSp>
            <p:nvCxnSpPr>
              <p:cNvPr id="128" name="Straight Connector 127"/>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35" name="Straight Connector 134"/>
            <p:cNvCxnSpPr/>
            <p:nvPr/>
          </p:nvCxnSpPr>
          <p:spPr bwMode="auto">
            <a:xfrm rot="16200000" flipV="1">
              <a:off x="6635146" y="1233011"/>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7779733" y="1233011"/>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6946391" y="1612017"/>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6946391" y="1612017"/>
                  <a:ext cx="486992" cy="391582"/>
                </a:xfrm>
                <a:prstGeom prst="rect">
                  <a:avLst/>
                </a:prstGeom>
                <a:blipFill>
                  <a:blip r:embed="rId14"/>
                  <a:stretch>
                    <a:fillRect b="-10938"/>
                  </a:stretch>
                </a:blipFill>
              </p:spPr>
              <p:txBody>
                <a:bodyPr/>
                <a:lstStyle/>
                <a:p>
                  <a:r>
                    <a:rPr lang="en-US">
                      <a:noFill/>
                    </a:rPr>
                    <a:t> </a:t>
                  </a:r>
                </a:p>
              </p:txBody>
            </p:sp>
          </mc:Fallback>
        </mc:AlternateContent>
        <p:cxnSp>
          <p:nvCxnSpPr>
            <p:cNvPr id="123" name="Straight Connector 122"/>
            <p:cNvCxnSpPr/>
            <p:nvPr/>
          </p:nvCxnSpPr>
          <p:spPr bwMode="auto">
            <a:xfrm rot="16200000" flipV="1">
              <a:off x="6426523" y="2086700"/>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bwMode="auto">
            <a:xfrm rot="16200000">
              <a:off x="5094890" y="2282757"/>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5095683" y="2329588"/>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5188552" y="234149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5285391" y="2330381"/>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5378258" y="234070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5471921" y="2351812"/>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5602890" y="2431981"/>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4851209" y="2086700"/>
              <a:ext cx="0" cy="57943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5184629" y="1915017"/>
                  <a:ext cx="5053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5184629" y="1915017"/>
                  <a:ext cx="505331" cy="369332"/>
                </a:xfrm>
                <a:prstGeom prst="rect">
                  <a:avLst/>
                </a:prstGeom>
                <a:blipFill>
                  <a:blip r:embed="rId15"/>
                  <a:stretch>
                    <a:fillRect/>
                  </a:stretch>
                </a:blipFill>
              </p:spPr>
              <p:txBody>
                <a:bodyPr/>
                <a:lstStyle/>
                <a:p>
                  <a:r>
                    <a:rPr lang="en-US">
                      <a:noFill/>
                    </a:rPr>
                    <a:t> </a:t>
                  </a:r>
                </a:p>
              </p:txBody>
            </p:sp>
          </mc:Fallback>
        </mc:AlternateContent>
        <p:cxnSp>
          <p:nvCxnSpPr>
            <p:cNvPr id="14346" name="Straight Connector 14345"/>
            <p:cNvCxnSpPr/>
            <p:nvPr/>
          </p:nvCxnSpPr>
          <p:spPr>
            <a:xfrm>
              <a:off x="6345427" y="1521141"/>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8069452" y="1521141"/>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7237712" y="1977325"/>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7237712" y="1977325"/>
                  <a:ext cx="609600" cy="369332"/>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7254902" y="2794662"/>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7254902" y="2794662"/>
                  <a:ext cx="762000" cy="369332"/>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4800600" y="344066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4800600" y="3440668"/>
                  <a:ext cx="533400" cy="369332"/>
                </a:xfrm>
                <a:prstGeom prst="rect">
                  <a:avLst/>
                </a:prstGeom>
                <a:blipFill>
                  <a:blip r:embed="rId18"/>
                  <a:stretch>
                    <a:fillRect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7914313" y="3119924"/>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7914313" y="3119924"/>
                  <a:ext cx="990600" cy="369332"/>
                </a:xfrm>
                <a:prstGeom prst="rect">
                  <a:avLst/>
                </a:prstGeom>
                <a:blipFill>
                  <a:blip r:embed="rId19"/>
                  <a:stretch>
                    <a:fillRect/>
                  </a:stretch>
                </a:blipFill>
              </p:spPr>
              <p:txBody>
                <a:bodyPr/>
                <a:lstStyle/>
                <a:p>
                  <a:r>
                    <a:rPr lang="en-US">
                      <a:noFill/>
                    </a:rPr>
                    <a:t> </a:t>
                  </a:r>
                </a:p>
              </p:txBody>
            </p:sp>
          </mc:Fallback>
        </mc:AlternateContent>
        <p:grpSp>
          <p:nvGrpSpPr>
            <p:cNvPr id="218" name="Group 217"/>
            <p:cNvGrpSpPr/>
            <p:nvPr/>
          </p:nvGrpSpPr>
          <p:grpSpPr>
            <a:xfrm>
              <a:off x="8240133" y="2857164"/>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p:grpSp>
          <p:nvGrpSpPr>
            <p:cNvPr id="89" name="Group 88"/>
            <p:cNvGrpSpPr/>
            <p:nvPr/>
          </p:nvGrpSpPr>
          <p:grpSpPr>
            <a:xfrm>
              <a:off x="5562600" y="2682274"/>
              <a:ext cx="565150" cy="300036"/>
              <a:chOff x="6924864" y="1383031"/>
              <a:chExt cx="565150" cy="300036"/>
            </a:xfrm>
          </p:grpSpPr>
          <p:cxnSp>
            <p:nvCxnSpPr>
              <p:cNvPr id="90" name="Straight Connector 89"/>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a:off x="5245316" y="2820384"/>
              <a:ext cx="31728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TextBox 97"/>
                <p:cNvSpPr txBox="1"/>
                <p:nvPr/>
              </p:nvSpPr>
              <p:spPr>
                <a:xfrm>
                  <a:off x="5638800" y="2907268"/>
                  <a:ext cx="5009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oMath>
                    </m:oMathPara>
                  </a14:m>
                  <a:endParaRPr lang="en-US" sz="1800" dirty="0">
                    <a:latin typeface="Symbol" pitchFamily="18" charset="2"/>
                  </a:endParaRPr>
                </a:p>
              </p:txBody>
            </p:sp>
          </mc:Choice>
          <mc:Fallback xmlns="">
            <p:sp>
              <p:nvSpPr>
                <p:cNvPr id="98" name="TextBox 97"/>
                <p:cNvSpPr txBox="1">
                  <a:spLocks noRot="1" noChangeAspect="1" noMove="1" noResize="1" noEditPoints="1" noAdjustHandles="1" noChangeArrowheads="1" noChangeShapeType="1" noTextEdit="1"/>
                </p:cNvSpPr>
                <p:nvPr/>
              </p:nvSpPr>
              <p:spPr>
                <a:xfrm>
                  <a:off x="5638800" y="2907268"/>
                  <a:ext cx="500906" cy="369332"/>
                </a:xfrm>
                <a:prstGeom prst="rect">
                  <a:avLst/>
                </a:prstGeom>
                <a:blipFill>
                  <a:blip r:embed="rId20"/>
                  <a:stretch>
                    <a:fillRect b="-3333"/>
                  </a:stretch>
                </a:blipFill>
              </p:spPr>
              <p:txBody>
                <a:bodyPr/>
                <a:lstStyle/>
                <a:p>
                  <a:r>
                    <a:rPr lang="en-US">
                      <a:noFill/>
                    </a:rPr>
                    <a:t> </a:t>
                  </a:r>
                </a:p>
              </p:txBody>
            </p:sp>
          </mc:Fallback>
        </mc:AlternateContent>
        <p:cxnSp>
          <p:nvCxnSpPr>
            <p:cNvPr id="23" name="Straight Connector 22"/>
            <p:cNvCxnSpPr/>
            <p:nvPr/>
          </p:nvCxnSpPr>
          <p:spPr>
            <a:xfrm>
              <a:off x="5714589" y="2372710"/>
              <a:ext cx="45478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2" name="Group 98"/>
            <p:cNvGrpSpPr>
              <a:grpSpLocks/>
            </p:cNvGrpSpPr>
            <p:nvPr/>
          </p:nvGrpSpPr>
          <p:grpSpPr bwMode="auto">
            <a:xfrm>
              <a:off x="4343964" y="2895600"/>
              <a:ext cx="457200" cy="480153"/>
              <a:chOff x="991181" y="2834859"/>
              <a:chExt cx="457183" cy="480153"/>
            </a:xfrm>
          </p:grpSpPr>
          <p:sp>
            <p:nvSpPr>
              <p:cNvPr id="103" name="Oval 102"/>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4"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05"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mc:AlternateContent xmlns:mc="http://schemas.openxmlformats.org/markup-compatibility/2006" xmlns:a14="http://schemas.microsoft.com/office/drawing/2010/main">
          <mc:Choice Requires="a14">
            <p:sp>
              <p:nvSpPr>
                <p:cNvPr id="106" name="TextBox 105"/>
                <p:cNvSpPr txBox="1"/>
                <p:nvPr/>
              </p:nvSpPr>
              <p:spPr>
                <a:xfrm>
                  <a:off x="4038600" y="3182009"/>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oMath>
                    </m:oMathPara>
                  </a14:m>
                  <a:endParaRPr lang="en-US" sz="1800" dirty="0"/>
                </a:p>
              </p:txBody>
            </p:sp>
          </mc:Choice>
          <mc:Fallback xmlns="">
            <p:sp>
              <p:nvSpPr>
                <p:cNvPr id="106" name="TextBox 105"/>
                <p:cNvSpPr txBox="1">
                  <a:spLocks noRot="1" noChangeAspect="1" noMove="1" noResize="1" noEditPoints="1" noAdjustHandles="1" noChangeArrowheads="1" noChangeShapeType="1" noTextEdit="1"/>
                </p:cNvSpPr>
                <p:nvPr/>
              </p:nvSpPr>
              <p:spPr>
                <a:xfrm>
                  <a:off x="4038600" y="3182009"/>
                  <a:ext cx="533400" cy="369332"/>
                </a:xfrm>
                <a:prstGeom prst="rect">
                  <a:avLst/>
                </a:prstGeom>
                <a:blipFill>
                  <a:blip r:embed="rId21"/>
                  <a:stretch>
                    <a:fillRect/>
                  </a:stretch>
                </a:blipFill>
              </p:spPr>
              <p:txBody>
                <a:bodyPr/>
                <a:lstStyle/>
                <a:p>
                  <a:r>
                    <a:rPr lang="en-US">
                      <a:noFill/>
                    </a:rPr>
                    <a:t> </a:t>
                  </a:r>
                </a:p>
              </p:txBody>
            </p:sp>
          </mc:Fallback>
        </mc:AlternateContent>
        <p:grpSp>
          <p:nvGrpSpPr>
            <p:cNvPr id="107" name="Group 106"/>
            <p:cNvGrpSpPr/>
            <p:nvPr/>
          </p:nvGrpSpPr>
          <p:grpSpPr>
            <a:xfrm rot="5400000">
              <a:off x="6023387" y="3311717"/>
              <a:ext cx="565150" cy="300036"/>
              <a:chOff x="6924864" y="1383031"/>
              <a:chExt cx="565150" cy="300036"/>
            </a:xfrm>
          </p:grpSpPr>
          <p:cxnSp>
            <p:nvCxnSpPr>
              <p:cNvPr id="108" name="Straight Connector 107"/>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5" name="Straight Connector 14"/>
            <p:cNvCxnSpPr/>
            <p:nvPr/>
          </p:nvCxnSpPr>
          <p:spPr>
            <a:xfrm>
              <a:off x="6316986" y="2819400"/>
              <a:ext cx="0" cy="36260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a:off x="6314090" y="3733801"/>
              <a:ext cx="2896" cy="362609"/>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5" name="TextBox 124"/>
                <p:cNvSpPr txBox="1"/>
                <p:nvPr/>
              </p:nvSpPr>
              <p:spPr>
                <a:xfrm>
                  <a:off x="6352669" y="3288268"/>
                  <a:ext cx="499046" cy="3919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oMath>
                    </m:oMathPara>
                  </a14:m>
                  <a:endParaRPr lang="en-US" sz="1800" dirty="0">
                    <a:latin typeface="Symbol" pitchFamily="18" charset="2"/>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6352669" y="3288268"/>
                  <a:ext cx="499046" cy="391902"/>
                </a:xfrm>
                <a:prstGeom prst="rect">
                  <a:avLst/>
                </a:prstGeom>
                <a:blipFill>
                  <a:blip r:embed="rId22"/>
                  <a:stretch>
                    <a:fillRect b="-4615"/>
                  </a:stretch>
                </a:blipFill>
              </p:spPr>
              <p:txBody>
                <a:bodyPr/>
                <a:lstStyle/>
                <a:p>
                  <a:r>
                    <a:rPr lang="en-US">
                      <a:noFill/>
                    </a:rPr>
                    <a:t> </a:t>
                  </a:r>
                </a:p>
              </p:txBody>
            </p:sp>
          </mc:Fallback>
        </mc:AlternateContent>
        <p:sp>
          <p:nvSpPr>
            <p:cNvPr id="126" name="Isosceles Triangle 125"/>
            <p:cNvSpPr/>
            <p:nvPr/>
          </p:nvSpPr>
          <p:spPr>
            <a:xfrm flipV="1">
              <a:off x="4453320" y="4085221"/>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7" name="Isosceles Triangle 126"/>
            <p:cNvSpPr/>
            <p:nvPr/>
          </p:nvSpPr>
          <p:spPr>
            <a:xfrm flipV="1">
              <a:off x="5151451" y="4110907"/>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8" name="Isosceles Triangle 137"/>
            <p:cNvSpPr/>
            <p:nvPr/>
          </p:nvSpPr>
          <p:spPr>
            <a:xfrm flipV="1">
              <a:off x="6193240" y="4110907"/>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02617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Voltage Comparator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73F78E6-5D8A-4644-8274-FFD4C6EB05C3}"/>
                  </a:ext>
                </a:extLst>
              </p:cNvPr>
              <p:cNvSpPr>
                <a:spLocks noGrp="1"/>
              </p:cNvSpPr>
              <p:nvPr>
                <p:ph idx="1"/>
              </p:nvPr>
            </p:nvSpPr>
            <p:spPr>
              <a:xfrm>
                <a:off x="228600" y="1280160"/>
                <a:ext cx="5162415" cy="5196840"/>
              </a:xfrm>
            </p:spPr>
            <p:txBody>
              <a:bodyPr/>
              <a:lstStyle/>
              <a:p>
                <a:r>
                  <a:rPr lang="en-US" dirty="0"/>
                  <a:t>Without any feedback resistor to connect the output to the input, the op amp acts as a digital logic device.</a:t>
                </a:r>
              </a:p>
              <a:p>
                <a:r>
                  <a:rPr lang="en-US" dirty="0"/>
                  <a:t>If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𝑖𝑛</m:t>
                        </m:r>
                      </m:sub>
                    </m:sSub>
                    <m:r>
                      <a:rPr lang="en-US" i="1">
                        <a:latin typeface="Cambria Math"/>
                      </a:rPr>
                      <m:t>&gt;</m:t>
                    </m:r>
                    <m:sSub>
                      <m:sSubPr>
                        <m:ctrlPr>
                          <a:rPr lang="en-US" i="1">
                            <a:latin typeface="Cambria Math" panose="02040503050406030204" pitchFamily="18" charset="0"/>
                          </a:rPr>
                        </m:ctrlPr>
                      </m:sSubPr>
                      <m:e>
                        <m:r>
                          <a:rPr lang="en-US" i="1">
                            <a:latin typeface="Cambria Math"/>
                          </a:rPr>
                          <m:t>𝑣</m:t>
                        </m:r>
                      </m:e>
                      <m:sub>
                        <m:r>
                          <a:rPr lang="en-US" i="1">
                            <a:latin typeface="Cambria Math"/>
                          </a:rPr>
                          <m:t>𝑟𝑒𝑓</m:t>
                        </m:r>
                      </m:sub>
                    </m:sSub>
                  </m:oMath>
                </a14:m>
                <a:r>
                  <a:rPr lang="en-US" dirty="0"/>
                  <a:t>, the op amp will try to produce a very large (positive) output voltage and the output will saturate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𝐶𝐶</m:t>
                        </m:r>
                      </m:sub>
                    </m:sSub>
                  </m:oMath>
                </a14:m>
                <a:r>
                  <a:rPr lang="en-US" dirty="0"/>
                  <a:t>.</a:t>
                </a:r>
              </a:p>
              <a:p>
                <a:r>
                  <a:rPr lang="en-US" dirty="0"/>
                  <a:t>If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𝑖𝑛</m:t>
                        </m:r>
                      </m:sub>
                    </m:sSub>
                    <m:r>
                      <a:rPr lang="en-US" i="1">
                        <a:latin typeface="Cambria Math"/>
                      </a:rPr>
                      <m:t>&lt;</m:t>
                    </m:r>
                    <m:sSub>
                      <m:sSubPr>
                        <m:ctrlPr>
                          <a:rPr lang="en-US" i="1">
                            <a:latin typeface="Cambria Math" panose="02040503050406030204" pitchFamily="18" charset="0"/>
                          </a:rPr>
                        </m:ctrlPr>
                      </m:sSubPr>
                      <m:e>
                        <m:r>
                          <a:rPr lang="en-US" i="1">
                            <a:latin typeface="Cambria Math"/>
                          </a:rPr>
                          <m:t>𝑣</m:t>
                        </m:r>
                      </m:e>
                      <m:sub>
                        <m:r>
                          <a:rPr lang="en-US" i="1">
                            <a:latin typeface="Cambria Math"/>
                          </a:rPr>
                          <m:t>𝑟𝑒𝑓</m:t>
                        </m:r>
                      </m:sub>
                    </m:sSub>
                  </m:oMath>
                </a14:m>
                <a:r>
                  <a:rPr lang="en-US" dirty="0"/>
                  <a:t>, the op amp will try to produce a very large (negative) output voltage and the output will saturate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m:t>
                        </m:r>
                        <m:r>
                          <a:rPr lang="en-US" i="1">
                            <a:latin typeface="Cambria Math"/>
                          </a:rPr>
                          <m:t>𝑉</m:t>
                        </m:r>
                      </m:e>
                      <m:sub>
                        <m:r>
                          <a:rPr lang="en-US" i="1">
                            <a:latin typeface="Cambria Math"/>
                          </a:rPr>
                          <m:t>𝐶𝐶</m:t>
                        </m:r>
                      </m:sub>
                    </m:sSub>
                  </m:oMath>
                </a14:m>
                <a:r>
                  <a:rPr lang="en-US" dirty="0"/>
                  <a:t>.</a:t>
                </a:r>
              </a:p>
              <a:p>
                <a:endParaRPr lang="en-US" dirty="0"/>
              </a:p>
              <a:p>
                <a:endParaRPr lang="en-US" dirty="0"/>
              </a:p>
            </p:txBody>
          </p:sp>
        </mc:Choice>
        <mc:Fallback xmlns="">
          <p:sp>
            <p:nvSpPr>
              <p:cNvPr id="3" name="Content Placeholder 2">
                <a:extLst>
                  <a:ext uri="{FF2B5EF4-FFF2-40B4-BE49-F238E27FC236}">
                    <a16:creationId xmlns:a16="http://schemas.microsoft.com/office/drawing/2014/main" id="{173F78E6-5D8A-4644-8274-FFD4C6EB05C3}"/>
                  </a:ext>
                </a:extLst>
              </p:cNvPr>
              <p:cNvSpPr>
                <a:spLocks noGrp="1" noRot="1" noChangeAspect="1" noMove="1" noResize="1" noEditPoints="1" noAdjustHandles="1" noChangeArrowheads="1" noChangeShapeType="1" noTextEdit="1"/>
              </p:cNvSpPr>
              <p:nvPr>
                <p:ph idx="1"/>
              </p:nvPr>
            </p:nvSpPr>
            <p:spPr>
              <a:xfrm>
                <a:off x="228600" y="1280160"/>
                <a:ext cx="5162415" cy="5196840"/>
              </a:xfrm>
              <a:blipFill>
                <a:blip r:embed="rId3"/>
                <a:stretch>
                  <a:fillRect l="-1064" t="-469"/>
                </a:stretch>
              </a:blipFill>
            </p:spPr>
            <p:txBody>
              <a:bodyPr/>
              <a:lstStyle/>
              <a:p>
                <a:r>
                  <a:rPr lang="en-US">
                    <a:noFill/>
                  </a:rPr>
                  <a:t> </a:t>
                </a:r>
              </a:p>
            </p:txBody>
          </p:sp>
        </mc:Fallback>
      </mc:AlternateContent>
      <p:grpSp>
        <p:nvGrpSpPr>
          <p:cNvPr id="30" name="Group 29"/>
          <p:cNvGrpSpPr/>
          <p:nvPr/>
        </p:nvGrpSpPr>
        <p:grpSpPr>
          <a:xfrm>
            <a:off x="6264275" y="1343026"/>
            <a:ext cx="4180513" cy="2163907"/>
            <a:chOff x="4724400" y="1977325"/>
            <a:chExt cx="4180513" cy="2163907"/>
          </a:xfrm>
        </p:grpSpPr>
        <p:cxnSp>
          <p:nvCxnSpPr>
            <p:cNvPr id="10" name="Straight Connector 9"/>
            <p:cNvCxnSpPr/>
            <p:nvPr/>
          </p:nvCxnSpPr>
          <p:spPr>
            <a:xfrm>
              <a:off x="6648587" y="2098891"/>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48587" y="20988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657784" y="25941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724787" y="234654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6724787" y="27846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flipV="1">
              <a:off x="5867400" y="2822791"/>
              <a:ext cx="903106" cy="38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7273427" y="24189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7296286" y="2152233"/>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7273428" y="26475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7296288" y="2662772"/>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7593468" y="25560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7593468" y="2594191"/>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42522" y="2653524"/>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6745807" y="2103206"/>
              <a:ext cx="295603" cy="369332"/>
            </a:xfrm>
            <a:prstGeom prst="rect">
              <a:avLst/>
            </a:prstGeom>
            <a:noFill/>
          </p:spPr>
          <p:txBody>
            <a:bodyPr wrap="square" rtlCol="0">
              <a:spAutoFit/>
            </a:bodyPr>
            <a:lstStyle/>
            <a:p>
              <a:r>
                <a:rPr lang="en-US" sz="1800" dirty="0"/>
                <a:t>_</a:t>
              </a:r>
            </a:p>
          </p:txBody>
        </p:sp>
        <p:cxnSp>
          <p:nvCxnSpPr>
            <p:cNvPr id="35" name="Straight Connector 34"/>
            <p:cNvCxnSpPr/>
            <p:nvPr/>
          </p:nvCxnSpPr>
          <p:spPr>
            <a:xfrm>
              <a:off x="8394200" y="3799014"/>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flipV="1">
              <a:off x="8280560" y="3988832"/>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1" name="Group 20"/>
            <p:cNvGrpSpPr/>
            <p:nvPr/>
          </p:nvGrpSpPr>
          <p:grpSpPr>
            <a:xfrm>
              <a:off x="5639364" y="2831331"/>
              <a:ext cx="457200" cy="1255036"/>
              <a:chOff x="5029781" y="2831331"/>
              <a:chExt cx="457200" cy="1255036"/>
            </a:xfrm>
          </p:grpSpPr>
          <p:cxnSp>
            <p:nvCxnSpPr>
              <p:cNvPr id="14340" name="Straight Connector 14339"/>
              <p:cNvCxnSpPr/>
              <p:nvPr/>
            </p:nvCxnSpPr>
            <p:spPr>
              <a:xfrm>
                <a:off x="5257800" y="2831331"/>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5029781" y="3131657"/>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cxnSp>
          <p:nvCxnSpPr>
            <p:cNvPr id="123" name="Straight Connector 122"/>
            <p:cNvCxnSpPr/>
            <p:nvPr/>
          </p:nvCxnSpPr>
          <p:spPr bwMode="auto">
            <a:xfrm flipH="1" flipV="1">
              <a:off x="5257800" y="2376418"/>
              <a:ext cx="1458442" cy="2"/>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7237712" y="1977325"/>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7237712" y="1977325"/>
                  <a:ext cx="609600"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7254902" y="2794662"/>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7254902" y="2794662"/>
                  <a:ext cx="762000"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5410200" y="344066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𝑖𝑛</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5410200" y="3440668"/>
                  <a:ext cx="533400" cy="369332"/>
                </a:xfrm>
                <a:prstGeom prst="rect">
                  <a:avLst/>
                </a:prstGeom>
                <a:blipFill>
                  <a:blip r:embed="rId6"/>
                  <a:stretch>
                    <a:fillRect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7914313" y="3119924"/>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7914313" y="3119924"/>
                  <a:ext cx="990600" cy="369332"/>
                </a:xfrm>
                <a:prstGeom prst="rect">
                  <a:avLst/>
                </a:prstGeom>
                <a:blipFill>
                  <a:blip r:embed="rId7"/>
                  <a:stretch>
                    <a:fillRect/>
                  </a:stretch>
                </a:blipFill>
              </p:spPr>
              <p:txBody>
                <a:bodyPr/>
                <a:lstStyle/>
                <a:p>
                  <a:r>
                    <a:rPr lang="en-US">
                      <a:noFill/>
                    </a:rPr>
                    <a:t> </a:t>
                  </a:r>
                </a:p>
              </p:txBody>
            </p:sp>
          </mc:Fallback>
        </mc:AlternateContent>
        <p:grpSp>
          <p:nvGrpSpPr>
            <p:cNvPr id="218" name="Group 217"/>
            <p:cNvGrpSpPr/>
            <p:nvPr/>
          </p:nvGrpSpPr>
          <p:grpSpPr>
            <a:xfrm>
              <a:off x="8240133" y="2857164"/>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p:grpSp>
          <p:nvGrpSpPr>
            <p:cNvPr id="22" name="Group 21"/>
            <p:cNvGrpSpPr/>
            <p:nvPr/>
          </p:nvGrpSpPr>
          <p:grpSpPr>
            <a:xfrm>
              <a:off x="4724400" y="2384567"/>
              <a:ext cx="762564" cy="1701800"/>
              <a:chOff x="4038600" y="2384567"/>
              <a:chExt cx="762564" cy="1701800"/>
            </a:xfrm>
          </p:grpSpPr>
          <p:cxnSp>
            <p:nvCxnSpPr>
              <p:cNvPr id="148" name="Straight Connector 147"/>
              <p:cNvCxnSpPr/>
              <p:nvPr/>
            </p:nvCxnSpPr>
            <p:spPr bwMode="auto">
              <a:xfrm flipV="1">
                <a:off x="4572000" y="2384567"/>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2" name="Group 98"/>
              <p:cNvGrpSpPr>
                <a:grpSpLocks/>
              </p:cNvGrpSpPr>
              <p:nvPr/>
            </p:nvGrpSpPr>
            <p:grpSpPr bwMode="auto">
              <a:xfrm>
                <a:off x="4343964" y="2895600"/>
                <a:ext cx="457200" cy="480153"/>
                <a:chOff x="991181" y="2834859"/>
                <a:chExt cx="457183" cy="480153"/>
              </a:xfrm>
            </p:grpSpPr>
            <p:sp>
              <p:nvSpPr>
                <p:cNvPr id="103" name="Oval 102"/>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4"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05"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mc:AlternateContent xmlns:mc="http://schemas.openxmlformats.org/markup-compatibility/2006" xmlns:a14="http://schemas.microsoft.com/office/drawing/2010/main">
            <mc:Choice Requires="a14">
              <p:sp>
                <p:nvSpPr>
                  <p:cNvPr id="106" name="TextBox 105"/>
                  <p:cNvSpPr txBox="1"/>
                  <p:nvPr/>
                </p:nvSpPr>
                <p:spPr>
                  <a:xfrm>
                    <a:off x="4038600" y="3182009"/>
                    <a:ext cx="533400"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oMath>
                      </m:oMathPara>
                    </a14:m>
                    <a:endParaRPr lang="en-US" sz="1800" dirty="0"/>
                  </a:p>
                </p:txBody>
              </p:sp>
            </mc:Choice>
            <mc:Fallback xmlns="">
              <p:sp>
                <p:nvSpPr>
                  <p:cNvPr id="106" name="TextBox 105"/>
                  <p:cNvSpPr txBox="1">
                    <a:spLocks noRot="1" noChangeAspect="1" noMove="1" noResize="1" noEditPoints="1" noAdjustHandles="1" noChangeArrowheads="1" noChangeShapeType="1" noTextEdit="1"/>
                  </p:cNvSpPr>
                  <p:nvPr/>
                </p:nvSpPr>
                <p:spPr>
                  <a:xfrm>
                    <a:off x="4038600" y="3182009"/>
                    <a:ext cx="533400" cy="391582"/>
                  </a:xfrm>
                  <a:prstGeom prst="rect">
                    <a:avLst/>
                  </a:prstGeom>
                  <a:blipFill>
                    <a:blip r:embed="rId8"/>
                    <a:stretch>
                      <a:fillRect r="-9195" b="-9375"/>
                    </a:stretch>
                  </a:blipFill>
                </p:spPr>
                <p:txBody>
                  <a:bodyPr/>
                  <a:lstStyle/>
                  <a:p>
                    <a:r>
                      <a:rPr lang="en-US">
                        <a:noFill/>
                      </a:rPr>
                      <a:t> </a:t>
                    </a:r>
                  </a:p>
                </p:txBody>
              </p:sp>
            </mc:Fallback>
          </mc:AlternateContent>
        </p:grpSp>
      </p:grpSp>
      <p:grpSp>
        <p:nvGrpSpPr>
          <p:cNvPr id="29" name="Group 28"/>
          <p:cNvGrpSpPr/>
          <p:nvPr/>
        </p:nvGrpSpPr>
        <p:grpSpPr>
          <a:xfrm>
            <a:off x="2182953" y="5305425"/>
            <a:ext cx="3363333" cy="1066800"/>
            <a:chOff x="4876800" y="5105400"/>
            <a:chExt cx="3363333" cy="1066800"/>
          </a:xfrm>
        </p:grpSpPr>
        <mc:AlternateContent xmlns:mc="http://schemas.openxmlformats.org/markup-compatibility/2006" xmlns:a14="http://schemas.microsoft.com/office/drawing/2010/main">
          <mc:Choice Requires="a14">
            <p:sp>
              <p:nvSpPr>
                <p:cNvPr id="27" name="TextBox 26"/>
                <p:cNvSpPr txBox="1"/>
                <p:nvPr/>
              </p:nvSpPr>
              <p:spPr>
                <a:xfrm>
                  <a:off x="4991101" y="5257800"/>
                  <a:ext cx="3086100" cy="811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d>
                          <m:dPr>
                            <m:begChr m:val="{"/>
                            <m:endChr m:val=""/>
                            <m:ctrlPr>
                              <a:rPr lang="en-US" sz="1800" i="1">
                                <a:latin typeface="Cambria Math" panose="02040503050406030204" pitchFamily="18" charset="0"/>
                              </a:rPr>
                            </m:ctrlPr>
                          </m:dPr>
                          <m:e>
                            <m:m>
                              <m:mPr>
                                <m:mcs>
                                  <m:mc>
                                    <m:mcPr>
                                      <m:count m:val="2"/>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𝑖𝑓</m:t>
                                      </m:r>
                                      <m:r>
                                        <a:rPr lang="en-US" sz="1800" i="1">
                                          <a:latin typeface="Cambria Math"/>
                                        </a:rPr>
                                        <m:t> </m:t>
                                      </m:r>
                                      <m:r>
                                        <a:rPr lang="en-US" sz="1800" i="1">
                                          <a:latin typeface="Cambria Math"/>
                                        </a:rPr>
                                        <m:t>𝑣</m:t>
                                      </m:r>
                                    </m:e>
                                    <m:sub>
                                      <m:r>
                                        <a:rPr lang="en-US" sz="1800" i="1">
                                          <a:latin typeface="Cambria Math"/>
                                        </a:rPr>
                                        <m:t>𝑖𝑛</m:t>
                                      </m:r>
                                    </m:sub>
                                  </m:sSub>
                                  <m:r>
                                    <a:rPr lang="en-US" sz="1800" i="1">
                                      <a:latin typeface="Cambria Math"/>
                                    </a:rPr>
                                    <m:t>&gt;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r>
                                    <a:rPr lang="en-US" sz="1800" i="1">
                                      <a:latin typeface="Cambria Math"/>
                                    </a:rPr>
                                    <m:t>,</m:t>
                                  </m:r>
                                </m:e>
                              </m:mr>
                              <m:mr>
                                <m:e>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𝑉</m:t>
                                      </m:r>
                                    </m:e>
                                    <m:sub>
                                      <m:r>
                                        <a:rPr lang="en-US" sz="1800" i="1">
                                          <a:latin typeface="Cambria Math"/>
                                        </a:rPr>
                                        <m:t>𝐶𝐶</m:t>
                                      </m:r>
                                    </m:sub>
                                  </m:sSub>
                                  <m: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𝑖𝑓</m:t>
                                      </m:r>
                                      <m:r>
                                        <a:rPr lang="en-US" sz="1800" i="1">
                                          <a:latin typeface="Cambria Math"/>
                                        </a:rPr>
                                        <m:t> </m:t>
                                      </m:r>
                                      <m:r>
                                        <a:rPr lang="en-US" sz="1800" i="1">
                                          <a:latin typeface="Cambria Math"/>
                                        </a:rPr>
                                        <m:t>𝑣</m:t>
                                      </m:r>
                                    </m:e>
                                    <m:sub>
                                      <m:r>
                                        <a:rPr lang="en-US" sz="1800" i="1">
                                          <a:latin typeface="Cambria Math"/>
                                        </a:rPr>
                                        <m:t>𝑖𝑛</m:t>
                                      </m:r>
                                    </m:sub>
                                  </m:sSub>
                                  <m:r>
                                    <a:rPr lang="en-US" sz="1800" i="1">
                                      <a:latin typeface="Cambria Math"/>
                                    </a:rPr>
                                    <m:t>&lt;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r>
                                    <a:rPr lang="en-US" sz="1800" i="1">
                                      <a:latin typeface="Cambria Math"/>
                                    </a:rPr>
                                    <m:t>.</m:t>
                                  </m:r>
                                </m:e>
                              </m:mr>
                            </m:m>
                          </m:e>
                        </m:d>
                      </m:oMath>
                    </m:oMathPara>
                  </a14:m>
                  <a:endParaRPr lang="en-US" sz="18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991101" y="5257800"/>
                  <a:ext cx="3086100" cy="811761"/>
                </a:xfrm>
                <a:prstGeom prst="rect">
                  <a:avLst/>
                </a:prstGeom>
                <a:blipFill>
                  <a:blip r:embed="rId9"/>
                  <a:stretch>
                    <a:fillRect/>
                  </a:stretch>
                </a:blipFill>
              </p:spPr>
              <p:txBody>
                <a:bodyPr/>
                <a:lstStyle/>
                <a:p>
                  <a:r>
                    <a:rPr lang="en-US">
                      <a:noFill/>
                    </a:rPr>
                    <a:t> </a:t>
                  </a:r>
                </a:p>
              </p:txBody>
            </p:sp>
          </mc:Fallback>
        </mc:AlternateContent>
        <p:sp>
          <p:nvSpPr>
            <p:cNvPr id="28" name="Rectangle 27"/>
            <p:cNvSpPr/>
            <p:nvPr/>
          </p:nvSpPr>
          <p:spPr>
            <a:xfrm>
              <a:off x="4876800" y="5105400"/>
              <a:ext cx="3363333"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4358" name="Group 14357"/>
          <p:cNvGrpSpPr/>
          <p:nvPr/>
        </p:nvGrpSpPr>
        <p:grpSpPr>
          <a:xfrm>
            <a:off x="6416675" y="4326493"/>
            <a:ext cx="3919762" cy="2045732"/>
            <a:chOff x="4876800" y="4126468"/>
            <a:chExt cx="3919762" cy="2045732"/>
          </a:xfrm>
        </p:grpSpPr>
        <p:cxnSp>
          <p:nvCxnSpPr>
            <p:cNvPr id="14338" name="Straight Arrow Connector 14337"/>
            <p:cNvCxnSpPr/>
            <p:nvPr/>
          </p:nvCxnSpPr>
          <p:spPr>
            <a:xfrm>
              <a:off x="4876800" y="5295900"/>
              <a:ext cx="357365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41" name="Straight Arrow Connector 14340"/>
            <p:cNvCxnSpPr/>
            <p:nvPr/>
          </p:nvCxnSpPr>
          <p:spPr>
            <a:xfrm flipV="1">
              <a:off x="6096564" y="4419600"/>
              <a:ext cx="0" cy="1752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43" name="Straight Connector 14342"/>
            <p:cNvCxnSpPr/>
            <p:nvPr/>
          </p:nvCxnSpPr>
          <p:spPr>
            <a:xfrm flipH="1">
              <a:off x="6663626" y="4648200"/>
              <a:ext cx="211591" cy="1295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45" name="Straight Connector 14344"/>
            <p:cNvCxnSpPr/>
            <p:nvPr/>
          </p:nvCxnSpPr>
          <p:spPr>
            <a:xfrm>
              <a:off x="6879812" y="4648200"/>
              <a:ext cx="137083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49" name="Straight Connector 14348"/>
            <p:cNvCxnSpPr/>
            <p:nvPr/>
          </p:nvCxnSpPr>
          <p:spPr>
            <a:xfrm flipH="1">
              <a:off x="5105840" y="5943600"/>
              <a:ext cx="15577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53" name="Straight Connector 14352"/>
            <p:cNvCxnSpPr/>
            <p:nvPr/>
          </p:nvCxnSpPr>
          <p:spPr>
            <a:xfrm flipH="1">
              <a:off x="6019797" y="4648200"/>
              <a:ext cx="1524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4" name="TextBox 14353"/>
                <p:cNvSpPr txBox="1"/>
                <p:nvPr/>
              </p:nvSpPr>
              <p:spPr>
                <a:xfrm>
                  <a:off x="5562600" y="4419600"/>
                  <a:ext cx="5781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4" name="TextBox 14353"/>
                <p:cNvSpPr txBox="1">
                  <a:spLocks noRot="1" noChangeAspect="1" noMove="1" noResize="1" noEditPoints="1" noAdjustHandles="1" noChangeArrowheads="1" noChangeShapeType="1" noTextEdit="1"/>
                </p:cNvSpPr>
                <p:nvPr/>
              </p:nvSpPr>
              <p:spPr>
                <a:xfrm>
                  <a:off x="5562600" y="4419600"/>
                  <a:ext cx="578107" cy="369332"/>
                </a:xfrm>
                <a:prstGeom prst="rect">
                  <a:avLst/>
                </a:prstGeom>
                <a:blipFill>
                  <a:blip r:embed="rId10"/>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9" name="TextBox 138"/>
                <p:cNvSpPr txBox="1"/>
                <p:nvPr/>
              </p:nvSpPr>
              <p:spPr>
                <a:xfrm>
                  <a:off x="5410200" y="5605798"/>
                  <a:ext cx="7512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39" name="TextBox 138"/>
                <p:cNvSpPr txBox="1">
                  <a:spLocks noRot="1" noChangeAspect="1" noMove="1" noResize="1" noEditPoints="1" noAdjustHandles="1" noChangeArrowheads="1" noChangeShapeType="1" noTextEdit="1"/>
                </p:cNvSpPr>
                <p:nvPr/>
              </p:nvSpPr>
              <p:spPr>
                <a:xfrm>
                  <a:off x="5410200" y="5605798"/>
                  <a:ext cx="751231" cy="369332"/>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5" name="TextBox 14354"/>
                <p:cNvSpPr txBox="1"/>
                <p:nvPr/>
              </p:nvSpPr>
              <p:spPr>
                <a:xfrm>
                  <a:off x="6629400" y="5181600"/>
                  <a:ext cx="661335"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oMath>
                    </m:oMathPara>
                  </a14:m>
                  <a:endParaRPr lang="en-US" sz="1800" dirty="0"/>
                </a:p>
              </p:txBody>
            </p:sp>
          </mc:Choice>
          <mc:Fallback xmlns="">
            <p:sp>
              <p:nvSpPr>
                <p:cNvPr id="14355" name="TextBox 14354"/>
                <p:cNvSpPr txBox="1">
                  <a:spLocks noRot="1" noChangeAspect="1" noMove="1" noResize="1" noEditPoints="1" noAdjustHandles="1" noChangeArrowheads="1" noChangeShapeType="1" noTextEdit="1"/>
                </p:cNvSpPr>
                <p:nvPr/>
              </p:nvSpPr>
              <p:spPr>
                <a:xfrm>
                  <a:off x="6629400" y="5181600"/>
                  <a:ext cx="661335" cy="391582"/>
                </a:xfrm>
                <a:prstGeom prst="rect">
                  <a:avLst/>
                </a:prstGeom>
                <a:blipFill>
                  <a:blip r:embed="rId12"/>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6" name="TextBox 14355"/>
                <p:cNvSpPr txBox="1"/>
                <p:nvPr/>
              </p:nvSpPr>
              <p:spPr>
                <a:xfrm>
                  <a:off x="6008908" y="4126468"/>
                  <a:ext cx="4665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14356" name="TextBox 14355"/>
                <p:cNvSpPr txBox="1">
                  <a:spLocks noRot="1" noChangeAspect="1" noMove="1" noResize="1" noEditPoints="1" noAdjustHandles="1" noChangeArrowheads="1" noChangeShapeType="1" noTextEdit="1"/>
                </p:cNvSpPr>
                <p:nvPr/>
              </p:nvSpPr>
              <p:spPr>
                <a:xfrm>
                  <a:off x="6008908" y="4126468"/>
                  <a:ext cx="466538" cy="369332"/>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7" name="TextBox 14356"/>
                <p:cNvSpPr txBox="1"/>
                <p:nvPr/>
              </p:nvSpPr>
              <p:spPr>
                <a:xfrm>
                  <a:off x="8250643" y="4953000"/>
                  <a:ext cx="54591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𝑖𝑛</m:t>
                            </m:r>
                          </m:sub>
                        </m:sSub>
                      </m:oMath>
                    </m:oMathPara>
                  </a14:m>
                  <a:endParaRPr lang="en-US" sz="1800" dirty="0"/>
                </a:p>
              </p:txBody>
            </p:sp>
          </mc:Choice>
          <mc:Fallback xmlns="">
            <p:sp>
              <p:nvSpPr>
                <p:cNvPr id="14357" name="TextBox 14356"/>
                <p:cNvSpPr txBox="1">
                  <a:spLocks noRot="1" noChangeAspect="1" noMove="1" noResize="1" noEditPoints="1" noAdjustHandles="1" noChangeArrowheads="1" noChangeShapeType="1" noTextEdit="1"/>
                </p:cNvSpPr>
                <p:nvPr/>
              </p:nvSpPr>
              <p:spPr>
                <a:xfrm>
                  <a:off x="8250643" y="4953000"/>
                  <a:ext cx="545919" cy="369332"/>
                </a:xfrm>
                <a:prstGeom prst="rect">
                  <a:avLst/>
                </a:prstGeom>
                <a:blipFill>
                  <a:blip r:embed="rId14"/>
                  <a:stretch>
                    <a:fillRect b="-1639"/>
                  </a:stretch>
                </a:blipFill>
              </p:spPr>
              <p:txBody>
                <a:bodyPr/>
                <a:lstStyle/>
                <a:p>
                  <a:r>
                    <a:rPr lang="en-US">
                      <a:noFill/>
                    </a:rPr>
                    <a:t> </a:t>
                  </a:r>
                </a:p>
              </p:txBody>
            </p:sp>
          </mc:Fallback>
        </mc:AlternateContent>
      </p:grpSp>
      <p:sp>
        <p:nvSpPr>
          <p:cNvPr id="61" name="Isosceles Triangle 60"/>
          <p:cNvSpPr/>
          <p:nvPr/>
        </p:nvSpPr>
        <p:spPr>
          <a:xfrm flipV="1">
            <a:off x="6687797" y="3430732"/>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Isosceles Triangle 61"/>
          <p:cNvSpPr/>
          <p:nvPr/>
        </p:nvSpPr>
        <p:spPr>
          <a:xfrm flipV="1">
            <a:off x="7285688" y="3424288"/>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43433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FFF-FCA6-4388-9458-4FAEB5D0B5EF}"/>
              </a:ext>
            </a:extLst>
          </p:cNvPr>
          <p:cNvSpPr>
            <a:spLocks noGrp="1"/>
          </p:cNvSpPr>
          <p:nvPr>
            <p:ph type="title"/>
          </p:nvPr>
        </p:nvSpPr>
        <p:spPr/>
        <p:txBody>
          <a:bodyPr/>
          <a:lstStyle/>
          <a:p>
            <a:r>
              <a:rPr lang="en-US"/>
              <a:t>Assignments</a:t>
            </a:r>
            <a:endParaRPr lang="en-US" dirty="0"/>
          </a:p>
        </p:txBody>
      </p:sp>
      <p:sp>
        <p:nvSpPr>
          <p:cNvPr id="3" name="Content Placeholder 2">
            <a:extLst>
              <a:ext uri="{FF2B5EF4-FFF2-40B4-BE49-F238E27FC236}">
                <a16:creationId xmlns:a16="http://schemas.microsoft.com/office/drawing/2014/main" id="{0D499C76-1DCC-4426-9370-4B493474F7B9}"/>
              </a:ext>
            </a:extLst>
          </p:cNvPr>
          <p:cNvSpPr>
            <a:spLocks noGrp="1"/>
          </p:cNvSpPr>
          <p:nvPr>
            <p:ph idx="1"/>
          </p:nvPr>
        </p:nvSpPr>
        <p:spPr/>
        <p:txBody>
          <a:bodyPr/>
          <a:lstStyle/>
          <a:p>
            <a:r>
              <a:rPr lang="en-US" dirty="0"/>
              <a:t>Exam 1 Next Class, Wednesday Feb 16</a:t>
            </a:r>
          </a:p>
          <a:p>
            <a:r>
              <a:rPr lang="en-US" dirty="0"/>
              <a:t>After Exam, read </a:t>
            </a:r>
            <a:r>
              <a:rPr lang="en-US" dirty="0" err="1"/>
              <a:t>Zybook</a:t>
            </a:r>
            <a:r>
              <a:rPr lang="en-US" dirty="0"/>
              <a:t> chapter 5</a:t>
            </a:r>
          </a:p>
          <a:p>
            <a:pPr lvl="1"/>
            <a:r>
              <a:rPr lang="en-US" dirty="0"/>
              <a:t>Due 4pm on Monday, Feb 21</a:t>
            </a:r>
          </a:p>
          <a:p>
            <a:r>
              <a:rPr lang="en-US" dirty="0"/>
              <a:t>Review in-class examples and notes</a:t>
            </a:r>
          </a:p>
          <a:p>
            <a:pPr lvl="1"/>
            <a:r>
              <a:rPr lang="en-US" dirty="0"/>
              <a:t>Practice, practice, practice!</a:t>
            </a:r>
          </a:p>
          <a:p>
            <a:r>
              <a:rPr lang="en-US" dirty="0"/>
              <a:t>Don’t forget, you need to go to office hours once in either January or February and again in either March or April. Bring at least one technical question!</a:t>
            </a:r>
          </a:p>
          <a:p>
            <a:r>
              <a:rPr lang="en-US" dirty="0"/>
              <a:t>Next quiz will be Wednesday, Feb 23 on Op-Amps</a:t>
            </a:r>
          </a:p>
        </p:txBody>
      </p:sp>
    </p:spTree>
    <p:extLst>
      <p:ext uri="{BB962C8B-B14F-4D97-AF65-F5344CB8AC3E}">
        <p14:creationId xmlns:p14="http://schemas.microsoft.com/office/powerpoint/2010/main" val="177171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2578-C7A5-46CD-BCF9-39F29C1C91C7}"/>
              </a:ext>
            </a:extLst>
          </p:cNvPr>
          <p:cNvSpPr>
            <a:spLocks noGrp="1"/>
          </p:cNvSpPr>
          <p:nvPr>
            <p:ph type="title"/>
          </p:nvPr>
        </p:nvSpPr>
        <p:spPr/>
        <p:txBody>
          <a:bodyPr/>
          <a:lstStyle/>
          <a:p>
            <a:r>
              <a:rPr lang="en-US" dirty="0"/>
              <a:t>Main Topics for Exam 1</a:t>
            </a:r>
          </a:p>
        </p:txBody>
      </p:sp>
      <p:sp>
        <p:nvSpPr>
          <p:cNvPr id="3" name="Content Placeholder 2">
            <a:extLst>
              <a:ext uri="{FF2B5EF4-FFF2-40B4-BE49-F238E27FC236}">
                <a16:creationId xmlns:a16="http://schemas.microsoft.com/office/drawing/2014/main" id="{4605DE26-6169-43CE-8EAA-C7CFBA73EE5C}"/>
              </a:ext>
            </a:extLst>
          </p:cNvPr>
          <p:cNvSpPr>
            <a:spLocks noGrp="1"/>
          </p:cNvSpPr>
          <p:nvPr>
            <p:ph idx="1"/>
          </p:nvPr>
        </p:nvSpPr>
        <p:spPr>
          <a:xfrm>
            <a:off x="228600" y="1280160"/>
            <a:ext cx="5867400" cy="5196840"/>
          </a:xfrm>
        </p:spPr>
        <p:txBody>
          <a:bodyPr/>
          <a:lstStyle/>
          <a:p>
            <a:r>
              <a:rPr lang="en-US" dirty="0"/>
              <a:t>Voltage, current, and resistance</a:t>
            </a:r>
          </a:p>
          <a:p>
            <a:r>
              <a:rPr lang="en-US" dirty="0"/>
              <a:t>Ohm’s law, KVL, KCL</a:t>
            </a:r>
          </a:p>
          <a:p>
            <a:r>
              <a:rPr lang="en-US" dirty="0"/>
              <a:t>Power and sources</a:t>
            </a:r>
          </a:p>
          <a:p>
            <a:r>
              <a:rPr lang="en-US" dirty="0"/>
              <a:t>Open, short, parallel, series</a:t>
            </a:r>
          </a:p>
          <a:p>
            <a:r>
              <a:rPr lang="en-US" dirty="0"/>
              <a:t>Voltage dividers, current dividers</a:t>
            </a:r>
          </a:p>
          <a:p>
            <a:r>
              <a:rPr lang="en-US" dirty="0"/>
              <a:t>Wye-delta transformation</a:t>
            </a:r>
          </a:p>
          <a:p>
            <a:r>
              <a:rPr lang="en-US" dirty="0"/>
              <a:t>Node-voltage circuit analysis method</a:t>
            </a:r>
          </a:p>
          <a:p>
            <a:r>
              <a:rPr lang="en-US" dirty="0"/>
              <a:t>Mesh-current circuit analysis method</a:t>
            </a:r>
          </a:p>
          <a:p>
            <a:r>
              <a:rPr lang="en-US" dirty="0"/>
              <a:t>Superposition</a:t>
            </a:r>
          </a:p>
          <a:p>
            <a:r>
              <a:rPr lang="en-US" dirty="0"/>
              <a:t>Thevenin and Norton equivalents</a:t>
            </a:r>
          </a:p>
          <a:p>
            <a:r>
              <a:rPr lang="en-US" dirty="0"/>
              <a:t>Source transformations</a:t>
            </a:r>
          </a:p>
          <a:p>
            <a:r>
              <a:rPr lang="en-US" dirty="0"/>
              <a:t>Maximum power transfer</a:t>
            </a:r>
          </a:p>
        </p:txBody>
      </p:sp>
      <p:sp>
        <p:nvSpPr>
          <p:cNvPr id="4" name="TextBox 3">
            <a:extLst>
              <a:ext uri="{FF2B5EF4-FFF2-40B4-BE49-F238E27FC236}">
                <a16:creationId xmlns:a16="http://schemas.microsoft.com/office/drawing/2014/main" id="{6FC55091-17BA-473D-9A09-8BC65B540D0E}"/>
              </a:ext>
            </a:extLst>
          </p:cNvPr>
          <p:cNvSpPr txBox="1"/>
          <p:nvPr/>
        </p:nvSpPr>
        <p:spPr>
          <a:xfrm>
            <a:off x="6324600" y="1770310"/>
            <a:ext cx="5181599" cy="4216539"/>
          </a:xfrm>
          <a:prstGeom prst="rect">
            <a:avLst/>
          </a:prstGeom>
          <a:solidFill>
            <a:srgbClr val="D6D2C4"/>
          </a:solidFill>
        </p:spPr>
        <p:txBody>
          <a:bodyPr wrap="square" rtlCol="0">
            <a:spAutoFit/>
          </a:bodyPr>
          <a:lstStyle/>
          <a:p>
            <a:pPr algn="l"/>
            <a:r>
              <a:rPr lang="en-US" sz="2000" b="1" dirty="0">
                <a:latin typeface="+mj-lt"/>
              </a:rPr>
              <a:t>Exam 1</a:t>
            </a:r>
          </a:p>
          <a:p>
            <a:pPr marL="285750" indent="-285750" algn="l">
              <a:buFont typeface="Arial" panose="020B0604020202020204" pitchFamily="34" charset="0"/>
              <a:buChar char="•"/>
            </a:pPr>
            <a:r>
              <a:rPr lang="en-US" sz="2000" dirty="0">
                <a:latin typeface="+mj-lt"/>
              </a:rPr>
              <a:t>Feb 16</a:t>
            </a:r>
            <a:r>
              <a:rPr lang="en-US" sz="2000" baseline="30000" dirty="0">
                <a:latin typeface="+mj-lt"/>
              </a:rPr>
              <a:t>th</a:t>
            </a:r>
            <a:r>
              <a:rPr lang="en-US" sz="2000" dirty="0">
                <a:latin typeface="+mj-lt"/>
              </a:rPr>
              <a:t>, 2022 at 4pm in class</a:t>
            </a:r>
          </a:p>
          <a:p>
            <a:pPr marL="285750" indent="-285750" algn="l">
              <a:buFont typeface="Arial" panose="020B0604020202020204" pitchFamily="34" charset="0"/>
              <a:buChar char="•"/>
            </a:pPr>
            <a:r>
              <a:rPr lang="en-US" sz="2000" dirty="0">
                <a:latin typeface="+mj-lt"/>
              </a:rPr>
              <a:t>75 minutes</a:t>
            </a:r>
          </a:p>
          <a:p>
            <a:pPr marL="285750" indent="-285750" algn="l">
              <a:buFont typeface="Arial" panose="020B0604020202020204" pitchFamily="34" charset="0"/>
              <a:buChar char="•"/>
            </a:pPr>
            <a:r>
              <a:rPr lang="en-US" sz="2000" dirty="0">
                <a:latin typeface="+mj-lt"/>
              </a:rPr>
              <a:t>Covers anything through today’s class, including problem solving and conceptual material</a:t>
            </a:r>
          </a:p>
          <a:p>
            <a:pPr marL="285750" indent="-285750" algn="l">
              <a:buFont typeface="Arial" panose="020B0604020202020204" pitchFamily="34" charset="0"/>
              <a:buChar char="•"/>
            </a:pPr>
            <a:r>
              <a:rPr lang="en-US" sz="2000" dirty="0">
                <a:latin typeface="+mj-lt"/>
              </a:rPr>
              <a:t>You may have one handwritten 8.5”x11” </a:t>
            </a:r>
            <a:r>
              <a:rPr lang="en-US" sz="2000" dirty="0" err="1">
                <a:latin typeface="+mj-lt"/>
              </a:rPr>
              <a:t>notesheet</a:t>
            </a:r>
            <a:r>
              <a:rPr lang="en-US" sz="2000" dirty="0">
                <a:latin typeface="+mj-lt"/>
              </a:rPr>
              <a:t> front and back</a:t>
            </a:r>
          </a:p>
          <a:p>
            <a:pPr marL="285750" indent="-285750" algn="l">
              <a:buFont typeface="Arial" panose="020B0604020202020204" pitchFamily="34" charset="0"/>
              <a:buChar char="•"/>
            </a:pPr>
            <a:r>
              <a:rPr lang="en-US" sz="2000" dirty="0">
                <a:latin typeface="+mj-lt"/>
              </a:rPr>
              <a:t>Aggie Honor Code</a:t>
            </a:r>
          </a:p>
          <a:p>
            <a:pPr marL="285750" indent="-285750" algn="l">
              <a:buFont typeface="Arial" panose="020B0604020202020204" pitchFamily="34" charset="0"/>
              <a:buChar char="•"/>
            </a:pPr>
            <a:r>
              <a:rPr lang="en-US" sz="2000" dirty="0">
                <a:latin typeface="+mj-lt"/>
              </a:rPr>
              <a:t>Next class, Feb 9</a:t>
            </a:r>
            <a:r>
              <a:rPr lang="en-US" sz="2000" baseline="30000" dirty="0">
                <a:latin typeface="+mj-lt"/>
              </a:rPr>
              <a:t>th</a:t>
            </a:r>
            <a:r>
              <a:rPr lang="en-US" sz="2000" dirty="0">
                <a:latin typeface="+mj-lt"/>
              </a:rPr>
              <a:t>, is a review class</a:t>
            </a:r>
          </a:p>
          <a:p>
            <a:pPr marL="285750" indent="-285750" algn="l">
              <a:buFont typeface="Arial" panose="020B0604020202020204" pitchFamily="34" charset="0"/>
              <a:buChar char="•"/>
            </a:pPr>
            <a:r>
              <a:rPr lang="en-US" sz="2000" dirty="0">
                <a:latin typeface="+mj-lt"/>
              </a:rPr>
              <a:t>Monday, Feb 14</a:t>
            </a:r>
            <a:r>
              <a:rPr lang="en-US" sz="2000" baseline="30000" dirty="0">
                <a:latin typeface="+mj-lt"/>
              </a:rPr>
              <a:t>th</a:t>
            </a:r>
            <a:r>
              <a:rPr lang="en-US" sz="2000" dirty="0">
                <a:latin typeface="+mj-lt"/>
              </a:rPr>
              <a:t>, is new material that won’t be on Exam 1</a:t>
            </a:r>
          </a:p>
        </p:txBody>
      </p:sp>
    </p:spTree>
    <p:extLst>
      <p:ext uri="{BB962C8B-B14F-4D97-AF65-F5344CB8AC3E}">
        <p14:creationId xmlns:p14="http://schemas.microsoft.com/office/powerpoint/2010/main" val="268247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Operational Amplifiers (Op-Amps)</a:t>
            </a:r>
          </a:p>
        </p:txBody>
      </p:sp>
      <p:sp>
        <p:nvSpPr>
          <p:cNvPr id="6" name="Content Placeholder 5">
            <a:extLst>
              <a:ext uri="{FF2B5EF4-FFF2-40B4-BE49-F238E27FC236}">
                <a16:creationId xmlns:a16="http://schemas.microsoft.com/office/drawing/2014/main" id="{02B2D3E1-3B34-43EA-AB95-E51570C253E7}"/>
              </a:ext>
            </a:extLst>
          </p:cNvPr>
          <p:cNvSpPr>
            <a:spLocks noGrp="1"/>
          </p:cNvSpPr>
          <p:nvPr>
            <p:ph idx="1"/>
          </p:nvPr>
        </p:nvSpPr>
        <p:spPr>
          <a:xfrm>
            <a:off x="228600" y="1280160"/>
            <a:ext cx="5628290" cy="5196840"/>
          </a:xfrm>
        </p:spPr>
        <p:txBody>
          <a:bodyPr/>
          <a:lstStyle/>
          <a:p>
            <a:r>
              <a:rPr lang="en-US" dirty="0"/>
              <a:t>An operational amplifier (Op Amp) is an amplification circuit that is commonly used in a wide variety of applications.  Its schematic diagram is as shown and has 5 terminals:</a:t>
            </a:r>
          </a:p>
          <a:p>
            <a:pPr marL="1712913" indent="-342900">
              <a:buAutoNum type="arabicParenR"/>
            </a:pPr>
            <a:r>
              <a:rPr lang="en-US" dirty="0"/>
              <a:t>Inverting input (-)</a:t>
            </a:r>
          </a:p>
          <a:p>
            <a:pPr marL="1712913" indent="-342900">
              <a:buAutoNum type="arabicParenR"/>
            </a:pPr>
            <a:r>
              <a:rPr lang="en-US" dirty="0"/>
              <a:t>Non-inverting input (+)</a:t>
            </a:r>
          </a:p>
          <a:p>
            <a:pPr marL="1712913" indent="-342900">
              <a:buAutoNum type="arabicParenR"/>
            </a:pPr>
            <a:r>
              <a:rPr lang="en-US" dirty="0"/>
              <a:t>Positive power supply</a:t>
            </a:r>
          </a:p>
          <a:p>
            <a:pPr marL="1712913" indent="-342900">
              <a:buAutoNum type="arabicParenR"/>
            </a:pPr>
            <a:r>
              <a:rPr lang="en-US" dirty="0"/>
              <a:t>Negative power supply</a:t>
            </a:r>
          </a:p>
          <a:p>
            <a:pPr marL="1712913" indent="-342900">
              <a:buAutoNum type="arabicParenR"/>
            </a:pPr>
            <a:r>
              <a:rPr lang="en-US" dirty="0"/>
              <a:t>Output</a:t>
            </a:r>
          </a:p>
          <a:p>
            <a:r>
              <a:rPr lang="en-US" dirty="0"/>
              <a:t>Op amps are typically integrated onto a chip like the one shown here.  </a:t>
            </a:r>
          </a:p>
          <a:p>
            <a:r>
              <a:rPr lang="en-US" dirty="0"/>
              <a:t>Internally, they consist of a number of transistors, but we will not concern ourselves with the internal workings in this course.</a:t>
            </a:r>
          </a:p>
        </p:txBody>
      </p:sp>
      <p:grpSp>
        <p:nvGrpSpPr>
          <p:cNvPr id="14336" name="Group 14335"/>
          <p:cNvGrpSpPr/>
          <p:nvPr/>
        </p:nvGrpSpPr>
        <p:grpSpPr>
          <a:xfrm>
            <a:off x="6314090" y="1371600"/>
            <a:ext cx="3972910" cy="3146488"/>
            <a:chOff x="4682360" y="1219200"/>
            <a:chExt cx="3972910" cy="3146488"/>
          </a:xfrm>
        </p:grpSpPr>
        <p:grpSp>
          <p:nvGrpSpPr>
            <p:cNvPr id="16" name="Group 15"/>
            <p:cNvGrpSpPr/>
            <p:nvPr/>
          </p:nvGrpSpPr>
          <p:grpSpPr>
            <a:xfrm>
              <a:off x="5638800" y="2011681"/>
              <a:ext cx="2133600" cy="1493519"/>
              <a:chOff x="5257800" y="1935480"/>
              <a:chExt cx="2133600" cy="1493519"/>
            </a:xfrm>
          </p:grpSpPr>
          <p:cxnSp>
            <p:nvCxnSpPr>
              <p:cNvPr id="5" name="Straight Connector 4"/>
              <p:cNvCxnSpPr/>
              <p:nvPr/>
            </p:nvCxnSpPr>
            <p:spPr>
              <a:xfrm>
                <a:off x="5791200" y="2209800"/>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791200" y="220980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800397" y="270510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5257800" y="2457450"/>
                <a:ext cx="655319" cy="76200"/>
                <a:chOff x="6172200" y="1752600"/>
                <a:chExt cx="655319" cy="76200"/>
              </a:xfrm>
            </p:grpSpPr>
            <p:sp>
              <p:nvSpPr>
                <p:cNvPr id="8" name="Oval 7"/>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8"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5257800" y="2895600"/>
                <a:ext cx="655319" cy="76200"/>
                <a:chOff x="6172200" y="1752600"/>
                <a:chExt cx="655319" cy="76200"/>
              </a:xfrm>
            </p:grpSpPr>
            <p:sp>
              <p:nvSpPr>
                <p:cNvPr id="21" name="Oval 20"/>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endCxn id="21"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rot="5400000">
                <a:off x="6111240" y="2225040"/>
                <a:ext cx="655319" cy="76200"/>
                <a:chOff x="6172200" y="1752600"/>
                <a:chExt cx="655319" cy="76200"/>
              </a:xfrm>
            </p:grpSpPr>
            <p:sp>
              <p:nvSpPr>
                <p:cNvPr id="24" name="Oval 23"/>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endCxn id="24"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16200000" flipV="1">
                <a:off x="6111241" y="3063240"/>
                <a:ext cx="655319" cy="76200"/>
                <a:chOff x="6172200" y="1752600"/>
                <a:chExt cx="655319" cy="76200"/>
              </a:xfrm>
            </p:grpSpPr>
            <p:sp>
              <p:nvSpPr>
                <p:cNvPr id="27" name="Oval 26"/>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endCxn id="27"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flipH="1">
                <a:off x="6736081" y="2667000"/>
                <a:ext cx="655319" cy="76200"/>
                <a:chOff x="6172200" y="1752600"/>
                <a:chExt cx="655319" cy="76200"/>
              </a:xfrm>
            </p:grpSpPr>
            <p:sp>
              <p:nvSpPr>
                <p:cNvPr id="30" name="Oval 29"/>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endCxn id="30"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5867400" y="2308178"/>
                <a:ext cx="342900" cy="369332"/>
              </a:xfrm>
              <a:prstGeom prst="rect">
                <a:avLst/>
              </a:prstGeom>
              <a:noFill/>
            </p:spPr>
            <p:txBody>
              <a:bodyPr wrap="square" rtlCol="0">
                <a:spAutoFit/>
              </a:bodyPr>
              <a:lstStyle/>
              <a:p>
                <a:r>
                  <a:rPr lang="en-US" sz="1800" dirty="0"/>
                  <a:t>+</a:t>
                </a:r>
              </a:p>
            </p:txBody>
          </p:sp>
          <p:sp>
            <p:nvSpPr>
              <p:cNvPr id="14" name="TextBox 13"/>
              <p:cNvSpPr txBox="1"/>
              <p:nvPr/>
            </p:nvSpPr>
            <p:spPr>
              <a:xfrm>
                <a:off x="5888420" y="2633998"/>
                <a:ext cx="295603" cy="369332"/>
              </a:xfrm>
              <a:prstGeom prst="rect">
                <a:avLst/>
              </a:prstGeom>
              <a:noFill/>
            </p:spPr>
            <p:txBody>
              <a:bodyPr wrap="square" rtlCol="0">
                <a:spAutoFit/>
              </a:bodyPr>
              <a:lstStyle/>
              <a:p>
                <a:r>
                  <a:rPr lang="en-US" sz="1800" dirty="0"/>
                  <a:t>_</a:t>
                </a:r>
              </a:p>
            </p:txBody>
          </p:sp>
        </p:grpSp>
        <p:sp>
          <p:nvSpPr>
            <p:cNvPr id="17" name="TextBox 16"/>
            <p:cNvSpPr txBox="1"/>
            <p:nvPr/>
          </p:nvSpPr>
          <p:spPr>
            <a:xfrm>
              <a:off x="6324600" y="1219200"/>
              <a:ext cx="1043941" cy="929485"/>
            </a:xfrm>
            <a:prstGeom prst="rect">
              <a:avLst/>
            </a:prstGeom>
            <a:noFill/>
          </p:spPr>
          <p:txBody>
            <a:bodyPr wrap="square" rtlCol="0">
              <a:spAutoFit/>
            </a:bodyPr>
            <a:lstStyle/>
            <a:p>
              <a:pPr algn="ctr"/>
              <a:r>
                <a:rPr lang="en-US" sz="1600" dirty="0">
                  <a:latin typeface="+mj-lt"/>
                </a:rPr>
                <a:t>Positive</a:t>
              </a:r>
            </a:p>
            <a:p>
              <a:pPr algn="ctr"/>
              <a:r>
                <a:rPr lang="en-US" sz="1600" dirty="0">
                  <a:latin typeface="+mj-lt"/>
                </a:rPr>
                <a:t>Power</a:t>
              </a:r>
            </a:p>
            <a:p>
              <a:pPr algn="ctr"/>
              <a:r>
                <a:rPr lang="en-US" sz="1600" dirty="0">
                  <a:latin typeface="+mj-lt"/>
                </a:rPr>
                <a:t>Supply</a:t>
              </a:r>
            </a:p>
          </p:txBody>
        </p:sp>
        <p:sp>
          <p:nvSpPr>
            <p:cNvPr id="38" name="TextBox 37"/>
            <p:cNvSpPr txBox="1"/>
            <p:nvPr/>
          </p:nvSpPr>
          <p:spPr>
            <a:xfrm>
              <a:off x="6324600" y="3436203"/>
              <a:ext cx="1043941" cy="929485"/>
            </a:xfrm>
            <a:prstGeom prst="rect">
              <a:avLst/>
            </a:prstGeom>
            <a:noFill/>
          </p:spPr>
          <p:txBody>
            <a:bodyPr wrap="square" rtlCol="0">
              <a:spAutoFit/>
            </a:bodyPr>
            <a:lstStyle/>
            <a:p>
              <a:pPr algn="ctr"/>
              <a:r>
                <a:rPr lang="en-US" sz="1600" dirty="0">
                  <a:latin typeface="+mj-lt"/>
                </a:rPr>
                <a:t>Negative</a:t>
              </a:r>
            </a:p>
            <a:p>
              <a:pPr algn="ctr"/>
              <a:r>
                <a:rPr lang="en-US" sz="1600" dirty="0">
                  <a:latin typeface="+mj-lt"/>
                </a:rPr>
                <a:t>Power</a:t>
              </a:r>
            </a:p>
            <a:p>
              <a:pPr algn="ctr"/>
              <a:r>
                <a:rPr lang="en-US" sz="1600" dirty="0">
                  <a:latin typeface="+mj-lt"/>
                </a:rPr>
                <a:t>Supply</a:t>
              </a:r>
            </a:p>
          </p:txBody>
        </p:sp>
        <p:sp>
          <p:nvSpPr>
            <p:cNvPr id="18" name="TextBox 17"/>
            <p:cNvSpPr txBox="1"/>
            <p:nvPr/>
          </p:nvSpPr>
          <p:spPr>
            <a:xfrm>
              <a:off x="4693919" y="2844225"/>
              <a:ext cx="1021081" cy="634020"/>
            </a:xfrm>
            <a:prstGeom prst="rect">
              <a:avLst/>
            </a:prstGeom>
            <a:noFill/>
          </p:spPr>
          <p:txBody>
            <a:bodyPr wrap="square" rtlCol="0">
              <a:spAutoFit/>
            </a:bodyPr>
            <a:lstStyle/>
            <a:p>
              <a:pPr algn="ctr"/>
              <a:r>
                <a:rPr lang="en-US" sz="1600" dirty="0">
                  <a:latin typeface="+mj-lt"/>
                </a:rPr>
                <a:t>Inverting </a:t>
              </a:r>
            </a:p>
            <a:p>
              <a:pPr algn="ctr"/>
              <a:r>
                <a:rPr lang="en-US" sz="1600" dirty="0">
                  <a:latin typeface="+mj-lt"/>
                </a:rPr>
                <a:t>Input</a:t>
              </a:r>
            </a:p>
          </p:txBody>
        </p:sp>
        <p:sp>
          <p:nvSpPr>
            <p:cNvPr id="39" name="TextBox 38"/>
            <p:cNvSpPr txBox="1"/>
            <p:nvPr/>
          </p:nvSpPr>
          <p:spPr>
            <a:xfrm>
              <a:off x="4682360" y="1905000"/>
              <a:ext cx="1021081" cy="880241"/>
            </a:xfrm>
            <a:prstGeom prst="rect">
              <a:avLst/>
            </a:prstGeom>
            <a:noFill/>
          </p:spPr>
          <p:txBody>
            <a:bodyPr wrap="square" rtlCol="0">
              <a:spAutoFit/>
            </a:bodyPr>
            <a:lstStyle/>
            <a:p>
              <a:pPr algn="ctr"/>
              <a:r>
                <a:rPr lang="en-US" sz="1600" dirty="0">
                  <a:latin typeface="+mj-lt"/>
                </a:rPr>
                <a:t>Non-inverting </a:t>
              </a:r>
            </a:p>
            <a:p>
              <a:pPr algn="ctr"/>
              <a:r>
                <a:rPr lang="en-US" sz="1600" dirty="0">
                  <a:latin typeface="+mj-lt"/>
                </a:rPr>
                <a:t>Input</a:t>
              </a:r>
            </a:p>
          </p:txBody>
        </p:sp>
        <p:sp>
          <p:nvSpPr>
            <p:cNvPr id="19" name="TextBox 18"/>
            <p:cNvSpPr txBox="1"/>
            <p:nvPr/>
          </p:nvSpPr>
          <p:spPr>
            <a:xfrm>
              <a:off x="7817070" y="2612226"/>
              <a:ext cx="838200" cy="338554"/>
            </a:xfrm>
            <a:prstGeom prst="rect">
              <a:avLst/>
            </a:prstGeom>
            <a:noFill/>
          </p:spPr>
          <p:txBody>
            <a:bodyPr wrap="square" rtlCol="0">
              <a:spAutoFit/>
            </a:bodyPr>
            <a:lstStyle/>
            <a:p>
              <a:r>
                <a:rPr lang="en-US" sz="1600" dirty="0">
                  <a:latin typeface="+mj-lt"/>
                </a:rPr>
                <a:t>Output</a:t>
              </a:r>
            </a:p>
          </p:txBody>
        </p:sp>
      </p:grpSp>
      <p:pic>
        <p:nvPicPr>
          <p:cNvPr id="1026" name="Picture 2" descr="http://www.facstaff.bucknell.edu/mastascu/elessonsHTML/OpAmps/OpAmp2A04.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5288" y="4343402"/>
            <a:ext cx="1962883" cy="21598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2.gstatic.com/images?q=tbn:ANd9GcRhNXixE13Gubt4ha1walT6ao5ac7m96vuQBsguf3aDNTGEG8B5-QPFJw">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91800" y="1917453"/>
            <a:ext cx="1172943" cy="11305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upload.wikimedia.org/wikipedia/commons/thumb/b/b1/741_op-amp_schematic.svg/640px-741_op-amp_schematic.svg.pn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00271" y="4750354"/>
            <a:ext cx="2590800" cy="1599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88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Op-Amp Voltages and Currents</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1C5352F9-9A2C-46F6-AF34-8480BC7BC250}"/>
                  </a:ext>
                </a:extLst>
              </p:cNvPr>
              <p:cNvSpPr>
                <a:spLocks noGrp="1"/>
              </p:cNvSpPr>
              <p:nvPr>
                <p:ph idx="1"/>
              </p:nvPr>
            </p:nvSpPr>
            <p:spPr/>
            <p:txBody>
              <a:bodyPr/>
              <a:lstStyle/>
              <a:p>
                <a:r>
                  <a:rPr lang="en-US" dirty="0"/>
                  <a:t>The voltages and currents associated with an op-amp are defined as shown (assuming supply voltages of </a:t>
                </a:r>
                <a14:m>
                  <m:oMath xmlns:m="http://schemas.openxmlformats.org/officeDocument/2006/math">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𝐶𝐶</m:t>
                        </m:r>
                      </m:sub>
                    </m:sSub>
                  </m:oMath>
                </a14:m>
                <a:r>
                  <a:rPr lang="en-US" dirty="0"/>
                  <a:t> and </a:t>
                </a:r>
                <a14:m>
                  <m:oMath xmlns:m="http://schemas.openxmlformats.org/officeDocument/2006/math">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𝐶𝐶</m:t>
                        </m:r>
                      </m:sub>
                    </m:sSub>
                    <m:r>
                      <a:rPr lang="en-US" i="1">
                        <a:latin typeface="Cambria Math"/>
                      </a:rPr>
                      <m:t>.)</m:t>
                    </m:r>
                  </m:oMath>
                </a14:m>
                <a:endParaRPr lang="en-US" dirty="0"/>
              </a:p>
              <a:p>
                <a:endParaRPr lang="en-US" dirty="0"/>
              </a:p>
            </p:txBody>
          </p:sp>
        </mc:Choice>
        <mc:Fallback xmlns="">
          <p:sp>
            <p:nvSpPr>
              <p:cNvPr id="12" name="Content Placeholder 11">
                <a:extLst>
                  <a:ext uri="{FF2B5EF4-FFF2-40B4-BE49-F238E27FC236}">
                    <a16:creationId xmlns:a16="http://schemas.microsoft.com/office/drawing/2014/main" id="{1C5352F9-9A2C-46F6-AF34-8480BC7BC250}"/>
                  </a:ext>
                </a:extLst>
              </p:cNvPr>
              <p:cNvSpPr>
                <a:spLocks noGrp="1" noRot="1" noChangeAspect="1" noMove="1" noResize="1" noEditPoints="1" noAdjustHandles="1" noChangeArrowheads="1" noChangeShapeType="1" noTextEdit="1"/>
              </p:cNvSpPr>
              <p:nvPr>
                <p:ph idx="1"/>
              </p:nvPr>
            </p:nvSpPr>
            <p:spPr>
              <a:blipFill>
                <a:blip r:embed="rId3"/>
                <a:stretch>
                  <a:fillRect l="-504" t="-469"/>
                </a:stretch>
              </a:blipFill>
            </p:spPr>
            <p:txBody>
              <a:bodyPr/>
              <a:lstStyle/>
              <a:p>
                <a:r>
                  <a:rPr lang="en-US">
                    <a:noFill/>
                  </a:rPr>
                  <a:t> </a:t>
                </a:r>
              </a:p>
            </p:txBody>
          </p:sp>
        </mc:Fallback>
      </mc:AlternateContent>
      <p:cxnSp>
        <p:nvCxnSpPr>
          <p:cNvPr id="5" name="Straight Connector 4"/>
          <p:cNvCxnSpPr/>
          <p:nvPr/>
        </p:nvCxnSpPr>
        <p:spPr>
          <a:xfrm>
            <a:off x="7734298" y="2955836"/>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734298" y="295583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743495" y="345113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810499" y="320348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p:cNvCxnSpPr>
            <a:endCxn id="8" idx="6"/>
          </p:cNvCxnSpPr>
          <p:nvPr/>
        </p:nvCxnSpPr>
        <p:spPr>
          <a:xfrm>
            <a:off x="6473059" y="3241586"/>
            <a:ext cx="138315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7200899" y="3641636"/>
            <a:ext cx="655319" cy="76200"/>
            <a:chOff x="6172200" y="1752600"/>
            <a:chExt cx="655319" cy="76200"/>
          </a:xfrm>
        </p:grpSpPr>
        <p:sp>
          <p:nvSpPr>
            <p:cNvPr id="21" name="Oval 20"/>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2" name="Straight Connector 21"/>
            <p:cNvCxnSpPr>
              <a:endCxn id="21"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rot="5400000">
            <a:off x="8054339" y="2971076"/>
            <a:ext cx="655319" cy="76200"/>
            <a:chOff x="6172200" y="1752600"/>
            <a:chExt cx="655319" cy="76200"/>
          </a:xfrm>
        </p:grpSpPr>
        <p:sp>
          <p:nvSpPr>
            <p:cNvPr id="24" name="Oval 23"/>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5" name="Straight Connector 24"/>
            <p:cNvCxnSpPr>
              <a:endCxn id="24"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16200000" flipV="1">
            <a:off x="8054340" y="3809276"/>
            <a:ext cx="655319" cy="76200"/>
            <a:chOff x="6172200" y="1752600"/>
            <a:chExt cx="655319" cy="76200"/>
          </a:xfrm>
        </p:grpSpPr>
        <p:sp>
          <p:nvSpPr>
            <p:cNvPr id="27" name="Oval 26"/>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8" name="Straight Connector 27"/>
            <p:cNvCxnSpPr>
              <a:endCxn id="27"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flipH="1">
            <a:off x="8679180" y="3413036"/>
            <a:ext cx="655319" cy="76200"/>
            <a:chOff x="6172200" y="1752600"/>
            <a:chExt cx="655319" cy="76200"/>
          </a:xfrm>
        </p:grpSpPr>
        <p:sp>
          <p:nvSpPr>
            <p:cNvPr id="30" name="Oval 29"/>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1" name="Straight Connector 30"/>
            <p:cNvCxnSpPr>
              <a:endCxn id="30"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7810498" y="3054214"/>
            <a:ext cx="342900" cy="369332"/>
          </a:xfrm>
          <a:prstGeom prst="rect">
            <a:avLst/>
          </a:prstGeom>
          <a:noFill/>
        </p:spPr>
        <p:txBody>
          <a:bodyPr wrap="square" rtlCol="0">
            <a:spAutoFit/>
          </a:bodyPr>
          <a:lstStyle/>
          <a:p>
            <a:r>
              <a:rPr lang="en-US" sz="1800" dirty="0"/>
              <a:t>+</a:t>
            </a:r>
          </a:p>
        </p:txBody>
      </p:sp>
      <p:sp>
        <p:nvSpPr>
          <p:cNvPr id="14" name="TextBox 13"/>
          <p:cNvSpPr txBox="1"/>
          <p:nvPr/>
        </p:nvSpPr>
        <p:spPr>
          <a:xfrm>
            <a:off x="7831519" y="3380034"/>
            <a:ext cx="295603" cy="369332"/>
          </a:xfrm>
          <a:prstGeom prst="rect">
            <a:avLst/>
          </a:prstGeom>
          <a:noFill/>
        </p:spPr>
        <p:txBody>
          <a:bodyPr wrap="square" rtlCol="0">
            <a:spAutoFit/>
          </a:bodyPr>
          <a:lstStyle/>
          <a:p>
            <a:r>
              <a:rPr lang="en-US" sz="1800" dirty="0"/>
              <a:t>_</a:t>
            </a:r>
          </a:p>
        </p:txBody>
      </p:sp>
      <p:grpSp>
        <p:nvGrpSpPr>
          <p:cNvPr id="9" name="Group 8"/>
          <p:cNvGrpSpPr/>
          <p:nvPr/>
        </p:nvGrpSpPr>
        <p:grpSpPr>
          <a:xfrm>
            <a:off x="10301448" y="3413035"/>
            <a:ext cx="990600" cy="838200"/>
            <a:chOff x="1263870" y="2590800"/>
            <a:chExt cx="990600" cy="838200"/>
          </a:xfrm>
        </p:grpSpPr>
        <p:sp>
          <p:nvSpPr>
            <p:cNvPr id="3" name="TextBox 2"/>
            <p:cNvSpPr txBox="1"/>
            <p:nvPr/>
          </p:nvSpPr>
          <p:spPr>
            <a:xfrm>
              <a:off x="1600200" y="2590800"/>
              <a:ext cx="304800" cy="369332"/>
            </a:xfrm>
            <a:prstGeom prst="rect">
              <a:avLst/>
            </a:prstGeom>
            <a:noFill/>
          </p:spPr>
          <p:txBody>
            <a:bodyPr wrap="square" rtlCol="0">
              <a:spAutoFit/>
            </a:bodyPr>
            <a:lstStyle/>
            <a:p>
              <a:r>
                <a:rPr lang="en-US" sz="1800" dirty="0"/>
                <a:t>+</a:t>
              </a:r>
            </a:p>
          </p:txBody>
        </p:sp>
        <mc:AlternateContent xmlns:mc="http://schemas.openxmlformats.org/markup-compatibility/2006" xmlns:a14="http://schemas.microsoft.com/office/drawing/2010/main">
          <mc:Choice Requires="a14">
            <p:sp>
              <p:nvSpPr>
                <p:cNvPr id="4" name="TextBox 3"/>
                <p:cNvSpPr txBox="1"/>
                <p:nvPr/>
              </p:nvSpPr>
              <p:spPr>
                <a:xfrm>
                  <a:off x="1263870" y="2853560"/>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4" name="TextBox 3"/>
                <p:cNvSpPr txBox="1">
                  <a:spLocks noRot="1" noChangeAspect="1" noMove="1" noResize="1" noEditPoints="1" noAdjustHandles="1" noChangeArrowheads="1" noChangeShapeType="1" noTextEdit="1"/>
                </p:cNvSpPr>
                <p:nvPr/>
              </p:nvSpPr>
              <p:spPr>
                <a:xfrm>
                  <a:off x="1263870" y="2853560"/>
                  <a:ext cx="990600" cy="369332"/>
                </a:xfrm>
                <a:prstGeom prst="rect">
                  <a:avLst/>
                </a:prstGeom>
                <a:blipFill>
                  <a:blip r:embed="rId4"/>
                  <a:stretch>
                    <a:fillRect/>
                  </a:stretch>
                </a:blipFill>
              </p:spPr>
              <p:txBody>
                <a:bodyPr/>
                <a:lstStyle/>
                <a:p>
                  <a:r>
                    <a:rPr lang="en-US">
                      <a:noFill/>
                    </a:rPr>
                    <a:t> </a:t>
                  </a:r>
                </a:p>
              </p:txBody>
            </p:sp>
          </mc:Fallback>
        </mc:AlternateContent>
        <p:sp>
          <p:nvSpPr>
            <p:cNvPr id="6" name="TextBox 5"/>
            <p:cNvSpPr txBox="1"/>
            <p:nvPr/>
          </p:nvSpPr>
          <p:spPr>
            <a:xfrm>
              <a:off x="1589690" y="3059668"/>
              <a:ext cx="381000" cy="369332"/>
            </a:xfrm>
            <a:prstGeom prst="rect">
              <a:avLst/>
            </a:prstGeom>
            <a:noFill/>
          </p:spPr>
          <p:txBody>
            <a:bodyPr wrap="square" rtlCol="0">
              <a:spAutoFit/>
            </a:bodyPr>
            <a:lstStyle/>
            <a:p>
              <a:r>
                <a:rPr lang="en-US" sz="1800" dirty="0"/>
                <a:t>_</a:t>
              </a:r>
            </a:p>
          </p:txBody>
        </p:sp>
      </p:grpSp>
      <p:grpSp>
        <p:nvGrpSpPr>
          <p:cNvPr id="10" name="Group 9"/>
          <p:cNvGrpSpPr/>
          <p:nvPr/>
        </p:nvGrpSpPr>
        <p:grpSpPr>
          <a:xfrm>
            <a:off x="7463658" y="3794036"/>
            <a:ext cx="990600" cy="1241799"/>
            <a:chOff x="5543680" y="2307020"/>
            <a:chExt cx="990600" cy="1241799"/>
          </a:xfrm>
        </p:grpSpPr>
        <p:sp>
          <p:nvSpPr>
            <p:cNvPr id="41" name="TextBox 40"/>
            <p:cNvSpPr txBox="1"/>
            <p:nvPr/>
          </p:nvSpPr>
          <p:spPr>
            <a:xfrm>
              <a:off x="5880010" y="3179487"/>
              <a:ext cx="304800" cy="369332"/>
            </a:xfrm>
            <a:prstGeom prst="rect">
              <a:avLst/>
            </a:prstGeom>
            <a:noFill/>
          </p:spPr>
          <p:txBody>
            <a:bodyPr wrap="square" rtlCol="0">
              <a:spAutoFit/>
            </a:bodyPr>
            <a:lstStyle/>
            <a:p>
              <a:r>
                <a:rPr lang="en-US" sz="1800" dirty="0"/>
                <a:t>+</a:t>
              </a:r>
            </a:p>
          </p:txBody>
        </p:sp>
        <mc:AlternateContent xmlns:mc="http://schemas.openxmlformats.org/markup-compatibility/2006" xmlns:a14="http://schemas.microsoft.com/office/drawing/2010/main">
          <mc:Choice Requires="a14">
            <p:sp>
              <p:nvSpPr>
                <p:cNvPr id="42" name="TextBox 41"/>
                <p:cNvSpPr txBox="1"/>
                <p:nvPr/>
              </p:nvSpPr>
              <p:spPr>
                <a:xfrm>
                  <a:off x="5543680" y="2701160"/>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42" name="TextBox 41"/>
                <p:cNvSpPr txBox="1">
                  <a:spLocks noRot="1" noChangeAspect="1" noMove="1" noResize="1" noEditPoints="1" noAdjustHandles="1" noChangeArrowheads="1" noChangeShapeType="1" noTextEdit="1"/>
                </p:cNvSpPr>
                <p:nvPr/>
              </p:nvSpPr>
              <p:spPr>
                <a:xfrm>
                  <a:off x="5543680" y="2701160"/>
                  <a:ext cx="990600" cy="369332"/>
                </a:xfrm>
                <a:prstGeom prst="rect">
                  <a:avLst/>
                </a:prstGeom>
                <a:blipFill>
                  <a:blip r:embed="rId5"/>
                  <a:stretch>
                    <a:fillRect/>
                  </a:stretch>
                </a:blipFill>
              </p:spPr>
              <p:txBody>
                <a:bodyPr/>
                <a:lstStyle/>
                <a:p>
                  <a:r>
                    <a:rPr lang="en-US">
                      <a:noFill/>
                    </a:rPr>
                    <a:t> </a:t>
                  </a:r>
                </a:p>
              </p:txBody>
            </p:sp>
          </mc:Fallback>
        </mc:AlternateContent>
        <p:sp>
          <p:nvSpPr>
            <p:cNvPr id="43" name="TextBox 42"/>
            <p:cNvSpPr txBox="1"/>
            <p:nvPr/>
          </p:nvSpPr>
          <p:spPr>
            <a:xfrm>
              <a:off x="5869500" y="2307020"/>
              <a:ext cx="381000" cy="369332"/>
            </a:xfrm>
            <a:prstGeom prst="rect">
              <a:avLst/>
            </a:prstGeom>
            <a:noFill/>
          </p:spPr>
          <p:txBody>
            <a:bodyPr wrap="square" rtlCol="0">
              <a:spAutoFit/>
            </a:bodyPr>
            <a:lstStyle/>
            <a:p>
              <a:r>
                <a:rPr lang="en-US" sz="1800" dirty="0"/>
                <a:t>_</a:t>
              </a:r>
            </a:p>
          </p:txBody>
        </p:sp>
      </p:grpSp>
      <p:grpSp>
        <p:nvGrpSpPr>
          <p:cNvPr id="14339" name="Group 14338"/>
          <p:cNvGrpSpPr/>
          <p:nvPr/>
        </p:nvGrpSpPr>
        <p:grpSpPr>
          <a:xfrm>
            <a:off x="8797489" y="3527414"/>
            <a:ext cx="990600" cy="1371600"/>
            <a:chOff x="6629400" y="3668639"/>
            <a:chExt cx="990600" cy="1371600"/>
          </a:xfrm>
        </p:grpSpPr>
        <mc:AlternateContent xmlns:mc="http://schemas.openxmlformats.org/markup-compatibility/2006" xmlns:a14="http://schemas.microsoft.com/office/drawing/2010/main">
          <mc:Choice Requires="a14">
            <p:sp>
              <p:nvSpPr>
                <p:cNvPr id="46" name="TextBox 45"/>
                <p:cNvSpPr txBox="1"/>
                <p:nvPr/>
              </p:nvSpPr>
              <p:spPr>
                <a:xfrm>
                  <a:off x="6629400" y="4213707"/>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46" name="TextBox 45"/>
                <p:cNvSpPr txBox="1">
                  <a:spLocks noRot="1" noChangeAspect="1" noMove="1" noResize="1" noEditPoints="1" noAdjustHandles="1" noChangeArrowheads="1" noChangeShapeType="1" noTextEdit="1"/>
                </p:cNvSpPr>
                <p:nvPr/>
              </p:nvSpPr>
              <p:spPr>
                <a:xfrm>
                  <a:off x="6629400" y="4213707"/>
                  <a:ext cx="990600" cy="369332"/>
                </a:xfrm>
                <a:prstGeom prst="rect">
                  <a:avLst/>
                </a:prstGeom>
                <a:blipFill>
                  <a:blip r:embed="rId6"/>
                  <a:stretch>
                    <a:fillRect/>
                  </a:stretch>
                </a:blipFill>
              </p:spPr>
              <p:txBody>
                <a:bodyPr/>
                <a:lstStyle/>
                <a:p>
                  <a:r>
                    <a:rPr lang="en-US">
                      <a:noFill/>
                    </a:rPr>
                    <a:t> </a:t>
                  </a:r>
                </a:p>
              </p:txBody>
            </p:sp>
          </mc:Fallback>
        </mc:AlternateContent>
        <p:grpSp>
          <p:nvGrpSpPr>
            <p:cNvPr id="14338" name="Group 14337"/>
            <p:cNvGrpSpPr/>
            <p:nvPr/>
          </p:nvGrpSpPr>
          <p:grpSpPr>
            <a:xfrm>
              <a:off x="6955220" y="3668639"/>
              <a:ext cx="381000" cy="1371600"/>
              <a:chOff x="6955220" y="3668639"/>
              <a:chExt cx="381000" cy="1371600"/>
            </a:xfrm>
          </p:grpSpPr>
          <p:sp>
            <p:nvSpPr>
              <p:cNvPr id="45" name="TextBox 44"/>
              <p:cNvSpPr txBox="1"/>
              <p:nvPr/>
            </p:nvSpPr>
            <p:spPr>
              <a:xfrm>
                <a:off x="6965730" y="3668639"/>
                <a:ext cx="304800" cy="369332"/>
              </a:xfrm>
              <a:prstGeom prst="rect">
                <a:avLst/>
              </a:prstGeom>
              <a:noFill/>
            </p:spPr>
            <p:txBody>
              <a:bodyPr wrap="square" rtlCol="0">
                <a:spAutoFit/>
              </a:bodyPr>
              <a:lstStyle/>
              <a:p>
                <a:r>
                  <a:rPr lang="en-US" sz="1800" dirty="0"/>
                  <a:t>+</a:t>
                </a:r>
              </a:p>
            </p:txBody>
          </p:sp>
          <p:sp>
            <p:nvSpPr>
              <p:cNvPr id="47" name="TextBox 46"/>
              <p:cNvSpPr txBox="1"/>
              <p:nvPr/>
            </p:nvSpPr>
            <p:spPr>
              <a:xfrm>
                <a:off x="6955220" y="4670907"/>
                <a:ext cx="381000" cy="369332"/>
              </a:xfrm>
              <a:prstGeom prst="rect">
                <a:avLst/>
              </a:prstGeom>
              <a:noFill/>
            </p:spPr>
            <p:txBody>
              <a:bodyPr wrap="square" rtlCol="0">
                <a:spAutoFit/>
              </a:bodyPr>
              <a:lstStyle/>
              <a:p>
                <a:r>
                  <a:rPr lang="en-US" sz="1800" dirty="0"/>
                  <a:t>_</a:t>
                </a:r>
              </a:p>
            </p:txBody>
          </p:sp>
        </p:grpSp>
      </p:grpSp>
      <p:grpSp>
        <p:nvGrpSpPr>
          <p:cNvPr id="14340" name="Group 14339"/>
          <p:cNvGrpSpPr/>
          <p:nvPr/>
        </p:nvGrpSpPr>
        <p:grpSpPr>
          <a:xfrm>
            <a:off x="6202361" y="3315681"/>
            <a:ext cx="990600" cy="1600200"/>
            <a:chOff x="5780687" y="2091245"/>
            <a:chExt cx="990600" cy="1600200"/>
          </a:xfrm>
        </p:grpSpPr>
        <mc:AlternateContent xmlns:mc="http://schemas.openxmlformats.org/markup-compatibility/2006" xmlns:a14="http://schemas.microsoft.com/office/drawing/2010/main">
          <mc:Choice Requires="a14">
            <p:sp>
              <p:nvSpPr>
                <p:cNvPr id="53" name="TextBox 52"/>
                <p:cNvSpPr txBox="1"/>
                <p:nvPr/>
              </p:nvSpPr>
              <p:spPr>
                <a:xfrm>
                  <a:off x="5780687" y="2636206"/>
                  <a:ext cx="9906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oMath>
                    </m:oMathPara>
                  </a14:m>
                  <a:endParaRPr lang="en-US" sz="1800" dirty="0"/>
                </a:p>
              </p:txBody>
            </p:sp>
          </mc:Choice>
          <mc:Fallback xmlns="">
            <p:sp>
              <p:nvSpPr>
                <p:cNvPr id="53" name="TextBox 52"/>
                <p:cNvSpPr txBox="1">
                  <a:spLocks noRot="1" noChangeAspect="1" noMove="1" noResize="1" noEditPoints="1" noAdjustHandles="1" noChangeArrowheads="1" noChangeShapeType="1" noTextEdit="1"/>
                </p:cNvSpPr>
                <p:nvPr/>
              </p:nvSpPr>
              <p:spPr>
                <a:xfrm>
                  <a:off x="5780687" y="2636206"/>
                  <a:ext cx="990600" cy="390748"/>
                </a:xfrm>
                <a:prstGeom prst="rect">
                  <a:avLst/>
                </a:prstGeom>
                <a:blipFill>
                  <a:blip r:embed="rId7"/>
                  <a:stretch>
                    <a:fillRect b="-4688"/>
                  </a:stretch>
                </a:blipFill>
              </p:spPr>
              <p:txBody>
                <a:bodyPr/>
                <a:lstStyle/>
                <a:p>
                  <a:r>
                    <a:rPr lang="en-US">
                      <a:noFill/>
                    </a:rPr>
                    <a:t> </a:t>
                  </a:r>
                </a:p>
              </p:txBody>
            </p:sp>
          </mc:Fallback>
        </mc:AlternateContent>
        <p:grpSp>
          <p:nvGrpSpPr>
            <p:cNvPr id="54" name="Group 53"/>
            <p:cNvGrpSpPr/>
            <p:nvPr/>
          </p:nvGrpSpPr>
          <p:grpSpPr>
            <a:xfrm>
              <a:off x="6106507" y="2091245"/>
              <a:ext cx="381000" cy="1600200"/>
              <a:chOff x="6955220" y="3592439"/>
              <a:chExt cx="381000" cy="1600200"/>
            </a:xfrm>
          </p:grpSpPr>
          <p:sp>
            <p:nvSpPr>
              <p:cNvPr id="55" name="TextBox 54"/>
              <p:cNvSpPr txBox="1"/>
              <p:nvPr/>
            </p:nvSpPr>
            <p:spPr>
              <a:xfrm>
                <a:off x="6965730" y="3592439"/>
                <a:ext cx="304800" cy="369332"/>
              </a:xfrm>
              <a:prstGeom prst="rect">
                <a:avLst/>
              </a:prstGeom>
              <a:noFill/>
            </p:spPr>
            <p:txBody>
              <a:bodyPr wrap="square" rtlCol="0">
                <a:spAutoFit/>
              </a:bodyPr>
              <a:lstStyle/>
              <a:p>
                <a:r>
                  <a:rPr lang="en-US" sz="1800" dirty="0"/>
                  <a:t>+</a:t>
                </a:r>
              </a:p>
            </p:txBody>
          </p:sp>
          <p:sp>
            <p:nvSpPr>
              <p:cNvPr id="56" name="TextBox 55"/>
              <p:cNvSpPr txBox="1"/>
              <p:nvPr/>
            </p:nvSpPr>
            <p:spPr>
              <a:xfrm>
                <a:off x="6955220" y="4823307"/>
                <a:ext cx="381000" cy="369332"/>
              </a:xfrm>
              <a:prstGeom prst="rect">
                <a:avLst/>
              </a:prstGeom>
              <a:noFill/>
            </p:spPr>
            <p:txBody>
              <a:bodyPr wrap="square" rtlCol="0">
                <a:spAutoFit/>
              </a:bodyPr>
              <a:lstStyle/>
              <a:p>
                <a:r>
                  <a:rPr lang="en-US" sz="1800" dirty="0"/>
                  <a:t>_</a:t>
                </a:r>
              </a:p>
            </p:txBody>
          </p:sp>
        </p:grpSp>
      </p:grpSp>
      <p:grpSp>
        <p:nvGrpSpPr>
          <p:cNvPr id="58" name="Group 57"/>
          <p:cNvGrpSpPr/>
          <p:nvPr/>
        </p:nvGrpSpPr>
        <p:grpSpPr>
          <a:xfrm>
            <a:off x="6873108" y="3737568"/>
            <a:ext cx="990600" cy="1219200"/>
            <a:chOff x="5780687" y="2243645"/>
            <a:chExt cx="990600" cy="1219200"/>
          </a:xfrm>
        </p:grpSpPr>
        <mc:AlternateContent xmlns:mc="http://schemas.openxmlformats.org/markup-compatibility/2006" xmlns:a14="http://schemas.microsoft.com/office/drawing/2010/main">
          <mc:Choice Requires="a14">
            <p:sp>
              <p:nvSpPr>
                <p:cNvPr id="59" name="TextBox 58"/>
                <p:cNvSpPr txBox="1"/>
                <p:nvPr/>
              </p:nvSpPr>
              <p:spPr>
                <a:xfrm>
                  <a:off x="5780687" y="2712513"/>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oMath>
                    </m:oMathPara>
                  </a14:m>
                  <a:endParaRPr lang="en-US" sz="1800" dirty="0"/>
                </a:p>
              </p:txBody>
            </p:sp>
          </mc:Choice>
          <mc:Fallback xmlns="">
            <p:sp>
              <p:nvSpPr>
                <p:cNvPr id="59" name="TextBox 58"/>
                <p:cNvSpPr txBox="1">
                  <a:spLocks noRot="1" noChangeAspect="1" noMove="1" noResize="1" noEditPoints="1" noAdjustHandles="1" noChangeArrowheads="1" noChangeShapeType="1" noTextEdit="1"/>
                </p:cNvSpPr>
                <p:nvPr/>
              </p:nvSpPr>
              <p:spPr>
                <a:xfrm>
                  <a:off x="5780687" y="2712513"/>
                  <a:ext cx="990600" cy="369332"/>
                </a:xfrm>
                <a:prstGeom prst="rect">
                  <a:avLst/>
                </a:prstGeom>
                <a:blipFill>
                  <a:blip r:embed="rId8"/>
                  <a:stretch>
                    <a:fillRect/>
                  </a:stretch>
                </a:blipFill>
              </p:spPr>
              <p:txBody>
                <a:bodyPr/>
                <a:lstStyle/>
                <a:p>
                  <a:r>
                    <a:rPr lang="en-US">
                      <a:noFill/>
                    </a:rPr>
                    <a:t> </a:t>
                  </a:r>
                </a:p>
              </p:txBody>
            </p:sp>
          </mc:Fallback>
        </mc:AlternateContent>
        <p:grpSp>
          <p:nvGrpSpPr>
            <p:cNvPr id="60" name="Group 59"/>
            <p:cNvGrpSpPr/>
            <p:nvPr/>
          </p:nvGrpSpPr>
          <p:grpSpPr>
            <a:xfrm>
              <a:off x="6106507" y="2243645"/>
              <a:ext cx="381000" cy="1219200"/>
              <a:chOff x="6955220" y="3744839"/>
              <a:chExt cx="381000" cy="1219200"/>
            </a:xfrm>
          </p:grpSpPr>
          <p:sp>
            <p:nvSpPr>
              <p:cNvPr id="61" name="TextBox 60"/>
              <p:cNvSpPr txBox="1"/>
              <p:nvPr/>
            </p:nvSpPr>
            <p:spPr>
              <a:xfrm>
                <a:off x="6965730" y="3744839"/>
                <a:ext cx="304800" cy="369332"/>
              </a:xfrm>
              <a:prstGeom prst="rect">
                <a:avLst/>
              </a:prstGeom>
              <a:noFill/>
            </p:spPr>
            <p:txBody>
              <a:bodyPr wrap="square" rtlCol="0">
                <a:spAutoFit/>
              </a:bodyPr>
              <a:lstStyle/>
              <a:p>
                <a:r>
                  <a:rPr lang="en-US" sz="1800" dirty="0"/>
                  <a:t>+</a:t>
                </a:r>
              </a:p>
            </p:txBody>
          </p:sp>
          <p:sp>
            <p:nvSpPr>
              <p:cNvPr id="62" name="TextBox 61"/>
              <p:cNvSpPr txBox="1"/>
              <p:nvPr/>
            </p:nvSpPr>
            <p:spPr>
              <a:xfrm>
                <a:off x="6955220" y="4594707"/>
                <a:ext cx="381000" cy="369332"/>
              </a:xfrm>
              <a:prstGeom prst="rect">
                <a:avLst/>
              </a:prstGeom>
              <a:noFill/>
            </p:spPr>
            <p:txBody>
              <a:bodyPr wrap="square" rtlCol="0">
                <a:spAutoFit/>
              </a:bodyPr>
              <a:lstStyle/>
              <a:p>
                <a:r>
                  <a:rPr lang="en-US" sz="1800" dirty="0"/>
                  <a:t>_</a:t>
                </a:r>
              </a:p>
            </p:txBody>
          </p:sp>
        </p:grpSp>
      </p:grpSp>
      <p:cxnSp>
        <p:nvCxnSpPr>
          <p:cNvPr id="14343" name="Straight Connector 14342"/>
          <p:cNvCxnSpPr/>
          <p:nvPr/>
        </p:nvCxnSpPr>
        <p:spPr>
          <a:xfrm>
            <a:off x="8382000" y="2681516"/>
            <a:ext cx="197725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349" name="Group 14348"/>
          <p:cNvGrpSpPr/>
          <p:nvPr/>
        </p:nvGrpSpPr>
        <p:grpSpPr>
          <a:xfrm>
            <a:off x="10147738" y="3641635"/>
            <a:ext cx="419100" cy="454570"/>
            <a:chOff x="2590800" y="2743200"/>
            <a:chExt cx="419100" cy="454570"/>
          </a:xfrm>
        </p:grpSpPr>
        <p:grpSp>
          <p:nvGrpSpPr>
            <p:cNvPr id="14348" name="Group 14347"/>
            <p:cNvGrpSpPr/>
            <p:nvPr/>
          </p:nvGrpSpPr>
          <p:grpSpPr>
            <a:xfrm>
              <a:off x="2590800" y="2743200"/>
              <a:ext cx="419100" cy="152400"/>
              <a:chOff x="2590800" y="2743200"/>
              <a:chExt cx="419100" cy="152400"/>
            </a:xfrm>
          </p:grpSpPr>
          <p:cxnSp>
            <p:nvCxnSpPr>
              <p:cNvPr id="14345" name="Straight Connector 14344"/>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7" name="Straight Connector 14346"/>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2590800" y="3045370"/>
              <a:ext cx="419100" cy="152400"/>
              <a:chOff x="2590800" y="2743200"/>
              <a:chExt cx="419100" cy="152400"/>
            </a:xfrm>
          </p:grpSpPr>
          <p:cxnSp>
            <p:nvCxnSpPr>
              <p:cNvPr id="72" name="Straight Connector 71"/>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cxnSp>
        <p:nvCxnSpPr>
          <p:cNvPr id="14351" name="Straight Connector 14350"/>
          <p:cNvCxnSpPr/>
          <p:nvPr/>
        </p:nvCxnSpPr>
        <p:spPr>
          <a:xfrm>
            <a:off x="10359258" y="2673635"/>
            <a:ext cx="0" cy="968001"/>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1" name="Group 80"/>
          <p:cNvGrpSpPr/>
          <p:nvPr/>
        </p:nvGrpSpPr>
        <p:grpSpPr>
          <a:xfrm>
            <a:off x="8174418" y="4177822"/>
            <a:ext cx="419100" cy="454570"/>
            <a:chOff x="2590800" y="2743200"/>
            <a:chExt cx="419100" cy="454570"/>
          </a:xfrm>
        </p:grpSpPr>
        <p:grpSp>
          <p:nvGrpSpPr>
            <p:cNvPr id="82" name="Group 81"/>
            <p:cNvGrpSpPr/>
            <p:nvPr/>
          </p:nvGrpSpPr>
          <p:grpSpPr>
            <a:xfrm>
              <a:off x="2590800" y="2743200"/>
              <a:ext cx="419100" cy="152400"/>
              <a:chOff x="2590800" y="2743200"/>
              <a:chExt cx="419100" cy="152400"/>
            </a:xfrm>
          </p:grpSpPr>
          <p:cxnSp>
            <p:nvCxnSpPr>
              <p:cNvPr id="86" name="Straight Connector 85"/>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2590800" y="3045370"/>
              <a:ext cx="419100" cy="152400"/>
              <a:chOff x="2590800" y="2743200"/>
              <a:chExt cx="419100" cy="152400"/>
            </a:xfrm>
          </p:grpSpPr>
          <p:cxnSp>
            <p:nvCxnSpPr>
              <p:cNvPr id="84" name="Straight Connector 83"/>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cxnSp>
        <p:nvCxnSpPr>
          <p:cNvPr id="89" name="Straight Connector 88"/>
          <p:cNvCxnSpPr/>
          <p:nvPr/>
        </p:nvCxnSpPr>
        <p:spPr>
          <a:xfrm>
            <a:off x="10359258" y="4084017"/>
            <a:ext cx="0" cy="96800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57" name="Straight Connector 14356"/>
          <p:cNvCxnSpPr/>
          <p:nvPr/>
        </p:nvCxnSpPr>
        <p:spPr>
          <a:xfrm flipH="1">
            <a:off x="6494078" y="5052017"/>
            <a:ext cx="386518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59" name="Straight Connector 14358"/>
          <p:cNvCxnSpPr/>
          <p:nvPr/>
        </p:nvCxnSpPr>
        <p:spPr>
          <a:xfrm>
            <a:off x="8394478" y="4632393"/>
            <a:ext cx="0" cy="60944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61" name="Isosceles Triangle 14360"/>
          <p:cNvSpPr/>
          <p:nvPr/>
        </p:nvSpPr>
        <p:spPr>
          <a:xfrm flipV="1">
            <a:off x="8280838" y="5241835"/>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4365" name="Group 14364"/>
          <p:cNvGrpSpPr/>
          <p:nvPr/>
        </p:nvGrpSpPr>
        <p:grpSpPr>
          <a:xfrm>
            <a:off x="6828864" y="2731185"/>
            <a:ext cx="723900" cy="390748"/>
            <a:chOff x="2286000" y="2428652"/>
            <a:chExt cx="723900" cy="390748"/>
          </a:xfrm>
        </p:grpSpPr>
        <p:cxnSp>
          <p:nvCxnSpPr>
            <p:cNvPr id="14363" name="Straight Arrow Connector 14362"/>
            <p:cNvCxnSpPr/>
            <p:nvPr/>
          </p:nvCxnSpPr>
          <p:spPr>
            <a:xfrm>
              <a:off x="2286000" y="2819400"/>
              <a:ext cx="7239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64" name="TextBox 14363"/>
                <p:cNvSpPr txBox="1"/>
                <p:nvPr/>
              </p:nvSpPr>
              <p:spPr>
                <a:xfrm>
                  <a:off x="2427986" y="2428652"/>
                  <a:ext cx="433516" cy="3907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𝑝</m:t>
                            </m:r>
                          </m:sub>
                        </m:sSub>
                      </m:oMath>
                    </m:oMathPara>
                  </a14:m>
                  <a:endParaRPr lang="en-US" sz="1800" dirty="0"/>
                </a:p>
              </p:txBody>
            </p:sp>
          </mc:Choice>
          <mc:Fallback xmlns="">
            <p:sp>
              <p:nvSpPr>
                <p:cNvPr id="14364" name="TextBox 14363"/>
                <p:cNvSpPr txBox="1">
                  <a:spLocks noRot="1" noChangeAspect="1" noMove="1" noResize="1" noEditPoints="1" noAdjustHandles="1" noChangeArrowheads="1" noChangeShapeType="1" noTextEdit="1"/>
                </p:cNvSpPr>
                <p:nvPr/>
              </p:nvSpPr>
              <p:spPr>
                <a:xfrm>
                  <a:off x="2427986" y="2428652"/>
                  <a:ext cx="433516" cy="390748"/>
                </a:xfrm>
                <a:prstGeom prst="rect">
                  <a:avLst/>
                </a:prstGeom>
                <a:blipFill>
                  <a:blip r:embed="rId9"/>
                  <a:stretch>
                    <a:fillRect b="-4688"/>
                  </a:stretch>
                </a:blipFill>
              </p:spPr>
              <p:txBody>
                <a:bodyPr/>
                <a:lstStyle/>
                <a:p>
                  <a:r>
                    <a:rPr lang="en-US">
                      <a:noFill/>
                    </a:rPr>
                    <a:t> </a:t>
                  </a:r>
                </a:p>
              </p:txBody>
            </p:sp>
          </mc:Fallback>
        </mc:AlternateContent>
      </p:grpSp>
      <p:grpSp>
        <p:nvGrpSpPr>
          <p:cNvPr id="100" name="Group 99"/>
          <p:cNvGrpSpPr/>
          <p:nvPr/>
        </p:nvGrpSpPr>
        <p:grpSpPr>
          <a:xfrm>
            <a:off x="6955218" y="3187363"/>
            <a:ext cx="723900" cy="390748"/>
            <a:chOff x="2286000" y="2428652"/>
            <a:chExt cx="723900" cy="390748"/>
          </a:xfrm>
        </p:grpSpPr>
        <p:cxnSp>
          <p:nvCxnSpPr>
            <p:cNvPr id="101" name="Straight Arrow Connector 100"/>
            <p:cNvCxnSpPr/>
            <p:nvPr/>
          </p:nvCxnSpPr>
          <p:spPr>
            <a:xfrm>
              <a:off x="2286000" y="2819400"/>
              <a:ext cx="7239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 name="TextBox 101"/>
                <p:cNvSpPr txBox="1"/>
                <p:nvPr/>
              </p:nvSpPr>
              <p:spPr>
                <a:xfrm>
                  <a:off x="2427986" y="2428652"/>
                  <a:ext cx="4375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𝑛</m:t>
                            </m:r>
                          </m:sub>
                        </m:sSub>
                      </m:oMath>
                    </m:oMathPara>
                  </a14:m>
                  <a:endParaRPr lang="en-US" sz="1800" dirty="0"/>
                </a:p>
              </p:txBody>
            </p:sp>
          </mc:Choice>
          <mc:Fallback xmlns="">
            <p:sp>
              <p:nvSpPr>
                <p:cNvPr id="102" name="TextBox 101"/>
                <p:cNvSpPr txBox="1">
                  <a:spLocks noRot="1" noChangeAspect="1" noMove="1" noResize="1" noEditPoints="1" noAdjustHandles="1" noChangeArrowheads="1" noChangeShapeType="1" noTextEdit="1"/>
                </p:cNvSpPr>
                <p:nvPr/>
              </p:nvSpPr>
              <p:spPr>
                <a:xfrm>
                  <a:off x="2427986" y="2428652"/>
                  <a:ext cx="437556" cy="369332"/>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4367" name="TextBox 14366"/>
              <p:cNvSpPr txBox="1"/>
              <p:nvPr/>
            </p:nvSpPr>
            <p:spPr>
              <a:xfrm>
                <a:off x="883969" y="2899210"/>
                <a:ext cx="4868090" cy="2030492"/>
              </a:xfrm>
              <a:prstGeom prst="rect">
                <a:avLst/>
              </a:prstGeom>
              <a:noFill/>
            </p:spPr>
            <p:txBody>
              <a:bodyPr wrap="square" rtlCol="0">
                <a:spAutoFit/>
              </a:bodyPr>
              <a:lstStyle/>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𝑣</m:t>
                        </m:r>
                      </m:e>
                      <m:sub>
                        <m:r>
                          <a:rPr lang="en-US" sz="1800" i="1">
                            <a:latin typeface="Cambria Math" panose="02040503050406030204" pitchFamily="18" charset="0"/>
                          </a:rPr>
                          <m:t>𝑝</m:t>
                        </m:r>
                      </m:sub>
                    </m:sSub>
                    <m:r>
                      <a:rPr lang="en-US" sz="1800" i="1">
                        <a:latin typeface="Cambria Math" panose="02040503050406030204" pitchFamily="18" charset="0"/>
                      </a:rPr>
                      <m:t>=</m:t>
                    </m:r>
                  </m:oMath>
                </a14:m>
                <a:r>
                  <a:rPr lang="en-US" sz="1800" dirty="0">
                    <a:latin typeface="+mj-lt"/>
                  </a:rPr>
                  <a:t> voltage on non-inverting input (w.r.t. ground).</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𝑣</m:t>
                        </m:r>
                      </m:e>
                      <m:sub>
                        <m:r>
                          <a:rPr lang="en-US" sz="1800" i="1">
                            <a:latin typeface="Cambria Math" panose="02040503050406030204" pitchFamily="18" charset="0"/>
                          </a:rPr>
                          <m:t>𝑛</m:t>
                        </m:r>
                      </m:sub>
                    </m:sSub>
                    <m:r>
                      <a:rPr lang="en-US" sz="1800" i="1">
                        <a:latin typeface="Cambria Math" panose="02040503050406030204" pitchFamily="18" charset="0"/>
                      </a:rPr>
                      <m:t>=</m:t>
                    </m:r>
                  </m:oMath>
                </a14:m>
                <a:r>
                  <a:rPr lang="en-US" sz="1800" dirty="0">
                    <a:latin typeface="+mj-lt"/>
                  </a:rPr>
                  <a:t> voltage on inverting input (w.r.t. ground).</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𝑣</m:t>
                        </m:r>
                      </m:e>
                      <m:sub>
                        <m:r>
                          <a:rPr lang="en-US" sz="1800" i="1">
                            <a:latin typeface="Cambria Math" panose="02040503050406030204" pitchFamily="18" charset="0"/>
                          </a:rPr>
                          <m:t>𝑜</m:t>
                        </m:r>
                      </m:sub>
                    </m:sSub>
                    <m:r>
                      <a:rPr lang="en-US" sz="1800" i="1">
                        <a:latin typeface="Cambria Math" panose="02040503050406030204" pitchFamily="18" charset="0"/>
                      </a:rPr>
                      <m:t>=</m:t>
                    </m:r>
                  </m:oMath>
                </a14:m>
                <a:r>
                  <a:rPr lang="en-US" sz="1800" dirty="0">
                    <a:latin typeface="+mj-lt"/>
                  </a:rPr>
                  <a:t> voltage on output (w.r.t. ground).</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𝑖</m:t>
                        </m:r>
                      </m:e>
                      <m:sub>
                        <m:r>
                          <a:rPr lang="en-US" sz="1800" i="1">
                            <a:latin typeface="Cambria Math" panose="02040503050406030204" pitchFamily="18" charset="0"/>
                          </a:rPr>
                          <m:t>𝑝</m:t>
                        </m:r>
                      </m:sub>
                    </m:sSub>
                    <m:r>
                      <a:rPr lang="en-US" sz="1800" i="1">
                        <a:latin typeface="Cambria Math" panose="02040503050406030204" pitchFamily="18" charset="0"/>
                      </a:rPr>
                      <m:t>=</m:t>
                    </m:r>
                  </m:oMath>
                </a14:m>
                <a:r>
                  <a:rPr lang="en-US" sz="1800" dirty="0">
                    <a:latin typeface="+mj-lt"/>
                  </a:rPr>
                  <a:t> current flowing into non-inverting input.</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𝑖</m:t>
                        </m:r>
                      </m:e>
                      <m:sub>
                        <m:r>
                          <a:rPr lang="en-US" sz="1800" i="1">
                            <a:latin typeface="Cambria Math" panose="02040503050406030204" pitchFamily="18" charset="0"/>
                          </a:rPr>
                          <m:t>𝑛</m:t>
                        </m:r>
                      </m:sub>
                    </m:sSub>
                    <m:r>
                      <a:rPr lang="en-US" sz="1800" i="1">
                        <a:latin typeface="Cambria Math" panose="02040503050406030204" pitchFamily="18" charset="0"/>
                      </a:rPr>
                      <m:t>=</m:t>
                    </m:r>
                  </m:oMath>
                </a14:m>
                <a:r>
                  <a:rPr lang="en-US" sz="1800" dirty="0">
                    <a:latin typeface="+mj-lt"/>
                  </a:rPr>
                  <a:t> current flowing into inverting input.</a:t>
                </a:r>
              </a:p>
            </p:txBody>
          </p:sp>
        </mc:Choice>
        <mc:Fallback xmlns="">
          <p:sp>
            <p:nvSpPr>
              <p:cNvPr id="14367" name="TextBox 14366"/>
              <p:cNvSpPr txBox="1">
                <a:spLocks noRot="1" noChangeAspect="1" noMove="1" noResize="1" noEditPoints="1" noAdjustHandles="1" noChangeArrowheads="1" noChangeShapeType="1" noTextEdit="1"/>
              </p:cNvSpPr>
              <p:nvPr/>
            </p:nvSpPr>
            <p:spPr>
              <a:xfrm>
                <a:off x="883969" y="2899210"/>
                <a:ext cx="4868090" cy="2030492"/>
              </a:xfrm>
              <a:prstGeom prst="rect">
                <a:avLst/>
              </a:prstGeom>
              <a:blipFill>
                <a:blip r:embed="rId11"/>
                <a:stretch>
                  <a:fillRect l="-1001" t="-1802" b="-3904"/>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1324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Op-Amp Regions of Operation</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D9E765F7-1397-4B2F-8361-18805F303194}"/>
                  </a:ext>
                </a:extLst>
              </p:cNvPr>
              <p:cNvSpPr>
                <a:spLocks noGrp="1"/>
              </p:cNvSpPr>
              <p:nvPr>
                <p:ph idx="1"/>
              </p:nvPr>
            </p:nvSpPr>
            <p:spPr>
              <a:xfrm>
                <a:off x="228600" y="1280160"/>
                <a:ext cx="6325214" cy="5196840"/>
              </a:xfrm>
            </p:spPr>
            <p:txBody>
              <a:bodyPr/>
              <a:lstStyle/>
              <a:p>
                <a:r>
                  <a:rPr lang="en-US" dirty="0"/>
                  <a:t>The op-amp is essentially an amplifier that produces an output which is proportional to the voltage difference between the input terminals:</a:t>
                </a:r>
              </a:p>
              <a:p>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r>
                      <a:rPr lang="en-US" i="1">
                        <a:latin typeface="Cambria Math"/>
                      </a:rPr>
                      <m:t>𝐴</m:t>
                    </m:r>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r>
                      <a:rPr lang="en-US" i="1">
                        <a:latin typeface="Cambria Math"/>
                      </a:rPr>
                      <m:t>)</m:t>
                    </m:r>
                  </m:oMath>
                </a14:m>
                <a:endParaRPr lang="en-US" dirty="0"/>
              </a:p>
              <a:p>
                <a:r>
                  <a:rPr lang="en-US" dirty="0"/>
                  <a:t>Where </a:t>
                </a:r>
                <a14:m>
                  <m:oMath xmlns:m="http://schemas.openxmlformats.org/officeDocument/2006/math">
                    <m:r>
                      <a:rPr lang="en-US" i="1">
                        <a:latin typeface="Cambria Math"/>
                      </a:rPr>
                      <m:t>𝐴</m:t>
                    </m:r>
                  </m:oMath>
                </a14:m>
                <a:r>
                  <a:rPr lang="en-US" dirty="0"/>
                  <a:t> is a large positive number (</a:t>
                </a:r>
                <a14:m>
                  <m:oMath xmlns:m="http://schemas.openxmlformats.org/officeDocument/2006/math">
                    <m:r>
                      <a:rPr lang="en-US" i="1">
                        <a:latin typeface="Cambria Math"/>
                      </a:rPr>
                      <m:t>𝐴</m:t>
                    </m:r>
                    <m:r>
                      <a:rPr lang="en-US" i="1">
                        <a:latin typeface="Cambria Math"/>
                        <a:ea typeface="Cambria Math"/>
                      </a:rPr>
                      <m:t>~</m:t>
                    </m:r>
                    <m:sSup>
                      <m:sSupPr>
                        <m:ctrlPr>
                          <a:rPr lang="en-US" i="1">
                            <a:latin typeface="Cambria Math" panose="02040503050406030204" pitchFamily="18" charset="0"/>
                            <a:ea typeface="Cambria Math"/>
                          </a:rPr>
                        </m:ctrlPr>
                      </m:sSupPr>
                      <m:e>
                        <m:r>
                          <a:rPr lang="en-US" i="1">
                            <a:latin typeface="Cambria Math"/>
                            <a:ea typeface="Cambria Math"/>
                          </a:rPr>
                          <m:t>10</m:t>
                        </m:r>
                      </m:e>
                      <m:sup>
                        <m:r>
                          <a:rPr lang="en-US" i="1">
                            <a:latin typeface="Cambria Math"/>
                            <a:ea typeface="Cambria Math"/>
                          </a:rPr>
                          <m:t>6</m:t>
                        </m:r>
                      </m:sup>
                    </m:sSup>
                  </m:oMath>
                </a14:m>
                <a:r>
                  <a:rPr lang="en-US" dirty="0"/>
                  <a:t>).  </a:t>
                </a:r>
              </a:p>
              <a:p>
                <a:r>
                  <a:rPr lang="en-US" dirty="0"/>
                  <a:t>If the input gets too large, the op amp cannot produce an output larger than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𝐶𝐶</m:t>
                        </m:r>
                      </m:sub>
                    </m:sSub>
                  </m:oMath>
                </a14:m>
                <a:r>
                  <a:rPr lang="en-US" dirty="0"/>
                  <a:t> and the op amp output is saturated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𝐶𝐶</m:t>
                        </m:r>
                      </m:sub>
                    </m:sSub>
                  </m:oMath>
                </a14:m>
                <a:r>
                  <a:rPr lang="en-US" dirty="0"/>
                  <a:t>.  Similarly, if the input is too negative, the output saturates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𝐶𝐶</m:t>
                        </m:r>
                      </m:sub>
                    </m:sSub>
                  </m:oMath>
                </a14:m>
                <a:r>
                  <a:rPr lang="en-US" dirty="0"/>
                  <a:t>.</a:t>
                </a:r>
              </a:p>
              <a:p>
                <a:r>
                  <a:rPr lang="en-US" dirty="0"/>
                  <a:t>The behavior of the op amp is characterized by the picture shown…</a:t>
                </a:r>
              </a:p>
              <a:p>
                <a:r>
                  <a:rPr lang="en-US" dirty="0"/>
                  <a:t>… or by the piecewise mathematical equation given </a:t>
                </a:r>
                <a:r>
                  <a:rPr lang="en-US" dirty="0">
                    <a:sym typeface="Wingdings" pitchFamily="2" charset="2"/>
                  </a:rPr>
                  <a:t></a:t>
                </a:r>
                <a:endParaRPr lang="en-US" dirty="0"/>
              </a:p>
              <a:p>
                <a:endParaRPr lang="en-US" dirty="0"/>
              </a:p>
              <a:p>
                <a:endParaRPr lang="en-US" dirty="0"/>
              </a:p>
            </p:txBody>
          </p:sp>
        </mc:Choice>
        <mc:Fallback xmlns="">
          <p:sp>
            <p:nvSpPr>
              <p:cNvPr id="5" name="Content Placeholder 4">
                <a:extLst>
                  <a:ext uri="{FF2B5EF4-FFF2-40B4-BE49-F238E27FC236}">
                    <a16:creationId xmlns:a16="http://schemas.microsoft.com/office/drawing/2014/main" id="{D9E765F7-1397-4B2F-8361-18805F303194}"/>
                  </a:ext>
                </a:extLst>
              </p:cNvPr>
              <p:cNvSpPr>
                <a:spLocks noGrp="1" noRot="1" noChangeAspect="1" noMove="1" noResize="1" noEditPoints="1" noAdjustHandles="1" noChangeArrowheads="1" noChangeShapeType="1" noTextEdit="1"/>
              </p:cNvSpPr>
              <p:nvPr>
                <p:ph idx="1"/>
              </p:nvPr>
            </p:nvSpPr>
            <p:spPr>
              <a:xfrm>
                <a:off x="228600" y="1280160"/>
                <a:ext cx="6325214" cy="5196840"/>
              </a:xfrm>
              <a:blipFill>
                <a:blip r:embed="rId3"/>
                <a:stretch>
                  <a:fillRect l="-868" t="-469" r="-868"/>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7086600" y="1371601"/>
            <a:ext cx="4152900" cy="3335458"/>
            <a:chOff x="4876800" y="1337442"/>
            <a:chExt cx="4152900" cy="3335458"/>
          </a:xfrm>
        </p:grpSpPr>
        <p:sp>
          <p:nvSpPr>
            <p:cNvPr id="109" name="Rectangle 108"/>
            <p:cNvSpPr/>
            <p:nvPr/>
          </p:nvSpPr>
          <p:spPr>
            <a:xfrm>
              <a:off x="4908330" y="1594950"/>
              <a:ext cx="1261240" cy="2057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Rectangle 38"/>
            <p:cNvSpPr/>
            <p:nvPr/>
          </p:nvSpPr>
          <p:spPr>
            <a:xfrm>
              <a:off x="7175940" y="1600200"/>
              <a:ext cx="1261240" cy="2057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 name="Rectangle 37"/>
            <p:cNvSpPr/>
            <p:nvPr/>
          </p:nvSpPr>
          <p:spPr>
            <a:xfrm>
              <a:off x="6172200" y="1600200"/>
              <a:ext cx="1018190" cy="2057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8" name="Straight Arrow Connector 17"/>
            <p:cNvCxnSpPr/>
            <p:nvPr/>
          </p:nvCxnSpPr>
          <p:spPr>
            <a:xfrm>
              <a:off x="4876800" y="2628900"/>
              <a:ext cx="3581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36" name="Straight Arrow Connector 14335"/>
            <p:cNvCxnSpPr/>
            <p:nvPr/>
          </p:nvCxnSpPr>
          <p:spPr>
            <a:xfrm flipV="1">
              <a:off x="6667500" y="1600200"/>
              <a:ext cx="0" cy="2057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42" name="Straight Connector 14341"/>
            <p:cNvCxnSpPr/>
            <p:nvPr/>
          </p:nvCxnSpPr>
          <p:spPr>
            <a:xfrm flipV="1">
              <a:off x="6123590" y="1869230"/>
              <a:ext cx="1066800" cy="15193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6" name="Straight Connector 14345"/>
            <p:cNvCxnSpPr/>
            <p:nvPr/>
          </p:nvCxnSpPr>
          <p:spPr>
            <a:xfrm>
              <a:off x="7190390" y="1869230"/>
              <a:ext cx="119161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942490" y="3388571"/>
              <a:ext cx="1191610"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0" name="TextBox 14349"/>
                <p:cNvSpPr txBox="1"/>
                <p:nvPr/>
              </p:nvSpPr>
              <p:spPr>
                <a:xfrm>
                  <a:off x="6594256" y="1337442"/>
                  <a:ext cx="3947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14350" name="TextBox 14349"/>
                <p:cNvSpPr txBox="1">
                  <a:spLocks noRot="1" noChangeAspect="1" noMove="1" noResize="1" noEditPoints="1" noAdjustHandles="1" noChangeArrowheads="1" noChangeShapeType="1" noTextEdit="1"/>
                </p:cNvSpPr>
                <p:nvPr/>
              </p:nvSpPr>
              <p:spPr>
                <a:xfrm>
                  <a:off x="6594256" y="1337442"/>
                  <a:ext cx="394795"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7886700" y="2648610"/>
                  <a:ext cx="11430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7886700" y="2648610"/>
                  <a:ext cx="1143000" cy="390748"/>
                </a:xfrm>
                <a:prstGeom prst="rect">
                  <a:avLst/>
                </a:prstGeom>
                <a:blipFill>
                  <a:blip r:embed="rId5"/>
                  <a:stretch>
                    <a:fillRect b="-4688"/>
                  </a:stretch>
                </a:blipFill>
              </p:spPr>
              <p:txBody>
                <a:bodyPr/>
                <a:lstStyle/>
                <a:p>
                  <a:r>
                    <a:rPr lang="en-US">
                      <a:noFill/>
                    </a:rPr>
                    <a:t> </a:t>
                  </a:r>
                </a:p>
              </p:txBody>
            </p:sp>
          </mc:Fallback>
        </mc:AlternateContent>
        <p:cxnSp>
          <p:nvCxnSpPr>
            <p:cNvPr id="14354" name="Straight Connector 14353"/>
            <p:cNvCxnSpPr/>
            <p:nvPr/>
          </p:nvCxnSpPr>
          <p:spPr>
            <a:xfrm>
              <a:off x="6587360" y="187347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584730" y="338696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5" name="TextBox 14354"/>
                <p:cNvSpPr txBox="1"/>
                <p:nvPr/>
              </p:nvSpPr>
              <p:spPr>
                <a:xfrm>
                  <a:off x="6044760" y="1669989"/>
                  <a:ext cx="685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14355" name="TextBox 14354"/>
                <p:cNvSpPr txBox="1">
                  <a:spLocks noRot="1" noChangeAspect="1" noMove="1" noResize="1" noEditPoints="1" noAdjustHandles="1" noChangeArrowheads="1" noChangeShapeType="1" noTextEdit="1"/>
                </p:cNvSpPr>
                <p:nvPr/>
              </p:nvSpPr>
              <p:spPr>
                <a:xfrm>
                  <a:off x="6044760" y="1669989"/>
                  <a:ext cx="685800" cy="369332"/>
                </a:xfrm>
                <a:prstGeom prst="rect">
                  <a:avLst/>
                </a:prstGeom>
                <a:blipFill>
                  <a:blip r:embed="rId6"/>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705600" y="3188418"/>
                  <a:ext cx="685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705600" y="3188418"/>
                  <a:ext cx="685800" cy="369332"/>
                </a:xfrm>
                <a:prstGeom prst="rect">
                  <a:avLst/>
                </a:prstGeom>
                <a:blipFill>
                  <a:blip r:embed="rId7"/>
                  <a:stretch>
                    <a:fillRect b="-1667"/>
                  </a:stretch>
                </a:blipFill>
              </p:spPr>
              <p:txBody>
                <a:bodyPr/>
                <a:lstStyle/>
                <a:p>
                  <a:r>
                    <a:rPr lang="en-US">
                      <a:noFill/>
                    </a:rPr>
                    <a:t> </a:t>
                  </a:r>
                </a:p>
              </p:txBody>
            </p:sp>
          </mc:Fallback>
        </mc:AlternateContent>
        <p:cxnSp>
          <p:nvCxnSpPr>
            <p:cNvPr id="14358" name="Straight Connector 14357"/>
            <p:cNvCxnSpPr/>
            <p:nvPr/>
          </p:nvCxnSpPr>
          <p:spPr>
            <a:xfrm>
              <a:off x="7196960" y="2570936"/>
              <a:ext cx="0" cy="1065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151180" y="2580290"/>
              <a:ext cx="0" cy="1065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60" name="TextBox 14359"/>
                <p:cNvSpPr txBox="1"/>
                <p:nvPr/>
              </p:nvSpPr>
              <p:spPr>
                <a:xfrm>
                  <a:off x="6892160" y="2590800"/>
                  <a:ext cx="609600" cy="565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oMath>
                    </m:oMathPara>
                  </a14:m>
                  <a:endParaRPr lang="en-US" sz="1800" dirty="0"/>
                </a:p>
              </p:txBody>
            </p:sp>
          </mc:Choice>
          <mc:Fallback xmlns="">
            <p:sp>
              <p:nvSpPr>
                <p:cNvPr id="14360" name="TextBox 14359"/>
                <p:cNvSpPr txBox="1">
                  <a:spLocks noRot="1" noChangeAspect="1" noMove="1" noResize="1" noEditPoints="1" noAdjustHandles="1" noChangeArrowheads="1" noChangeShapeType="1" noTextEdit="1"/>
                </p:cNvSpPr>
                <p:nvPr/>
              </p:nvSpPr>
              <p:spPr>
                <a:xfrm>
                  <a:off x="6892160" y="2590800"/>
                  <a:ext cx="609600" cy="56534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3" name="TextBox 102"/>
                <p:cNvSpPr txBox="1"/>
                <p:nvPr/>
              </p:nvSpPr>
              <p:spPr>
                <a:xfrm>
                  <a:off x="5691350" y="2046890"/>
                  <a:ext cx="609600" cy="565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oMath>
                    </m:oMathPara>
                  </a14:m>
                  <a:endParaRPr lang="en-US" sz="1800" dirty="0"/>
                </a:p>
              </p:txBody>
            </p:sp>
          </mc:Choice>
          <mc:Fallback xmlns="">
            <p:sp>
              <p:nvSpPr>
                <p:cNvPr id="103" name="TextBox 102"/>
                <p:cNvSpPr txBox="1">
                  <a:spLocks noRot="1" noChangeAspect="1" noMove="1" noResize="1" noEditPoints="1" noAdjustHandles="1" noChangeArrowheads="1" noChangeShapeType="1" noTextEdit="1"/>
                </p:cNvSpPr>
                <p:nvPr/>
              </p:nvSpPr>
              <p:spPr>
                <a:xfrm>
                  <a:off x="5691350" y="2046890"/>
                  <a:ext cx="609600" cy="565348"/>
                </a:xfrm>
                <a:prstGeom prst="rect">
                  <a:avLst/>
                </a:prstGeom>
                <a:blipFill>
                  <a:blip r:embed="rId9"/>
                  <a:stretch>
                    <a:fillRect r="-6000"/>
                  </a:stretch>
                </a:blipFill>
              </p:spPr>
              <p:txBody>
                <a:bodyPr/>
                <a:lstStyle/>
                <a:p>
                  <a:r>
                    <a:rPr lang="en-US">
                      <a:noFill/>
                    </a:rPr>
                    <a:t> </a:t>
                  </a:r>
                </a:p>
              </p:txBody>
            </p:sp>
          </mc:Fallback>
        </mc:AlternateContent>
        <p:cxnSp>
          <p:nvCxnSpPr>
            <p:cNvPr id="37" name="Straight Connector 36"/>
            <p:cNvCxnSpPr/>
            <p:nvPr/>
          </p:nvCxnSpPr>
          <p:spPr>
            <a:xfrm flipH="1">
              <a:off x="6730560" y="1875675"/>
              <a:ext cx="45983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a:off x="6172200" y="3384330"/>
              <a:ext cx="45983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172200" y="3733800"/>
              <a:ext cx="1024760" cy="646331"/>
            </a:xfrm>
            <a:prstGeom prst="rect">
              <a:avLst/>
            </a:prstGeom>
            <a:noFill/>
          </p:spPr>
          <p:txBody>
            <a:bodyPr wrap="square" rtlCol="0">
              <a:spAutoFit/>
            </a:bodyPr>
            <a:lstStyle/>
            <a:p>
              <a:pPr algn="ctr"/>
              <a:r>
                <a:rPr lang="en-US" sz="1800" dirty="0"/>
                <a:t>linear region</a:t>
              </a:r>
            </a:p>
          </p:txBody>
        </p:sp>
        <p:sp>
          <p:nvSpPr>
            <p:cNvPr id="44" name="TextBox 43"/>
            <p:cNvSpPr txBox="1"/>
            <p:nvPr/>
          </p:nvSpPr>
          <p:spPr>
            <a:xfrm>
              <a:off x="7190390" y="3749570"/>
              <a:ext cx="1246790" cy="923330"/>
            </a:xfrm>
            <a:prstGeom prst="rect">
              <a:avLst/>
            </a:prstGeom>
            <a:noFill/>
          </p:spPr>
          <p:txBody>
            <a:bodyPr wrap="square" rtlCol="0">
              <a:spAutoFit/>
            </a:bodyPr>
            <a:lstStyle/>
            <a:p>
              <a:pPr algn="ctr"/>
              <a:r>
                <a:rPr lang="en-US" sz="1800" dirty="0"/>
                <a:t>positive saturation region</a:t>
              </a:r>
            </a:p>
          </p:txBody>
        </p:sp>
        <p:sp>
          <p:nvSpPr>
            <p:cNvPr id="112" name="TextBox 111"/>
            <p:cNvSpPr txBox="1"/>
            <p:nvPr/>
          </p:nvSpPr>
          <p:spPr>
            <a:xfrm>
              <a:off x="4904390" y="3744313"/>
              <a:ext cx="1246790" cy="923330"/>
            </a:xfrm>
            <a:prstGeom prst="rect">
              <a:avLst/>
            </a:prstGeom>
            <a:noFill/>
          </p:spPr>
          <p:txBody>
            <a:bodyPr wrap="square" rtlCol="0">
              <a:spAutoFit/>
            </a:bodyPr>
            <a:lstStyle/>
            <a:p>
              <a:pPr algn="ctr"/>
              <a:r>
                <a:rPr lang="en-US" sz="1800" dirty="0"/>
                <a:t>negative saturation region</a:t>
              </a:r>
            </a:p>
          </p:txBody>
        </p:sp>
      </p:grpSp>
      <mc:AlternateContent xmlns:mc="http://schemas.openxmlformats.org/markup-compatibility/2006" xmlns:a14="http://schemas.microsoft.com/office/drawing/2010/main">
        <mc:Choice Requires="a14">
          <p:sp>
            <p:nvSpPr>
              <p:cNvPr id="48" name="TextBox 47"/>
              <p:cNvSpPr txBox="1"/>
              <p:nvPr/>
            </p:nvSpPr>
            <p:spPr>
              <a:xfrm>
                <a:off x="6784430" y="4938307"/>
                <a:ext cx="4114800" cy="166276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d>
                        <m:dPr>
                          <m:begChr m:val="{"/>
                          <m:endChr m:val=""/>
                          <m:ctrlPr>
                            <a:rPr lang="en-US" sz="1800" i="1">
                              <a:latin typeface="Cambria Math" panose="02040503050406030204" pitchFamily="18" charset="0"/>
                            </a:rPr>
                          </m:ctrlPr>
                        </m:dPr>
                        <m:e>
                          <m:m>
                            <m:mPr>
                              <m:mcs>
                                <m:mc>
                                  <m:mcPr>
                                    <m:count m:val="2"/>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r>
                                  <m:rPr>
                                    <m:brk m:alnAt="7"/>
                                  </m:rP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r>
                                  <a:rPr lang="en-US" sz="1800" i="1">
                                    <a:latin typeface="Cambria Math"/>
                                  </a:rPr>
                                  <m:t>&gt;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r>
                                  <a:rPr lang="en-US" sz="1800" i="1">
                                    <a:latin typeface="Cambria Math"/>
                                  </a:rPr>
                                  <m:t>,</m:t>
                                </m:r>
                              </m:e>
                            </m:mr>
                            <m:mr>
                              <m:e>
                                <m:r>
                                  <a:rPr lang="en-US" sz="1800" i="1">
                                    <a:latin typeface="Cambria Math"/>
                                  </a:rPr>
                                  <m:t>𝐴</m:t>
                                </m:r>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e>
                                </m:d>
                                <m:r>
                                  <a:rPr lang="en-US" sz="1800" i="1" dirty="0">
                                    <a:latin typeface="Cambria Math"/>
                                  </a:rPr>
                                  <m:t>,</m:t>
                                </m:r>
                              </m:e>
                              <m:e>
                                <m:d>
                                  <m:dPr>
                                    <m:begChr m:val="|"/>
                                    <m:endChr m:val="|"/>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e>
                                </m:d>
                                <m:r>
                                  <a:rPr lang="en-US" sz="1800" i="1">
                                    <a:latin typeface="Cambria Math"/>
                                  </a:rPr>
                                  <m:t>&lt;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r>
                                  <a:rPr lang="en-US" sz="1800" i="1">
                                    <a:latin typeface="Cambria Math"/>
                                  </a:rPr>
                                  <m:t>,</m:t>
                                </m:r>
                              </m:e>
                            </m:mr>
                            <m:mr>
                              <m:e>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𝑣</m:t>
                                    </m:r>
                                  </m:e>
                                  <m:sub>
                                    <m:r>
                                      <a:rPr lang="en-US" sz="1800" i="1">
                                        <a:latin typeface="Cambria Math"/>
                                      </a:rPr>
                                      <m:t>𝐶𝐶</m:t>
                                    </m:r>
                                  </m:sub>
                                </m:sSub>
                                <m: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r>
                                  <a:rPr lang="en-US" sz="1800" i="1">
                                    <a:latin typeface="Cambria Math"/>
                                  </a:rPr>
                                  <m:t>&lt;−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r>
                                  <a:rPr lang="en-US" sz="1800" i="1">
                                    <a:latin typeface="Cambria Math"/>
                                  </a:rPr>
                                  <m:t>.</m:t>
                                </m:r>
                              </m:e>
                            </m:mr>
                          </m:m>
                        </m:e>
                      </m:d>
                    </m:oMath>
                  </m:oMathPara>
                </a14:m>
                <a:endParaRPr lang="en-US" sz="1800" dirty="0"/>
              </a:p>
            </p:txBody>
          </p:sp>
        </mc:Choice>
        <mc:Fallback xmlns="">
          <p:sp>
            <p:nvSpPr>
              <p:cNvPr id="48" name="TextBox 47"/>
              <p:cNvSpPr txBox="1">
                <a:spLocks noRot="1" noChangeAspect="1" noMove="1" noResize="1" noEditPoints="1" noAdjustHandles="1" noChangeArrowheads="1" noChangeShapeType="1" noTextEdit="1"/>
              </p:cNvSpPr>
              <p:nvPr/>
            </p:nvSpPr>
            <p:spPr>
              <a:xfrm>
                <a:off x="6784430" y="4938307"/>
                <a:ext cx="4114800" cy="1662763"/>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2631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Ideal Op-Amp Equations</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CC7F4694-3441-4B47-B856-253ED371B5C3}"/>
                  </a:ext>
                </a:extLst>
              </p:cNvPr>
              <p:cNvSpPr>
                <a:spLocks noGrp="1"/>
              </p:cNvSpPr>
              <p:nvPr>
                <p:ph idx="1"/>
              </p:nvPr>
            </p:nvSpPr>
            <p:spPr/>
            <p:txBody>
              <a:bodyPr/>
              <a:lstStyle/>
              <a:p>
                <a:pPr marL="0" indent="0" algn="just">
                  <a:buNone/>
                </a:pPr>
                <a:r>
                  <a:rPr lang="en-US" b="1" dirty="0"/>
                  <a:t>Virtual Short Condition</a:t>
                </a:r>
              </a:p>
              <a:p>
                <a:pPr algn="just"/>
                <a:r>
                  <a:rPr lang="en-US" dirty="0"/>
                  <a:t>Using typical numbers, </a:t>
                </a:r>
                <a14:m>
                  <m:oMath xmlns:m="http://schemas.openxmlformats.org/officeDocument/2006/math">
                    <m:r>
                      <a:rPr lang="en-US" i="1">
                        <a:latin typeface="Cambria Math"/>
                      </a:rPr>
                      <m:t>𝐴</m:t>
                    </m:r>
                    <m:r>
                      <a:rPr lang="en-US" i="1">
                        <a:latin typeface="Cambria Math"/>
                        <a:ea typeface="Cambria Math"/>
                      </a:rPr>
                      <m:t>~</m:t>
                    </m:r>
                    <m:sSup>
                      <m:sSupPr>
                        <m:ctrlPr>
                          <a:rPr lang="en-US" i="1">
                            <a:latin typeface="Cambria Math" panose="02040503050406030204" pitchFamily="18" charset="0"/>
                            <a:ea typeface="Cambria Math"/>
                          </a:rPr>
                        </m:ctrlPr>
                      </m:sSupPr>
                      <m:e>
                        <m:r>
                          <a:rPr lang="en-US" i="1">
                            <a:latin typeface="Cambria Math"/>
                            <a:ea typeface="Cambria Math"/>
                          </a:rPr>
                          <m:t>10</m:t>
                        </m:r>
                      </m:e>
                      <m:sup>
                        <m:r>
                          <a:rPr lang="en-US" i="1">
                            <a:latin typeface="Cambria Math"/>
                            <a:ea typeface="Cambria Math"/>
                          </a:rPr>
                          <m:t>6</m:t>
                        </m:r>
                      </m:sup>
                    </m:sSup>
                  </m:oMath>
                </a14:m>
                <a:r>
                  <a:rPr lang="en-US" dirty="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rPr>
                          <m:t>𝑣</m:t>
                        </m:r>
                      </m:e>
                      <m:sub>
                        <m:r>
                          <a:rPr lang="en-US" i="1" dirty="0">
                            <a:latin typeface="Cambria Math"/>
                          </a:rPr>
                          <m:t>𝐶𝐶</m:t>
                        </m:r>
                      </m:sub>
                    </m:sSub>
                    <m:r>
                      <a:rPr lang="en-US" i="1" dirty="0">
                        <a:latin typeface="Cambria Math"/>
                      </a:rPr>
                      <m:t>=20</m:t>
                    </m:r>
                    <m:r>
                      <a:rPr lang="en-US" i="1" dirty="0">
                        <a:latin typeface="Cambria Math"/>
                      </a:rPr>
                      <m:t>𝑉</m:t>
                    </m:r>
                  </m:oMath>
                </a14:m>
                <a:r>
                  <a:rPr lang="en-US" dirty="0"/>
                  <a:t> (upper limit), then the linear region occurs when </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e>
                    </m:d>
                    <m:r>
                      <a:rPr lang="en-US" i="1">
                        <a:latin typeface="Cambria Math"/>
                      </a:rPr>
                      <m:t>&lt;20</m:t>
                    </m:r>
                    <m:r>
                      <a:rPr lang="en-US" i="1">
                        <a:latin typeface="Cambria Math"/>
                        <a:ea typeface="Cambria Math"/>
                      </a:rPr>
                      <m:t>𝜇</m:t>
                    </m:r>
                    <m:r>
                      <a:rPr lang="en-US" i="1">
                        <a:latin typeface="Cambria Math"/>
                        <a:ea typeface="Cambria Math"/>
                      </a:rPr>
                      <m:t>𝑉</m:t>
                    </m:r>
                  </m:oMath>
                </a14:m>
                <a:r>
                  <a:rPr lang="en-US" dirty="0"/>
                  <a:t>.  Hence, for an op-amp operating in its linear mode,</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e>
                    </m:d>
                    <m:r>
                      <a:rPr lang="en-US" i="1">
                        <a:latin typeface="Cambria Math"/>
                        <a:ea typeface="Cambria Math"/>
                      </a:rPr>
                      <m:t>≈0</m:t>
                    </m:r>
                  </m:oMath>
                </a14:m>
                <a:r>
                  <a:rPr lang="en-US" dirty="0"/>
                  <a:t>.</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oMath>
                </a14:m>
                <a:r>
                  <a:rPr lang="en-US" dirty="0"/>
                  <a:t>.</a:t>
                </a:r>
              </a:p>
              <a:p>
                <a:pPr marL="0" indent="0">
                  <a:buNone/>
                </a:pPr>
                <a:endParaRPr lang="en-US" b="1" dirty="0"/>
              </a:p>
              <a:p>
                <a:pPr marL="0" indent="0">
                  <a:buNone/>
                </a:pPr>
                <a:r>
                  <a:rPr lang="en-US" b="1" dirty="0"/>
                  <a:t>Infinite Input Resistance Condition</a:t>
                </a:r>
              </a:p>
              <a:p>
                <a:r>
                  <a:rPr lang="en-US" dirty="0"/>
                  <a:t>For op amps, the equivalent resistance seen looking into the input terminals is very large </a:t>
                </a:r>
                <a14:m>
                  <m:oMath xmlns:m="http://schemas.openxmlformats.org/officeDocument/2006/math">
                    <m:r>
                      <a:rPr lang="en-US" i="1">
                        <a:latin typeface="Cambria Math"/>
                        <a:ea typeface="Cambria Math"/>
                      </a:rPr>
                      <m:t>~1</m:t>
                    </m:r>
                    <m:r>
                      <a:rPr lang="en-US" i="1">
                        <a:latin typeface="Cambria Math"/>
                        <a:ea typeface="Cambria Math"/>
                      </a:rPr>
                      <m:t>𝑀</m:t>
                    </m:r>
                    <m:r>
                      <m:rPr>
                        <m:sty m:val="p"/>
                      </m:rPr>
                      <a:rPr lang="el-GR" i="1">
                        <a:latin typeface="Cambria Math"/>
                        <a:ea typeface="Cambria Math"/>
                      </a:rPr>
                      <m:t>Ω</m:t>
                    </m:r>
                  </m:oMath>
                </a14:m>
                <a:r>
                  <a:rPr lang="en-US" dirty="0"/>
                  <a:t> (ideally infinite).  In which case, the current flowing into (or out of) the input terminals is very small (ideally zero) resulting in the ideal constraint that</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a:rPr>
                          <m:t>𝑖</m:t>
                        </m:r>
                      </m:e>
                      <m:sub>
                        <m:r>
                          <a:rPr lang="en-US" i="1">
                            <a:latin typeface="Cambria Math"/>
                          </a:rPr>
                          <m:t>𝑛</m:t>
                        </m:r>
                      </m:sub>
                    </m:sSub>
                    <m:r>
                      <a:rPr lang="en-US" i="1">
                        <a:latin typeface="Cambria Math"/>
                      </a:rPr>
                      <m:t>=</m:t>
                    </m:r>
                    <m:sSub>
                      <m:sSubPr>
                        <m:ctrlPr>
                          <a:rPr lang="en-US" i="1">
                            <a:latin typeface="Cambria Math" panose="02040503050406030204" pitchFamily="18" charset="0"/>
                          </a:rPr>
                        </m:ctrlPr>
                      </m:sSubPr>
                      <m:e>
                        <m:r>
                          <a:rPr lang="en-US" i="1">
                            <a:latin typeface="Cambria Math"/>
                          </a:rPr>
                          <m:t>𝑖</m:t>
                        </m:r>
                      </m:e>
                      <m:sub>
                        <m:r>
                          <a:rPr lang="en-US" i="1">
                            <a:latin typeface="Cambria Math"/>
                          </a:rPr>
                          <m:t>𝑝</m:t>
                        </m:r>
                      </m:sub>
                    </m:sSub>
                    <m:r>
                      <a:rPr lang="en-US" i="1">
                        <a:latin typeface="Cambria Math"/>
                      </a:rPr>
                      <m:t>=0</m:t>
                    </m:r>
                  </m:oMath>
                </a14:m>
                <a:r>
                  <a:rPr lang="en-US" dirty="0"/>
                  <a:t>.</a:t>
                </a:r>
              </a:p>
              <a:p>
                <a:r>
                  <a:rPr lang="en-US" dirty="0"/>
                  <a:t>These equations form the starting point from which we analyze any op amp circuit.</a:t>
                </a:r>
              </a:p>
              <a:p>
                <a:endParaRPr lang="en-US" dirty="0"/>
              </a:p>
            </p:txBody>
          </p:sp>
        </mc:Choice>
        <mc:Fallback xmlns="">
          <p:sp>
            <p:nvSpPr>
              <p:cNvPr id="5" name="Content Placeholder 4">
                <a:extLst>
                  <a:ext uri="{FF2B5EF4-FFF2-40B4-BE49-F238E27FC236}">
                    <a16:creationId xmlns:a16="http://schemas.microsoft.com/office/drawing/2014/main" id="{CC7F4694-3441-4B47-B856-253ED371B5C3}"/>
                  </a:ext>
                </a:extLst>
              </p:cNvPr>
              <p:cNvSpPr>
                <a:spLocks noGrp="1" noRot="1" noChangeAspect="1" noMove="1" noResize="1" noEditPoints="1" noAdjustHandles="1" noChangeArrowheads="1" noChangeShapeType="1" noTextEdit="1"/>
              </p:cNvSpPr>
              <p:nvPr>
                <p:ph idx="1"/>
              </p:nvPr>
            </p:nvSpPr>
            <p:spPr>
              <a:blipFill>
                <a:blip r:embed="rId3"/>
                <a:stretch>
                  <a:fillRect l="-616" t="-469" r="-951"/>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Rectangle 2"/>
          <p:cNvSpPr/>
          <p:nvPr/>
        </p:nvSpPr>
        <p:spPr>
          <a:xfrm>
            <a:off x="5143500" y="2374190"/>
            <a:ext cx="1066800" cy="440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953000" y="4495800"/>
            <a:ext cx="1447800" cy="3989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701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Analyzing Op-Amp Circuits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F6BEB07-DD44-49C8-9E8F-AA9F0348E974}"/>
                  </a:ext>
                </a:extLst>
              </p:cNvPr>
              <p:cNvSpPr>
                <a:spLocks noGrp="1"/>
              </p:cNvSpPr>
              <p:nvPr>
                <p:ph idx="1"/>
              </p:nvPr>
            </p:nvSpPr>
            <p:spPr>
              <a:xfrm>
                <a:off x="228600" y="1280160"/>
                <a:ext cx="4841374" cy="5196840"/>
              </a:xfrm>
            </p:spPr>
            <p:txBody>
              <a:bodyPr/>
              <a:lstStyle/>
              <a:p>
                <a:pPr marL="0" indent="0">
                  <a:buNone/>
                </a:pPr>
                <a:r>
                  <a:rPr lang="en-US" sz="1800" b="1" dirty="0"/>
                  <a:t>Example 1 </a:t>
                </a:r>
              </a:p>
              <a:p>
                <a:r>
                  <a:rPr lang="en-US" sz="1800" dirty="0"/>
                  <a:t>Assuming ideal operation of the op amp, </a:t>
                </a:r>
              </a:p>
              <a:p>
                <a:r>
                  <a:rPr lang="en-US" sz="1800" dirty="0"/>
                  <a:t>(a) Find </a:t>
                </a:r>
                <a14:m>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a14:m>
                <a:r>
                  <a:rPr lang="en-US" sz="1800" dirty="0"/>
                  <a:t> as a function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oMath>
                </a14:m>
                <a:r>
                  <a:rPr lang="en-US" sz="1800" dirty="0"/>
                  <a:t>.</a:t>
                </a:r>
              </a:p>
              <a:p>
                <a:r>
                  <a:rPr lang="en-US" sz="1800" dirty="0"/>
                  <a:t>(b) Specify the range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oMath>
                </a14:m>
                <a:r>
                  <a:rPr lang="en-US" sz="1800" dirty="0"/>
                  <a:t> to avoid saturation of the op amp.</a:t>
                </a:r>
              </a:p>
              <a:p>
                <a:endParaRPr lang="en-US" sz="1800" dirty="0"/>
              </a:p>
            </p:txBody>
          </p:sp>
        </mc:Choice>
        <mc:Fallback>
          <p:sp>
            <p:nvSpPr>
              <p:cNvPr id="3" name="Content Placeholder 2">
                <a:extLst>
                  <a:ext uri="{FF2B5EF4-FFF2-40B4-BE49-F238E27FC236}">
                    <a16:creationId xmlns:a16="http://schemas.microsoft.com/office/drawing/2014/main" id="{6F6BEB07-DD44-49C8-9E8F-AA9F0348E974}"/>
                  </a:ext>
                </a:extLst>
              </p:cNvPr>
              <p:cNvSpPr>
                <a:spLocks noGrp="1" noRot="1" noChangeAspect="1" noMove="1" noResize="1" noEditPoints="1" noAdjustHandles="1" noChangeArrowheads="1" noChangeShapeType="1" noTextEdit="1"/>
              </p:cNvSpPr>
              <p:nvPr>
                <p:ph idx="1"/>
              </p:nvPr>
            </p:nvSpPr>
            <p:spPr>
              <a:xfrm>
                <a:off x="228600" y="1280160"/>
                <a:ext cx="4841374" cy="5196840"/>
              </a:xfrm>
              <a:blipFill>
                <a:blip r:embed="rId3"/>
                <a:stretch>
                  <a:fillRect l="-1134" t="-586"/>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14352" name="TextBox 14351"/>
              <p:cNvSpPr txBox="1"/>
              <p:nvPr/>
            </p:nvSpPr>
            <p:spPr>
              <a:xfrm>
                <a:off x="6753250" y="3005172"/>
                <a:ext cx="5334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𝑠</m:t>
                          </m:r>
                        </m:sub>
                      </m:sSub>
                    </m:oMath>
                  </m:oMathPara>
                </a14:m>
                <a:endParaRPr lang="en-US"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6753250" y="3005172"/>
                <a:ext cx="533400"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4" name="TextBox 14353"/>
              <p:cNvSpPr txBox="1"/>
              <p:nvPr/>
            </p:nvSpPr>
            <p:spPr>
              <a:xfrm>
                <a:off x="325705" y="3189911"/>
                <a:ext cx="4166383" cy="1282402"/>
              </a:xfrm>
              <a:prstGeom prst="rect">
                <a:avLst/>
              </a:prstGeom>
              <a:noFill/>
            </p:spPr>
            <p:txBody>
              <a:bodyPr wrap="square" rtlCol="0">
                <a:spAutoFit/>
              </a:bodyPr>
              <a:lstStyle/>
              <a:p>
                <a:r>
                  <a:rPr lang="en-US" sz="1800" b="1" dirty="0"/>
                  <a:t>Step 1: </a:t>
                </a:r>
                <a:r>
                  <a:rPr lang="en-US" sz="1800" dirty="0"/>
                  <a:t>Use the infinite input resistance condition (</a:t>
                </a:r>
                <a14:m>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𝑛</m:t>
                        </m:r>
                      </m:sub>
                    </m:sSub>
                    <m:r>
                      <a:rPr lang="en-US" sz="1800" i="1">
                        <a:solidFill>
                          <a:schemeClr val="accent2">
                            <a:lumMod val="75000"/>
                          </a:schemeClr>
                        </a:solidFill>
                        <a:latin typeface="Cambria Math"/>
                      </a:rPr>
                      <m:t>=0</m:t>
                    </m:r>
                  </m:oMath>
                </a14:m>
                <a:r>
                  <a:rPr lang="en-US" sz="1800" dirty="0"/>
                  <a:t>) and KCL at the inverting input.</a:t>
                </a:r>
              </a:p>
              <a:p>
                <a:pPr algn="ctr"/>
                <a14:m>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𝑛</m:t>
                        </m:r>
                      </m:sub>
                    </m:sSub>
                    <m:r>
                      <a:rPr lang="en-US" sz="1800" i="1">
                        <a:solidFill>
                          <a:schemeClr val="accent2">
                            <a:lumMod val="75000"/>
                          </a:schemeClr>
                        </a:solidFill>
                        <a:latin typeface="Cambria Math"/>
                      </a:rPr>
                      <m:t>=</m:t>
                    </m:r>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r>
                      <a:rPr lang="en-US" sz="1800" i="1">
                        <a:solidFill>
                          <a:schemeClr val="accent2">
                            <a:lumMod val="75000"/>
                          </a:schemeClr>
                        </a:solidFill>
                        <a:latin typeface="Cambria Math"/>
                      </a:rPr>
                      <m:t>+</m:t>
                    </m:r>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r>
                      <a:rPr lang="en-US" sz="1800" i="1">
                        <a:solidFill>
                          <a:schemeClr val="accent2">
                            <a:lumMod val="75000"/>
                          </a:schemeClr>
                        </a:solidFill>
                        <a:latin typeface="Cambria Math"/>
                      </a:rPr>
                      <m:t>=0</m:t>
                    </m:r>
                  </m:oMath>
                </a14:m>
                <a:r>
                  <a:rPr lang="en-US" sz="1800" dirty="0"/>
                  <a:t>.</a:t>
                </a:r>
              </a:p>
            </p:txBody>
          </p:sp>
        </mc:Choice>
        <mc:Fallback xmlns="">
          <p:sp>
            <p:nvSpPr>
              <p:cNvPr id="14354" name="TextBox 14353"/>
              <p:cNvSpPr txBox="1">
                <a:spLocks noRot="1" noChangeAspect="1" noMove="1" noResize="1" noEditPoints="1" noAdjustHandles="1" noChangeArrowheads="1" noChangeShapeType="1" noTextEdit="1"/>
              </p:cNvSpPr>
              <p:nvPr/>
            </p:nvSpPr>
            <p:spPr>
              <a:xfrm>
                <a:off x="325705" y="3189911"/>
                <a:ext cx="4166383" cy="1282402"/>
              </a:xfrm>
              <a:prstGeom prst="rect">
                <a:avLst/>
              </a:prstGeom>
              <a:blipFill>
                <a:blip r:embed="rId5"/>
                <a:stretch>
                  <a:fillRect l="-1170" t="-2370" b="-47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5" name="TextBox 14354"/>
              <p:cNvSpPr txBox="1"/>
              <p:nvPr/>
            </p:nvSpPr>
            <p:spPr>
              <a:xfrm>
                <a:off x="4682899" y="4883359"/>
                <a:ext cx="3508685" cy="1756315"/>
              </a:xfrm>
              <a:prstGeom prst="rect">
                <a:avLst/>
              </a:prstGeom>
              <a:noFill/>
            </p:spPr>
            <p:txBody>
              <a:bodyPr wrap="square" rtlCol="0">
                <a:spAutoFit/>
              </a:bodyPr>
              <a:lstStyle/>
              <a:p>
                <a:r>
                  <a:rPr lang="en-US" sz="1800" b="1" dirty="0"/>
                  <a:t>(a) </a:t>
                </a:r>
                <a:r>
                  <a:rPr lang="en-US" sz="1800" dirty="0"/>
                  <a:t>Put the results of Steps 1 and 2 together.</a:t>
                </a:r>
              </a:p>
              <a:p>
                <a:pPr algn="ctr"/>
                <a14:m>
                  <m:oMath xmlns:m="http://schemas.openxmlformats.org/officeDocument/2006/math">
                    <m:f>
                      <m:fPr>
                        <m:ctrlPr>
                          <a:rPr lang="en-US" sz="1800" i="1">
                            <a:latin typeface="Cambria Math" panose="02040503050406030204" pitchFamily="18" charset="0"/>
                            <a:ea typeface="Cambria Math"/>
                          </a:rPr>
                        </m:ctrlPr>
                      </m:fPr>
                      <m:num>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𝑠</m:t>
                            </m:r>
                          </m:sub>
                        </m:sSub>
                      </m:num>
                      <m:den>
                        <m:r>
                          <a:rPr lang="en-US" sz="1800" i="1">
                            <a:latin typeface="Cambria Math"/>
                            <a:ea typeface="Cambria Math"/>
                          </a:rPr>
                          <m:t>16</m:t>
                        </m:r>
                        <m:r>
                          <a:rPr lang="en-US" sz="1800" i="1">
                            <a:latin typeface="Cambria Math"/>
                            <a:ea typeface="Cambria Math"/>
                          </a:rPr>
                          <m:t>𝑘</m:t>
                        </m:r>
                        <m:r>
                          <m:rPr>
                            <m:sty m:val="p"/>
                          </m:rPr>
                          <a:rPr lang="el-GR" sz="1800" i="1">
                            <a:latin typeface="Cambria Math"/>
                            <a:ea typeface="Cambria Math"/>
                          </a:rPr>
                          <m:t>Ω</m:t>
                        </m:r>
                      </m:den>
                    </m:f>
                    <m:r>
                      <a:rPr lang="en-US" sz="1800">
                        <a:latin typeface="Cambria Math"/>
                        <a:ea typeface="Cambria Math"/>
                      </a:rPr>
                      <m:t>+</m:t>
                    </m:r>
                    <m:f>
                      <m:fPr>
                        <m:ctrlPr>
                          <a:rPr lang="en-US" sz="1800" i="1">
                            <a:latin typeface="Cambria Math" panose="02040503050406030204" pitchFamily="18" charset="0"/>
                            <a:ea typeface="Cambria Math"/>
                          </a:rPr>
                        </m:ctrlPr>
                      </m:fPr>
                      <m:num>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𝑜</m:t>
                            </m:r>
                          </m:sub>
                        </m:sSub>
                      </m:num>
                      <m:den>
                        <m:r>
                          <a:rPr lang="en-US" sz="1800" i="1">
                            <a:latin typeface="Cambria Math"/>
                            <a:ea typeface="Cambria Math"/>
                          </a:rPr>
                          <m:t>80</m:t>
                        </m:r>
                        <m:r>
                          <a:rPr lang="en-US" sz="1800" i="1">
                            <a:latin typeface="Cambria Math"/>
                            <a:ea typeface="Cambria Math"/>
                          </a:rPr>
                          <m:t>𝑘</m:t>
                        </m:r>
                        <m:r>
                          <m:rPr>
                            <m:sty m:val="p"/>
                          </m:rPr>
                          <a:rPr lang="el-GR" sz="1800" i="1">
                            <a:latin typeface="Cambria Math"/>
                            <a:ea typeface="Cambria Math"/>
                          </a:rPr>
                          <m:t>Ω</m:t>
                        </m:r>
                      </m:den>
                    </m:f>
                    <m:r>
                      <a:rPr lang="en-US" sz="1800">
                        <a:latin typeface="Cambria Math"/>
                        <a:ea typeface="Cambria Math"/>
                      </a:rPr>
                      <m:t>=0</m:t>
                    </m:r>
                    <m:r>
                      <a:rPr lang="en-US" sz="1800" i="1">
                        <a:latin typeface="Cambria Math"/>
                        <a:ea typeface="Cambria Math"/>
                      </a:rPr>
                      <m:t>→</m:t>
                    </m:r>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𝑜</m:t>
                        </m:r>
                      </m:sub>
                    </m:sSub>
                    <m:r>
                      <a:rPr lang="en-US" sz="1800" i="1">
                        <a:latin typeface="Cambria Math"/>
                        <a:ea typeface="Cambria Math"/>
                      </a:rPr>
                      <m:t>=−5</m:t>
                    </m:r>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𝑠</m:t>
                        </m:r>
                      </m:sub>
                    </m:sSub>
                  </m:oMath>
                </a14:m>
                <a:r>
                  <a:rPr lang="en-US" sz="1800" dirty="0"/>
                  <a:t>.</a:t>
                </a:r>
              </a:p>
              <a:p>
                <a:endParaRPr lang="en-US" sz="1800" dirty="0"/>
              </a:p>
              <a:p>
                <a:endParaRPr lang="en-US" sz="1800" dirty="0"/>
              </a:p>
            </p:txBody>
          </p:sp>
        </mc:Choice>
        <mc:Fallback xmlns="">
          <p:sp>
            <p:nvSpPr>
              <p:cNvPr id="14355" name="TextBox 14354"/>
              <p:cNvSpPr txBox="1">
                <a:spLocks noRot="1" noChangeAspect="1" noMove="1" noResize="1" noEditPoints="1" noAdjustHandles="1" noChangeArrowheads="1" noChangeShapeType="1" noTextEdit="1"/>
              </p:cNvSpPr>
              <p:nvPr/>
            </p:nvSpPr>
            <p:spPr>
              <a:xfrm>
                <a:off x="4682899" y="4883359"/>
                <a:ext cx="3508685" cy="1756315"/>
              </a:xfrm>
              <a:prstGeom prst="rect">
                <a:avLst/>
              </a:prstGeom>
              <a:blipFill>
                <a:blip r:embed="rId6"/>
                <a:stretch>
                  <a:fillRect l="-1389" t="-17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5" name="TextBox 254"/>
              <p:cNvSpPr txBox="1"/>
              <p:nvPr/>
            </p:nvSpPr>
            <p:spPr>
              <a:xfrm>
                <a:off x="325705" y="4256711"/>
                <a:ext cx="4166383" cy="2020746"/>
              </a:xfrm>
              <a:prstGeom prst="rect">
                <a:avLst/>
              </a:prstGeom>
              <a:noFill/>
            </p:spPr>
            <p:txBody>
              <a:bodyPr wrap="square" rtlCol="0">
                <a:spAutoFit/>
              </a:bodyPr>
              <a:lstStyle/>
              <a:p>
                <a:endParaRPr lang="en-US" sz="1800" dirty="0"/>
              </a:p>
              <a:p>
                <a:r>
                  <a:rPr lang="en-US" sz="1800" b="1" dirty="0"/>
                  <a:t>Step 2: </a:t>
                </a:r>
                <a:r>
                  <a:rPr lang="en-US" sz="1800" dirty="0"/>
                  <a:t>Use the virtual short condition (</a:t>
                </a: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a14:m>
                <a:r>
                  <a:rPr lang="en-US" sz="1800" dirty="0"/>
                  <a:t>) and the fact that the non-inverting input terminal is connected to ground (</a:t>
                </a: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=0</m:t>
                    </m:r>
                  </m:oMath>
                </a14:m>
                <a:r>
                  <a:rPr lang="en-US" sz="1800" dirty="0"/>
                  <a:t>).</a:t>
                </a:r>
              </a:p>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=0</m:t>
                    </m:r>
                    <m:r>
                      <a:rPr lang="en-US" sz="1800" i="1">
                        <a:latin typeface="Cambria Math"/>
                        <a:ea typeface="Cambria Math"/>
                      </a:rPr>
                      <m:t>→</m:t>
                    </m:r>
                    <m:sSub>
                      <m:sSubPr>
                        <m:ctrlPr>
                          <a:rPr lang="en-US" sz="1800" i="1">
                            <a:solidFill>
                              <a:srgbClr val="6600FF"/>
                            </a:solidFill>
                            <a:latin typeface="Cambria Math" panose="02040503050406030204" pitchFamily="18" charset="0"/>
                            <a:ea typeface="Cambria Math"/>
                          </a:rPr>
                        </m:ctrlPr>
                      </m:sSubPr>
                      <m:e>
                        <m:r>
                          <a:rPr lang="en-US" sz="1800" i="1">
                            <a:solidFill>
                              <a:srgbClr val="6600FF"/>
                            </a:solidFill>
                            <a:latin typeface="Cambria Math"/>
                            <a:ea typeface="Cambria Math"/>
                          </a:rPr>
                          <m:t>𝑖</m:t>
                        </m:r>
                      </m:e>
                      <m:sub>
                        <m:r>
                          <a:rPr lang="en-US" sz="1800" i="1">
                            <a:solidFill>
                              <a:srgbClr val="6600FF"/>
                            </a:solidFill>
                            <a:latin typeface="Cambria Math"/>
                            <a:ea typeface="Cambria Math"/>
                          </a:rPr>
                          <m:t>𝑠</m:t>
                        </m:r>
                      </m:sub>
                    </m:sSub>
                    <m:r>
                      <a:rPr lang="en-US" sz="1800" i="1">
                        <a:solidFill>
                          <a:srgbClr val="6600FF"/>
                        </a:solidFill>
                        <a:latin typeface="Cambria Math"/>
                        <a:ea typeface="Cambria Math"/>
                      </a:rPr>
                      <m:t>=</m:t>
                    </m:r>
                    <m:f>
                      <m:fPr>
                        <m:ctrlPr>
                          <a:rPr lang="en-US" sz="1800" i="1">
                            <a:solidFill>
                              <a:srgbClr val="6600FF"/>
                            </a:solidFill>
                            <a:latin typeface="Cambria Math" panose="02040503050406030204" pitchFamily="18" charset="0"/>
                            <a:ea typeface="Cambria Math"/>
                          </a:rPr>
                        </m:ctrlPr>
                      </m:fPr>
                      <m:num>
                        <m:sSub>
                          <m:sSubPr>
                            <m:ctrlPr>
                              <a:rPr lang="en-US" sz="1800" i="1">
                                <a:solidFill>
                                  <a:srgbClr val="6600FF"/>
                                </a:solidFill>
                                <a:latin typeface="Cambria Math" panose="02040503050406030204" pitchFamily="18" charset="0"/>
                                <a:ea typeface="Cambria Math"/>
                              </a:rPr>
                            </m:ctrlPr>
                          </m:sSubPr>
                          <m:e>
                            <m:r>
                              <a:rPr lang="en-US" sz="1800" i="1">
                                <a:solidFill>
                                  <a:srgbClr val="6600FF"/>
                                </a:solidFill>
                                <a:latin typeface="Cambria Math"/>
                                <a:ea typeface="Cambria Math"/>
                              </a:rPr>
                              <m:t>𝑣</m:t>
                            </m:r>
                          </m:e>
                          <m:sub>
                            <m:r>
                              <a:rPr lang="en-US" sz="1800" i="1">
                                <a:solidFill>
                                  <a:srgbClr val="6600FF"/>
                                </a:solidFill>
                                <a:latin typeface="Cambria Math"/>
                                <a:ea typeface="Cambria Math"/>
                              </a:rPr>
                              <m:t>𝑠</m:t>
                            </m:r>
                          </m:sub>
                        </m:sSub>
                      </m:num>
                      <m:den>
                        <m:r>
                          <a:rPr lang="en-US" sz="1800" i="1">
                            <a:solidFill>
                              <a:srgbClr val="6600FF"/>
                            </a:solidFill>
                            <a:latin typeface="Cambria Math"/>
                            <a:ea typeface="Cambria Math"/>
                          </a:rPr>
                          <m:t>16</m:t>
                        </m:r>
                        <m:r>
                          <a:rPr lang="en-US" sz="1800" i="1">
                            <a:solidFill>
                              <a:srgbClr val="6600FF"/>
                            </a:solidFill>
                            <a:latin typeface="Cambria Math"/>
                            <a:ea typeface="Cambria Math"/>
                          </a:rPr>
                          <m:t>𝑘</m:t>
                        </m:r>
                        <m:r>
                          <m:rPr>
                            <m:sty m:val="p"/>
                          </m:rPr>
                          <a:rPr lang="el-GR" sz="1800" i="1">
                            <a:solidFill>
                              <a:srgbClr val="6600FF"/>
                            </a:solidFill>
                            <a:latin typeface="Cambria Math"/>
                            <a:ea typeface="Cambria Math"/>
                          </a:rPr>
                          <m:t>Ω</m:t>
                        </m:r>
                      </m:den>
                    </m:f>
                  </m:oMath>
                </a14:m>
                <a:r>
                  <a:rPr lang="en-US" sz="1800" dirty="0"/>
                  <a:t> and </a:t>
                </a: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𝑖</m:t>
                        </m:r>
                      </m:e>
                      <m:sub>
                        <m:r>
                          <a:rPr lang="en-US" sz="1800" i="1">
                            <a:solidFill>
                              <a:srgbClr val="6600FF"/>
                            </a:solidFill>
                            <a:latin typeface="Cambria Math"/>
                          </a:rPr>
                          <m:t>𝑓</m:t>
                        </m:r>
                      </m:sub>
                    </m:sSub>
                    <m:r>
                      <a:rPr lang="en-US" sz="1800" i="1">
                        <a:solidFill>
                          <a:srgbClr val="6600FF"/>
                        </a:solidFill>
                        <a:latin typeface="Cambria Math"/>
                      </a:rPr>
                      <m:t>=</m:t>
                    </m:r>
                    <m:f>
                      <m:fPr>
                        <m:ctrlPr>
                          <a:rPr lang="en-US" sz="1800" i="1">
                            <a:solidFill>
                              <a:srgbClr val="6600FF"/>
                            </a:solidFill>
                            <a:latin typeface="Cambria Math" panose="02040503050406030204" pitchFamily="18" charset="0"/>
                            <a:ea typeface="Cambria Math"/>
                          </a:rPr>
                        </m:ctrlPr>
                      </m:fPr>
                      <m:num>
                        <m:sSub>
                          <m:sSubPr>
                            <m:ctrlPr>
                              <a:rPr lang="en-US" sz="1800" i="1">
                                <a:solidFill>
                                  <a:srgbClr val="6600FF"/>
                                </a:solidFill>
                                <a:latin typeface="Cambria Math" panose="02040503050406030204" pitchFamily="18" charset="0"/>
                                <a:ea typeface="Cambria Math"/>
                              </a:rPr>
                            </m:ctrlPr>
                          </m:sSubPr>
                          <m:e>
                            <m:r>
                              <a:rPr lang="en-US" sz="1800" i="1">
                                <a:solidFill>
                                  <a:srgbClr val="6600FF"/>
                                </a:solidFill>
                                <a:latin typeface="Cambria Math"/>
                                <a:ea typeface="Cambria Math"/>
                              </a:rPr>
                              <m:t>𝑣</m:t>
                            </m:r>
                          </m:e>
                          <m:sub>
                            <m:r>
                              <a:rPr lang="en-US" sz="1800" i="1">
                                <a:solidFill>
                                  <a:srgbClr val="6600FF"/>
                                </a:solidFill>
                                <a:latin typeface="Cambria Math"/>
                                <a:ea typeface="Cambria Math"/>
                              </a:rPr>
                              <m:t>𝑜</m:t>
                            </m:r>
                          </m:sub>
                        </m:sSub>
                      </m:num>
                      <m:den>
                        <m:r>
                          <a:rPr lang="en-US" sz="1800" i="1">
                            <a:solidFill>
                              <a:srgbClr val="6600FF"/>
                            </a:solidFill>
                            <a:latin typeface="Cambria Math"/>
                            <a:ea typeface="Cambria Math"/>
                          </a:rPr>
                          <m:t>80</m:t>
                        </m:r>
                        <m:r>
                          <a:rPr lang="en-US" sz="1800" i="1">
                            <a:solidFill>
                              <a:srgbClr val="6600FF"/>
                            </a:solidFill>
                            <a:latin typeface="Cambria Math"/>
                            <a:ea typeface="Cambria Math"/>
                          </a:rPr>
                          <m:t>𝑘</m:t>
                        </m:r>
                        <m:r>
                          <m:rPr>
                            <m:sty m:val="p"/>
                          </m:rPr>
                          <a:rPr lang="el-GR" sz="1800" i="1">
                            <a:solidFill>
                              <a:srgbClr val="6600FF"/>
                            </a:solidFill>
                            <a:latin typeface="Cambria Math"/>
                            <a:ea typeface="Cambria Math"/>
                          </a:rPr>
                          <m:t>Ω</m:t>
                        </m:r>
                      </m:den>
                    </m:f>
                  </m:oMath>
                </a14:m>
                <a:r>
                  <a:rPr lang="en-US" sz="1800" dirty="0"/>
                  <a:t>.</a:t>
                </a:r>
              </a:p>
            </p:txBody>
          </p:sp>
        </mc:Choice>
        <mc:Fallback xmlns="">
          <p:sp>
            <p:nvSpPr>
              <p:cNvPr id="255" name="TextBox 254"/>
              <p:cNvSpPr txBox="1">
                <a:spLocks noRot="1" noChangeAspect="1" noMove="1" noResize="1" noEditPoints="1" noAdjustHandles="1" noChangeArrowheads="1" noChangeShapeType="1" noTextEdit="1"/>
              </p:cNvSpPr>
              <p:nvPr/>
            </p:nvSpPr>
            <p:spPr>
              <a:xfrm>
                <a:off x="325705" y="4256711"/>
                <a:ext cx="4166383" cy="2020746"/>
              </a:xfrm>
              <a:prstGeom prst="rect">
                <a:avLst/>
              </a:prstGeom>
              <a:blipFill>
                <a:blip r:embed="rId7"/>
                <a:stretch>
                  <a:fillRect l="-1170" b="-602"/>
                </a:stretch>
              </a:blipFill>
            </p:spPr>
            <p:txBody>
              <a:bodyPr/>
              <a:lstStyle/>
              <a:p>
                <a:r>
                  <a:rPr lang="en-US">
                    <a:noFill/>
                  </a:rPr>
                  <a:t> </a:t>
                </a:r>
              </a:p>
            </p:txBody>
          </p:sp>
        </mc:Fallback>
      </mc:AlternateContent>
      <p:grpSp>
        <p:nvGrpSpPr>
          <p:cNvPr id="16" name="Group 15"/>
          <p:cNvGrpSpPr/>
          <p:nvPr/>
        </p:nvGrpSpPr>
        <p:grpSpPr>
          <a:xfrm>
            <a:off x="7315200" y="1438959"/>
            <a:ext cx="4157576" cy="2817752"/>
            <a:chOff x="4895857" y="255406"/>
            <a:chExt cx="4157576" cy="2817752"/>
          </a:xfrm>
        </p:grpSpPr>
        <p:cxnSp>
          <p:nvCxnSpPr>
            <p:cNvPr id="10" name="Straight Connector 9"/>
            <p:cNvCxnSpPr/>
            <p:nvPr/>
          </p:nvCxnSpPr>
          <p:spPr>
            <a:xfrm>
              <a:off x="6772031" y="1325460"/>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72031" y="132546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781228" y="182076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848231" y="157311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6848231" y="201126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6238631" y="204936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7396871" y="16455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7419730" y="1378802"/>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7396872" y="18741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7419732" y="1889341"/>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7716912" y="178266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7716912" y="1820760"/>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865966" y="1880093"/>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6869251" y="1329775"/>
              <a:ext cx="295603" cy="369332"/>
            </a:xfrm>
            <a:prstGeom prst="rect">
              <a:avLst/>
            </a:prstGeom>
            <a:noFill/>
          </p:spPr>
          <p:txBody>
            <a:bodyPr wrap="square" rtlCol="0">
              <a:spAutoFit/>
            </a:bodyPr>
            <a:lstStyle/>
            <a:p>
              <a:r>
                <a:rPr lang="en-US" sz="1800" dirty="0"/>
                <a:t>_</a:t>
              </a:r>
            </a:p>
          </p:txBody>
        </p:sp>
        <p:sp>
          <p:nvSpPr>
            <p:cNvPr id="36" name="Isosceles Triangle 35"/>
            <p:cNvSpPr/>
            <p:nvPr/>
          </p:nvSpPr>
          <p:spPr>
            <a:xfrm flipV="1">
              <a:off x="6173348" y="2743200"/>
              <a:ext cx="132780" cy="1035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340" name="Straight Connector 14339"/>
            <p:cNvCxnSpPr/>
            <p:nvPr/>
          </p:nvCxnSpPr>
          <p:spPr>
            <a:xfrm flipH="1">
              <a:off x="6238631" y="2057900"/>
              <a:ext cx="10510" cy="76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H="1" flipV="1">
              <a:off x="5124457" y="1611136"/>
              <a:ext cx="6058" cy="120826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4895857" y="1905000"/>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28" name="Straight Connector 127"/>
            <p:cNvCxnSpPr/>
            <p:nvPr/>
          </p:nvCxnSpPr>
          <p:spPr bwMode="auto">
            <a:xfrm rot="16200000">
              <a:off x="7002271" y="655637"/>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7003064" y="702468"/>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7095933" y="71437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7192772" y="703261"/>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7285639" y="71358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7379302" y="724692"/>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7510271" y="804861"/>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auto">
            <a:xfrm rot="16200000" flipV="1">
              <a:off x="6758590" y="459580"/>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7903177" y="459580"/>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6985755" y="838586"/>
              <a:ext cx="708848" cy="369332"/>
            </a:xfrm>
            <a:prstGeom prst="rect">
              <a:avLst/>
            </a:prstGeom>
            <a:noFill/>
          </p:spPr>
          <p:txBody>
            <a:bodyPr wrap="none" rtlCol="0">
              <a:spAutoFit/>
            </a:bodyPr>
            <a:lstStyle/>
            <a:p>
              <a:r>
                <a:rPr lang="en-US" sz="1800" dirty="0"/>
                <a:t>80k</a:t>
              </a:r>
              <a:r>
                <a:rPr lang="en-US" sz="1800" dirty="0">
                  <a:latin typeface="Symbol" pitchFamily="18" charset="2"/>
                </a:rPr>
                <a:t>W</a:t>
              </a:r>
            </a:p>
          </p:txBody>
        </p:sp>
        <p:cxnSp>
          <p:nvCxnSpPr>
            <p:cNvPr id="115" name="Straight Connector 114"/>
            <p:cNvCxnSpPr/>
            <p:nvPr/>
          </p:nvCxnSpPr>
          <p:spPr bwMode="auto">
            <a:xfrm rot="16200000">
              <a:off x="5649061" y="1509326"/>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5649854" y="1556157"/>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5742723" y="156806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5839562" y="155695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5932429" y="156727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6026092" y="1578381"/>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6157061" y="1658550"/>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5405380" y="1313269"/>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auto">
            <a:xfrm rot="16200000" flipV="1">
              <a:off x="6549967" y="1313269"/>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591627" y="1173116"/>
              <a:ext cx="708848" cy="369332"/>
            </a:xfrm>
            <a:prstGeom prst="rect">
              <a:avLst/>
            </a:prstGeom>
            <a:noFill/>
          </p:spPr>
          <p:txBody>
            <a:bodyPr wrap="none" rtlCol="0">
              <a:spAutoFit/>
            </a:bodyPr>
            <a:lstStyle/>
            <a:p>
              <a:r>
                <a:rPr lang="en-US" sz="1800" dirty="0"/>
                <a:t>16k</a:t>
              </a:r>
              <a:r>
                <a:rPr lang="en-US" sz="1800" dirty="0">
                  <a:latin typeface="Symbol" pitchFamily="18" charset="2"/>
                </a:rPr>
                <a:t>W</a:t>
              </a:r>
            </a:p>
          </p:txBody>
        </p:sp>
        <p:cxnSp>
          <p:nvCxnSpPr>
            <p:cNvPr id="14346" name="Straight Connector 14345"/>
            <p:cNvCxnSpPr/>
            <p:nvPr/>
          </p:nvCxnSpPr>
          <p:spPr>
            <a:xfrm>
              <a:off x="6468871" y="747710"/>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8192896" y="747710"/>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51" name="TextBox 14350"/>
            <p:cNvSpPr txBox="1"/>
            <p:nvPr/>
          </p:nvSpPr>
          <p:spPr>
            <a:xfrm>
              <a:off x="7361156" y="1203894"/>
              <a:ext cx="609600" cy="369332"/>
            </a:xfrm>
            <a:prstGeom prst="rect">
              <a:avLst/>
            </a:prstGeom>
            <a:noFill/>
          </p:spPr>
          <p:txBody>
            <a:bodyPr wrap="square" rtlCol="0">
              <a:spAutoFit/>
            </a:bodyPr>
            <a:lstStyle/>
            <a:p>
              <a:r>
                <a:rPr lang="en-US" sz="1800" dirty="0"/>
                <a:t>10V</a:t>
              </a:r>
            </a:p>
          </p:txBody>
        </p:sp>
        <p:sp>
          <p:nvSpPr>
            <p:cNvPr id="164" name="TextBox 163"/>
            <p:cNvSpPr txBox="1"/>
            <p:nvPr/>
          </p:nvSpPr>
          <p:spPr>
            <a:xfrm>
              <a:off x="7378346" y="2021231"/>
              <a:ext cx="762000" cy="369332"/>
            </a:xfrm>
            <a:prstGeom prst="rect">
              <a:avLst/>
            </a:prstGeom>
            <a:noFill/>
          </p:spPr>
          <p:txBody>
            <a:bodyPr wrap="square" rtlCol="0">
              <a:spAutoFit/>
            </a:bodyPr>
            <a:lstStyle/>
            <a:p>
              <a:r>
                <a:rPr lang="en-US" sz="1800" dirty="0"/>
                <a:t>-15V</a:t>
              </a:r>
            </a:p>
          </p:txBody>
        </p:sp>
        <mc:AlternateContent xmlns:mc="http://schemas.openxmlformats.org/markup-compatibility/2006" xmlns:a14="http://schemas.microsoft.com/office/drawing/2010/main">
          <mc:Choice Requires="a14">
            <p:sp>
              <p:nvSpPr>
                <p:cNvPr id="217" name="TextBox 216"/>
                <p:cNvSpPr txBox="1"/>
                <p:nvPr/>
              </p:nvSpPr>
              <p:spPr>
                <a:xfrm>
                  <a:off x="8062833" y="2138435"/>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8062833" y="2138435"/>
                  <a:ext cx="990600" cy="369332"/>
                </a:xfrm>
                <a:prstGeom prst="rect">
                  <a:avLst/>
                </a:prstGeom>
                <a:blipFill>
                  <a:blip r:embed="rId8"/>
                  <a:stretch>
                    <a:fillRect/>
                  </a:stretch>
                </a:blipFill>
              </p:spPr>
              <p:txBody>
                <a:bodyPr/>
                <a:lstStyle/>
                <a:p>
                  <a:r>
                    <a:rPr lang="en-US">
                      <a:noFill/>
                    </a:rPr>
                    <a:t> </a:t>
                  </a:r>
                </a:p>
              </p:txBody>
            </p:sp>
          </mc:Fallback>
        </mc:AlternateContent>
        <p:grpSp>
          <p:nvGrpSpPr>
            <p:cNvPr id="218" name="Group 217"/>
            <p:cNvGrpSpPr/>
            <p:nvPr/>
          </p:nvGrpSpPr>
          <p:grpSpPr>
            <a:xfrm>
              <a:off x="8363577" y="1855232"/>
              <a:ext cx="381000" cy="899253"/>
              <a:chOff x="6955220" y="3874640"/>
              <a:chExt cx="381000" cy="899253"/>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404561"/>
                <a:ext cx="381000" cy="369332"/>
              </a:xfrm>
              <a:prstGeom prst="rect">
                <a:avLst/>
              </a:prstGeom>
              <a:noFill/>
            </p:spPr>
            <p:txBody>
              <a:bodyPr wrap="square" rtlCol="0">
                <a:spAutoFit/>
              </a:bodyPr>
              <a:lstStyle/>
              <a:p>
                <a:r>
                  <a:rPr lang="en-US" sz="1800" dirty="0"/>
                  <a:t>_</a:t>
                </a:r>
              </a:p>
            </p:txBody>
          </p:sp>
        </p:grpSp>
        <p:grpSp>
          <p:nvGrpSpPr>
            <p:cNvPr id="14363" name="Group 14362"/>
            <p:cNvGrpSpPr/>
            <p:nvPr/>
          </p:nvGrpSpPr>
          <p:grpSpPr>
            <a:xfrm>
              <a:off x="5130515" y="255406"/>
              <a:ext cx="2071282" cy="1275244"/>
              <a:chOff x="5130515" y="255406"/>
              <a:chExt cx="2071282" cy="1275244"/>
            </a:xfrm>
          </p:grpSpPr>
          <p:grpSp>
            <p:nvGrpSpPr>
              <p:cNvPr id="14360" name="Group 14359"/>
              <p:cNvGrpSpPr/>
              <p:nvPr/>
            </p:nvGrpSpPr>
            <p:grpSpPr>
              <a:xfrm>
                <a:off x="6434960" y="1150880"/>
                <a:ext cx="381000" cy="373120"/>
                <a:chOff x="6434960" y="1150880"/>
                <a:chExt cx="381000" cy="373120"/>
              </a:xfrm>
            </p:grpSpPr>
            <p:cxnSp>
              <p:nvCxnSpPr>
                <p:cNvPr id="238" name="Straight Arrow Connector 237"/>
                <p:cNvCxnSpPr/>
                <p:nvPr/>
              </p:nvCxnSpPr>
              <p:spPr>
                <a:xfrm>
                  <a:off x="6526940" y="1524000"/>
                  <a:ext cx="223330"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7" name="TextBox 14356"/>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𝑛</m:t>
                                </m:r>
                              </m:sub>
                            </m:sSub>
                          </m:oMath>
                        </m:oMathPara>
                      </a14:m>
                      <a:endParaRPr lang="en-US" sz="1800" dirty="0"/>
                    </a:p>
                  </p:txBody>
                </p:sp>
              </mc:Choice>
              <mc:Fallback xmlns="">
                <p:sp>
                  <p:nvSpPr>
                    <p:cNvPr id="14357" name="TextBox 14356"/>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9"/>
                      <a:stretch>
                        <a:fillRect/>
                      </a:stretch>
                    </a:blipFill>
                  </p:spPr>
                  <p:txBody>
                    <a:bodyPr/>
                    <a:lstStyle/>
                    <a:p>
                      <a:r>
                        <a:rPr lang="en-US">
                          <a:noFill/>
                        </a:rPr>
                        <a:t> </a:t>
                      </a:r>
                    </a:p>
                  </p:txBody>
                </p:sp>
              </mc:Fallback>
            </mc:AlternateContent>
          </p:grpSp>
          <p:grpSp>
            <p:nvGrpSpPr>
              <p:cNvPr id="14361" name="Group 14360"/>
              <p:cNvGrpSpPr/>
              <p:nvPr/>
            </p:nvGrpSpPr>
            <p:grpSpPr>
              <a:xfrm>
                <a:off x="6468871" y="255406"/>
                <a:ext cx="732926" cy="391582"/>
                <a:chOff x="6468871" y="255406"/>
                <a:chExt cx="732926" cy="391582"/>
              </a:xfrm>
            </p:grpSpPr>
            <p:cxnSp>
              <p:nvCxnSpPr>
                <p:cNvPr id="241" name="Straight Arrow Connector 240"/>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9" name="TextBox 14358"/>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14359" name="TextBox 14358"/>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0"/>
                      <a:stretch>
                        <a:fillRect b="-10938"/>
                      </a:stretch>
                    </a:blipFill>
                  </p:spPr>
                  <p:txBody>
                    <a:bodyPr/>
                    <a:lstStyle/>
                    <a:p>
                      <a:r>
                        <a:rPr lang="en-US">
                          <a:noFill/>
                        </a:rPr>
                        <a:t> </a:t>
                      </a:r>
                    </a:p>
                  </p:txBody>
                </p:sp>
              </mc:Fallback>
            </mc:AlternateContent>
          </p:grpSp>
          <p:grpSp>
            <p:nvGrpSpPr>
              <p:cNvPr id="14362" name="Group 14361"/>
              <p:cNvGrpSpPr/>
              <p:nvPr/>
            </p:nvGrpSpPr>
            <p:grpSpPr>
              <a:xfrm>
                <a:off x="5130515" y="1161318"/>
                <a:ext cx="484884" cy="369332"/>
                <a:chOff x="5130515" y="1161318"/>
                <a:chExt cx="484884" cy="369332"/>
              </a:xfrm>
            </p:grpSpPr>
            <p:cxnSp>
              <p:nvCxnSpPr>
                <p:cNvPr id="244" name="Straight Arrow Connector 243"/>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6" name="TextBox 245"/>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246" name="TextBox 245"/>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11"/>
                      <a:stretch>
                        <a:fillRect/>
                      </a:stretch>
                    </a:blipFill>
                  </p:spPr>
                  <p:txBody>
                    <a:bodyPr/>
                    <a:lstStyle/>
                    <a:p>
                      <a:r>
                        <a:rPr lang="en-US">
                          <a:noFill/>
                        </a:rPr>
                        <a:t> </a:t>
                      </a:r>
                    </a:p>
                  </p:txBody>
                </p:sp>
              </mc:Fallback>
            </mc:AlternateContent>
          </p:grpSp>
        </p:grpSp>
        <p:grpSp>
          <p:nvGrpSpPr>
            <p:cNvPr id="14365" name="Group 14364"/>
            <p:cNvGrpSpPr/>
            <p:nvPr/>
          </p:nvGrpSpPr>
          <p:grpSpPr>
            <a:xfrm>
              <a:off x="6306476" y="1512787"/>
              <a:ext cx="541015" cy="826159"/>
              <a:chOff x="6369270" y="1512787"/>
              <a:chExt cx="541015" cy="826159"/>
            </a:xfrm>
          </p:grpSpPr>
          <mc:AlternateContent xmlns:mc="http://schemas.openxmlformats.org/markup-compatibility/2006" xmlns:a14="http://schemas.microsoft.com/office/drawing/2010/main">
            <mc:Choice Requires="a14">
              <p:sp>
                <p:nvSpPr>
                  <p:cNvPr id="14364" name="TextBox 14363"/>
                  <p:cNvSpPr txBox="1"/>
                  <p:nvPr/>
                </p:nvSpPr>
                <p:spPr>
                  <a:xfrm>
                    <a:off x="6376885" y="1512787"/>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14364" name="TextBox 14363"/>
                  <p:cNvSpPr txBox="1">
                    <a:spLocks noRot="1" noChangeAspect="1" noMove="1" noResize="1" noEditPoints="1" noAdjustHandles="1" noChangeArrowheads="1" noChangeShapeType="1" noTextEdit="1"/>
                  </p:cNvSpPr>
                  <p:nvPr/>
                </p:nvSpPr>
                <p:spPr>
                  <a:xfrm>
                    <a:off x="6376885" y="1512787"/>
                    <a:ext cx="533400" cy="36933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2" name="TextBox 251"/>
                  <p:cNvSpPr txBox="1"/>
                  <p:nvPr/>
                </p:nvSpPr>
                <p:spPr>
                  <a:xfrm>
                    <a:off x="6369270" y="1948198"/>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oMath>
                      </m:oMathPara>
                    </a14:m>
                    <a:endParaRPr lang="en-US" sz="1800" dirty="0"/>
                  </a:p>
                </p:txBody>
              </p:sp>
            </mc:Choice>
            <mc:Fallback xmlns="">
              <p:sp>
                <p:nvSpPr>
                  <p:cNvPr id="252" name="TextBox 251"/>
                  <p:cNvSpPr txBox="1">
                    <a:spLocks noRot="1" noChangeAspect="1" noMove="1" noResize="1" noEditPoints="1" noAdjustHandles="1" noChangeArrowheads="1" noChangeShapeType="1" noTextEdit="1"/>
                  </p:cNvSpPr>
                  <p:nvPr/>
                </p:nvSpPr>
                <p:spPr>
                  <a:xfrm>
                    <a:off x="6369270" y="1948198"/>
                    <a:ext cx="533400" cy="390748"/>
                  </a:xfrm>
                  <a:prstGeom prst="rect">
                    <a:avLst/>
                  </a:prstGeom>
                  <a:blipFill>
                    <a:blip r:embed="rId13"/>
                    <a:stretch>
                      <a:fillRect b="-3125"/>
                    </a:stretch>
                  </a:blipFill>
                </p:spPr>
                <p:txBody>
                  <a:bodyPr/>
                  <a:lstStyle/>
                  <a:p>
                    <a:r>
                      <a:rPr lang="en-US">
                        <a:noFill/>
                      </a:rPr>
                      <a:t> </a:t>
                    </a:r>
                  </a:p>
                </p:txBody>
              </p:sp>
            </mc:Fallback>
          </mc:AlternateContent>
        </p:grpSp>
        <p:sp>
          <p:nvSpPr>
            <p:cNvPr id="81" name="Isosceles Triangle 80"/>
            <p:cNvSpPr/>
            <p:nvPr/>
          </p:nvSpPr>
          <p:spPr>
            <a:xfrm flipV="1">
              <a:off x="5068998" y="2801103"/>
              <a:ext cx="132780" cy="1035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p:nvPr/>
          </p:nvGrpSpPr>
          <p:grpSpPr>
            <a:xfrm>
              <a:off x="8459961" y="2860488"/>
              <a:ext cx="132780" cy="212670"/>
              <a:chOff x="8459961" y="2860488"/>
              <a:chExt cx="132780" cy="212670"/>
            </a:xfrm>
          </p:grpSpPr>
          <p:sp>
            <p:nvSpPr>
              <p:cNvPr id="82" name="Isosceles Triangle 81"/>
              <p:cNvSpPr/>
              <p:nvPr/>
            </p:nvSpPr>
            <p:spPr>
              <a:xfrm flipV="1">
                <a:off x="8459961" y="2969596"/>
                <a:ext cx="132780" cy="1035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3" name="Straight Connector 82"/>
              <p:cNvCxnSpPr/>
              <p:nvPr/>
            </p:nvCxnSpPr>
            <p:spPr>
              <a:xfrm>
                <a:off x="8534400" y="2860488"/>
                <a:ext cx="0" cy="148018"/>
              </a:xfrm>
              <a:prstGeom prst="line">
                <a:avLst/>
              </a:prstGeom>
              <a:ln w="28575"/>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AA086986-116B-4BDE-A9DC-C52DAEF88720}"/>
                  </a:ext>
                </a:extLst>
              </p:cNvPr>
              <p:cNvSpPr/>
              <p:nvPr/>
            </p:nvSpPr>
            <p:spPr>
              <a:xfrm>
                <a:off x="8592690" y="4813836"/>
                <a:ext cx="3188743" cy="1809726"/>
              </a:xfrm>
              <a:prstGeom prst="rect">
                <a:avLst/>
              </a:prstGeom>
            </p:spPr>
            <p:txBody>
              <a:bodyPr wrap="square">
                <a:spAutoFit/>
              </a:bodyPr>
              <a:lstStyle/>
              <a:p>
                <a:pPr lvl="0">
                  <a:buClr>
                    <a:prstClr val="black"/>
                  </a:buClr>
                </a:pPr>
                <a:r>
                  <a:rPr lang="en-US" sz="1800" b="1" dirty="0">
                    <a:solidFill>
                      <a:prstClr val="black"/>
                    </a:solidFill>
                  </a:rPr>
                  <a:t>(b) </a:t>
                </a:r>
                <a:r>
                  <a:rPr lang="en-US" sz="1800" dirty="0">
                    <a:solidFill>
                      <a:prstClr val="black"/>
                    </a:solidFill>
                  </a:rPr>
                  <a:t>In order to avoid saturation, the output of the op amp must satisfy</a:t>
                </a:r>
              </a:p>
              <a:p>
                <a:pPr lvl="0" algn="ctr">
                  <a:buClr>
                    <a:prstClr val="black"/>
                  </a:buClr>
                </a:pPr>
                <a14:m>
                  <m:oMathPara xmlns:m="http://schemas.openxmlformats.org/officeDocument/2006/math">
                    <m:oMathParaPr>
                      <m:jc m:val="centerGroup"/>
                    </m:oMathParaPr>
                    <m:oMath xmlns:m="http://schemas.openxmlformats.org/officeDocument/2006/math">
                      <m:sSub>
                        <m:sSubPr>
                          <m:ctrlPr>
                            <a:rPr lang="en-US" sz="1800" i="1">
                              <a:solidFill>
                                <a:prstClr val="black"/>
                              </a:solidFill>
                              <a:latin typeface="Cambria Math" panose="02040503050406030204" pitchFamily="18" charset="0"/>
                            </a:rPr>
                          </m:ctrlPr>
                        </m:sSubPr>
                        <m:e>
                          <m:r>
                            <a:rPr lang="en-US" sz="1800" i="1">
                              <a:solidFill>
                                <a:prstClr val="black"/>
                              </a:solidFill>
                              <a:latin typeface="Cambria Math"/>
                            </a:rPr>
                            <m:t>−15&lt;</m:t>
                          </m:r>
                          <m:r>
                            <a:rPr lang="en-US" sz="1800" i="1">
                              <a:solidFill>
                                <a:prstClr val="black"/>
                              </a:solidFill>
                              <a:latin typeface="Cambria Math"/>
                            </a:rPr>
                            <m:t>𝑣</m:t>
                          </m:r>
                        </m:e>
                        <m:sub>
                          <m:r>
                            <a:rPr lang="en-US" sz="1800" i="1">
                              <a:solidFill>
                                <a:prstClr val="black"/>
                              </a:solidFill>
                              <a:latin typeface="Cambria Math"/>
                            </a:rPr>
                            <m:t>𝑜</m:t>
                          </m:r>
                        </m:sub>
                      </m:sSub>
                      <m:r>
                        <a:rPr lang="en-US" sz="1800" i="1">
                          <a:solidFill>
                            <a:prstClr val="black"/>
                          </a:solidFill>
                          <a:latin typeface="Cambria Math"/>
                        </a:rPr>
                        <m:t>&lt;10</m:t>
                      </m:r>
                    </m:oMath>
                  </m:oMathPara>
                </a14:m>
                <a:endParaRPr lang="en-US" sz="1800" dirty="0">
                  <a:solidFill>
                    <a:prstClr val="black"/>
                  </a:solidFill>
                </a:endParaRPr>
              </a:p>
              <a:p>
                <a:pPr lvl="0" algn="ctr">
                  <a:buClr>
                    <a:prstClr val="black"/>
                  </a:buClr>
                </a:pPr>
                <a14:m>
                  <m:oMathPara xmlns:m="http://schemas.openxmlformats.org/officeDocument/2006/math">
                    <m:oMathParaPr>
                      <m:jc m:val="centerGroup"/>
                    </m:oMathParaPr>
                    <m:oMath xmlns:m="http://schemas.openxmlformats.org/officeDocument/2006/math">
                      <m:r>
                        <a:rPr lang="en-US" sz="1800">
                          <a:solidFill>
                            <a:prstClr val="black"/>
                          </a:solidFill>
                          <a:latin typeface="Cambria Math"/>
                          <a:ea typeface="Cambria Math"/>
                        </a:rPr>
                        <m:t>−15&lt;</m:t>
                      </m:r>
                      <m:r>
                        <a:rPr lang="en-US" sz="1800" i="1">
                          <a:solidFill>
                            <a:prstClr val="black"/>
                          </a:solidFill>
                          <a:latin typeface="Cambria Math"/>
                          <a:ea typeface="Cambria Math"/>
                        </a:rPr>
                        <m:t>−5</m:t>
                      </m:r>
                      <m:sSub>
                        <m:sSubPr>
                          <m:ctrlPr>
                            <a:rPr lang="en-US" sz="1800" i="1">
                              <a:solidFill>
                                <a:prstClr val="black"/>
                              </a:solidFill>
                              <a:latin typeface="Cambria Math" panose="02040503050406030204" pitchFamily="18" charset="0"/>
                              <a:ea typeface="Cambria Math"/>
                            </a:rPr>
                          </m:ctrlPr>
                        </m:sSubPr>
                        <m:e>
                          <m:r>
                            <a:rPr lang="en-US" sz="1800" i="1">
                              <a:solidFill>
                                <a:prstClr val="black"/>
                              </a:solidFill>
                              <a:latin typeface="Cambria Math"/>
                              <a:ea typeface="Cambria Math"/>
                            </a:rPr>
                            <m:t>𝑣</m:t>
                          </m:r>
                        </m:e>
                        <m:sub>
                          <m:r>
                            <a:rPr lang="en-US" sz="1800" i="1">
                              <a:solidFill>
                                <a:prstClr val="black"/>
                              </a:solidFill>
                              <a:latin typeface="Cambria Math"/>
                              <a:ea typeface="Cambria Math"/>
                            </a:rPr>
                            <m:t>𝑠</m:t>
                          </m:r>
                        </m:sub>
                      </m:sSub>
                      <m:r>
                        <a:rPr lang="en-US" sz="1800" i="1">
                          <a:solidFill>
                            <a:prstClr val="black"/>
                          </a:solidFill>
                          <a:latin typeface="Cambria Math"/>
                        </a:rPr>
                        <m:t>&lt;10</m:t>
                      </m:r>
                    </m:oMath>
                  </m:oMathPara>
                </a14:m>
                <a:endParaRPr lang="en-US" sz="1800" dirty="0">
                  <a:solidFill>
                    <a:prstClr val="black"/>
                  </a:solidFill>
                </a:endParaRPr>
              </a:p>
              <a:p>
                <a:pPr lvl="0" algn="ctr">
                  <a:buClr>
                    <a:prstClr val="black"/>
                  </a:buClr>
                </a:pPr>
                <a14:m>
                  <m:oMath xmlns:m="http://schemas.openxmlformats.org/officeDocument/2006/math">
                    <m:r>
                      <a:rPr lang="en-US" sz="1800" i="1">
                        <a:solidFill>
                          <a:prstClr val="black"/>
                        </a:solidFill>
                        <a:latin typeface="Cambria Math"/>
                      </a:rPr>
                      <m:t>−2&lt;</m:t>
                    </m:r>
                    <m:sSub>
                      <m:sSubPr>
                        <m:ctrlPr>
                          <a:rPr lang="en-US" sz="1800" i="1">
                            <a:solidFill>
                              <a:prstClr val="black"/>
                            </a:solidFill>
                            <a:latin typeface="Cambria Math" panose="02040503050406030204" pitchFamily="18" charset="0"/>
                          </a:rPr>
                        </m:ctrlPr>
                      </m:sSubPr>
                      <m:e>
                        <m:r>
                          <a:rPr lang="en-US" sz="1800" i="1">
                            <a:solidFill>
                              <a:prstClr val="black"/>
                            </a:solidFill>
                            <a:latin typeface="Cambria Math"/>
                          </a:rPr>
                          <m:t>𝑣</m:t>
                        </m:r>
                      </m:e>
                      <m:sub>
                        <m:r>
                          <a:rPr lang="en-US" sz="1800" i="1">
                            <a:solidFill>
                              <a:prstClr val="black"/>
                            </a:solidFill>
                            <a:latin typeface="Cambria Math"/>
                          </a:rPr>
                          <m:t>𝑠</m:t>
                        </m:r>
                      </m:sub>
                    </m:sSub>
                    <m:r>
                      <a:rPr lang="en-US" sz="1800" i="1">
                        <a:solidFill>
                          <a:prstClr val="black"/>
                        </a:solidFill>
                        <a:latin typeface="Cambria Math"/>
                      </a:rPr>
                      <m:t>&lt;3</m:t>
                    </m:r>
                  </m:oMath>
                </a14:m>
                <a:r>
                  <a:rPr lang="en-US" sz="1800" dirty="0">
                    <a:solidFill>
                      <a:prstClr val="black"/>
                    </a:solidFill>
                  </a:rPr>
                  <a:t>.</a:t>
                </a:r>
              </a:p>
            </p:txBody>
          </p:sp>
        </mc:Choice>
        <mc:Fallback xmlns="">
          <p:sp>
            <p:nvSpPr>
              <p:cNvPr id="5" name="Rectangle 4">
                <a:extLst>
                  <a:ext uri="{FF2B5EF4-FFF2-40B4-BE49-F238E27FC236}">
                    <a16:creationId xmlns:a16="http://schemas.microsoft.com/office/drawing/2014/main" id="{AA086986-116B-4BDE-A9DC-C52DAEF88720}"/>
                  </a:ext>
                </a:extLst>
              </p:cNvPr>
              <p:cNvSpPr>
                <a:spLocks noRot="1" noChangeAspect="1" noMove="1" noResize="1" noEditPoints="1" noAdjustHandles="1" noChangeArrowheads="1" noChangeShapeType="1" noTextEdit="1"/>
              </p:cNvSpPr>
              <p:nvPr/>
            </p:nvSpPr>
            <p:spPr>
              <a:xfrm>
                <a:off x="8592690" y="4813836"/>
                <a:ext cx="3188743" cy="1809726"/>
              </a:xfrm>
              <a:prstGeom prst="rect">
                <a:avLst/>
              </a:prstGeom>
              <a:blipFill>
                <a:blip r:embed="rId14"/>
                <a:stretch>
                  <a:fillRect l="-1721" t="-2020" b="-4377"/>
                </a:stretch>
              </a:blipFill>
            </p:spPr>
            <p:txBody>
              <a:bodyPr/>
              <a:lstStyle/>
              <a:p>
                <a:r>
                  <a:rPr lang="en-US">
                    <a:noFill/>
                  </a:rPr>
                  <a:t> </a:t>
                </a:r>
              </a:p>
            </p:txBody>
          </p:sp>
        </mc:Fallback>
      </mc:AlternateContent>
    </p:spTree>
    <p:extLst>
      <p:ext uri="{BB962C8B-B14F-4D97-AF65-F5344CB8AC3E}">
        <p14:creationId xmlns:p14="http://schemas.microsoft.com/office/powerpoint/2010/main" val="81798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0888C-1DE7-4AE5-B23F-C5C828B40503}"/>
              </a:ext>
            </a:extLst>
          </p:cNvPr>
          <p:cNvSpPr>
            <a:spLocks noGrp="1"/>
          </p:cNvSpPr>
          <p:nvPr>
            <p:ph type="title"/>
          </p:nvPr>
        </p:nvSpPr>
        <p:spPr/>
        <p:txBody>
          <a:bodyPr/>
          <a:lstStyle/>
          <a:p>
            <a:r>
              <a:rPr lang="en-US" dirty="0"/>
              <a:t>Example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03B234C-E9CE-4A7D-BF78-9211CC7DDF46}"/>
                  </a:ext>
                </a:extLst>
              </p:cNvPr>
              <p:cNvSpPr>
                <a:spLocks noGrp="1"/>
              </p:cNvSpPr>
              <p:nvPr>
                <p:ph idx="1"/>
              </p:nvPr>
            </p:nvSpPr>
            <p:spPr>
              <a:xfrm>
                <a:off x="228600" y="1280160"/>
                <a:ext cx="10896600" cy="5196840"/>
              </a:xfrm>
            </p:spPr>
            <p:txBody>
              <a:bodyPr/>
              <a:lstStyle/>
              <a:p>
                <a:pPr algn="just"/>
                <a:r>
                  <a:rPr lang="en-US" b="1" dirty="0"/>
                  <a:t> </a:t>
                </a:r>
                <a:r>
                  <a:rPr lang="en-US" dirty="0"/>
                  <a:t>Find </a:t>
                </a:r>
                <a14:m>
                  <m:oMath xmlns:m="http://schemas.openxmlformats.org/officeDocument/2006/math">
                    <m:sSub>
                      <m:sSubPr>
                        <m:ctrlPr>
                          <a:rPr lang="en-US" i="1">
                            <a:latin typeface="Cambria Math" panose="02040503050406030204" pitchFamily="18" charset="0"/>
                          </a:rPr>
                        </m:ctrlPr>
                      </m:sSubPr>
                      <m:e>
                        <m:r>
                          <a:rPr lang="en-US" i="1">
                            <a:latin typeface="Cambria Math"/>
                          </a:rPr>
                          <m:t>𝑖</m:t>
                        </m:r>
                      </m:e>
                      <m:sub>
                        <m:r>
                          <a:rPr lang="en-US" i="1">
                            <a:latin typeface="Cambria Math"/>
                          </a:rPr>
                          <m:t>𝐿</m:t>
                        </m:r>
                      </m:sub>
                    </m:sSub>
                  </m:oMath>
                </a14:m>
                <a:r>
                  <a:rPr lang="en-US" dirty="0"/>
                  <a:t>, the current flowing through the load resistor.</a:t>
                </a:r>
              </a:p>
              <a:p>
                <a:pPr algn="just"/>
                <a:endParaRPr lang="en-US" b="1"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D03B234C-E9CE-4A7D-BF78-9211CC7DDF46}"/>
                  </a:ext>
                </a:extLst>
              </p:cNvPr>
              <p:cNvSpPr>
                <a:spLocks noGrp="1" noRot="1" noChangeAspect="1" noMove="1" noResize="1" noEditPoints="1" noAdjustHandles="1" noChangeArrowheads="1" noChangeShapeType="1" noTextEdit="1"/>
              </p:cNvSpPr>
              <p:nvPr>
                <p:ph idx="1"/>
              </p:nvPr>
            </p:nvSpPr>
            <p:spPr>
              <a:xfrm>
                <a:off x="228600" y="1280160"/>
                <a:ext cx="10896600" cy="5196840"/>
              </a:xfrm>
              <a:blipFill>
                <a:blip r:embed="rId2"/>
                <a:stretch>
                  <a:fillRect l="-504" t="-469"/>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6AE0F3FD-939B-481C-8C05-C860BBDE511A}"/>
              </a:ext>
            </a:extLst>
          </p:cNvPr>
          <p:cNvGrpSpPr/>
          <p:nvPr/>
        </p:nvGrpSpPr>
        <p:grpSpPr>
          <a:xfrm>
            <a:off x="2971800" y="2286000"/>
            <a:ext cx="5721689" cy="2735295"/>
            <a:chOff x="2268801" y="1455406"/>
            <a:chExt cx="5721689" cy="2735295"/>
          </a:xfrm>
        </p:grpSpPr>
        <p:cxnSp>
          <p:nvCxnSpPr>
            <p:cNvPr id="5" name="Straight Connector 4">
              <a:extLst>
                <a:ext uri="{FF2B5EF4-FFF2-40B4-BE49-F238E27FC236}">
                  <a16:creationId xmlns:a16="http://schemas.microsoft.com/office/drawing/2014/main" id="{CC5872A1-31DB-498F-A0BA-1545CFFE938D}"/>
                </a:ext>
              </a:extLst>
            </p:cNvPr>
            <p:cNvCxnSpPr/>
            <p:nvPr/>
          </p:nvCxnSpPr>
          <p:spPr>
            <a:xfrm>
              <a:off x="6047784" y="2171266"/>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CE63AC1-04D8-4BCA-88CA-5AE2193B2CBB}"/>
                </a:ext>
              </a:extLst>
            </p:cNvPr>
            <p:cNvCxnSpPr/>
            <p:nvPr/>
          </p:nvCxnSpPr>
          <p:spPr>
            <a:xfrm>
              <a:off x="6047784" y="217126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62A2B8-9508-470C-8D30-BB17D5B4B3C6}"/>
                </a:ext>
              </a:extLst>
            </p:cNvPr>
            <p:cNvCxnSpPr/>
            <p:nvPr/>
          </p:nvCxnSpPr>
          <p:spPr>
            <a:xfrm flipV="1">
              <a:off x="6056981" y="266656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5A1D0C77-CF04-4E44-AF00-A30E6F253622}"/>
                </a:ext>
              </a:extLst>
            </p:cNvPr>
            <p:cNvSpPr/>
            <p:nvPr/>
          </p:nvSpPr>
          <p:spPr>
            <a:xfrm>
              <a:off x="6123984" y="241891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a:extLst>
                <a:ext uri="{FF2B5EF4-FFF2-40B4-BE49-F238E27FC236}">
                  <a16:creationId xmlns:a16="http://schemas.microsoft.com/office/drawing/2014/main" id="{09057499-6592-4D3D-8D4D-ACD140442472}"/>
                </a:ext>
              </a:extLst>
            </p:cNvPr>
            <p:cNvSpPr/>
            <p:nvPr/>
          </p:nvSpPr>
          <p:spPr>
            <a:xfrm>
              <a:off x="6123984" y="285706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 name="Straight Connector 9">
              <a:extLst>
                <a:ext uri="{FF2B5EF4-FFF2-40B4-BE49-F238E27FC236}">
                  <a16:creationId xmlns:a16="http://schemas.microsoft.com/office/drawing/2014/main" id="{60C6F351-7EB1-4057-932C-EF00E37EC965}"/>
                </a:ext>
              </a:extLst>
            </p:cNvPr>
            <p:cNvCxnSpPr>
              <a:endCxn id="9" idx="6"/>
            </p:cNvCxnSpPr>
            <p:nvPr/>
          </p:nvCxnSpPr>
          <p:spPr>
            <a:xfrm>
              <a:off x="5514384" y="2895166"/>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135CD10-FAA0-4609-80C1-DA71AF4C1C95}"/>
                </a:ext>
              </a:extLst>
            </p:cNvPr>
            <p:cNvSpPr/>
            <p:nvPr/>
          </p:nvSpPr>
          <p:spPr>
            <a:xfrm flipH="1">
              <a:off x="6992665" y="262846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a:extLst>
                <a:ext uri="{FF2B5EF4-FFF2-40B4-BE49-F238E27FC236}">
                  <a16:creationId xmlns:a16="http://schemas.microsoft.com/office/drawing/2014/main" id="{7E5ED1D1-3879-4F0B-B100-0CF16E272B5B}"/>
                </a:ext>
              </a:extLst>
            </p:cNvPr>
            <p:cNvCxnSpPr>
              <a:endCxn id="11" idx="6"/>
            </p:cNvCxnSpPr>
            <p:nvPr/>
          </p:nvCxnSpPr>
          <p:spPr>
            <a:xfrm flipH="1">
              <a:off x="6992665" y="2666566"/>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C4438A4-9809-4E19-A763-B3BFCEADE9FA}"/>
                </a:ext>
              </a:extLst>
            </p:cNvPr>
            <p:cNvSpPr txBox="1"/>
            <p:nvPr/>
          </p:nvSpPr>
          <p:spPr>
            <a:xfrm>
              <a:off x="6141719" y="2725899"/>
              <a:ext cx="342900" cy="369332"/>
            </a:xfrm>
            <a:prstGeom prst="rect">
              <a:avLst/>
            </a:prstGeom>
            <a:noFill/>
          </p:spPr>
          <p:txBody>
            <a:bodyPr wrap="square" rtlCol="0">
              <a:spAutoFit/>
            </a:bodyPr>
            <a:lstStyle/>
            <a:p>
              <a:r>
                <a:rPr lang="en-US" sz="1800" dirty="0"/>
                <a:t>+</a:t>
              </a:r>
            </a:p>
          </p:txBody>
        </p:sp>
        <p:sp>
          <p:nvSpPr>
            <p:cNvPr id="14" name="TextBox 13">
              <a:extLst>
                <a:ext uri="{FF2B5EF4-FFF2-40B4-BE49-F238E27FC236}">
                  <a16:creationId xmlns:a16="http://schemas.microsoft.com/office/drawing/2014/main" id="{4142D825-5CA5-45B9-AA21-6CE2D113EC6D}"/>
                </a:ext>
              </a:extLst>
            </p:cNvPr>
            <p:cNvSpPr txBox="1"/>
            <p:nvPr/>
          </p:nvSpPr>
          <p:spPr>
            <a:xfrm>
              <a:off x="6145004" y="2175581"/>
              <a:ext cx="295603" cy="369332"/>
            </a:xfrm>
            <a:prstGeom prst="rect">
              <a:avLst/>
            </a:prstGeom>
            <a:noFill/>
          </p:spPr>
          <p:txBody>
            <a:bodyPr wrap="square" rtlCol="0">
              <a:spAutoFit/>
            </a:bodyPr>
            <a:lstStyle/>
            <a:p>
              <a:r>
                <a:rPr lang="en-US" sz="1800" dirty="0"/>
                <a:t>_</a:t>
              </a:r>
            </a:p>
          </p:txBody>
        </p:sp>
        <p:sp>
          <p:nvSpPr>
            <p:cNvPr id="15" name="Isosceles Triangle 14">
              <a:extLst>
                <a:ext uri="{FF2B5EF4-FFF2-40B4-BE49-F238E27FC236}">
                  <a16:creationId xmlns:a16="http://schemas.microsoft.com/office/drawing/2014/main" id="{5879812D-7F36-4821-8479-D4A30BEE0B0A}"/>
                </a:ext>
              </a:extLst>
            </p:cNvPr>
            <p:cNvSpPr/>
            <p:nvPr/>
          </p:nvSpPr>
          <p:spPr>
            <a:xfrm flipV="1">
              <a:off x="2838910" y="4122405"/>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6" name="Straight Connector 15">
              <a:extLst>
                <a:ext uri="{FF2B5EF4-FFF2-40B4-BE49-F238E27FC236}">
                  <a16:creationId xmlns:a16="http://schemas.microsoft.com/office/drawing/2014/main" id="{DC0C4DDA-9C97-4B0D-BBA4-048C293EF979}"/>
                </a:ext>
              </a:extLst>
            </p:cNvPr>
            <p:cNvCxnSpPr/>
            <p:nvPr/>
          </p:nvCxnSpPr>
          <p:spPr bwMode="auto">
            <a:xfrm rot="16200000">
              <a:off x="6278024" y="1501443"/>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2534F36-6015-4ED1-948E-904F44DE757C}"/>
                </a:ext>
              </a:extLst>
            </p:cNvPr>
            <p:cNvCxnSpPr/>
            <p:nvPr/>
          </p:nvCxnSpPr>
          <p:spPr bwMode="auto">
            <a:xfrm rot="16200000" flipV="1">
              <a:off x="6278817" y="154827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23244F-D602-4830-BD86-66E51B144673}"/>
                </a:ext>
              </a:extLst>
            </p:cNvPr>
            <p:cNvCxnSpPr/>
            <p:nvPr/>
          </p:nvCxnSpPr>
          <p:spPr bwMode="auto">
            <a:xfrm rot="16200000" flipH="1" flipV="1">
              <a:off x="6371686" y="156018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54D409-1A90-45FF-976C-1BBF4B9361F0}"/>
                </a:ext>
              </a:extLst>
            </p:cNvPr>
            <p:cNvCxnSpPr/>
            <p:nvPr/>
          </p:nvCxnSpPr>
          <p:spPr bwMode="auto">
            <a:xfrm rot="16200000" flipV="1">
              <a:off x="6468525" y="154906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BC20A2-00B4-43A0-9D0B-585A4139B2B2}"/>
                </a:ext>
              </a:extLst>
            </p:cNvPr>
            <p:cNvCxnSpPr/>
            <p:nvPr/>
          </p:nvCxnSpPr>
          <p:spPr bwMode="auto">
            <a:xfrm rot="16200000" flipH="1" flipV="1">
              <a:off x="6561392" y="1559387"/>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72051E5-E25A-4E6B-894C-059F0F306587}"/>
                </a:ext>
              </a:extLst>
            </p:cNvPr>
            <p:cNvCxnSpPr/>
            <p:nvPr/>
          </p:nvCxnSpPr>
          <p:spPr bwMode="auto">
            <a:xfrm rot="16200000" flipV="1">
              <a:off x="6655055" y="1570498"/>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97936B3-D9AF-4F47-83D0-19BE3E21BB2D}"/>
                </a:ext>
              </a:extLst>
            </p:cNvPr>
            <p:cNvCxnSpPr/>
            <p:nvPr/>
          </p:nvCxnSpPr>
          <p:spPr bwMode="auto">
            <a:xfrm rot="16200000">
              <a:off x="6786024" y="1650667"/>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ADA3E98-14B2-4873-B534-36C88FDF384C}"/>
                </a:ext>
              </a:extLst>
            </p:cNvPr>
            <p:cNvCxnSpPr/>
            <p:nvPr/>
          </p:nvCxnSpPr>
          <p:spPr bwMode="auto">
            <a:xfrm rot="16200000" flipV="1">
              <a:off x="6034343" y="1305386"/>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3320171-AADA-412D-9770-C2FF0A80EA62}"/>
                </a:ext>
              </a:extLst>
            </p:cNvPr>
            <p:cNvCxnSpPr/>
            <p:nvPr/>
          </p:nvCxnSpPr>
          <p:spPr bwMode="auto">
            <a:xfrm rot="16200000" flipV="1">
              <a:off x="7178930" y="1305386"/>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4C50104-FB7A-4502-9E4B-525D706E22EC}"/>
                </a:ext>
              </a:extLst>
            </p:cNvPr>
            <p:cNvSpPr txBox="1"/>
            <p:nvPr/>
          </p:nvSpPr>
          <p:spPr>
            <a:xfrm>
              <a:off x="6261508" y="1684392"/>
              <a:ext cx="593432" cy="369332"/>
            </a:xfrm>
            <a:prstGeom prst="rect">
              <a:avLst/>
            </a:prstGeom>
            <a:noFill/>
          </p:spPr>
          <p:txBody>
            <a:bodyPr wrap="none" rtlCol="0">
              <a:spAutoFit/>
            </a:bodyPr>
            <a:lstStyle/>
            <a:p>
              <a:r>
                <a:rPr lang="en-US" sz="1800" dirty="0"/>
                <a:t>5k</a:t>
              </a:r>
              <a:r>
                <a:rPr lang="en-US" sz="1800" dirty="0">
                  <a:latin typeface="Symbol" pitchFamily="18" charset="2"/>
                </a:rPr>
                <a:t>W</a:t>
              </a:r>
            </a:p>
          </p:txBody>
        </p:sp>
        <p:cxnSp>
          <p:nvCxnSpPr>
            <p:cNvPr id="26" name="Straight Connector 25">
              <a:extLst>
                <a:ext uri="{FF2B5EF4-FFF2-40B4-BE49-F238E27FC236}">
                  <a16:creationId xmlns:a16="http://schemas.microsoft.com/office/drawing/2014/main" id="{4B6F2D57-9662-4D93-81BB-3484EB6489D7}"/>
                </a:ext>
              </a:extLst>
            </p:cNvPr>
            <p:cNvCxnSpPr/>
            <p:nvPr/>
          </p:nvCxnSpPr>
          <p:spPr bwMode="auto">
            <a:xfrm rot="16200000">
              <a:off x="4067175"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FD23A1-BDC1-4AE3-A25E-311D6C0E51EC}"/>
                </a:ext>
              </a:extLst>
            </p:cNvPr>
            <p:cNvCxnSpPr/>
            <p:nvPr/>
          </p:nvCxnSpPr>
          <p:spPr bwMode="auto">
            <a:xfrm rot="16200000" flipV="1">
              <a:off x="4067968"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B6B446-1C11-4D4D-AAC8-64D4D06B57D2}"/>
                </a:ext>
              </a:extLst>
            </p:cNvPr>
            <p:cNvCxnSpPr/>
            <p:nvPr/>
          </p:nvCxnSpPr>
          <p:spPr bwMode="auto">
            <a:xfrm rot="16200000" flipH="1" flipV="1">
              <a:off x="4160837"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D60B890-9644-4ECD-AED7-34EB135DC238}"/>
                </a:ext>
              </a:extLst>
            </p:cNvPr>
            <p:cNvCxnSpPr/>
            <p:nvPr/>
          </p:nvCxnSpPr>
          <p:spPr bwMode="auto">
            <a:xfrm rot="16200000" flipV="1">
              <a:off x="4257676"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B3AC5BF-DD01-476D-8A74-7F563E9A1E63}"/>
                </a:ext>
              </a:extLst>
            </p:cNvPr>
            <p:cNvCxnSpPr/>
            <p:nvPr/>
          </p:nvCxnSpPr>
          <p:spPr bwMode="auto">
            <a:xfrm rot="16200000" flipH="1" flipV="1">
              <a:off x="4350543"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AD4AD73-B8D2-4FDD-97A1-85E26261B5F1}"/>
                </a:ext>
              </a:extLst>
            </p:cNvPr>
            <p:cNvCxnSpPr/>
            <p:nvPr/>
          </p:nvCxnSpPr>
          <p:spPr bwMode="auto">
            <a:xfrm rot="16200000" flipV="1">
              <a:off x="4444206"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A2BB673-4A6C-4BEE-9022-0D39FC77DE5E}"/>
                </a:ext>
              </a:extLst>
            </p:cNvPr>
            <p:cNvCxnSpPr/>
            <p:nvPr/>
          </p:nvCxnSpPr>
          <p:spPr bwMode="auto">
            <a:xfrm rot="16200000">
              <a:off x="4575175"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330FAEB-BBFE-4035-9078-21E917014DFF}"/>
                </a:ext>
              </a:extLst>
            </p:cNvPr>
            <p:cNvCxnSpPr/>
            <p:nvPr/>
          </p:nvCxnSpPr>
          <p:spPr bwMode="auto">
            <a:xfrm flipH="1">
              <a:off x="2896181" y="2448794"/>
              <a:ext cx="121703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BEAA62F-6D50-43A5-8692-AFD05737F9C2}"/>
                </a:ext>
              </a:extLst>
            </p:cNvPr>
            <p:cNvCxnSpPr>
              <a:stCxn id="8" idx="2"/>
            </p:cNvCxnSpPr>
            <p:nvPr/>
          </p:nvCxnSpPr>
          <p:spPr bwMode="auto">
            <a:xfrm flipH="1" flipV="1">
              <a:off x="4678362" y="2448794"/>
              <a:ext cx="1445622" cy="822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A4DEFE7-4DE0-4EC1-97B2-080F1DC2E6F5}"/>
                </a:ext>
              </a:extLst>
            </p:cNvPr>
            <p:cNvSpPr txBox="1"/>
            <p:nvPr/>
          </p:nvSpPr>
          <p:spPr>
            <a:xfrm>
              <a:off x="4038600" y="2018922"/>
              <a:ext cx="708848" cy="369332"/>
            </a:xfrm>
            <a:prstGeom prst="rect">
              <a:avLst/>
            </a:prstGeom>
            <a:noFill/>
          </p:spPr>
          <p:txBody>
            <a:bodyPr wrap="none" rtlCol="0">
              <a:spAutoFit/>
            </a:bodyPr>
            <a:lstStyle/>
            <a:p>
              <a:r>
                <a:rPr lang="en-US" sz="1800" dirty="0"/>
                <a:t>10k</a:t>
              </a:r>
              <a:r>
                <a:rPr lang="en-US" sz="1800" dirty="0">
                  <a:latin typeface="Symbol" pitchFamily="18" charset="2"/>
                </a:rPr>
                <a:t>W</a:t>
              </a:r>
            </a:p>
          </p:txBody>
        </p:sp>
        <p:cxnSp>
          <p:nvCxnSpPr>
            <p:cNvPr id="36" name="Straight Connector 35">
              <a:extLst>
                <a:ext uri="{FF2B5EF4-FFF2-40B4-BE49-F238E27FC236}">
                  <a16:creationId xmlns:a16="http://schemas.microsoft.com/office/drawing/2014/main" id="{449B0822-3F64-4A4B-8FB8-026C1F71C113}"/>
                </a:ext>
              </a:extLst>
            </p:cNvPr>
            <p:cNvCxnSpPr/>
            <p:nvPr/>
          </p:nvCxnSpPr>
          <p:spPr>
            <a:xfrm>
              <a:off x="5744624" y="1593516"/>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7CEBEAF-7852-408A-B77A-8DD0DCFC4DFE}"/>
                </a:ext>
              </a:extLst>
            </p:cNvPr>
            <p:cNvCxnSpPr/>
            <p:nvPr/>
          </p:nvCxnSpPr>
          <p:spPr>
            <a:xfrm>
              <a:off x="7468649" y="1593516"/>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AAF7475E-D658-4789-BEDA-1C0386B8D8CD}"/>
                </a:ext>
              </a:extLst>
            </p:cNvPr>
            <p:cNvGrpSpPr/>
            <p:nvPr/>
          </p:nvGrpSpPr>
          <p:grpSpPr>
            <a:xfrm>
              <a:off x="2268801" y="2456942"/>
              <a:ext cx="855980" cy="1701800"/>
              <a:chOff x="3030801" y="2456942"/>
              <a:chExt cx="855980" cy="1701800"/>
            </a:xfrm>
          </p:grpSpPr>
          <p:cxnSp>
            <p:nvCxnSpPr>
              <p:cNvPr id="82" name="Straight Connector 81">
                <a:extLst>
                  <a:ext uri="{FF2B5EF4-FFF2-40B4-BE49-F238E27FC236}">
                    <a16:creationId xmlns:a16="http://schemas.microsoft.com/office/drawing/2014/main" id="{B5165FC5-4F6E-42CF-926C-6D2B990EF759}"/>
                  </a:ext>
                </a:extLst>
              </p:cNvPr>
              <p:cNvCxnSpPr/>
              <p:nvPr/>
            </p:nvCxnSpPr>
            <p:spPr bwMode="auto">
              <a:xfrm flipV="1">
                <a:off x="3657600" y="2456942"/>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3" name="Group 98">
                <a:extLst>
                  <a:ext uri="{FF2B5EF4-FFF2-40B4-BE49-F238E27FC236}">
                    <a16:creationId xmlns:a16="http://schemas.microsoft.com/office/drawing/2014/main" id="{CB0536FC-2A3B-4A1A-BB2E-FD440BE7DB92}"/>
                  </a:ext>
                </a:extLst>
              </p:cNvPr>
              <p:cNvGrpSpPr>
                <a:grpSpLocks/>
              </p:cNvGrpSpPr>
              <p:nvPr/>
            </p:nvGrpSpPr>
            <p:grpSpPr bwMode="auto">
              <a:xfrm>
                <a:off x="3429581" y="3067402"/>
                <a:ext cx="457200" cy="480153"/>
                <a:chOff x="991181" y="2834859"/>
                <a:chExt cx="457183" cy="480153"/>
              </a:xfrm>
            </p:grpSpPr>
            <p:sp>
              <p:nvSpPr>
                <p:cNvPr id="85" name="Oval 84">
                  <a:extLst>
                    <a:ext uri="{FF2B5EF4-FFF2-40B4-BE49-F238E27FC236}">
                      <a16:creationId xmlns:a16="http://schemas.microsoft.com/office/drawing/2014/main" id="{599ABF7F-A289-4BF1-9C89-8CC4CF317F0F}"/>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86" name="TextBox 100">
                  <a:extLst>
                    <a:ext uri="{FF2B5EF4-FFF2-40B4-BE49-F238E27FC236}">
                      <a16:creationId xmlns:a16="http://schemas.microsoft.com/office/drawing/2014/main" id="{98783934-3811-4AD1-95BC-5EE68780D2A4}"/>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87" name="TextBox 101">
                  <a:extLst>
                    <a:ext uri="{FF2B5EF4-FFF2-40B4-BE49-F238E27FC236}">
                      <a16:creationId xmlns:a16="http://schemas.microsoft.com/office/drawing/2014/main" id="{64350E90-E729-4432-8738-94707FD1A668}"/>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84" name="TextBox 83">
                <a:extLst>
                  <a:ext uri="{FF2B5EF4-FFF2-40B4-BE49-F238E27FC236}">
                    <a16:creationId xmlns:a16="http://schemas.microsoft.com/office/drawing/2014/main" id="{627C7475-6E81-4233-B771-7306A755DE48}"/>
                  </a:ext>
                </a:extLst>
              </p:cNvPr>
              <p:cNvSpPr txBox="1"/>
              <p:nvPr/>
            </p:nvSpPr>
            <p:spPr>
              <a:xfrm>
                <a:off x="3030801" y="3135868"/>
                <a:ext cx="484909" cy="369332"/>
              </a:xfrm>
              <a:prstGeom prst="rect">
                <a:avLst/>
              </a:prstGeom>
              <a:noFill/>
            </p:spPr>
            <p:txBody>
              <a:bodyPr wrap="square" rtlCol="0">
                <a:spAutoFit/>
              </a:bodyPr>
              <a:lstStyle/>
              <a:p>
                <a:r>
                  <a:rPr lang="en-US" sz="1800" dirty="0"/>
                  <a:t>5V</a:t>
                </a:r>
              </a:p>
            </p:txBody>
          </p:sp>
        </p:gr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7469F942-3900-4619-8473-24DB42BDBBFD}"/>
                    </a:ext>
                  </a:extLst>
                </p:cNvPr>
                <p:cNvSpPr txBox="1"/>
                <p:nvPr/>
              </p:nvSpPr>
              <p:spPr>
                <a:xfrm>
                  <a:off x="7194330" y="3234339"/>
                  <a:ext cx="685800" cy="369332"/>
                </a:xfrm>
                <a:prstGeom prst="rect">
                  <a:avLst/>
                </a:prstGeom>
                <a:noFill/>
              </p:spPr>
              <p:txBody>
                <a:bodyPr wrap="square" rtlCol="0">
                  <a:spAutoFit/>
                </a:bodyPr>
                <a:lstStyle/>
                <a:p>
                  <a:r>
                    <a:rPr lang="en-US" sz="1800" dirty="0">
                      <a:ea typeface="Cambria Math"/>
                    </a:rPr>
                    <a:t>4k</a:t>
                  </a:r>
                  <a14:m>
                    <m:oMath xmlns:m="http://schemas.openxmlformats.org/officeDocument/2006/math">
                      <m:r>
                        <m:rPr>
                          <m:sty m:val="p"/>
                        </m:rPr>
                        <a:rPr lang="el-GR" sz="1800" i="1">
                          <a:latin typeface="Cambria Math"/>
                          <a:ea typeface="Cambria Math"/>
                        </a:rPr>
                        <m:t>Ω</m:t>
                      </m:r>
                    </m:oMath>
                  </a14:m>
                  <a:endParaRPr lang="en-US" sz="1800" dirty="0"/>
                </a:p>
              </p:txBody>
            </p:sp>
          </mc:Choice>
          <mc:Fallback xmlns="">
            <p:sp>
              <p:nvSpPr>
                <p:cNvPr id="39" name="TextBox 38">
                  <a:extLst>
                    <a:ext uri="{FF2B5EF4-FFF2-40B4-BE49-F238E27FC236}">
                      <a16:creationId xmlns:a16="http://schemas.microsoft.com/office/drawing/2014/main" id="{7469F942-3900-4619-8473-24DB42BDBBFD}"/>
                    </a:ext>
                  </a:extLst>
                </p:cNvPr>
                <p:cNvSpPr txBox="1">
                  <a:spLocks noRot="1" noChangeAspect="1" noMove="1" noResize="1" noEditPoints="1" noAdjustHandles="1" noChangeArrowheads="1" noChangeShapeType="1" noTextEdit="1"/>
                </p:cNvSpPr>
                <p:nvPr/>
              </p:nvSpPr>
              <p:spPr>
                <a:xfrm>
                  <a:off x="7194330" y="3234339"/>
                  <a:ext cx="685800" cy="369332"/>
                </a:xfrm>
                <a:prstGeom prst="rect">
                  <a:avLst/>
                </a:prstGeom>
                <a:blipFill>
                  <a:blip r:embed="rId3"/>
                  <a:stretch>
                    <a:fillRect l="-7080" t="-10000" b="-26667"/>
                  </a:stretch>
                </a:blipFill>
              </p:spPr>
              <p:txBody>
                <a:bodyPr/>
                <a:lstStyle/>
                <a:p>
                  <a:r>
                    <a:rPr lang="en-US">
                      <a:noFill/>
                    </a:rPr>
                    <a:t> </a:t>
                  </a:r>
                </a:p>
              </p:txBody>
            </p:sp>
          </mc:Fallback>
        </mc:AlternateContent>
        <p:grpSp>
          <p:nvGrpSpPr>
            <p:cNvPr id="40" name="Group 39">
              <a:extLst>
                <a:ext uri="{FF2B5EF4-FFF2-40B4-BE49-F238E27FC236}">
                  <a16:creationId xmlns:a16="http://schemas.microsoft.com/office/drawing/2014/main" id="{DC870DF1-0644-4271-A619-D7C5D27CACA2}"/>
                </a:ext>
              </a:extLst>
            </p:cNvPr>
            <p:cNvGrpSpPr/>
            <p:nvPr/>
          </p:nvGrpSpPr>
          <p:grpSpPr>
            <a:xfrm>
              <a:off x="4219575" y="2747964"/>
              <a:ext cx="1724025" cy="300036"/>
              <a:chOff x="4391414" y="2309095"/>
              <a:chExt cx="1724025" cy="300036"/>
            </a:xfrm>
          </p:grpSpPr>
          <p:cxnSp>
            <p:nvCxnSpPr>
              <p:cNvPr id="73" name="Straight Connector 72">
                <a:extLst>
                  <a:ext uri="{FF2B5EF4-FFF2-40B4-BE49-F238E27FC236}">
                    <a16:creationId xmlns:a16="http://schemas.microsoft.com/office/drawing/2014/main" id="{2513FC17-4E58-4F82-B310-4715611D2BD9}"/>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18F6E72-B629-4FA9-8609-0933E8993D73}"/>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ABA3493-8455-41E4-82C7-3E9A1D2ACD1A}"/>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23B547F-1384-4445-BFA1-AAC55F2E3AF5}"/>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9D85BD8-0CF2-4CF9-9D19-AB020519830C}"/>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565457A-ADEF-4790-9D1C-254396EF1C0A}"/>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70909BC-ABCC-4A10-B44B-D25E89B63A56}"/>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8B6F804-13F6-4540-9AD3-10A2464F51E0}"/>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12228B2-7488-4F03-8237-76829ED4B902}"/>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F8E05984-A22D-444D-851C-C7DF6E9B6602}"/>
                </a:ext>
              </a:extLst>
            </p:cNvPr>
            <p:cNvGrpSpPr/>
            <p:nvPr/>
          </p:nvGrpSpPr>
          <p:grpSpPr>
            <a:xfrm>
              <a:off x="3578736" y="2887663"/>
              <a:ext cx="872958" cy="1252537"/>
              <a:chOff x="3242423" y="2887663"/>
              <a:chExt cx="872958" cy="1252537"/>
            </a:xfrm>
          </p:grpSpPr>
          <p:cxnSp>
            <p:nvCxnSpPr>
              <p:cNvPr id="67" name="Straight Connector 66">
                <a:extLst>
                  <a:ext uri="{FF2B5EF4-FFF2-40B4-BE49-F238E27FC236}">
                    <a16:creationId xmlns:a16="http://schemas.microsoft.com/office/drawing/2014/main" id="{1336F4A7-EBF4-4787-AB02-2DD5E014B178}"/>
                  </a:ext>
                </a:extLst>
              </p:cNvPr>
              <p:cNvCxnSpPr/>
              <p:nvPr/>
            </p:nvCxnSpPr>
            <p:spPr bwMode="auto">
              <a:xfrm flipV="1">
                <a:off x="3886183" y="2887663"/>
                <a:ext cx="581" cy="125253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8" name="Group 98">
                <a:extLst>
                  <a:ext uri="{FF2B5EF4-FFF2-40B4-BE49-F238E27FC236}">
                    <a16:creationId xmlns:a16="http://schemas.microsoft.com/office/drawing/2014/main" id="{2C5FBAAF-6568-4C5D-A44D-1C17AACA974E}"/>
                  </a:ext>
                </a:extLst>
              </p:cNvPr>
              <p:cNvGrpSpPr>
                <a:grpSpLocks/>
              </p:cNvGrpSpPr>
              <p:nvPr/>
            </p:nvGrpSpPr>
            <p:grpSpPr bwMode="auto">
              <a:xfrm>
                <a:off x="3658181" y="3200400"/>
                <a:ext cx="457200" cy="480153"/>
                <a:chOff x="991181" y="2834859"/>
                <a:chExt cx="457183" cy="480153"/>
              </a:xfrm>
            </p:grpSpPr>
            <p:sp>
              <p:nvSpPr>
                <p:cNvPr id="70" name="Oval 69">
                  <a:extLst>
                    <a:ext uri="{FF2B5EF4-FFF2-40B4-BE49-F238E27FC236}">
                      <a16:creationId xmlns:a16="http://schemas.microsoft.com/office/drawing/2014/main" id="{F4C12061-2257-4AB2-AD18-11889D5F6F83}"/>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1" name="TextBox 100">
                  <a:extLst>
                    <a:ext uri="{FF2B5EF4-FFF2-40B4-BE49-F238E27FC236}">
                      <a16:creationId xmlns:a16="http://schemas.microsoft.com/office/drawing/2014/main" id="{6B42C088-94FD-4F56-B5B0-D5B6E2F05095}"/>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72" name="TextBox 101">
                  <a:extLst>
                    <a:ext uri="{FF2B5EF4-FFF2-40B4-BE49-F238E27FC236}">
                      <a16:creationId xmlns:a16="http://schemas.microsoft.com/office/drawing/2014/main" id="{B7CE91A1-60A6-4FAE-A1FE-BBACF820DC0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69" name="TextBox 68">
                <a:extLst>
                  <a:ext uri="{FF2B5EF4-FFF2-40B4-BE49-F238E27FC236}">
                    <a16:creationId xmlns:a16="http://schemas.microsoft.com/office/drawing/2014/main" id="{3D6DECCF-A39E-4C57-B5EC-2B72DE30621A}"/>
                  </a:ext>
                </a:extLst>
              </p:cNvPr>
              <p:cNvSpPr txBox="1"/>
              <p:nvPr/>
            </p:nvSpPr>
            <p:spPr>
              <a:xfrm>
                <a:off x="3242423" y="3275128"/>
                <a:ext cx="533400" cy="369332"/>
              </a:xfrm>
              <a:prstGeom prst="rect">
                <a:avLst/>
              </a:prstGeom>
              <a:noFill/>
            </p:spPr>
            <p:txBody>
              <a:bodyPr wrap="square" rtlCol="0">
                <a:spAutoFit/>
              </a:bodyPr>
              <a:lstStyle/>
              <a:p>
                <a:r>
                  <a:rPr lang="en-US" sz="1800" dirty="0"/>
                  <a:t>3V</a:t>
                </a:r>
              </a:p>
            </p:txBody>
          </p:sp>
        </p:grpSp>
        <p:grpSp>
          <p:nvGrpSpPr>
            <p:cNvPr id="42" name="Group 41">
              <a:extLst>
                <a:ext uri="{FF2B5EF4-FFF2-40B4-BE49-F238E27FC236}">
                  <a16:creationId xmlns:a16="http://schemas.microsoft.com/office/drawing/2014/main" id="{A72CA8AB-9DE3-4A46-B48E-9632654222D7}"/>
                </a:ext>
              </a:extLst>
            </p:cNvPr>
            <p:cNvGrpSpPr/>
            <p:nvPr/>
          </p:nvGrpSpPr>
          <p:grpSpPr>
            <a:xfrm rot="5400000">
              <a:off x="5087135" y="3379207"/>
              <a:ext cx="1260494" cy="300036"/>
              <a:chOff x="4391414" y="2309095"/>
              <a:chExt cx="1724025" cy="300036"/>
            </a:xfrm>
          </p:grpSpPr>
          <p:cxnSp>
            <p:nvCxnSpPr>
              <p:cNvPr id="58" name="Straight Connector 57">
                <a:extLst>
                  <a:ext uri="{FF2B5EF4-FFF2-40B4-BE49-F238E27FC236}">
                    <a16:creationId xmlns:a16="http://schemas.microsoft.com/office/drawing/2014/main" id="{3A95E542-F07B-4F9E-B556-AA5F04CD47DC}"/>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FC3871B-E09D-4A8C-A8E1-34D7E62F6CD6}"/>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686E268-E8BB-41B4-99AF-45D38E31A3EA}"/>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2B68917-907A-410B-9881-64CC65030EC1}"/>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B04F2B7-5E86-4091-8558-F690416BE382}"/>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A03F7F-BDCF-4471-ACA3-9E2EC28F428A}"/>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4CE184D-1B8E-492F-A27C-CF063F30C95F}"/>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8BFD290-98F0-440D-997B-29A7E46CE77D}"/>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C5E4EA2-2F8F-47B0-A8C4-CDC7D15DDB4A}"/>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2AD2D977-EBD3-4EB8-99CC-03A03CDA0F1C}"/>
                </a:ext>
              </a:extLst>
            </p:cNvPr>
            <p:cNvGrpSpPr/>
            <p:nvPr/>
          </p:nvGrpSpPr>
          <p:grpSpPr>
            <a:xfrm rot="5400000">
              <a:off x="7090453" y="3266567"/>
              <a:ext cx="1500038" cy="300036"/>
              <a:chOff x="4391414" y="2309095"/>
              <a:chExt cx="1724025" cy="300036"/>
            </a:xfrm>
          </p:grpSpPr>
          <p:cxnSp>
            <p:nvCxnSpPr>
              <p:cNvPr id="49" name="Straight Connector 48">
                <a:extLst>
                  <a:ext uri="{FF2B5EF4-FFF2-40B4-BE49-F238E27FC236}">
                    <a16:creationId xmlns:a16="http://schemas.microsoft.com/office/drawing/2014/main" id="{6EC6B40A-8E19-4959-B187-E8615BFB3561}"/>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70D9A43-D2A2-4846-9A6C-2CB1B6B9B183}"/>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065F78C-EA4E-4BE5-B016-9888E6881888}"/>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9FB2638-E09D-473A-B958-05EB5E768284}"/>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9F88FF2-9900-4FA7-8176-DCB33C3AB435}"/>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D7E7EA6-253F-4390-A4B5-0FBEE003AFF3}"/>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E75E367-B280-4684-8EB0-CDF6ECBF124F}"/>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C4B0FD0-DB81-4403-AA7E-C23BBFFB3AA5}"/>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051311C-FF1F-4602-AF16-1CC8DDD1B620}"/>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4" name="TextBox 43">
              <a:extLst>
                <a:ext uri="{FF2B5EF4-FFF2-40B4-BE49-F238E27FC236}">
                  <a16:creationId xmlns:a16="http://schemas.microsoft.com/office/drawing/2014/main" id="{85AD47C3-18AB-4DCA-92C1-5159FDBABD0B}"/>
                </a:ext>
              </a:extLst>
            </p:cNvPr>
            <p:cNvSpPr txBox="1"/>
            <p:nvPr/>
          </p:nvSpPr>
          <p:spPr>
            <a:xfrm>
              <a:off x="4800600" y="2450068"/>
              <a:ext cx="593432" cy="369332"/>
            </a:xfrm>
            <a:prstGeom prst="rect">
              <a:avLst/>
            </a:prstGeom>
            <a:noFill/>
          </p:spPr>
          <p:txBody>
            <a:bodyPr wrap="none" rtlCol="0">
              <a:spAutoFit/>
            </a:bodyPr>
            <a:lstStyle/>
            <a:p>
              <a:r>
                <a:rPr lang="en-US" sz="1800" dirty="0"/>
                <a:t>6k</a:t>
              </a:r>
              <a:r>
                <a:rPr lang="en-US" sz="1800" dirty="0">
                  <a:latin typeface="Symbol" pitchFamily="18" charset="2"/>
                </a:rPr>
                <a:t>W</a:t>
              </a:r>
            </a:p>
          </p:txBody>
        </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70FF0EFD-1AE4-455C-95C7-AE8AF69059EE}"/>
                    </a:ext>
                  </a:extLst>
                </p:cNvPr>
                <p:cNvSpPr txBox="1"/>
                <p:nvPr/>
              </p:nvSpPr>
              <p:spPr>
                <a:xfrm>
                  <a:off x="5867400" y="3344699"/>
                  <a:ext cx="685800" cy="369332"/>
                </a:xfrm>
                <a:prstGeom prst="rect">
                  <a:avLst/>
                </a:prstGeom>
                <a:noFill/>
              </p:spPr>
              <p:txBody>
                <a:bodyPr wrap="square" rtlCol="0">
                  <a:spAutoFit/>
                </a:bodyPr>
                <a:lstStyle/>
                <a:p>
                  <a:r>
                    <a:rPr lang="en-US" sz="1800" dirty="0">
                      <a:ea typeface="Cambria Math"/>
                    </a:rPr>
                    <a:t>3k</a:t>
                  </a:r>
                  <a14:m>
                    <m:oMath xmlns:m="http://schemas.openxmlformats.org/officeDocument/2006/math">
                      <m:r>
                        <m:rPr>
                          <m:sty m:val="p"/>
                        </m:rPr>
                        <a:rPr lang="el-GR" sz="1800" i="1">
                          <a:latin typeface="Cambria Math"/>
                          <a:ea typeface="Cambria Math"/>
                        </a:rPr>
                        <m:t>Ω</m:t>
                      </m:r>
                    </m:oMath>
                  </a14:m>
                  <a:endParaRPr lang="en-US" sz="1800" dirty="0"/>
                </a:p>
              </p:txBody>
            </p:sp>
          </mc:Choice>
          <mc:Fallback xmlns="">
            <p:sp>
              <p:nvSpPr>
                <p:cNvPr id="45" name="TextBox 44">
                  <a:extLst>
                    <a:ext uri="{FF2B5EF4-FFF2-40B4-BE49-F238E27FC236}">
                      <a16:creationId xmlns:a16="http://schemas.microsoft.com/office/drawing/2014/main" id="{70FF0EFD-1AE4-455C-95C7-AE8AF69059EE}"/>
                    </a:ext>
                  </a:extLst>
                </p:cNvPr>
                <p:cNvSpPr txBox="1">
                  <a:spLocks noRot="1" noChangeAspect="1" noMove="1" noResize="1" noEditPoints="1" noAdjustHandles="1" noChangeArrowheads="1" noChangeShapeType="1" noTextEdit="1"/>
                </p:cNvSpPr>
                <p:nvPr/>
              </p:nvSpPr>
              <p:spPr>
                <a:xfrm>
                  <a:off x="5867400" y="3344699"/>
                  <a:ext cx="685800" cy="369332"/>
                </a:xfrm>
                <a:prstGeom prst="rect">
                  <a:avLst/>
                </a:prstGeom>
                <a:blipFill>
                  <a:blip r:embed="rId4"/>
                  <a:stretch>
                    <a:fillRect l="-8036" t="-9836" b="-24590"/>
                  </a:stretch>
                </a:blipFill>
              </p:spPr>
              <p:txBody>
                <a:bodyPr/>
                <a:lstStyle/>
                <a:p>
                  <a:r>
                    <a:rPr lang="en-US">
                      <a:noFill/>
                    </a:rPr>
                    <a:t> </a:t>
                  </a:r>
                </a:p>
              </p:txBody>
            </p:sp>
          </mc:Fallback>
        </mc:AlternateContent>
        <p:grpSp>
          <p:nvGrpSpPr>
            <p:cNvPr id="46" name="Group 45">
              <a:extLst>
                <a:ext uri="{FF2B5EF4-FFF2-40B4-BE49-F238E27FC236}">
                  <a16:creationId xmlns:a16="http://schemas.microsoft.com/office/drawing/2014/main" id="{7B31E795-2771-4BE2-A394-5FBEB726C46C}"/>
                </a:ext>
              </a:extLst>
            </p:cNvPr>
            <p:cNvGrpSpPr/>
            <p:nvPr/>
          </p:nvGrpSpPr>
          <p:grpSpPr>
            <a:xfrm>
              <a:off x="7543800" y="2677185"/>
              <a:ext cx="421526" cy="513565"/>
              <a:chOff x="8001000" y="2677185"/>
              <a:chExt cx="421526" cy="513565"/>
            </a:xfrm>
          </p:grpSpPr>
          <p:cxnSp>
            <p:nvCxnSpPr>
              <p:cNvPr id="47" name="Straight Arrow Connector 46">
                <a:extLst>
                  <a:ext uri="{FF2B5EF4-FFF2-40B4-BE49-F238E27FC236}">
                    <a16:creationId xmlns:a16="http://schemas.microsoft.com/office/drawing/2014/main" id="{516EE903-4C38-4FAB-964E-42010074F095}"/>
                  </a:ext>
                </a:extLst>
              </p:cNvPr>
              <p:cNvCxnSpPr/>
              <p:nvPr/>
            </p:nvCxnSpPr>
            <p:spPr>
              <a:xfrm>
                <a:off x="8077200" y="2704666"/>
                <a:ext cx="0" cy="4860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47F8D210-7D74-4D15-A57E-FA081EA4DECB}"/>
                      </a:ext>
                    </a:extLst>
                  </p:cNvPr>
                  <p:cNvSpPr txBox="1"/>
                  <p:nvPr/>
                </p:nvSpPr>
                <p:spPr>
                  <a:xfrm>
                    <a:off x="8001000" y="2677185"/>
                    <a:ext cx="42152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𝐿</m:t>
                              </m:r>
                            </m:sub>
                          </m:sSub>
                        </m:oMath>
                      </m:oMathPara>
                    </a14:m>
                    <a:endParaRPr lang="en-US" sz="1800" dirty="0"/>
                  </a:p>
                </p:txBody>
              </p:sp>
            </mc:Choice>
            <mc:Fallback xmlns="">
              <p:sp>
                <p:nvSpPr>
                  <p:cNvPr id="48" name="TextBox 47">
                    <a:extLst>
                      <a:ext uri="{FF2B5EF4-FFF2-40B4-BE49-F238E27FC236}">
                        <a16:creationId xmlns:a16="http://schemas.microsoft.com/office/drawing/2014/main" id="{47F8D210-7D74-4D15-A57E-FA081EA4DECB}"/>
                      </a:ext>
                    </a:extLst>
                  </p:cNvPr>
                  <p:cNvSpPr txBox="1">
                    <a:spLocks noRot="1" noChangeAspect="1" noMove="1" noResize="1" noEditPoints="1" noAdjustHandles="1" noChangeArrowheads="1" noChangeShapeType="1" noTextEdit="1"/>
                  </p:cNvSpPr>
                  <p:nvPr/>
                </p:nvSpPr>
                <p:spPr>
                  <a:xfrm>
                    <a:off x="8001000" y="2677185"/>
                    <a:ext cx="421526" cy="369332"/>
                  </a:xfrm>
                  <a:prstGeom prst="rect">
                    <a:avLst/>
                  </a:prstGeom>
                  <a:blipFill>
                    <a:blip r:embed="rId5"/>
                    <a:stretch>
                      <a:fillRect/>
                    </a:stretch>
                  </a:blipFill>
                </p:spPr>
                <p:txBody>
                  <a:bodyPr/>
                  <a:lstStyle/>
                  <a:p>
                    <a:r>
                      <a:rPr lang="en-US">
                        <a:noFill/>
                      </a:rPr>
                      <a:t> </a:t>
                    </a:r>
                  </a:p>
                </p:txBody>
              </p:sp>
            </mc:Fallback>
          </mc:AlternateContent>
        </p:grpSp>
      </p:grpSp>
      <p:sp>
        <p:nvSpPr>
          <p:cNvPr id="88" name="Isosceles Triangle 87">
            <a:extLst>
              <a:ext uri="{FF2B5EF4-FFF2-40B4-BE49-F238E27FC236}">
                <a16:creationId xmlns:a16="http://schemas.microsoft.com/office/drawing/2014/main" id="{0C2FA9ED-CF24-4D4D-9B88-8113C94BE65C}"/>
              </a:ext>
            </a:extLst>
          </p:cNvPr>
          <p:cNvSpPr/>
          <p:nvPr/>
        </p:nvSpPr>
        <p:spPr>
          <a:xfrm flipV="1">
            <a:off x="4884076" y="4968730"/>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Isosceles Triangle 88">
            <a:extLst>
              <a:ext uri="{FF2B5EF4-FFF2-40B4-BE49-F238E27FC236}">
                <a16:creationId xmlns:a16="http://schemas.microsoft.com/office/drawing/2014/main" id="{615E2718-972C-4E80-9F97-FDB26722B15C}"/>
              </a:ext>
            </a:extLst>
          </p:cNvPr>
          <p:cNvSpPr/>
          <p:nvPr/>
        </p:nvSpPr>
        <p:spPr>
          <a:xfrm flipV="1">
            <a:off x="6388199" y="4997198"/>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0" name="Isosceles Triangle 89">
            <a:extLst>
              <a:ext uri="{FF2B5EF4-FFF2-40B4-BE49-F238E27FC236}">
                <a16:creationId xmlns:a16="http://schemas.microsoft.com/office/drawing/2014/main" id="{75A5C984-B529-46E2-9E89-3FF4538DBC97}"/>
              </a:ext>
            </a:extLst>
          </p:cNvPr>
          <p:cNvSpPr/>
          <p:nvPr/>
        </p:nvSpPr>
        <p:spPr>
          <a:xfrm flipV="1">
            <a:off x="8511289" y="4986130"/>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43597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6241-E82D-4F8A-A743-39C446FBCDCA}"/>
              </a:ext>
            </a:extLst>
          </p:cNvPr>
          <p:cNvSpPr>
            <a:spLocks noGrp="1"/>
          </p:cNvSpPr>
          <p:nvPr>
            <p:ph type="title"/>
          </p:nvPr>
        </p:nvSpPr>
        <p:spPr/>
        <p:txBody>
          <a:bodyPr/>
          <a:lstStyle/>
          <a:p>
            <a:r>
              <a:rPr lang="en-US" dirty="0"/>
              <a:t>Example 3</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E1620-55A5-44C5-8FC8-57964D112742}"/>
                  </a:ext>
                </a:extLst>
              </p:cNvPr>
              <p:cNvSpPr>
                <a:spLocks noGrp="1"/>
              </p:cNvSpPr>
              <p:nvPr>
                <p:ph idx="1"/>
              </p:nvPr>
            </p:nvSpPr>
            <p:spPr/>
            <p:txBody>
              <a:bodyPr/>
              <a:lstStyle/>
              <a:p>
                <a:pPr algn="just"/>
                <a:r>
                  <a:rPr lang="en-US" dirty="0"/>
                  <a:t>Find </a:t>
                </a:r>
                <a14:m>
                  <m:oMath xmlns:m="http://schemas.openxmlformats.org/officeDocument/2006/math">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a:rPr>
                              <m:t>𝑣</m:t>
                            </m:r>
                          </m:e>
                          <m:sub>
                            <m:r>
                              <a:rPr lang="en-US" i="1">
                                <a:latin typeface="Cambria Math"/>
                              </a:rPr>
                              <m:t>1</m:t>
                            </m:r>
                          </m:sub>
                        </m:sSub>
                        <m:r>
                          <a:rPr lang="en-US" i="1">
                            <a:latin typeface="Cambria Math"/>
                          </a:rPr>
                          <m:t>, </m:t>
                        </m:r>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 </m:t>
                        </m:r>
                        <m:r>
                          <a:rPr lang="en-US" i="1">
                            <a:latin typeface="Cambria Math"/>
                          </a:rPr>
                          <m:t>𝑖</m:t>
                        </m:r>
                      </m:e>
                      <m:sub>
                        <m:r>
                          <a:rPr lang="en-US" i="1">
                            <a:latin typeface="Cambria Math"/>
                          </a:rPr>
                          <m:t>2</m:t>
                        </m:r>
                      </m:sub>
                    </m:sSub>
                    <m:r>
                      <a:rPr lang="en-US" i="1">
                        <a:latin typeface="Cambria Math"/>
                      </a:rPr>
                      <m:t>, </m:t>
                    </m:r>
                    <m:sSub>
                      <m:sSubPr>
                        <m:ctrlPr>
                          <a:rPr lang="en-US" i="1">
                            <a:latin typeface="Cambria Math" panose="02040503050406030204" pitchFamily="18" charset="0"/>
                          </a:rPr>
                        </m:ctrlPr>
                      </m:sSubPr>
                      <m:e>
                        <m:r>
                          <a:rPr lang="en-US" i="1">
                            <a:latin typeface="Cambria Math"/>
                          </a:rPr>
                          <m:t>𝑖</m:t>
                        </m:r>
                      </m:e>
                      <m:sub>
                        <m:r>
                          <a:rPr lang="en-US" i="1">
                            <a:latin typeface="Cambria Math"/>
                          </a:rPr>
                          <m:t>𝑜</m:t>
                        </m:r>
                      </m:sub>
                    </m:sSub>
                    <m:r>
                      <a:rPr lang="en-US" i="1">
                        <a:latin typeface="Cambria Math"/>
                      </a:rPr>
                      <m:t>.</m:t>
                    </m:r>
                  </m:oMath>
                </a14:m>
                <a:endParaRPr lang="en-US" b="1" dirty="0"/>
              </a:p>
              <a:p>
                <a:endParaRPr lang="en-US" dirty="0"/>
              </a:p>
            </p:txBody>
          </p:sp>
        </mc:Choice>
        <mc:Fallback xmlns="">
          <p:sp>
            <p:nvSpPr>
              <p:cNvPr id="3" name="Content Placeholder 2">
                <a:extLst>
                  <a:ext uri="{FF2B5EF4-FFF2-40B4-BE49-F238E27FC236}">
                    <a16:creationId xmlns:a16="http://schemas.microsoft.com/office/drawing/2014/main" id="{5BBE1620-55A5-44C5-8FC8-57964D112742}"/>
                  </a:ext>
                </a:extLst>
              </p:cNvPr>
              <p:cNvSpPr>
                <a:spLocks noGrp="1" noRot="1" noChangeAspect="1" noMove="1" noResize="1" noEditPoints="1" noAdjustHandles="1" noChangeArrowheads="1" noChangeShapeType="1" noTextEdit="1"/>
              </p:cNvSpPr>
              <p:nvPr>
                <p:ph idx="1"/>
              </p:nvPr>
            </p:nvSpPr>
            <p:spPr>
              <a:blipFill>
                <a:blip r:embed="rId2"/>
                <a:stretch>
                  <a:fillRect l="-504" t="-469"/>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05D97A6B-38B4-4F2B-9B0E-D3E721BFBE3A}"/>
              </a:ext>
            </a:extLst>
          </p:cNvPr>
          <p:cNvGrpSpPr/>
          <p:nvPr/>
        </p:nvGrpSpPr>
        <p:grpSpPr>
          <a:xfrm>
            <a:off x="2514600" y="1752600"/>
            <a:ext cx="6096000" cy="3017164"/>
            <a:chOff x="2133600" y="2242968"/>
            <a:chExt cx="6096000" cy="3017164"/>
          </a:xfrm>
        </p:grpSpPr>
        <p:cxnSp>
          <p:nvCxnSpPr>
            <p:cNvPr id="5" name="Straight Connector 4">
              <a:extLst>
                <a:ext uri="{FF2B5EF4-FFF2-40B4-BE49-F238E27FC236}">
                  <a16:creationId xmlns:a16="http://schemas.microsoft.com/office/drawing/2014/main" id="{5469B87B-DC71-4E29-91EC-A732202ABDC0}"/>
                </a:ext>
              </a:extLst>
            </p:cNvPr>
            <p:cNvCxnSpPr/>
            <p:nvPr/>
          </p:nvCxnSpPr>
          <p:spPr>
            <a:xfrm>
              <a:off x="4592495" y="3264794"/>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012BCB1-0153-42C9-A415-A807CB278956}"/>
                </a:ext>
              </a:extLst>
            </p:cNvPr>
            <p:cNvCxnSpPr/>
            <p:nvPr/>
          </p:nvCxnSpPr>
          <p:spPr>
            <a:xfrm>
              <a:off x="4592495" y="3264794"/>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678CE53-13C1-4A8D-81DF-CE0D00E815FC}"/>
                </a:ext>
              </a:extLst>
            </p:cNvPr>
            <p:cNvCxnSpPr/>
            <p:nvPr/>
          </p:nvCxnSpPr>
          <p:spPr>
            <a:xfrm flipV="1">
              <a:off x="4601692" y="3760094"/>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35D4FC69-4853-4011-B357-2B451FB180E9}"/>
                </a:ext>
              </a:extLst>
            </p:cNvPr>
            <p:cNvSpPr/>
            <p:nvPr/>
          </p:nvSpPr>
          <p:spPr>
            <a:xfrm>
              <a:off x="4668695" y="3512444"/>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a:extLst>
                <a:ext uri="{FF2B5EF4-FFF2-40B4-BE49-F238E27FC236}">
                  <a16:creationId xmlns:a16="http://schemas.microsoft.com/office/drawing/2014/main" id="{FA991A5C-9A9F-48F0-9EE9-091B507C0895}"/>
                </a:ext>
              </a:extLst>
            </p:cNvPr>
            <p:cNvSpPr/>
            <p:nvPr/>
          </p:nvSpPr>
          <p:spPr>
            <a:xfrm>
              <a:off x="4668695" y="3950594"/>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 name="Straight Connector 9">
              <a:extLst>
                <a:ext uri="{FF2B5EF4-FFF2-40B4-BE49-F238E27FC236}">
                  <a16:creationId xmlns:a16="http://schemas.microsoft.com/office/drawing/2014/main" id="{00927AF1-C2AB-4FCB-AE3E-97F02EE5C59A}"/>
                </a:ext>
              </a:extLst>
            </p:cNvPr>
            <p:cNvCxnSpPr>
              <a:endCxn id="9" idx="6"/>
            </p:cNvCxnSpPr>
            <p:nvPr/>
          </p:nvCxnSpPr>
          <p:spPr>
            <a:xfrm>
              <a:off x="4059095" y="3988694"/>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5FDD3B2A-1077-4678-ACF6-606B3393E554}"/>
                </a:ext>
              </a:extLst>
            </p:cNvPr>
            <p:cNvSpPr/>
            <p:nvPr/>
          </p:nvSpPr>
          <p:spPr>
            <a:xfrm flipH="1">
              <a:off x="5537376" y="3721994"/>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a:extLst>
                <a:ext uri="{FF2B5EF4-FFF2-40B4-BE49-F238E27FC236}">
                  <a16:creationId xmlns:a16="http://schemas.microsoft.com/office/drawing/2014/main" id="{52637A97-6289-435F-9F8B-9F173F2F8983}"/>
                </a:ext>
              </a:extLst>
            </p:cNvPr>
            <p:cNvCxnSpPr>
              <a:endCxn id="11" idx="6"/>
            </p:cNvCxnSpPr>
            <p:nvPr/>
          </p:nvCxnSpPr>
          <p:spPr>
            <a:xfrm flipH="1" flipV="1">
              <a:off x="5537376" y="3760094"/>
              <a:ext cx="1777824" cy="1061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4DE0A20-53BB-4AD4-9C01-F99AAEFABD4B}"/>
                </a:ext>
              </a:extLst>
            </p:cNvPr>
            <p:cNvSpPr txBox="1"/>
            <p:nvPr/>
          </p:nvSpPr>
          <p:spPr>
            <a:xfrm>
              <a:off x="4686430" y="3819427"/>
              <a:ext cx="342900" cy="369332"/>
            </a:xfrm>
            <a:prstGeom prst="rect">
              <a:avLst/>
            </a:prstGeom>
            <a:noFill/>
          </p:spPr>
          <p:txBody>
            <a:bodyPr wrap="square" rtlCol="0">
              <a:spAutoFit/>
            </a:bodyPr>
            <a:lstStyle/>
            <a:p>
              <a:r>
                <a:rPr lang="en-US" sz="1800" dirty="0"/>
                <a:t>+</a:t>
              </a:r>
            </a:p>
          </p:txBody>
        </p:sp>
        <p:sp>
          <p:nvSpPr>
            <p:cNvPr id="14" name="TextBox 13">
              <a:extLst>
                <a:ext uri="{FF2B5EF4-FFF2-40B4-BE49-F238E27FC236}">
                  <a16:creationId xmlns:a16="http://schemas.microsoft.com/office/drawing/2014/main" id="{63B7399F-8C60-4265-BD99-B7FEFD372E2C}"/>
                </a:ext>
              </a:extLst>
            </p:cNvPr>
            <p:cNvSpPr txBox="1"/>
            <p:nvPr/>
          </p:nvSpPr>
          <p:spPr>
            <a:xfrm>
              <a:off x="4689715" y="3269109"/>
              <a:ext cx="295603" cy="369332"/>
            </a:xfrm>
            <a:prstGeom prst="rect">
              <a:avLst/>
            </a:prstGeom>
            <a:noFill/>
          </p:spPr>
          <p:txBody>
            <a:bodyPr wrap="square" rtlCol="0">
              <a:spAutoFit/>
            </a:bodyPr>
            <a:lstStyle/>
            <a:p>
              <a:r>
                <a:rPr lang="en-US" sz="1800" dirty="0"/>
                <a:t>_</a:t>
              </a:r>
            </a:p>
          </p:txBody>
        </p:sp>
        <p:grpSp>
          <p:nvGrpSpPr>
            <p:cNvPr id="15" name="Group 14">
              <a:extLst>
                <a:ext uri="{FF2B5EF4-FFF2-40B4-BE49-F238E27FC236}">
                  <a16:creationId xmlns:a16="http://schemas.microsoft.com/office/drawing/2014/main" id="{7A3DD4F2-ACB7-46B6-9490-F0B66FBFE9DC}"/>
                </a:ext>
              </a:extLst>
            </p:cNvPr>
            <p:cNvGrpSpPr/>
            <p:nvPr/>
          </p:nvGrpSpPr>
          <p:grpSpPr>
            <a:xfrm>
              <a:off x="4289335" y="2548934"/>
              <a:ext cx="1724025" cy="300036"/>
              <a:chOff x="4289335" y="2548934"/>
              <a:chExt cx="1724025" cy="300036"/>
            </a:xfrm>
          </p:grpSpPr>
          <p:cxnSp>
            <p:nvCxnSpPr>
              <p:cNvPr id="87" name="Straight Connector 86">
                <a:extLst>
                  <a:ext uri="{FF2B5EF4-FFF2-40B4-BE49-F238E27FC236}">
                    <a16:creationId xmlns:a16="http://schemas.microsoft.com/office/drawing/2014/main" id="{3C866B64-B8EB-4C45-985F-1EECCD870C77}"/>
                  </a:ext>
                </a:extLst>
              </p:cNvPr>
              <p:cNvCxnSpPr/>
              <p:nvPr/>
            </p:nvCxnSpPr>
            <p:spPr bwMode="auto">
              <a:xfrm rot="16200000">
                <a:off x="4822735" y="259497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4276D4A-618C-454A-B7E6-8C88FBAE4454}"/>
                  </a:ext>
                </a:extLst>
              </p:cNvPr>
              <p:cNvCxnSpPr/>
              <p:nvPr/>
            </p:nvCxnSpPr>
            <p:spPr bwMode="auto">
              <a:xfrm rot="16200000" flipV="1">
                <a:off x="4823528" y="264180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E4EB63B-4488-40D6-8151-281B39B89C5E}"/>
                  </a:ext>
                </a:extLst>
              </p:cNvPr>
              <p:cNvCxnSpPr/>
              <p:nvPr/>
            </p:nvCxnSpPr>
            <p:spPr bwMode="auto">
              <a:xfrm rot="16200000" flipH="1" flipV="1">
                <a:off x="4916397" y="26537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EAE77FE-1474-48AC-B32B-1D7AF388CBA5}"/>
                  </a:ext>
                </a:extLst>
              </p:cNvPr>
              <p:cNvCxnSpPr/>
              <p:nvPr/>
            </p:nvCxnSpPr>
            <p:spPr bwMode="auto">
              <a:xfrm rot="16200000" flipV="1">
                <a:off x="5013236" y="264259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BC3E60D-5690-463B-945D-82B2A1DD8D3C}"/>
                  </a:ext>
                </a:extLst>
              </p:cNvPr>
              <p:cNvCxnSpPr/>
              <p:nvPr/>
            </p:nvCxnSpPr>
            <p:spPr bwMode="auto">
              <a:xfrm rot="16200000" flipH="1" flipV="1">
                <a:off x="5106103" y="265291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EEEEF88-5FFB-43FF-BD74-FA6A174E5019}"/>
                  </a:ext>
                </a:extLst>
              </p:cNvPr>
              <p:cNvCxnSpPr/>
              <p:nvPr/>
            </p:nvCxnSpPr>
            <p:spPr bwMode="auto">
              <a:xfrm rot="16200000" flipV="1">
                <a:off x="5199766" y="266402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1211B4D4-034C-4BFA-956B-549BAE65F1FC}"/>
                  </a:ext>
                </a:extLst>
              </p:cNvPr>
              <p:cNvCxnSpPr/>
              <p:nvPr/>
            </p:nvCxnSpPr>
            <p:spPr bwMode="auto">
              <a:xfrm rot="16200000">
                <a:off x="5330735" y="274419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537228F-68EE-46DE-86F7-E614655E8C4D}"/>
                  </a:ext>
                </a:extLst>
              </p:cNvPr>
              <p:cNvCxnSpPr/>
              <p:nvPr/>
            </p:nvCxnSpPr>
            <p:spPr bwMode="auto">
              <a:xfrm rot="16200000" flipV="1">
                <a:off x="4579054" y="239891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202360E-52EE-4AE4-86F1-9EB8F0177D1D}"/>
                  </a:ext>
                </a:extLst>
              </p:cNvPr>
              <p:cNvCxnSpPr/>
              <p:nvPr/>
            </p:nvCxnSpPr>
            <p:spPr bwMode="auto">
              <a:xfrm rot="16200000" flipV="1">
                <a:off x="5723641" y="239891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9D7F40AD-8193-4E13-B4AA-5AA6BA7D6D48}"/>
                </a:ext>
              </a:extLst>
            </p:cNvPr>
            <p:cNvSpPr txBox="1"/>
            <p:nvPr/>
          </p:nvSpPr>
          <p:spPr>
            <a:xfrm>
              <a:off x="4806219" y="2242968"/>
              <a:ext cx="708848" cy="369332"/>
            </a:xfrm>
            <a:prstGeom prst="rect">
              <a:avLst/>
            </a:prstGeom>
            <a:noFill/>
          </p:spPr>
          <p:txBody>
            <a:bodyPr wrap="none" rtlCol="0">
              <a:spAutoFit/>
            </a:bodyPr>
            <a:lstStyle/>
            <a:p>
              <a:r>
                <a:rPr lang="en-US" sz="1800" dirty="0"/>
                <a:t>40k</a:t>
              </a:r>
              <a:r>
                <a:rPr lang="en-US" sz="1800" dirty="0">
                  <a:latin typeface="Symbol" pitchFamily="18" charset="2"/>
                </a:rPr>
                <a:t>W</a:t>
              </a:r>
            </a:p>
          </p:txBody>
        </p:sp>
        <p:cxnSp>
          <p:nvCxnSpPr>
            <p:cNvPr id="17" name="Straight Connector 16">
              <a:extLst>
                <a:ext uri="{FF2B5EF4-FFF2-40B4-BE49-F238E27FC236}">
                  <a16:creationId xmlns:a16="http://schemas.microsoft.com/office/drawing/2014/main" id="{26E721ED-E4BD-4B26-B380-8A03B6ABD927}"/>
                </a:ext>
              </a:extLst>
            </p:cNvPr>
            <p:cNvCxnSpPr/>
            <p:nvPr/>
          </p:nvCxnSpPr>
          <p:spPr bwMode="auto">
            <a:xfrm flipH="1" flipV="1">
              <a:off x="3221420" y="3542321"/>
              <a:ext cx="294290"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7CF2B24-D827-4F16-B917-ABF72547D4A4}"/>
                </a:ext>
              </a:extLst>
            </p:cNvPr>
            <p:cNvCxnSpPr>
              <a:stCxn id="8" idx="2"/>
            </p:cNvCxnSpPr>
            <p:nvPr/>
          </p:nvCxnSpPr>
          <p:spPr bwMode="auto">
            <a:xfrm flipH="1">
              <a:off x="4069605" y="3550544"/>
              <a:ext cx="599090" cy="289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CEB21EBE-79A7-4B19-B6BC-B50A479FECC6}"/>
                </a:ext>
              </a:extLst>
            </p:cNvPr>
            <p:cNvGrpSpPr/>
            <p:nvPr/>
          </p:nvGrpSpPr>
          <p:grpSpPr>
            <a:xfrm>
              <a:off x="3456504" y="3112450"/>
              <a:ext cx="639762" cy="590209"/>
              <a:chOff x="2583311" y="3112450"/>
              <a:chExt cx="639762" cy="590209"/>
            </a:xfrm>
          </p:grpSpPr>
          <p:cxnSp>
            <p:nvCxnSpPr>
              <p:cNvPr id="79" name="Straight Connector 78">
                <a:extLst>
                  <a:ext uri="{FF2B5EF4-FFF2-40B4-BE49-F238E27FC236}">
                    <a16:creationId xmlns:a16="http://schemas.microsoft.com/office/drawing/2014/main" id="{A540E550-D962-4B6F-A835-8DB350D774BD}"/>
                  </a:ext>
                </a:extLst>
              </p:cNvPr>
              <p:cNvCxnSpPr/>
              <p:nvPr/>
            </p:nvCxnSpPr>
            <p:spPr bwMode="auto">
              <a:xfrm rot="16200000">
                <a:off x="2611886" y="3448660"/>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AD42EBD-23C7-4481-A4D3-47DEEA08056F}"/>
                  </a:ext>
                </a:extLst>
              </p:cNvPr>
              <p:cNvCxnSpPr/>
              <p:nvPr/>
            </p:nvCxnSpPr>
            <p:spPr bwMode="auto">
              <a:xfrm rot="16200000" flipV="1">
                <a:off x="2612679" y="349549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70994E1-0CDB-400D-BD3D-F89905A9F855}"/>
                  </a:ext>
                </a:extLst>
              </p:cNvPr>
              <p:cNvCxnSpPr/>
              <p:nvPr/>
            </p:nvCxnSpPr>
            <p:spPr bwMode="auto">
              <a:xfrm rot="16200000" flipH="1" flipV="1">
                <a:off x="2705548" y="350739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7A2C769-7D1D-44F4-9156-0343FB243561}"/>
                  </a:ext>
                </a:extLst>
              </p:cNvPr>
              <p:cNvCxnSpPr/>
              <p:nvPr/>
            </p:nvCxnSpPr>
            <p:spPr bwMode="auto">
              <a:xfrm rot="16200000" flipV="1">
                <a:off x="2802387" y="349628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051DCF6-373A-4B67-B858-5E8768D521CA}"/>
                  </a:ext>
                </a:extLst>
              </p:cNvPr>
              <p:cNvCxnSpPr/>
              <p:nvPr/>
            </p:nvCxnSpPr>
            <p:spPr bwMode="auto">
              <a:xfrm rot="16200000" flipH="1" flipV="1">
                <a:off x="2895254" y="350660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BF11AF9-3301-4692-A422-B26C0B8AFA50}"/>
                  </a:ext>
                </a:extLst>
              </p:cNvPr>
              <p:cNvCxnSpPr/>
              <p:nvPr/>
            </p:nvCxnSpPr>
            <p:spPr bwMode="auto">
              <a:xfrm rot="16200000" flipV="1">
                <a:off x="2988917" y="3517715"/>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E76DCC6-FC35-4595-B7AE-6EA7F2428037}"/>
                  </a:ext>
                </a:extLst>
              </p:cNvPr>
              <p:cNvCxnSpPr/>
              <p:nvPr/>
            </p:nvCxnSpPr>
            <p:spPr bwMode="auto">
              <a:xfrm rot="16200000">
                <a:off x="3119886" y="3597884"/>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69637F34-A821-4FAB-B6C1-0BAF99897A75}"/>
                  </a:ext>
                </a:extLst>
              </p:cNvPr>
              <p:cNvSpPr txBox="1"/>
              <p:nvPr/>
            </p:nvSpPr>
            <p:spPr>
              <a:xfrm>
                <a:off x="2583311" y="3112450"/>
                <a:ext cx="593432" cy="369332"/>
              </a:xfrm>
              <a:prstGeom prst="rect">
                <a:avLst/>
              </a:prstGeom>
              <a:noFill/>
            </p:spPr>
            <p:txBody>
              <a:bodyPr wrap="none" rtlCol="0">
                <a:spAutoFit/>
              </a:bodyPr>
              <a:lstStyle/>
              <a:p>
                <a:r>
                  <a:rPr lang="en-US" sz="1800" dirty="0"/>
                  <a:t>2k</a:t>
                </a:r>
                <a:r>
                  <a:rPr lang="en-US" sz="1800" dirty="0">
                    <a:latin typeface="Symbol" pitchFamily="18" charset="2"/>
                  </a:rPr>
                  <a:t>W</a:t>
                </a:r>
              </a:p>
            </p:txBody>
          </p:sp>
        </p:grpSp>
        <p:cxnSp>
          <p:nvCxnSpPr>
            <p:cNvPr id="20" name="Straight Connector 19">
              <a:extLst>
                <a:ext uri="{FF2B5EF4-FFF2-40B4-BE49-F238E27FC236}">
                  <a16:creationId xmlns:a16="http://schemas.microsoft.com/office/drawing/2014/main" id="{82F59616-7AF2-44D0-A5BA-F8433EA2252D}"/>
                </a:ext>
              </a:extLst>
            </p:cNvPr>
            <p:cNvCxnSpPr/>
            <p:nvPr/>
          </p:nvCxnSpPr>
          <p:spPr>
            <a:xfrm>
              <a:off x="4289335" y="2687044"/>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A2B4C7F-903B-412D-A5D0-3715BB6037B2}"/>
                </a:ext>
              </a:extLst>
            </p:cNvPr>
            <p:cNvCxnSpPr/>
            <p:nvPr/>
          </p:nvCxnSpPr>
          <p:spPr>
            <a:xfrm>
              <a:off x="7315200" y="2687044"/>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B77872C-6558-4E64-A0A9-D6FF0D6EE1F1}"/>
                </a:ext>
              </a:extLst>
            </p:cNvPr>
            <p:cNvGrpSpPr/>
            <p:nvPr/>
          </p:nvGrpSpPr>
          <p:grpSpPr>
            <a:xfrm>
              <a:off x="2133600" y="3550470"/>
              <a:ext cx="1330124" cy="1701800"/>
              <a:chOff x="2556657" y="2456942"/>
              <a:chExt cx="1330124" cy="1701800"/>
            </a:xfrm>
          </p:grpSpPr>
          <p:cxnSp>
            <p:nvCxnSpPr>
              <p:cNvPr id="73" name="Straight Connector 72">
                <a:extLst>
                  <a:ext uri="{FF2B5EF4-FFF2-40B4-BE49-F238E27FC236}">
                    <a16:creationId xmlns:a16="http://schemas.microsoft.com/office/drawing/2014/main" id="{943D456A-2FB2-45A8-813E-E27351A70114}"/>
                  </a:ext>
                </a:extLst>
              </p:cNvPr>
              <p:cNvCxnSpPr/>
              <p:nvPr/>
            </p:nvCxnSpPr>
            <p:spPr bwMode="auto">
              <a:xfrm flipV="1">
                <a:off x="3657600" y="2456942"/>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4" name="Group 98">
                <a:extLst>
                  <a:ext uri="{FF2B5EF4-FFF2-40B4-BE49-F238E27FC236}">
                    <a16:creationId xmlns:a16="http://schemas.microsoft.com/office/drawing/2014/main" id="{4B5149FC-35A0-4945-877B-C0F56B9C448D}"/>
                  </a:ext>
                </a:extLst>
              </p:cNvPr>
              <p:cNvGrpSpPr>
                <a:grpSpLocks/>
              </p:cNvGrpSpPr>
              <p:nvPr/>
            </p:nvGrpSpPr>
            <p:grpSpPr bwMode="auto">
              <a:xfrm>
                <a:off x="3429581" y="3067402"/>
                <a:ext cx="457200" cy="480153"/>
                <a:chOff x="991181" y="2834859"/>
                <a:chExt cx="457183" cy="480153"/>
              </a:xfrm>
            </p:grpSpPr>
            <p:sp>
              <p:nvSpPr>
                <p:cNvPr id="76" name="Oval 75">
                  <a:extLst>
                    <a:ext uri="{FF2B5EF4-FFF2-40B4-BE49-F238E27FC236}">
                      <a16:creationId xmlns:a16="http://schemas.microsoft.com/office/drawing/2014/main" id="{1FAC3EA8-C6D7-4178-ADEB-3D28E0CDC1E9}"/>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7" name="TextBox 100">
                  <a:extLst>
                    <a:ext uri="{FF2B5EF4-FFF2-40B4-BE49-F238E27FC236}">
                      <a16:creationId xmlns:a16="http://schemas.microsoft.com/office/drawing/2014/main" id="{A7D20C83-418F-4685-96F2-A424BFDC5F6B}"/>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78" name="TextBox 101">
                  <a:extLst>
                    <a:ext uri="{FF2B5EF4-FFF2-40B4-BE49-F238E27FC236}">
                      <a16:creationId xmlns:a16="http://schemas.microsoft.com/office/drawing/2014/main" id="{98FF6D52-0851-4E22-9C91-F9BB50601EF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75" name="TextBox 74">
                <a:extLst>
                  <a:ext uri="{FF2B5EF4-FFF2-40B4-BE49-F238E27FC236}">
                    <a16:creationId xmlns:a16="http://schemas.microsoft.com/office/drawing/2014/main" id="{95FEB166-01A7-4661-B191-954EA6E74F0C}"/>
                  </a:ext>
                </a:extLst>
              </p:cNvPr>
              <p:cNvSpPr txBox="1"/>
              <p:nvPr/>
            </p:nvSpPr>
            <p:spPr>
              <a:xfrm>
                <a:off x="2556657" y="3135868"/>
                <a:ext cx="1016240" cy="369332"/>
              </a:xfrm>
              <a:prstGeom prst="rect">
                <a:avLst/>
              </a:prstGeom>
              <a:noFill/>
            </p:spPr>
            <p:txBody>
              <a:bodyPr wrap="square" rtlCol="0">
                <a:spAutoFit/>
              </a:bodyPr>
              <a:lstStyle/>
              <a:p>
                <a:r>
                  <a:rPr lang="en-US" sz="1800" dirty="0"/>
                  <a:t>150mV</a:t>
                </a:r>
              </a:p>
            </p:txBody>
          </p:sp>
        </p:gr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DD5B42E-9D02-4BC9-9DBF-8C28343386E9}"/>
                    </a:ext>
                  </a:extLst>
                </p:cNvPr>
                <p:cNvSpPr txBox="1"/>
                <p:nvPr/>
              </p:nvSpPr>
              <p:spPr>
                <a:xfrm>
                  <a:off x="7397147" y="4327867"/>
                  <a:ext cx="832453" cy="369332"/>
                </a:xfrm>
                <a:prstGeom prst="rect">
                  <a:avLst/>
                </a:prstGeom>
                <a:noFill/>
              </p:spPr>
              <p:txBody>
                <a:bodyPr wrap="square" rtlCol="0">
                  <a:spAutoFit/>
                </a:bodyPr>
                <a:lstStyle/>
                <a:p>
                  <a:r>
                    <a:rPr lang="en-US" sz="1800" dirty="0">
                      <a:ea typeface="Cambria Math"/>
                    </a:rPr>
                    <a:t>25k</a:t>
                  </a:r>
                  <a14:m>
                    <m:oMath xmlns:m="http://schemas.openxmlformats.org/officeDocument/2006/math">
                      <m:r>
                        <m:rPr>
                          <m:sty m:val="p"/>
                        </m:rPr>
                        <a:rPr lang="el-GR" sz="1800" i="1">
                          <a:latin typeface="Cambria Math"/>
                          <a:ea typeface="Cambria Math"/>
                        </a:rPr>
                        <m:t>Ω</m:t>
                      </m:r>
                    </m:oMath>
                  </a14:m>
                  <a:endParaRPr lang="en-US" sz="1800" dirty="0"/>
                </a:p>
              </p:txBody>
            </p:sp>
          </mc:Choice>
          <mc:Fallback xmlns="">
            <p:sp>
              <p:nvSpPr>
                <p:cNvPr id="23" name="TextBox 22">
                  <a:extLst>
                    <a:ext uri="{FF2B5EF4-FFF2-40B4-BE49-F238E27FC236}">
                      <a16:creationId xmlns:a16="http://schemas.microsoft.com/office/drawing/2014/main" id="{ADD5B42E-9D02-4BC9-9DBF-8C28343386E9}"/>
                    </a:ext>
                  </a:extLst>
                </p:cNvPr>
                <p:cNvSpPr txBox="1">
                  <a:spLocks noRot="1" noChangeAspect="1" noMove="1" noResize="1" noEditPoints="1" noAdjustHandles="1" noChangeArrowheads="1" noChangeShapeType="1" noTextEdit="1"/>
                </p:cNvSpPr>
                <p:nvPr/>
              </p:nvSpPr>
              <p:spPr>
                <a:xfrm>
                  <a:off x="7397147" y="4327867"/>
                  <a:ext cx="832453" cy="369332"/>
                </a:xfrm>
                <a:prstGeom prst="rect">
                  <a:avLst/>
                </a:prstGeom>
                <a:blipFill>
                  <a:blip r:embed="rId3"/>
                  <a:stretch>
                    <a:fillRect l="-6569" t="-10000" b="-26667"/>
                  </a:stretch>
                </a:blipFill>
              </p:spPr>
              <p:txBody>
                <a:bodyPr/>
                <a:lstStyle/>
                <a:p>
                  <a:r>
                    <a:rPr lang="en-US">
                      <a:noFill/>
                    </a:rPr>
                    <a:t> </a:t>
                  </a:r>
                </a:p>
              </p:txBody>
            </p:sp>
          </mc:Fallback>
        </mc:AlternateContent>
        <p:grpSp>
          <p:nvGrpSpPr>
            <p:cNvPr id="24" name="Group 23">
              <a:extLst>
                <a:ext uri="{FF2B5EF4-FFF2-40B4-BE49-F238E27FC236}">
                  <a16:creationId xmlns:a16="http://schemas.microsoft.com/office/drawing/2014/main" id="{02579CA0-7F4B-42D1-A040-58464FA02B08}"/>
                </a:ext>
              </a:extLst>
            </p:cNvPr>
            <p:cNvGrpSpPr/>
            <p:nvPr/>
          </p:nvGrpSpPr>
          <p:grpSpPr>
            <a:xfrm rot="5400000">
              <a:off x="6557052" y="4360095"/>
              <a:ext cx="1500038" cy="300036"/>
              <a:chOff x="4391414" y="2309095"/>
              <a:chExt cx="1724025" cy="300036"/>
            </a:xfrm>
          </p:grpSpPr>
          <p:cxnSp>
            <p:nvCxnSpPr>
              <p:cNvPr id="64" name="Straight Connector 63">
                <a:extLst>
                  <a:ext uri="{FF2B5EF4-FFF2-40B4-BE49-F238E27FC236}">
                    <a16:creationId xmlns:a16="http://schemas.microsoft.com/office/drawing/2014/main" id="{6BD93599-F5F2-492F-94D5-56833364977A}"/>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287FE86-2CAF-4961-B225-4A33F114C1B6}"/>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2BFAEDC-0F6B-4B34-B464-B9FFCA40EBF7}"/>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3116EFD-8B3D-4A86-B08A-72A328DC375D}"/>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A477876-1AF4-4A56-9968-E91BD0E3C13B}"/>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5C2D989-034A-441B-B744-16EDE3E2EE0B}"/>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9A94CE3-A7C8-40C9-B763-82C643E1367B}"/>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B3BF44A1-6247-4A4F-8FC1-314B55F5D536}"/>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32F349B-C88F-4523-ABCB-977E739729A9}"/>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1A4AAE21-BB37-43FB-89FB-DE2FF028C818}"/>
                </a:ext>
              </a:extLst>
            </p:cNvPr>
            <p:cNvGrpSpPr/>
            <p:nvPr/>
          </p:nvGrpSpPr>
          <p:grpSpPr>
            <a:xfrm>
              <a:off x="6324600" y="3282429"/>
              <a:ext cx="595614" cy="398821"/>
              <a:chOff x="7012436" y="591779"/>
              <a:chExt cx="595614" cy="398821"/>
            </a:xfrm>
          </p:grpSpPr>
          <p:cxnSp>
            <p:nvCxnSpPr>
              <p:cNvPr id="62" name="Straight Arrow Connector 61">
                <a:extLst>
                  <a:ext uri="{FF2B5EF4-FFF2-40B4-BE49-F238E27FC236}">
                    <a16:creationId xmlns:a16="http://schemas.microsoft.com/office/drawing/2014/main" id="{7C26454D-96D6-4CD7-9E98-750EF7D7CC12}"/>
                  </a:ext>
                </a:extLst>
              </p:cNvPr>
              <p:cNvCxnSpPr/>
              <p:nvPr/>
            </p:nvCxnSpPr>
            <p:spPr>
              <a:xfrm rot="5400000">
                <a:off x="7255478" y="747558"/>
                <a:ext cx="0" cy="4860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EE36CD27-9F49-420B-9C5E-E85185E44BCF}"/>
                      </a:ext>
                    </a:extLst>
                  </p:cNvPr>
                  <p:cNvSpPr txBox="1"/>
                  <p:nvPr/>
                </p:nvSpPr>
                <p:spPr>
                  <a:xfrm>
                    <a:off x="7179278" y="591779"/>
                    <a:ext cx="42877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𝑜</m:t>
                              </m:r>
                            </m:sub>
                          </m:sSub>
                        </m:oMath>
                      </m:oMathPara>
                    </a14:m>
                    <a:endParaRPr lang="en-US" sz="1800" dirty="0"/>
                  </a:p>
                </p:txBody>
              </p:sp>
            </mc:Choice>
            <mc:Fallback xmlns="">
              <p:sp>
                <p:nvSpPr>
                  <p:cNvPr id="63" name="TextBox 62">
                    <a:extLst>
                      <a:ext uri="{FF2B5EF4-FFF2-40B4-BE49-F238E27FC236}">
                        <a16:creationId xmlns:a16="http://schemas.microsoft.com/office/drawing/2014/main" id="{EE36CD27-9F49-420B-9C5E-E85185E44BCF}"/>
                      </a:ext>
                    </a:extLst>
                  </p:cNvPr>
                  <p:cNvSpPr txBox="1">
                    <a:spLocks noRot="1" noChangeAspect="1" noMove="1" noResize="1" noEditPoints="1" noAdjustHandles="1" noChangeArrowheads="1" noChangeShapeType="1" noTextEdit="1"/>
                  </p:cNvSpPr>
                  <p:nvPr/>
                </p:nvSpPr>
                <p:spPr>
                  <a:xfrm>
                    <a:off x="7179278" y="591779"/>
                    <a:ext cx="428772" cy="369332"/>
                  </a:xfrm>
                  <a:prstGeom prst="rect">
                    <a:avLst/>
                  </a:prstGeom>
                  <a:blipFill>
                    <a:blip r:embed="rId4"/>
                    <a:stretch>
                      <a:fillRect/>
                    </a:stretch>
                  </a:blipFill>
                </p:spPr>
                <p:txBody>
                  <a:bodyPr/>
                  <a:lstStyle/>
                  <a:p>
                    <a:r>
                      <a:rPr lang="en-US">
                        <a:noFill/>
                      </a:rPr>
                      <a:t> </a:t>
                    </a:r>
                  </a:p>
                </p:txBody>
              </p:sp>
            </mc:Fallback>
          </mc:AlternateContent>
        </p:grpSp>
        <p:cxnSp>
          <p:nvCxnSpPr>
            <p:cNvPr id="26" name="Straight Connector 25">
              <a:extLst>
                <a:ext uri="{FF2B5EF4-FFF2-40B4-BE49-F238E27FC236}">
                  <a16:creationId xmlns:a16="http://schemas.microsoft.com/office/drawing/2014/main" id="{28A90EA4-1281-4CBA-B2B1-DDF204428E9F}"/>
                </a:ext>
              </a:extLst>
            </p:cNvPr>
            <p:cNvCxnSpPr/>
            <p:nvPr/>
          </p:nvCxnSpPr>
          <p:spPr>
            <a:xfrm>
              <a:off x="4069605" y="4001662"/>
              <a:ext cx="0" cy="123224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CAA56B37-C81F-4834-B281-D666F54DF461}"/>
                </a:ext>
              </a:extLst>
            </p:cNvPr>
            <p:cNvGrpSpPr/>
            <p:nvPr/>
          </p:nvGrpSpPr>
          <p:grpSpPr>
            <a:xfrm>
              <a:off x="5591175" y="2546130"/>
              <a:ext cx="1724025" cy="300036"/>
              <a:chOff x="4289335" y="2548934"/>
              <a:chExt cx="1724025" cy="300036"/>
            </a:xfrm>
          </p:grpSpPr>
          <p:cxnSp>
            <p:nvCxnSpPr>
              <p:cNvPr id="53" name="Straight Connector 52">
                <a:extLst>
                  <a:ext uri="{FF2B5EF4-FFF2-40B4-BE49-F238E27FC236}">
                    <a16:creationId xmlns:a16="http://schemas.microsoft.com/office/drawing/2014/main" id="{8CAB5597-DD19-4BFA-8855-7DAE4030DE34}"/>
                  </a:ext>
                </a:extLst>
              </p:cNvPr>
              <p:cNvCxnSpPr/>
              <p:nvPr/>
            </p:nvCxnSpPr>
            <p:spPr bwMode="auto">
              <a:xfrm rot="16200000">
                <a:off x="4822735" y="259497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F7CADE9-CDDB-448A-82FB-256BC83B860A}"/>
                  </a:ext>
                </a:extLst>
              </p:cNvPr>
              <p:cNvCxnSpPr/>
              <p:nvPr/>
            </p:nvCxnSpPr>
            <p:spPr bwMode="auto">
              <a:xfrm rot="16200000" flipV="1">
                <a:off x="4823528" y="264180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14A5A19-198F-4E52-97E8-EF2B4654AF37}"/>
                  </a:ext>
                </a:extLst>
              </p:cNvPr>
              <p:cNvCxnSpPr/>
              <p:nvPr/>
            </p:nvCxnSpPr>
            <p:spPr bwMode="auto">
              <a:xfrm rot="16200000" flipH="1" flipV="1">
                <a:off x="4916397" y="26537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9D37E9E-7D8C-424F-9C07-7C1AF4CAB9C7}"/>
                  </a:ext>
                </a:extLst>
              </p:cNvPr>
              <p:cNvCxnSpPr/>
              <p:nvPr/>
            </p:nvCxnSpPr>
            <p:spPr bwMode="auto">
              <a:xfrm rot="16200000" flipV="1">
                <a:off x="5013236" y="264259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A4C7754-1C9C-41C8-9BE3-26CAF7212FF9}"/>
                  </a:ext>
                </a:extLst>
              </p:cNvPr>
              <p:cNvCxnSpPr/>
              <p:nvPr/>
            </p:nvCxnSpPr>
            <p:spPr bwMode="auto">
              <a:xfrm rot="16200000" flipH="1" flipV="1">
                <a:off x="5106103" y="265291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AAB8D65-DF9C-47A7-91DB-D7C2E805C28D}"/>
                  </a:ext>
                </a:extLst>
              </p:cNvPr>
              <p:cNvCxnSpPr/>
              <p:nvPr/>
            </p:nvCxnSpPr>
            <p:spPr bwMode="auto">
              <a:xfrm rot="16200000" flipV="1">
                <a:off x="5199766" y="266402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B4A611C-2481-40E5-8240-F5D4548BBC14}"/>
                  </a:ext>
                </a:extLst>
              </p:cNvPr>
              <p:cNvCxnSpPr/>
              <p:nvPr/>
            </p:nvCxnSpPr>
            <p:spPr bwMode="auto">
              <a:xfrm rot="16200000">
                <a:off x="5330735" y="274419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92563E2-05E6-402A-8823-5DDB16CCED56}"/>
                  </a:ext>
                </a:extLst>
              </p:cNvPr>
              <p:cNvCxnSpPr/>
              <p:nvPr/>
            </p:nvCxnSpPr>
            <p:spPr bwMode="auto">
              <a:xfrm rot="16200000" flipV="1">
                <a:off x="4579054" y="239891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48E8390-0233-460E-A114-D633970CA2C0}"/>
                  </a:ext>
                </a:extLst>
              </p:cNvPr>
              <p:cNvCxnSpPr/>
              <p:nvPr/>
            </p:nvCxnSpPr>
            <p:spPr bwMode="auto">
              <a:xfrm rot="16200000" flipV="1">
                <a:off x="5723641" y="239891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0954C47-4D7F-4A85-8706-749A37A907E3}"/>
                </a:ext>
              </a:extLst>
            </p:cNvPr>
            <p:cNvGrpSpPr/>
            <p:nvPr/>
          </p:nvGrpSpPr>
          <p:grpSpPr>
            <a:xfrm>
              <a:off x="5779208" y="3338216"/>
              <a:ext cx="155156" cy="288457"/>
              <a:chOff x="4753793" y="5244421"/>
              <a:chExt cx="155156" cy="288457"/>
            </a:xfrm>
          </p:grpSpPr>
          <p:cxnSp>
            <p:nvCxnSpPr>
              <p:cNvPr id="51" name="Straight Connector 50">
                <a:extLst>
                  <a:ext uri="{FF2B5EF4-FFF2-40B4-BE49-F238E27FC236}">
                    <a16:creationId xmlns:a16="http://schemas.microsoft.com/office/drawing/2014/main" id="{940C3959-649E-446E-B6BE-ECF8C93FE6E8}"/>
                  </a:ext>
                </a:extLst>
              </p:cNvPr>
              <p:cNvCxnSpPr/>
              <p:nvPr/>
            </p:nvCxnSpPr>
            <p:spPr>
              <a:xfrm>
                <a:off x="4823720" y="5244421"/>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Isosceles Triangle 51">
                <a:extLst>
                  <a:ext uri="{FF2B5EF4-FFF2-40B4-BE49-F238E27FC236}">
                    <a16:creationId xmlns:a16="http://schemas.microsoft.com/office/drawing/2014/main" id="{8073D8EB-CD6A-4A67-8ED1-703A16A54FD4}"/>
                  </a:ext>
                </a:extLst>
              </p:cNvPr>
              <p:cNvSpPr/>
              <p:nvPr/>
            </p:nvSpPr>
            <p:spPr>
              <a:xfrm flipV="1">
                <a:off x="4753793" y="5434239"/>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29" name="Group 28">
              <a:extLst>
                <a:ext uri="{FF2B5EF4-FFF2-40B4-BE49-F238E27FC236}">
                  <a16:creationId xmlns:a16="http://schemas.microsoft.com/office/drawing/2014/main" id="{A2AFE951-D79E-421F-8B0C-803D4839F701}"/>
                </a:ext>
              </a:extLst>
            </p:cNvPr>
            <p:cNvGrpSpPr/>
            <p:nvPr/>
          </p:nvGrpSpPr>
          <p:grpSpPr>
            <a:xfrm>
              <a:off x="5694522" y="2861074"/>
              <a:ext cx="300036" cy="491726"/>
              <a:chOff x="5694522" y="1554638"/>
              <a:chExt cx="300036" cy="491726"/>
            </a:xfrm>
          </p:grpSpPr>
          <p:cxnSp>
            <p:nvCxnSpPr>
              <p:cNvPr id="44" name="Straight Connector 43">
                <a:extLst>
                  <a:ext uri="{FF2B5EF4-FFF2-40B4-BE49-F238E27FC236}">
                    <a16:creationId xmlns:a16="http://schemas.microsoft.com/office/drawing/2014/main" id="{D0F4E5F9-1FEC-47ED-BEA3-C1E607572B9B}"/>
                  </a:ext>
                </a:extLst>
              </p:cNvPr>
              <p:cNvCxnSpPr/>
              <p:nvPr/>
            </p:nvCxnSpPr>
            <p:spPr bwMode="auto">
              <a:xfrm>
                <a:off x="5856446" y="1554638"/>
                <a:ext cx="138112" cy="4005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651B6DB-63C0-4735-AEE0-C64F07248868}"/>
                  </a:ext>
                </a:extLst>
              </p:cNvPr>
              <p:cNvCxnSpPr/>
              <p:nvPr/>
            </p:nvCxnSpPr>
            <p:spPr bwMode="auto">
              <a:xfrm flipV="1">
                <a:off x="5716747" y="1594694"/>
                <a:ext cx="276225" cy="8149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67C61E9-70BE-4526-9764-09D289A23F39}"/>
                  </a:ext>
                </a:extLst>
              </p:cNvPr>
              <p:cNvCxnSpPr/>
              <p:nvPr/>
            </p:nvCxnSpPr>
            <p:spPr bwMode="auto">
              <a:xfrm flipH="1" flipV="1">
                <a:off x="5705634" y="1676188"/>
                <a:ext cx="276225" cy="801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12DF803-4D54-4E3E-8393-7B9FFD138E04}"/>
                  </a:ext>
                </a:extLst>
              </p:cNvPr>
              <p:cNvCxnSpPr/>
              <p:nvPr/>
            </p:nvCxnSpPr>
            <p:spPr bwMode="auto">
              <a:xfrm flipV="1">
                <a:off x="5716747" y="1760446"/>
                <a:ext cx="276225" cy="801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AF5974B-8AEB-40BD-A09B-C982C800109F}"/>
                  </a:ext>
                </a:extLst>
              </p:cNvPr>
              <p:cNvCxnSpPr/>
              <p:nvPr/>
            </p:nvCxnSpPr>
            <p:spPr bwMode="auto">
              <a:xfrm flipH="1" flipV="1">
                <a:off x="5705634" y="1840557"/>
                <a:ext cx="276225" cy="8149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48AFD92-26E6-4610-9E5F-B63FC56D6D9A}"/>
                  </a:ext>
                </a:extLst>
              </p:cNvPr>
              <p:cNvCxnSpPr/>
              <p:nvPr/>
            </p:nvCxnSpPr>
            <p:spPr bwMode="auto">
              <a:xfrm flipV="1">
                <a:off x="5694522" y="1922051"/>
                <a:ext cx="276225" cy="814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ABAD81A-8131-496A-823A-4E44BB197C27}"/>
                  </a:ext>
                </a:extLst>
              </p:cNvPr>
              <p:cNvCxnSpPr/>
              <p:nvPr/>
            </p:nvCxnSpPr>
            <p:spPr bwMode="auto">
              <a:xfrm>
                <a:off x="5696110" y="2006308"/>
                <a:ext cx="160338" cy="40056"/>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30" name="Straight Connector 29">
              <a:extLst>
                <a:ext uri="{FF2B5EF4-FFF2-40B4-BE49-F238E27FC236}">
                  <a16:creationId xmlns:a16="http://schemas.microsoft.com/office/drawing/2014/main" id="{FD3888C0-9F73-44BE-8AF1-F4BDFD6A7DF1}"/>
                </a:ext>
              </a:extLst>
            </p:cNvPr>
            <p:cNvCxnSpPr/>
            <p:nvPr/>
          </p:nvCxnSpPr>
          <p:spPr bwMode="auto">
            <a:xfrm flipV="1">
              <a:off x="5869689" y="2688633"/>
              <a:ext cx="0" cy="15594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AF6E79F-B9E9-4081-BF71-6F55D46E289D}"/>
                </a:ext>
              </a:extLst>
            </p:cNvPr>
            <p:cNvSpPr txBox="1"/>
            <p:nvPr/>
          </p:nvSpPr>
          <p:spPr>
            <a:xfrm>
              <a:off x="6123504" y="2254470"/>
              <a:ext cx="708848" cy="369332"/>
            </a:xfrm>
            <a:prstGeom prst="rect">
              <a:avLst/>
            </a:prstGeom>
            <a:noFill/>
          </p:spPr>
          <p:txBody>
            <a:bodyPr wrap="none" rtlCol="0">
              <a:spAutoFit/>
            </a:bodyPr>
            <a:lstStyle/>
            <a:p>
              <a:r>
                <a:rPr lang="en-US" sz="1800" dirty="0"/>
                <a:t>50k</a:t>
              </a:r>
              <a:r>
                <a:rPr lang="en-US" sz="1800" dirty="0">
                  <a:latin typeface="Symbol" pitchFamily="18" charset="2"/>
                </a:rPr>
                <a:t>W</a:t>
              </a:r>
            </a:p>
          </p:txBody>
        </p:sp>
        <p:sp>
          <p:nvSpPr>
            <p:cNvPr id="32" name="TextBox 31">
              <a:extLst>
                <a:ext uri="{FF2B5EF4-FFF2-40B4-BE49-F238E27FC236}">
                  <a16:creationId xmlns:a16="http://schemas.microsoft.com/office/drawing/2014/main" id="{1F84BAF5-AD42-47CE-8403-75F5922D03EF}"/>
                </a:ext>
              </a:extLst>
            </p:cNvPr>
            <p:cNvSpPr txBox="1"/>
            <p:nvPr/>
          </p:nvSpPr>
          <p:spPr>
            <a:xfrm>
              <a:off x="5943600" y="2983468"/>
              <a:ext cx="708848" cy="369332"/>
            </a:xfrm>
            <a:prstGeom prst="rect">
              <a:avLst/>
            </a:prstGeom>
            <a:noFill/>
          </p:spPr>
          <p:txBody>
            <a:bodyPr wrap="none" rtlCol="0">
              <a:spAutoFit/>
            </a:bodyPr>
            <a:lstStyle/>
            <a:p>
              <a:r>
                <a:rPr lang="en-US" sz="1800" dirty="0"/>
                <a:t>20k</a:t>
              </a:r>
              <a:r>
                <a:rPr lang="en-US" sz="1800" dirty="0">
                  <a:latin typeface="Symbol" pitchFamily="18" charset="2"/>
                </a:rPr>
                <a:t>W</a:t>
              </a:r>
            </a:p>
          </p:txBody>
        </p:sp>
        <p:grpSp>
          <p:nvGrpSpPr>
            <p:cNvPr id="33" name="Group 32">
              <a:extLst>
                <a:ext uri="{FF2B5EF4-FFF2-40B4-BE49-F238E27FC236}">
                  <a16:creationId xmlns:a16="http://schemas.microsoft.com/office/drawing/2014/main" id="{266559F0-195F-4446-895B-850BABB474C0}"/>
                </a:ext>
              </a:extLst>
            </p:cNvPr>
            <p:cNvGrpSpPr/>
            <p:nvPr/>
          </p:nvGrpSpPr>
          <p:grpSpPr>
            <a:xfrm>
              <a:off x="6703705" y="4091014"/>
              <a:ext cx="609600" cy="838200"/>
              <a:chOff x="8229600" y="2083733"/>
              <a:chExt cx="609600" cy="838200"/>
            </a:xfrm>
          </p:grpSpPr>
          <p:sp>
            <p:nvSpPr>
              <p:cNvPr id="41" name="TextBox 40">
                <a:extLst>
                  <a:ext uri="{FF2B5EF4-FFF2-40B4-BE49-F238E27FC236}">
                    <a16:creationId xmlns:a16="http://schemas.microsoft.com/office/drawing/2014/main" id="{0EB1C33B-A2D0-4580-ACE5-3C0B0D9E3BD9}"/>
                  </a:ext>
                </a:extLst>
              </p:cNvPr>
              <p:cNvSpPr txBox="1"/>
              <p:nvPr/>
            </p:nvSpPr>
            <p:spPr>
              <a:xfrm>
                <a:off x="8374087" y="2083733"/>
                <a:ext cx="304800" cy="369332"/>
              </a:xfrm>
              <a:prstGeom prst="rect">
                <a:avLst/>
              </a:prstGeom>
              <a:noFill/>
            </p:spPr>
            <p:txBody>
              <a:bodyPr wrap="square" rtlCol="0">
                <a:spAutoFit/>
              </a:bodyPr>
              <a:lstStyle/>
              <a:p>
                <a:r>
                  <a:rPr lang="en-US" sz="1800" dirty="0"/>
                  <a:t>+</a:t>
                </a:r>
              </a:p>
            </p:txBody>
          </p:sp>
          <p:sp>
            <p:nvSpPr>
              <p:cNvPr id="42" name="TextBox 41">
                <a:extLst>
                  <a:ext uri="{FF2B5EF4-FFF2-40B4-BE49-F238E27FC236}">
                    <a16:creationId xmlns:a16="http://schemas.microsoft.com/office/drawing/2014/main" id="{0449484F-2C0D-4E72-9F73-580E395DB135}"/>
                  </a:ext>
                </a:extLst>
              </p:cNvPr>
              <p:cNvSpPr txBox="1"/>
              <p:nvPr/>
            </p:nvSpPr>
            <p:spPr>
              <a:xfrm>
                <a:off x="8363577" y="2552601"/>
                <a:ext cx="381000" cy="369332"/>
              </a:xfrm>
              <a:prstGeom prst="rect">
                <a:avLst/>
              </a:prstGeom>
              <a:noFill/>
            </p:spPr>
            <p:txBody>
              <a:bodyPr wrap="square" rtlCol="0">
                <a:spAutoFit/>
              </a:bodyPr>
              <a:lstStyle/>
              <a:p>
                <a:r>
                  <a:rPr lang="en-US" sz="1800" dirty="0"/>
                  <a:t>_</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9593E1A1-C5AA-4D2B-81B0-A3BEC0979034}"/>
                      </a:ext>
                    </a:extLst>
                  </p:cNvPr>
                  <p:cNvSpPr txBox="1"/>
                  <p:nvPr/>
                </p:nvSpPr>
                <p:spPr>
                  <a:xfrm>
                    <a:off x="8229600" y="2339708"/>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43" name="TextBox 42">
                    <a:extLst>
                      <a:ext uri="{FF2B5EF4-FFF2-40B4-BE49-F238E27FC236}">
                        <a16:creationId xmlns:a16="http://schemas.microsoft.com/office/drawing/2014/main" id="{9593E1A1-C5AA-4D2B-81B0-A3BEC0979034}"/>
                      </a:ext>
                    </a:extLst>
                  </p:cNvPr>
                  <p:cNvSpPr txBox="1">
                    <a:spLocks noRot="1" noChangeAspect="1" noMove="1" noResize="1" noEditPoints="1" noAdjustHandles="1" noChangeArrowheads="1" noChangeShapeType="1" noTextEdit="1"/>
                  </p:cNvSpPr>
                  <p:nvPr/>
                </p:nvSpPr>
                <p:spPr>
                  <a:xfrm>
                    <a:off x="8229600" y="2339708"/>
                    <a:ext cx="609600" cy="369332"/>
                  </a:xfrm>
                  <a:prstGeom prst="rect">
                    <a:avLst/>
                  </a:prstGeom>
                  <a:blipFill>
                    <a:blip r:embed="rId5"/>
                    <a:stretch>
                      <a:fillRect/>
                    </a:stretch>
                  </a:blipFill>
                </p:spPr>
                <p:txBody>
                  <a:bodyPr/>
                  <a:lstStyle/>
                  <a:p>
                    <a:r>
                      <a:rPr lang="en-US">
                        <a:noFill/>
                      </a:rPr>
                      <a:t> </a:t>
                    </a:r>
                  </a:p>
                </p:txBody>
              </p:sp>
            </mc:Fallback>
          </mc:AlternateContent>
        </p:grpSp>
        <p:grpSp>
          <p:nvGrpSpPr>
            <p:cNvPr id="34" name="Group 33">
              <a:extLst>
                <a:ext uri="{FF2B5EF4-FFF2-40B4-BE49-F238E27FC236}">
                  <a16:creationId xmlns:a16="http://schemas.microsoft.com/office/drawing/2014/main" id="{5AD091C9-3F5E-4578-B5AC-7922FCB6B2E8}"/>
                </a:ext>
              </a:extLst>
            </p:cNvPr>
            <p:cNvGrpSpPr/>
            <p:nvPr/>
          </p:nvGrpSpPr>
          <p:grpSpPr>
            <a:xfrm>
              <a:off x="5291960" y="2680140"/>
              <a:ext cx="609600" cy="838200"/>
              <a:chOff x="8229600" y="2083733"/>
              <a:chExt cx="609600" cy="838200"/>
            </a:xfrm>
          </p:grpSpPr>
          <p:sp>
            <p:nvSpPr>
              <p:cNvPr id="38" name="TextBox 37">
                <a:extLst>
                  <a:ext uri="{FF2B5EF4-FFF2-40B4-BE49-F238E27FC236}">
                    <a16:creationId xmlns:a16="http://schemas.microsoft.com/office/drawing/2014/main" id="{AF25C4B0-D943-416F-B522-239FEB323F38}"/>
                  </a:ext>
                </a:extLst>
              </p:cNvPr>
              <p:cNvSpPr txBox="1"/>
              <p:nvPr/>
            </p:nvSpPr>
            <p:spPr>
              <a:xfrm>
                <a:off x="8374087" y="2083733"/>
                <a:ext cx="304800" cy="369332"/>
              </a:xfrm>
              <a:prstGeom prst="rect">
                <a:avLst/>
              </a:prstGeom>
              <a:noFill/>
            </p:spPr>
            <p:txBody>
              <a:bodyPr wrap="square" rtlCol="0">
                <a:spAutoFit/>
              </a:bodyPr>
              <a:lstStyle/>
              <a:p>
                <a:r>
                  <a:rPr lang="en-US" sz="1800" dirty="0"/>
                  <a:t>+</a:t>
                </a:r>
              </a:p>
            </p:txBody>
          </p:sp>
          <p:sp>
            <p:nvSpPr>
              <p:cNvPr id="39" name="TextBox 38">
                <a:extLst>
                  <a:ext uri="{FF2B5EF4-FFF2-40B4-BE49-F238E27FC236}">
                    <a16:creationId xmlns:a16="http://schemas.microsoft.com/office/drawing/2014/main" id="{B04344F1-4FF5-4BB2-8CDA-B6741AFD5B62}"/>
                  </a:ext>
                </a:extLst>
              </p:cNvPr>
              <p:cNvSpPr txBox="1"/>
              <p:nvPr/>
            </p:nvSpPr>
            <p:spPr>
              <a:xfrm>
                <a:off x="8363577" y="2552601"/>
                <a:ext cx="381000" cy="369332"/>
              </a:xfrm>
              <a:prstGeom prst="rect">
                <a:avLst/>
              </a:prstGeom>
              <a:noFill/>
            </p:spPr>
            <p:txBody>
              <a:bodyPr wrap="square" rtlCol="0">
                <a:spAutoFit/>
              </a:bodyPr>
              <a:lstStyle/>
              <a:p>
                <a:r>
                  <a:rPr lang="en-US" sz="1800" dirty="0"/>
                  <a:t>_</a:t>
                </a: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FAD3E920-962D-42CF-8509-46207A3E55BF}"/>
                      </a:ext>
                    </a:extLst>
                  </p:cNvPr>
                  <p:cNvSpPr txBox="1"/>
                  <p:nvPr/>
                </p:nvSpPr>
                <p:spPr>
                  <a:xfrm>
                    <a:off x="8229600" y="2339708"/>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1</m:t>
                              </m:r>
                            </m:sub>
                          </m:sSub>
                        </m:oMath>
                      </m:oMathPara>
                    </a14:m>
                    <a:endParaRPr lang="en-US" sz="1800" dirty="0"/>
                  </a:p>
                </p:txBody>
              </p:sp>
            </mc:Choice>
            <mc:Fallback xmlns="">
              <p:sp>
                <p:nvSpPr>
                  <p:cNvPr id="40" name="TextBox 39">
                    <a:extLst>
                      <a:ext uri="{FF2B5EF4-FFF2-40B4-BE49-F238E27FC236}">
                        <a16:creationId xmlns:a16="http://schemas.microsoft.com/office/drawing/2014/main" id="{FAD3E920-962D-42CF-8509-46207A3E55BF}"/>
                      </a:ext>
                    </a:extLst>
                  </p:cNvPr>
                  <p:cNvSpPr txBox="1">
                    <a:spLocks noRot="1" noChangeAspect="1" noMove="1" noResize="1" noEditPoints="1" noAdjustHandles="1" noChangeArrowheads="1" noChangeShapeType="1" noTextEdit="1"/>
                  </p:cNvSpPr>
                  <p:nvPr/>
                </p:nvSpPr>
                <p:spPr>
                  <a:xfrm>
                    <a:off x="8229600" y="2339708"/>
                    <a:ext cx="609600" cy="369332"/>
                  </a:xfrm>
                  <a:prstGeom prst="rect">
                    <a:avLst/>
                  </a:prstGeom>
                  <a:blipFill>
                    <a:blip r:embed="rId6"/>
                    <a:stretch>
                      <a:fillRect/>
                    </a:stretch>
                  </a:blipFill>
                </p:spPr>
                <p:txBody>
                  <a:bodyPr/>
                  <a:lstStyle/>
                  <a:p>
                    <a:r>
                      <a:rPr lang="en-US">
                        <a:noFill/>
                      </a:rPr>
                      <a:t> </a:t>
                    </a:r>
                  </a:p>
                </p:txBody>
              </p:sp>
            </mc:Fallback>
          </mc:AlternateContent>
        </p:grpSp>
        <p:grpSp>
          <p:nvGrpSpPr>
            <p:cNvPr id="35" name="Group 34">
              <a:extLst>
                <a:ext uri="{FF2B5EF4-FFF2-40B4-BE49-F238E27FC236}">
                  <a16:creationId xmlns:a16="http://schemas.microsoft.com/office/drawing/2014/main" id="{FF67531F-2791-47AE-9307-5980D6179020}"/>
                </a:ext>
              </a:extLst>
            </p:cNvPr>
            <p:cNvGrpSpPr/>
            <p:nvPr/>
          </p:nvGrpSpPr>
          <p:grpSpPr>
            <a:xfrm>
              <a:off x="4356297" y="2720806"/>
              <a:ext cx="590291" cy="369332"/>
              <a:chOff x="7012436" y="1102785"/>
              <a:chExt cx="590291" cy="369332"/>
            </a:xfrm>
          </p:grpSpPr>
          <p:cxnSp>
            <p:nvCxnSpPr>
              <p:cNvPr id="36" name="Straight Arrow Connector 35">
                <a:extLst>
                  <a:ext uri="{FF2B5EF4-FFF2-40B4-BE49-F238E27FC236}">
                    <a16:creationId xmlns:a16="http://schemas.microsoft.com/office/drawing/2014/main" id="{D25FDF23-BE17-4861-8190-3AE632F15AA4}"/>
                  </a:ext>
                </a:extLst>
              </p:cNvPr>
              <p:cNvCxnSpPr/>
              <p:nvPr/>
            </p:nvCxnSpPr>
            <p:spPr>
              <a:xfrm rot="16200000" flipH="1">
                <a:off x="7255478" y="942096"/>
                <a:ext cx="0" cy="4860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DFE64BE9-C686-40C1-B8CE-A1DF404F066C}"/>
                      </a:ext>
                    </a:extLst>
                  </p:cNvPr>
                  <p:cNvSpPr txBox="1"/>
                  <p:nvPr/>
                </p:nvSpPr>
                <p:spPr>
                  <a:xfrm>
                    <a:off x="7179278" y="1102785"/>
                    <a:ext cx="4234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2</m:t>
                              </m:r>
                            </m:sub>
                          </m:sSub>
                        </m:oMath>
                      </m:oMathPara>
                    </a14:m>
                    <a:endParaRPr lang="en-US" sz="1800" dirty="0"/>
                  </a:p>
                </p:txBody>
              </p:sp>
            </mc:Choice>
            <mc:Fallback xmlns="">
              <p:sp>
                <p:nvSpPr>
                  <p:cNvPr id="37" name="TextBox 36">
                    <a:extLst>
                      <a:ext uri="{FF2B5EF4-FFF2-40B4-BE49-F238E27FC236}">
                        <a16:creationId xmlns:a16="http://schemas.microsoft.com/office/drawing/2014/main" id="{DFE64BE9-C686-40C1-B8CE-A1DF404F066C}"/>
                      </a:ext>
                    </a:extLst>
                  </p:cNvPr>
                  <p:cNvSpPr txBox="1">
                    <a:spLocks noRot="1" noChangeAspect="1" noMove="1" noResize="1" noEditPoints="1" noAdjustHandles="1" noChangeArrowheads="1" noChangeShapeType="1" noTextEdit="1"/>
                  </p:cNvSpPr>
                  <p:nvPr/>
                </p:nvSpPr>
                <p:spPr>
                  <a:xfrm>
                    <a:off x="7179278" y="1102785"/>
                    <a:ext cx="423449" cy="369332"/>
                  </a:xfrm>
                  <a:prstGeom prst="rect">
                    <a:avLst/>
                  </a:prstGeom>
                  <a:blipFill>
                    <a:blip r:embed="rId7"/>
                    <a:stretch>
                      <a:fillRect b="-1667"/>
                    </a:stretch>
                  </a:blipFill>
                </p:spPr>
                <p:txBody>
                  <a:bodyPr/>
                  <a:lstStyle/>
                  <a:p>
                    <a:r>
                      <a:rPr lang="en-US">
                        <a:noFill/>
                      </a:rPr>
                      <a:t> </a:t>
                    </a:r>
                  </a:p>
                </p:txBody>
              </p:sp>
            </mc:Fallback>
          </mc:AlternateContent>
        </p:grpSp>
      </p:grpSp>
      <p:grpSp>
        <p:nvGrpSpPr>
          <p:cNvPr id="96" name="Group 95">
            <a:extLst>
              <a:ext uri="{FF2B5EF4-FFF2-40B4-BE49-F238E27FC236}">
                <a16:creationId xmlns:a16="http://schemas.microsoft.com/office/drawing/2014/main" id="{2E869E13-3400-4B70-8AA4-99452FA65256}"/>
              </a:ext>
            </a:extLst>
          </p:cNvPr>
          <p:cNvGrpSpPr/>
          <p:nvPr/>
        </p:nvGrpSpPr>
        <p:grpSpPr>
          <a:xfrm>
            <a:off x="5301726" y="2655348"/>
            <a:ext cx="609600" cy="588084"/>
            <a:chOff x="2099325" y="4252871"/>
            <a:chExt cx="609600" cy="588084"/>
          </a:xfrm>
        </p:grpSpPr>
        <p:sp>
          <p:nvSpPr>
            <p:cNvPr id="97" name="Oval 96">
              <a:extLst>
                <a:ext uri="{FF2B5EF4-FFF2-40B4-BE49-F238E27FC236}">
                  <a16:creationId xmlns:a16="http://schemas.microsoft.com/office/drawing/2014/main" id="{B3F410FD-8044-4048-A5FE-97F3D3F1E851}"/>
                </a:ext>
              </a:extLst>
            </p:cNvPr>
            <p:cNvSpPr/>
            <p:nvPr/>
          </p:nvSpPr>
          <p:spPr>
            <a:xfrm rot="5400000">
              <a:off x="2472114" y="477999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8" name="Straight Connector 97">
              <a:extLst>
                <a:ext uri="{FF2B5EF4-FFF2-40B4-BE49-F238E27FC236}">
                  <a16:creationId xmlns:a16="http://schemas.microsoft.com/office/drawing/2014/main" id="{E814B7C8-17B2-4839-9DA3-ED224D4F90F0}"/>
                </a:ext>
              </a:extLst>
            </p:cNvPr>
            <p:cNvCxnSpPr>
              <a:endCxn id="97" idx="6"/>
            </p:cNvCxnSpPr>
            <p:nvPr/>
          </p:nvCxnSpPr>
          <p:spPr>
            <a:xfrm>
              <a:off x="2494973" y="4513297"/>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BF65460-CC45-4010-B823-4136D6290C94}"/>
                </a:ext>
              </a:extLst>
            </p:cNvPr>
            <p:cNvSpPr txBox="1"/>
            <p:nvPr/>
          </p:nvSpPr>
          <p:spPr>
            <a:xfrm>
              <a:off x="2099325" y="4252871"/>
              <a:ext cx="609600" cy="369332"/>
            </a:xfrm>
            <a:prstGeom prst="rect">
              <a:avLst/>
            </a:prstGeom>
            <a:noFill/>
          </p:spPr>
          <p:txBody>
            <a:bodyPr wrap="square" rtlCol="0">
              <a:spAutoFit/>
            </a:bodyPr>
            <a:lstStyle/>
            <a:p>
              <a:r>
                <a:rPr lang="en-US" sz="1800" dirty="0"/>
                <a:t>15V</a:t>
              </a:r>
            </a:p>
          </p:txBody>
        </p:sp>
      </p:grpSp>
      <p:grpSp>
        <p:nvGrpSpPr>
          <p:cNvPr id="100" name="Group 99">
            <a:extLst>
              <a:ext uri="{FF2B5EF4-FFF2-40B4-BE49-F238E27FC236}">
                <a16:creationId xmlns:a16="http://schemas.microsoft.com/office/drawing/2014/main" id="{F610057D-9B2C-4D98-96C2-414D90757BDC}"/>
              </a:ext>
            </a:extLst>
          </p:cNvPr>
          <p:cNvGrpSpPr/>
          <p:nvPr/>
        </p:nvGrpSpPr>
        <p:grpSpPr>
          <a:xfrm>
            <a:off x="5257800" y="3331284"/>
            <a:ext cx="762000" cy="661894"/>
            <a:chOff x="2055666" y="5023835"/>
            <a:chExt cx="762000" cy="661894"/>
          </a:xfrm>
        </p:grpSpPr>
        <p:sp>
          <p:nvSpPr>
            <p:cNvPr id="101" name="Oval 100">
              <a:extLst>
                <a:ext uri="{FF2B5EF4-FFF2-40B4-BE49-F238E27FC236}">
                  <a16:creationId xmlns:a16="http://schemas.microsoft.com/office/drawing/2014/main" id="{A3F00535-C832-41A8-B58D-34E8DD611BEF}"/>
                </a:ext>
              </a:extLst>
            </p:cNvPr>
            <p:cNvSpPr/>
            <p:nvPr/>
          </p:nvSpPr>
          <p:spPr>
            <a:xfrm rot="16200000" flipV="1">
              <a:off x="2472115" y="500859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2" name="Straight Connector 101">
              <a:extLst>
                <a:ext uri="{FF2B5EF4-FFF2-40B4-BE49-F238E27FC236}">
                  <a16:creationId xmlns:a16="http://schemas.microsoft.com/office/drawing/2014/main" id="{185A0043-5FEC-460E-BC79-EE54ED04A632}"/>
                </a:ext>
              </a:extLst>
            </p:cNvPr>
            <p:cNvCxnSpPr>
              <a:endCxn id="101" idx="6"/>
            </p:cNvCxnSpPr>
            <p:nvPr/>
          </p:nvCxnSpPr>
          <p:spPr>
            <a:xfrm flipH="1" flipV="1">
              <a:off x="2494975" y="5023836"/>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0CDAB2E0-C769-4C3F-BFD9-FF281729B2D8}"/>
                </a:ext>
              </a:extLst>
            </p:cNvPr>
            <p:cNvSpPr txBox="1"/>
            <p:nvPr/>
          </p:nvSpPr>
          <p:spPr>
            <a:xfrm>
              <a:off x="2055666" y="5316397"/>
              <a:ext cx="762000" cy="369332"/>
            </a:xfrm>
            <a:prstGeom prst="rect">
              <a:avLst/>
            </a:prstGeom>
            <a:noFill/>
          </p:spPr>
          <p:txBody>
            <a:bodyPr wrap="square" rtlCol="0">
              <a:spAutoFit/>
            </a:bodyPr>
            <a:lstStyle/>
            <a:p>
              <a:r>
                <a:rPr lang="en-US" sz="1800" dirty="0"/>
                <a:t>-15V</a:t>
              </a:r>
            </a:p>
          </p:txBody>
        </p:sp>
      </p:grpSp>
      <p:sp>
        <p:nvSpPr>
          <p:cNvPr id="104" name="Isosceles Triangle 103">
            <a:extLst>
              <a:ext uri="{FF2B5EF4-FFF2-40B4-BE49-F238E27FC236}">
                <a16:creationId xmlns:a16="http://schemas.microsoft.com/office/drawing/2014/main" id="{02D2F0F4-2F2E-45A2-94B7-B39F0B17493A}"/>
              </a:ext>
            </a:extLst>
          </p:cNvPr>
          <p:cNvSpPr/>
          <p:nvPr/>
        </p:nvSpPr>
        <p:spPr>
          <a:xfrm flipV="1">
            <a:off x="3537965" y="4761903"/>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Isosceles Triangle 104">
            <a:extLst>
              <a:ext uri="{FF2B5EF4-FFF2-40B4-BE49-F238E27FC236}">
                <a16:creationId xmlns:a16="http://schemas.microsoft.com/office/drawing/2014/main" id="{2968CEFB-7A5B-45CE-93F2-F855D88ACC9F}"/>
              </a:ext>
            </a:extLst>
          </p:cNvPr>
          <p:cNvSpPr/>
          <p:nvPr/>
        </p:nvSpPr>
        <p:spPr>
          <a:xfrm flipV="1">
            <a:off x="4362517" y="4720445"/>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Isosceles Triangle 105">
            <a:extLst>
              <a:ext uri="{FF2B5EF4-FFF2-40B4-BE49-F238E27FC236}">
                <a16:creationId xmlns:a16="http://schemas.microsoft.com/office/drawing/2014/main" id="{A7E77252-AC8E-416B-B85F-DE960DC9D7DD}"/>
              </a:ext>
            </a:extLst>
          </p:cNvPr>
          <p:cNvSpPr/>
          <p:nvPr/>
        </p:nvSpPr>
        <p:spPr>
          <a:xfrm flipV="1">
            <a:off x="7619810" y="4777639"/>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28431683"/>
      </p:ext>
    </p:extLst>
  </p:cSld>
  <p:clrMapOvr>
    <a:masterClrMapping/>
  </p:clrMapOvr>
</p:sld>
</file>

<file path=ppt/theme/theme1.xml><?xml version="1.0" encoding="utf-8"?>
<a:theme xmlns:a="http://schemas.openxmlformats.org/drawingml/2006/main" name="Capsules">
  <a:themeElements>
    <a:clrScheme name="Custom 4">
      <a:dk1>
        <a:sysClr val="windowText" lastClr="000000"/>
      </a:dk1>
      <a:lt1>
        <a:sysClr val="window" lastClr="FFFFFF"/>
      </a:lt1>
      <a:dk2>
        <a:srgbClr val="5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Tamu.potx" id="{D319F705-7D6B-42A9-8290-E44552063D9C}" vid="{A0E7E341-871B-4BE6-A09B-E0E6CBF58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1904</TotalTime>
  <Words>1519</Words>
  <Application>Microsoft Office PowerPoint</Application>
  <PresentationFormat>Widescreen</PresentationFormat>
  <Paragraphs>344</Paragraphs>
  <Slides>16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Helvetica</vt:lpstr>
      <vt:lpstr>Symbol</vt:lpstr>
      <vt:lpstr>Times New Roman</vt:lpstr>
      <vt:lpstr>Wingdings</vt:lpstr>
      <vt:lpstr>Capsules</vt:lpstr>
      <vt:lpstr>ECEN 214, Spring 2022 Electrical Circuit Theory</vt:lpstr>
      <vt:lpstr>Main Topics for Exam 1</vt:lpstr>
      <vt:lpstr>Operational Amplifiers (Op-Amps)</vt:lpstr>
      <vt:lpstr>Op-Amp Voltages and Currents</vt:lpstr>
      <vt:lpstr>Op-Amp Regions of Operation</vt:lpstr>
      <vt:lpstr>Ideal Op-Amp Equations</vt:lpstr>
      <vt:lpstr>Analyzing Op-Amp Circuits</vt:lpstr>
      <vt:lpstr>Example 2</vt:lpstr>
      <vt:lpstr>Example 3</vt:lpstr>
      <vt:lpstr>Op Amp Configurations</vt:lpstr>
      <vt:lpstr>Inverting Amplifier</vt:lpstr>
      <vt:lpstr>Summing Amplifier</vt:lpstr>
      <vt:lpstr>Non-Inverting Amplifier</vt:lpstr>
      <vt:lpstr>Difference Amplifier</vt:lpstr>
      <vt:lpstr>Voltage Comparator</vt:lpstr>
      <vt:lpstr>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 Fall 2021 Methods of Electric Power System Analysis</dc:title>
  <dc:creator>Birchfield, Adam Barlow</dc:creator>
  <cp:lastModifiedBy>Birchfield, Adam Barlow</cp:lastModifiedBy>
  <cp:revision>90</cp:revision>
  <cp:lastPrinted>2011-08-22T16:49:24Z</cp:lastPrinted>
  <dcterms:created xsi:type="dcterms:W3CDTF">2021-11-08T20:57:05Z</dcterms:created>
  <dcterms:modified xsi:type="dcterms:W3CDTF">2022-02-09T18:02:13Z</dcterms:modified>
</cp:coreProperties>
</file>