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356" r:id="rId2"/>
    <p:sldId id="374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362" r:id="rId12"/>
    <p:sldId id="364" r:id="rId13"/>
    <p:sldId id="365" r:id="rId14"/>
    <p:sldId id="366" r:id="rId15"/>
    <p:sldId id="367" r:id="rId16"/>
    <p:sldId id="368" r:id="rId17"/>
    <p:sldId id="369" r:id="rId18"/>
    <p:sldId id="269" r:id="rId19"/>
    <p:sldId id="270" r:id="rId20"/>
    <p:sldId id="273" r:id="rId21"/>
    <p:sldId id="271" r:id="rId22"/>
    <p:sldId id="370" r:id="rId23"/>
    <p:sldId id="371" r:id="rId24"/>
    <p:sldId id="372" r:id="rId25"/>
    <p:sldId id="272" r:id="rId26"/>
    <p:sldId id="373" r:id="rId27"/>
    <p:sldId id="274" r:id="rId28"/>
    <p:sldId id="359" r:id="rId2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>
        <p:scale>
          <a:sx n="100" d="100"/>
          <a:sy n="100" d="100"/>
        </p:scale>
        <p:origin x="366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929257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929257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431264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3530447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69228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54769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95317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10446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4257568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92925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34673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929257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43126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  <p:sldLayoutId id="2147483734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3" Type="http://schemas.openxmlformats.org/officeDocument/2006/relationships/image" Target="../media/image69.png"/><Relationship Id="rId21" Type="http://schemas.openxmlformats.org/officeDocument/2006/relationships/image" Target="../media/image87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82.png"/><Relationship Id="rId20" Type="http://schemas.openxmlformats.org/officeDocument/2006/relationships/image" Target="../media/image8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80.png"/><Relationship Id="rId18" Type="http://schemas.openxmlformats.org/officeDocument/2006/relationships/image" Target="../media/image86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98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84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83.png"/><Relationship Id="rId10" Type="http://schemas.openxmlformats.org/officeDocument/2006/relationships/image" Target="../media/image95.png"/><Relationship Id="rId19" Type="http://schemas.openxmlformats.org/officeDocument/2006/relationships/image" Target="../media/image99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8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18" Type="http://schemas.openxmlformats.org/officeDocument/2006/relationships/image" Target="../media/image11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17" Type="http://schemas.openxmlformats.org/officeDocument/2006/relationships/image" Target="../media/image11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5" Type="http://schemas.openxmlformats.org/officeDocument/2006/relationships/image" Target="../media/image11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5" Type="http://schemas.openxmlformats.org/officeDocument/2006/relationships/image" Target="../media/image12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1.png"/><Relationship Id="rId3" Type="http://schemas.openxmlformats.org/officeDocument/2006/relationships/image" Target="../media/image131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4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4.png"/><Relationship Id="rId11" Type="http://schemas.openxmlformats.org/officeDocument/2006/relationships/image" Target="../media/image139.png"/><Relationship Id="rId5" Type="http://schemas.openxmlformats.org/officeDocument/2006/relationships/image" Target="../media/image133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4" Type="http://schemas.openxmlformats.org/officeDocument/2006/relationships/image" Target="../media/image132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5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12" Type="http://schemas.openxmlformats.org/officeDocument/2006/relationships/image" Target="../media/image15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147.png"/><Relationship Id="rId10" Type="http://schemas.openxmlformats.org/officeDocument/2006/relationships/image" Target="../media/image152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64.png"/><Relationship Id="rId3" Type="http://schemas.openxmlformats.org/officeDocument/2006/relationships/image" Target="../media/image157.png"/><Relationship Id="rId7" Type="http://schemas.openxmlformats.org/officeDocument/2006/relationships/image" Target="../media/image161.png"/><Relationship Id="rId12" Type="http://schemas.openxmlformats.org/officeDocument/2006/relationships/image" Target="../media/image16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0.png"/><Relationship Id="rId11" Type="http://schemas.openxmlformats.org/officeDocument/2006/relationships/image" Target="../media/image162.png"/><Relationship Id="rId5" Type="http://schemas.openxmlformats.org/officeDocument/2006/relationships/image" Target="../media/image159.png"/><Relationship Id="rId10" Type="http://schemas.openxmlformats.org/officeDocument/2006/relationships/image" Target="../media/image154.png"/><Relationship Id="rId4" Type="http://schemas.openxmlformats.org/officeDocument/2006/relationships/image" Target="../media/image158.png"/><Relationship Id="rId9" Type="http://schemas.openxmlformats.org/officeDocument/2006/relationships/image" Target="../media/image15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7.png"/><Relationship Id="rId5" Type="http://schemas.openxmlformats.org/officeDocument/2006/relationships/image" Target="../media/image45.png"/><Relationship Id="rId4" Type="http://schemas.openxmlformats.org/officeDocument/2006/relationships/image" Target="../media/image16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png"/><Relationship Id="rId4" Type="http://schemas.openxmlformats.org/officeDocument/2006/relationships/image" Target="../media/image16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image" Target="../media/image171.png"/><Relationship Id="rId7" Type="http://schemas.openxmlformats.org/officeDocument/2006/relationships/image" Target="../media/image17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4" Type="http://schemas.openxmlformats.org/officeDocument/2006/relationships/image" Target="../media/image172.png"/><Relationship Id="rId9" Type="http://schemas.openxmlformats.org/officeDocument/2006/relationships/image" Target="../media/image17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3" Type="http://schemas.openxmlformats.org/officeDocument/2006/relationships/image" Target="../media/image8.png"/><Relationship Id="rId7" Type="http://schemas.openxmlformats.org/officeDocument/2006/relationships/image" Target="../media/image18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9.png"/><Relationship Id="rId5" Type="http://schemas.openxmlformats.org/officeDocument/2006/relationships/image" Target="../media/image178.png"/><Relationship Id="rId10" Type="http://schemas.openxmlformats.org/officeDocument/2006/relationships/image" Target="../media/image183.png"/><Relationship Id="rId4" Type="http://schemas.openxmlformats.org/officeDocument/2006/relationships/image" Target="../media/image9.png"/><Relationship Id="rId9" Type="http://schemas.openxmlformats.org/officeDocument/2006/relationships/image" Target="../media/image18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png"/><Relationship Id="rId3" Type="http://schemas.openxmlformats.org/officeDocument/2006/relationships/image" Target="../media/image184.png"/><Relationship Id="rId7" Type="http://schemas.openxmlformats.org/officeDocument/2006/relationships/image" Target="../media/image19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5" Type="http://schemas.openxmlformats.org/officeDocument/2006/relationships/image" Target="../media/image194.png"/><Relationship Id="rId10" Type="http://schemas.openxmlformats.org/officeDocument/2006/relationships/image" Target="../media/image199.png"/><Relationship Id="rId4" Type="http://schemas.openxmlformats.org/officeDocument/2006/relationships/image" Target="../media/image193.png"/><Relationship Id="rId9" Type="http://schemas.openxmlformats.org/officeDocument/2006/relationships/image" Target="../media/image19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3" Type="http://schemas.openxmlformats.org/officeDocument/2006/relationships/image" Target="../media/image184.png"/><Relationship Id="rId7" Type="http://schemas.openxmlformats.org/officeDocument/2006/relationships/image" Target="../media/image20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5" Type="http://schemas.openxmlformats.org/officeDocument/2006/relationships/image" Target="../media/image201.png"/><Relationship Id="rId10" Type="http://schemas.openxmlformats.org/officeDocument/2006/relationships/image" Target="../media/image206.png"/><Relationship Id="rId4" Type="http://schemas.openxmlformats.org/officeDocument/2006/relationships/image" Target="../media/image200.png"/><Relationship Id="rId9" Type="http://schemas.openxmlformats.org/officeDocument/2006/relationships/image" Target="../media/image20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184.png"/><Relationship Id="rId7" Type="http://schemas.openxmlformats.org/officeDocument/2006/relationships/image" Target="../media/image2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10" Type="http://schemas.openxmlformats.org/officeDocument/2006/relationships/image" Target="../media/image213.png"/><Relationship Id="rId4" Type="http://schemas.openxmlformats.org/officeDocument/2006/relationships/image" Target="../media/image207.png"/><Relationship Id="rId9" Type="http://schemas.openxmlformats.org/officeDocument/2006/relationships/image" Target="../media/image2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6: Thevenin and Norton Equivalents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A6A1BF2-B73D-4D1C-A63B-2348B6AE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E0204A-720F-4157-9AF9-EADFDFC27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Thevenin equivalent with respect to the terminals  a-b.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733800" y="2133600"/>
            <a:ext cx="4383655" cy="3264932"/>
            <a:chOff x="2297561" y="1143000"/>
            <a:chExt cx="4383655" cy="3264932"/>
          </a:xfrm>
        </p:grpSpPr>
        <p:grpSp>
          <p:nvGrpSpPr>
            <p:cNvPr id="80" name="Group 79"/>
            <p:cNvGrpSpPr/>
            <p:nvPr/>
          </p:nvGrpSpPr>
          <p:grpSpPr>
            <a:xfrm>
              <a:off x="3059561" y="2163044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" name="Group 1"/>
            <p:cNvGrpSpPr/>
            <p:nvPr/>
          </p:nvGrpSpPr>
          <p:grpSpPr>
            <a:xfrm>
              <a:off x="5029200" y="2662088"/>
              <a:ext cx="706299" cy="1724404"/>
              <a:chOff x="4234724" y="2449472"/>
              <a:chExt cx="706299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234724" y="3129000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4724" y="3129000"/>
                    <a:ext cx="52770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2" name="Group 111"/>
            <p:cNvGrpSpPr/>
            <p:nvPr/>
          </p:nvGrpSpPr>
          <p:grpSpPr>
            <a:xfrm>
              <a:off x="3962400" y="2669148"/>
              <a:ext cx="916672" cy="1701800"/>
              <a:chOff x="1436230" y="2003109"/>
              <a:chExt cx="916672" cy="1701800"/>
            </a:xfrm>
          </p:grpSpPr>
          <p:grpSp>
            <p:nvGrpSpPr>
              <p:cNvPr id="114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Oval 116"/>
                <p:cNvSpPr/>
                <p:nvPr/>
              </p:nvSpPr>
              <p:spPr bwMode="auto">
                <a:xfrm>
                  <a:off x="2870970" y="3325727"/>
                  <a:ext cx="457183" cy="455613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800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1436230" y="2676174"/>
                    <a:ext cx="5187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15" name="TextBox 1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6230" y="2676174"/>
                    <a:ext cx="51873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3" name="Straight Arrow Connector 112"/>
            <p:cNvCxnSpPr/>
            <p:nvPr/>
          </p:nvCxnSpPr>
          <p:spPr>
            <a:xfrm>
              <a:off x="4650472" y="3339768"/>
              <a:ext cx="0" cy="3843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059925" y="4373261"/>
              <a:ext cx="1724025" cy="42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2297561" y="2657813"/>
              <a:ext cx="995910" cy="1701800"/>
              <a:chOff x="1356992" y="2003109"/>
              <a:chExt cx="995910" cy="1701800"/>
            </a:xfrm>
          </p:grpSpPr>
          <p:grpSp>
            <p:nvGrpSpPr>
              <p:cNvPr id="134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38" name="Oval 137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39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40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1356992" y="2648878"/>
                    <a:ext cx="6504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5" name="TextBox 1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6992" y="2648878"/>
                    <a:ext cx="65043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9" name="Group 98"/>
            <p:cNvGrpSpPr/>
            <p:nvPr/>
          </p:nvGrpSpPr>
          <p:grpSpPr>
            <a:xfrm>
              <a:off x="4767130" y="2313293"/>
              <a:ext cx="1896756" cy="400619"/>
              <a:chOff x="1415010" y="4127500"/>
              <a:chExt cx="1896756" cy="400619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124302" y="4729942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1" name="TextBox 100"/>
              <p:cNvSpPr txBox="1"/>
              <p:nvPr/>
            </p:nvSpPr>
            <p:spPr>
              <a:xfrm>
                <a:off x="3024508" y="4127500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4771636" y="4007313"/>
              <a:ext cx="1909580" cy="400619"/>
              <a:chOff x="1415010" y="4127500"/>
              <a:chExt cx="1909580" cy="400619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2124302" y="4741026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43" name="TextBox 142"/>
              <p:cNvSpPr txBox="1"/>
              <p:nvPr/>
            </p:nvSpPr>
            <p:spPr>
              <a:xfrm>
                <a:off x="3024508" y="41275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b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075103" y="1383833"/>
              <a:ext cx="2510166" cy="431409"/>
              <a:chOff x="2924031" y="1487621"/>
              <a:chExt cx="2510166" cy="431409"/>
            </a:xfrm>
          </p:grpSpPr>
          <p:cxnSp>
            <p:nvCxnSpPr>
              <p:cNvPr id="151" name="Straight Connector 150"/>
              <p:cNvCxnSpPr/>
              <p:nvPr/>
            </p:nvCxnSpPr>
            <p:spPr bwMode="auto">
              <a:xfrm flipH="1">
                <a:off x="2924031" y="1707398"/>
                <a:ext cx="251016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4032912" y="1487621"/>
                <a:ext cx="457200" cy="431409"/>
                <a:chOff x="6333629" y="1569509"/>
                <a:chExt cx="457200" cy="431409"/>
              </a:xfrm>
            </p:grpSpPr>
            <p:sp>
              <p:nvSpPr>
                <p:cNvPr id="6" name="Rectangle 5"/>
                <p:cNvSpPr/>
                <p:nvPr/>
              </p:nvSpPr>
              <p:spPr>
                <a:xfrm rot="2700000">
                  <a:off x="6346524" y="1556614"/>
                  <a:ext cx="431409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4274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cxnSp>
              <p:nvCxnSpPr>
                <p:cNvPr id="148" name="Straight Arrow Connector 147"/>
                <p:cNvCxnSpPr/>
                <p:nvPr/>
              </p:nvCxnSpPr>
              <p:spPr>
                <a:xfrm rot="16200000" flipV="1">
                  <a:off x="6546610" y="1595672"/>
                  <a:ext cx="0" cy="38436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" name="Straight Connector 12"/>
            <p:cNvCxnSpPr/>
            <p:nvPr/>
          </p:nvCxnSpPr>
          <p:spPr>
            <a:xfrm>
              <a:off x="5599944" y="1588532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065611" y="1583077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452549" y="1143000"/>
                  <a:ext cx="5586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2549" y="1143000"/>
                  <a:ext cx="55867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6008240" y="2883932"/>
              <a:ext cx="0" cy="6316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619280" y="2960132"/>
                  <a:ext cx="5009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280" y="2960132"/>
                  <a:ext cx="50097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7131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Source Transformations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E5F6C8-D767-4378-9836-F42737CC92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Often it is useful to transform a Thevenin Equivalent (series combination of a voltage source and a resistor) to a Norton Equivalent (parallel combination of current source and a resistor) or vice versa as shown below.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These two are equivalent if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E5F6C8-D767-4378-9836-F42737CC92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46" name="Group 14345"/>
          <p:cNvGrpSpPr/>
          <p:nvPr/>
        </p:nvGrpSpPr>
        <p:grpSpPr>
          <a:xfrm>
            <a:off x="2362200" y="2286000"/>
            <a:ext cx="2486390" cy="2242119"/>
            <a:chOff x="838200" y="2286000"/>
            <a:chExt cx="2486390" cy="2242119"/>
          </a:xfrm>
        </p:grpSpPr>
        <p:grpSp>
          <p:nvGrpSpPr>
            <p:cNvPr id="11" name="Group 10"/>
            <p:cNvGrpSpPr/>
            <p:nvPr/>
          </p:nvGrpSpPr>
          <p:grpSpPr>
            <a:xfrm>
              <a:off x="838200" y="2784667"/>
              <a:ext cx="805410" cy="1701800"/>
              <a:chOff x="1547492" y="2003109"/>
              <a:chExt cx="805410" cy="1701800"/>
            </a:xfrm>
          </p:grpSpPr>
          <p:grpSp>
            <p:nvGrpSpPr>
              <p:cNvPr id="12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6" name="Oval 15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7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8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547492" y="2648878"/>
                    <a:ext cx="42729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47492" y="2648878"/>
                    <a:ext cx="42729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/>
            <p:cNvGrpSpPr/>
            <p:nvPr/>
          </p:nvGrpSpPr>
          <p:grpSpPr>
            <a:xfrm>
              <a:off x="1401946" y="2286000"/>
              <a:ext cx="1724404" cy="676050"/>
              <a:chOff x="2111238" y="1476059"/>
              <a:chExt cx="1724404" cy="676050"/>
            </a:xfrm>
          </p:grpSpPr>
          <p:grpSp>
            <p:nvGrpSpPr>
              <p:cNvPr id="20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801393" y="1476059"/>
                    <a:ext cx="3965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𝑅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39658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Oval 30"/>
            <p:cNvSpPr/>
            <p:nvPr/>
          </p:nvSpPr>
          <p:spPr>
            <a:xfrm>
              <a:off x="3100708" y="2758850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339" name="TextBox 14338"/>
            <p:cNvSpPr txBox="1"/>
            <p:nvPr/>
          </p:nvSpPr>
          <p:spPr>
            <a:xfrm>
              <a:off x="2984500" y="24384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grpSp>
          <p:nvGrpSpPr>
            <p:cNvPr id="14344" name="Group 14343"/>
            <p:cNvGrpSpPr/>
            <p:nvPr/>
          </p:nvGrpSpPr>
          <p:grpSpPr>
            <a:xfrm>
              <a:off x="1415010" y="4127500"/>
              <a:ext cx="1909580" cy="400619"/>
              <a:chOff x="1415010" y="4127500"/>
              <a:chExt cx="1909580" cy="400619"/>
            </a:xfrm>
          </p:grpSpPr>
          <p:grpSp>
            <p:nvGrpSpPr>
              <p:cNvPr id="14336" name="Group 14335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2124302" y="4724400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Oval 33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4340" name="TextBox 14339"/>
              <p:cNvSpPr txBox="1"/>
              <p:nvPr/>
            </p:nvSpPr>
            <p:spPr>
              <a:xfrm>
                <a:off x="3024508" y="41275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b</a:t>
                </a:r>
              </a:p>
            </p:txBody>
          </p:sp>
        </p:grpSp>
      </p:grpSp>
      <p:grpSp>
        <p:nvGrpSpPr>
          <p:cNvPr id="14349" name="Group 14348"/>
          <p:cNvGrpSpPr/>
          <p:nvPr/>
        </p:nvGrpSpPr>
        <p:grpSpPr>
          <a:xfrm>
            <a:off x="6858000" y="2425700"/>
            <a:ext cx="2501776" cy="2102419"/>
            <a:chOff x="5334000" y="2425700"/>
            <a:chExt cx="2501776" cy="2102419"/>
          </a:xfrm>
        </p:grpSpPr>
        <p:grpSp>
          <p:nvGrpSpPr>
            <p:cNvPr id="40" name="Group 39"/>
            <p:cNvGrpSpPr/>
            <p:nvPr/>
          </p:nvGrpSpPr>
          <p:grpSpPr>
            <a:xfrm>
              <a:off x="5334000" y="2794492"/>
              <a:ext cx="838200" cy="1701308"/>
              <a:chOff x="6193131" y="1856430"/>
              <a:chExt cx="838200" cy="170130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45" name="Straight Connector 44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val 45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193131" y="2528582"/>
                    <a:ext cx="41177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3131" y="2528582"/>
                    <a:ext cx="41177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/>
            <p:cNvGrpSpPr/>
            <p:nvPr/>
          </p:nvGrpSpPr>
          <p:grpSpPr>
            <a:xfrm>
              <a:off x="6720357" y="2768600"/>
              <a:ext cx="652985" cy="1724341"/>
              <a:chOff x="1600200" y="3519182"/>
              <a:chExt cx="652985" cy="1724341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856603" y="4216650"/>
                    <a:ext cx="3965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𝑅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57" name="TextBox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39658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5926196" y="4127500"/>
              <a:ext cx="1909580" cy="400619"/>
              <a:chOff x="1415010" y="4127500"/>
              <a:chExt cx="1909580" cy="400619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124302" y="4724400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3024508" y="41275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b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926196" y="2425700"/>
              <a:ext cx="1896756" cy="400619"/>
              <a:chOff x="1415010" y="4127500"/>
              <a:chExt cx="1896756" cy="400619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124302" y="4724400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Oval 69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3024508" y="4127500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</p:grpSp>
      </p:grpSp>
      <p:sp>
        <p:nvSpPr>
          <p:cNvPr id="14347" name="Left-Right Arrow 14346"/>
          <p:cNvSpPr/>
          <p:nvPr/>
        </p:nvSpPr>
        <p:spPr>
          <a:xfrm>
            <a:off x="5257800" y="3375006"/>
            <a:ext cx="1295400" cy="511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5" name="TextBox 14354"/>
          <p:cNvSpPr txBox="1"/>
          <p:nvPr/>
        </p:nvSpPr>
        <p:spPr>
          <a:xfrm>
            <a:off x="1676400" y="3962067"/>
            <a:ext cx="213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First, transform voltage source</a:t>
            </a:r>
          </a:p>
        </p:txBody>
      </p:sp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C5B0A8E-211A-4619-AAA4-3F52F5D3C8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Example</a:t>
                </a:r>
                <a:r>
                  <a:rPr lang="en-US" dirty="0"/>
                  <a:t>: Find the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, in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dirty="0"/>
                  <a:t> resistor.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C5B0A8E-211A-4619-AAA4-3F52F5D3C8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614319" y="1600200"/>
            <a:ext cx="6963363" cy="2387600"/>
            <a:chOff x="1090319" y="1600200"/>
            <a:chExt cx="6963363" cy="2387600"/>
          </a:xfrm>
        </p:grpSpPr>
        <p:grpSp>
          <p:nvGrpSpPr>
            <p:cNvPr id="14357" name="Group 14356"/>
            <p:cNvGrpSpPr/>
            <p:nvPr/>
          </p:nvGrpSpPr>
          <p:grpSpPr>
            <a:xfrm>
              <a:off x="1090319" y="1978247"/>
              <a:ext cx="2516750" cy="1822420"/>
              <a:chOff x="1090319" y="1978247"/>
              <a:chExt cx="2516750" cy="1822420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090319" y="2098867"/>
                <a:ext cx="1034010" cy="1701800"/>
                <a:chOff x="1318892" y="2003109"/>
                <a:chExt cx="1034010" cy="1701800"/>
              </a:xfrm>
            </p:grpSpPr>
            <p:grpSp>
              <p:nvGrpSpPr>
                <p:cNvPr id="92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97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98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75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93" name="TextBox 9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81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9" name="Group 98"/>
            <p:cNvGrpSpPr/>
            <p:nvPr/>
          </p:nvGrpSpPr>
          <p:grpSpPr>
            <a:xfrm>
              <a:off x="3252115" y="1600200"/>
              <a:ext cx="1724404" cy="676050"/>
              <a:chOff x="2111238" y="1476059"/>
              <a:chExt cx="1724404" cy="676050"/>
            </a:xfrm>
          </p:grpSpPr>
          <p:grpSp>
            <p:nvGrpSpPr>
              <p:cNvPr id="100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01" name="TextBox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1" name="Straight Connector 110"/>
            <p:cNvCxnSpPr/>
            <p:nvPr/>
          </p:nvCxnSpPr>
          <p:spPr>
            <a:xfrm>
              <a:off x="4374048" y="21266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5586119" y="1600200"/>
              <a:ext cx="1724404" cy="676050"/>
              <a:chOff x="2111238" y="1476059"/>
              <a:chExt cx="1724404" cy="676050"/>
            </a:xfrm>
          </p:grpSpPr>
          <p:grpSp>
            <p:nvGrpSpPr>
              <p:cNvPr id="113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14" name="TextBox 1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5" name="Group 134"/>
            <p:cNvGrpSpPr/>
            <p:nvPr/>
          </p:nvGrpSpPr>
          <p:grpSpPr>
            <a:xfrm>
              <a:off x="2614319" y="2104439"/>
              <a:ext cx="985739" cy="1724341"/>
              <a:chOff x="912464" y="3519182"/>
              <a:chExt cx="985739" cy="1724341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30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45" name="TextBox 1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6" name="Group 145"/>
            <p:cNvGrpSpPr/>
            <p:nvPr/>
          </p:nvGrpSpPr>
          <p:grpSpPr>
            <a:xfrm>
              <a:off x="5618933" y="2108200"/>
              <a:ext cx="1167229" cy="1724341"/>
              <a:chOff x="1600200" y="3519182"/>
              <a:chExt cx="1167229" cy="1724341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6" name="TextBox 155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56" name="TextBox 1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7" name="Group 156"/>
            <p:cNvGrpSpPr/>
            <p:nvPr/>
          </p:nvGrpSpPr>
          <p:grpSpPr>
            <a:xfrm>
              <a:off x="7142933" y="2108200"/>
              <a:ext cx="910749" cy="1724341"/>
              <a:chOff x="1600200" y="3519182"/>
              <a:chExt cx="910749" cy="1724341"/>
            </a:xfrm>
          </p:grpSpPr>
          <p:cxnSp>
            <p:nvCxnSpPr>
              <p:cNvPr id="158" name="Straight Connector 157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7" name="TextBox 166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7" name="TextBox 1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8" name="Group 167"/>
            <p:cNvGrpSpPr/>
            <p:nvPr/>
          </p:nvGrpSpPr>
          <p:grpSpPr>
            <a:xfrm>
              <a:off x="3909719" y="2121437"/>
              <a:ext cx="1066785" cy="1701308"/>
              <a:chOff x="5964546" y="1856430"/>
              <a:chExt cx="1066785" cy="1701308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4" name="Oval 173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72" name="Straight Arrow Connector 171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70" name="TextBox 1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5" name="Group 174"/>
            <p:cNvGrpSpPr/>
            <p:nvPr/>
          </p:nvGrpSpPr>
          <p:grpSpPr>
            <a:xfrm>
              <a:off x="3264815" y="3362550"/>
              <a:ext cx="1724404" cy="625250"/>
              <a:chOff x="2111238" y="1526859"/>
              <a:chExt cx="1724404" cy="625250"/>
            </a:xfrm>
          </p:grpSpPr>
          <p:grpSp>
            <p:nvGrpSpPr>
              <p:cNvPr id="17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77" name="TextBox 1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" name="Straight Connector 6"/>
            <p:cNvCxnSpPr/>
            <p:nvPr/>
          </p:nvCxnSpPr>
          <p:spPr>
            <a:xfrm flipH="1">
              <a:off x="1887897" y="3822745"/>
              <a:ext cx="137728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63317" y="38227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404203" y="1600200"/>
                  <a:ext cx="7435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15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203" y="1600200"/>
                  <a:ext cx="74351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342" name="Straight Arrow Connector 14341"/>
            <p:cNvCxnSpPr/>
            <p:nvPr/>
          </p:nvCxnSpPr>
          <p:spPr>
            <a:xfrm>
              <a:off x="7440936" y="21214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343" name="TextBox 14342"/>
                <p:cNvSpPr txBox="1"/>
                <p:nvPr/>
              </p:nvSpPr>
              <p:spPr>
                <a:xfrm>
                  <a:off x="7391400" y="20066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4343" name="TextBox 143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2006600"/>
                  <a:ext cx="42966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350" name="Rectangle 14349"/>
          <p:cNvSpPr/>
          <p:nvPr/>
        </p:nvSpPr>
        <p:spPr>
          <a:xfrm>
            <a:off x="2682517" y="1569574"/>
            <a:ext cx="1994598" cy="233964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56" name="Group 14355"/>
          <p:cNvGrpSpPr/>
          <p:nvPr/>
        </p:nvGrpSpPr>
        <p:grpSpPr>
          <a:xfrm>
            <a:off x="2057400" y="4267200"/>
            <a:ext cx="7522163" cy="2387600"/>
            <a:chOff x="533400" y="4267200"/>
            <a:chExt cx="7522163" cy="2387600"/>
          </a:xfrm>
        </p:grpSpPr>
        <p:grpSp>
          <p:nvGrpSpPr>
            <p:cNvPr id="198" name="Group 197"/>
            <p:cNvGrpSpPr/>
            <p:nvPr/>
          </p:nvGrpSpPr>
          <p:grpSpPr>
            <a:xfrm>
              <a:off x="3253996" y="4267200"/>
              <a:ext cx="1724404" cy="676050"/>
              <a:chOff x="2111238" y="1476059"/>
              <a:chExt cx="1724404" cy="676050"/>
            </a:xfrm>
          </p:grpSpPr>
          <p:grpSp>
            <p:nvGrpSpPr>
              <p:cNvPr id="267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8" name="TextBox 267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8" name="TextBox 2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9" name="Straight Connector 198"/>
            <p:cNvCxnSpPr/>
            <p:nvPr/>
          </p:nvCxnSpPr>
          <p:spPr>
            <a:xfrm>
              <a:off x="4375929" y="47936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Group 199"/>
            <p:cNvGrpSpPr/>
            <p:nvPr/>
          </p:nvGrpSpPr>
          <p:grpSpPr>
            <a:xfrm>
              <a:off x="5588000" y="4267200"/>
              <a:ext cx="1724404" cy="676050"/>
              <a:chOff x="2111238" y="1476059"/>
              <a:chExt cx="1724404" cy="676050"/>
            </a:xfrm>
          </p:grpSpPr>
          <p:grpSp>
            <p:nvGrpSpPr>
              <p:cNvPr id="25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7" name="TextBox 2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1" name="Group 200"/>
            <p:cNvGrpSpPr/>
            <p:nvPr/>
          </p:nvGrpSpPr>
          <p:grpSpPr>
            <a:xfrm>
              <a:off x="2616200" y="4771439"/>
              <a:ext cx="985739" cy="1724341"/>
              <a:chOff x="912464" y="3519182"/>
              <a:chExt cx="985739" cy="1724341"/>
            </a:xfrm>
          </p:grpSpPr>
          <p:cxnSp>
            <p:nvCxnSpPr>
              <p:cNvPr id="246" name="Straight Connector 24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5" name="TextBox 254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30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5" name="TextBox 2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2" name="Group 201"/>
            <p:cNvGrpSpPr/>
            <p:nvPr/>
          </p:nvGrpSpPr>
          <p:grpSpPr>
            <a:xfrm>
              <a:off x="5620814" y="4775200"/>
              <a:ext cx="1167229" cy="1724341"/>
              <a:chOff x="1600200" y="3519182"/>
              <a:chExt cx="1167229" cy="1724341"/>
            </a:xfrm>
          </p:grpSpPr>
          <p:cxnSp>
            <p:nvCxnSpPr>
              <p:cNvPr id="236" name="Straight Connector 23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5" name="TextBox 2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3" name="Group 202"/>
            <p:cNvGrpSpPr/>
            <p:nvPr/>
          </p:nvGrpSpPr>
          <p:grpSpPr>
            <a:xfrm>
              <a:off x="7144814" y="4775200"/>
              <a:ext cx="910749" cy="1724341"/>
              <a:chOff x="1600200" y="3519182"/>
              <a:chExt cx="910749" cy="1724341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5" name="TextBox 234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35" name="TextBox 2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4" name="Group 203"/>
            <p:cNvGrpSpPr/>
            <p:nvPr/>
          </p:nvGrpSpPr>
          <p:grpSpPr>
            <a:xfrm>
              <a:off x="3911600" y="4788437"/>
              <a:ext cx="1066785" cy="1701308"/>
              <a:chOff x="5964546" y="1856430"/>
              <a:chExt cx="1066785" cy="1701308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22" name="Group 221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24" name="Straight Connector 223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5" name="Oval 224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23" name="Straight Arrow Connector 222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1" name="TextBox 220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21" name="TextBox 2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5" name="Group 204"/>
            <p:cNvGrpSpPr/>
            <p:nvPr/>
          </p:nvGrpSpPr>
          <p:grpSpPr>
            <a:xfrm>
              <a:off x="3266696" y="6029550"/>
              <a:ext cx="1724404" cy="625250"/>
              <a:chOff x="2111238" y="1526859"/>
              <a:chExt cx="1724404" cy="625250"/>
            </a:xfrm>
          </p:grpSpPr>
          <p:grpSp>
            <p:nvGrpSpPr>
              <p:cNvPr id="20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0" name="TextBox 209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0" name="TextBox 2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06" name="Straight Connector 205"/>
            <p:cNvCxnSpPr/>
            <p:nvPr/>
          </p:nvCxnSpPr>
          <p:spPr>
            <a:xfrm flipH="1">
              <a:off x="1371585" y="6489745"/>
              <a:ext cx="189547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4765198" y="64897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>
              <a:off x="7442817" y="47884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393281" y="46736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3281" y="4673600"/>
                  <a:ext cx="429668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4" name="Group 293"/>
            <p:cNvGrpSpPr/>
            <p:nvPr/>
          </p:nvGrpSpPr>
          <p:grpSpPr>
            <a:xfrm>
              <a:off x="1600200" y="4775200"/>
              <a:ext cx="985739" cy="1724341"/>
              <a:chOff x="912464" y="3519182"/>
              <a:chExt cx="985739" cy="1724341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4" name="TextBox 303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04" name="TextBox 3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05" name="Group 304"/>
            <p:cNvGrpSpPr/>
            <p:nvPr/>
          </p:nvGrpSpPr>
          <p:grpSpPr>
            <a:xfrm>
              <a:off x="533400" y="4800600"/>
              <a:ext cx="1066785" cy="1701308"/>
              <a:chOff x="5964546" y="1856430"/>
              <a:chExt cx="1066785" cy="1701308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08" name="Group 30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10" name="Straight Connector 30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1" name="Oval 31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09" name="Straight Arrow Connector 30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07" name="TextBox 3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353" name="Straight Connector 14352"/>
            <p:cNvCxnSpPr/>
            <p:nvPr/>
          </p:nvCxnSpPr>
          <p:spPr>
            <a:xfrm flipH="1">
              <a:off x="1371585" y="4775200"/>
              <a:ext cx="188089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Rectangle 314"/>
            <p:cNvSpPr/>
            <p:nvPr/>
          </p:nvSpPr>
          <p:spPr>
            <a:xfrm>
              <a:off x="533400" y="4636532"/>
              <a:ext cx="2146998" cy="193617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4354" name="Down Arrow 14353"/>
          <p:cNvSpPr/>
          <p:nvPr/>
        </p:nvSpPr>
        <p:spPr>
          <a:xfrm>
            <a:off x="3375136" y="3987468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2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34919" y="1295400"/>
            <a:ext cx="7522163" cy="2387600"/>
            <a:chOff x="810919" y="1295400"/>
            <a:chExt cx="7522163" cy="2387600"/>
          </a:xfrm>
        </p:grpSpPr>
        <p:grpSp>
          <p:nvGrpSpPr>
            <p:cNvPr id="198" name="Group 197"/>
            <p:cNvGrpSpPr/>
            <p:nvPr/>
          </p:nvGrpSpPr>
          <p:grpSpPr>
            <a:xfrm>
              <a:off x="3531515" y="1295400"/>
              <a:ext cx="1724404" cy="676050"/>
              <a:chOff x="2111238" y="1476059"/>
              <a:chExt cx="1724404" cy="676050"/>
            </a:xfrm>
          </p:grpSpPr>
          <p:grpSp>
            <p:nvGrpSpPr>
              <p:cNvPr id="267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8" name="TextBox 267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8" name="TextBox 2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9" name="Straight Connector 198"/>
            <p:cNvCxnSpPr/>
            <p:nvPr/>
          </p:nvCxnSpPr>
          <p:spPr>
            <a:xfrm>
              <a:off x="4653448" y="18218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Group 199"/>
            <p:cNvGrpSpPr/>
            <p:nvPr/>
          </p:nvGrpSpPr>
          <p:grpSpPr>
            <a:xfrm>
              <a:off x="5865519" y="1295400"/>
              <a:ext cx="1724404" cy="676050"/>
              <a:chOff x="2111238" y="1476059"/>
              <a:chExt cx="1724404" cy="676050"/>
            </a:xfrm>
          </p:grpSpPr>
          <p:grpSp>
            <p:nvGrpSpPr>
              <p:cNvPr id="25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7" name="TextBox 2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1" name="Group 200"/>
            <p:cNvGrpSpPr/>
            <p:nvPr/>
          </p:nvGrpSpPr>
          <p:grpSpPr>
            <a:xfrm>
              <a:off x="2893719" y="1799639"/>
              <a:ext cx="985739" cy="1724341"/>
              <a:chOff x="912464" y="3519182"/>
              <a:chExt cx="985739" cy="1724341"/>
            </a:xfrm>
          </p:grpSpPr>
          <p:cxnSp>
            <p:nvCxnSpPr>
              <p:cNvPr id="246" name="Straight Connector 24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5" name="TextBox 254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30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5" name="TextBox 2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2" name="Group 201"/>
            <p:cNvGrpSpPr/>
            <p:nvPr/>
          </p:nvGrpSpPr>
          <p:grpSpPr>
            <a:xfrm>
              <a:off x="5898333" y="1803400"/>
              <a:ext cx="1167229" cy="1724341"/>
              <a:chOff x="1600200" y="3519182"/>
              <a:chExt cx="1167229" cy="1724341"/>
            </a:xfrm>
          </p:grpSpPr>
          <p:cxnSp>
            <p:nvCxnSpPr>
              <p:cNvPr id="236" name="Straight Connector 23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5" name="TextBox 2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3" name="Group 202"/>
            <p:cNvGrpSpPr/>
            <p:nvPr/>
          </p:nvGrpSpPr>
          <p:grpSpPr>
            <a:xfrm>
              <a:off x="7422333" y="1803400"/>
              <a:ext cx="910749" cy="1724341"/>
              <a:chOff x="1600200" y="3519182"/>
              <a:chExt cx="910749" cy="1724341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5" name="TextBox 234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35" name="TextBox 2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4" name="Group 203"/>
            <p:cNvGrpSpPr/>
            <p:nvPr/>
          </p:nvGrpSpPr>
          <p:grpSpPr>
            <a:xfrm>
              <a:off x="4189119" y="1816637"/>
              <a:ext cx="1066785" cy="1701308"/>
              <a:chOff x="5964546" y="1856430"/>
              <a:chExt cx="1066785" cy="1701308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22" name="Group 221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24" name="Straight Connector 223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5" name="Oval 224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23" name="Straight Arrow Connector 222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1" name="TextBox 220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21" name="TextBox 2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5" name="Group 204"/>
            <p:cNvGrpSpPr/>
            <p:nvPr/>
          </p:nvGrpSpPr>
          <p:grpSpPr>
            <a:xfrm>
              <a:off x="3544215" y="3057750"/>
              <a:ext cx="1724404" cy="625250"/>
              <a:chOff x="2111238" y="1526859"/>
              <a:chExt cx="1724404" cy="625250"/>
            </a:xfrm>
          </p:grpSpPr>
          <p:grpSp>
            <p:nvGrpSpPr>
              <p:cNvPr id="20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0" name="TextBox 209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0" name="TextBox 2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06" name="Straight Connector 205"/>
            <p:cNvCxnSpPr/>
            <p:nvPr/>
          </p:nvCxnSpPr>
          <p:spPr>
            <a:xfrm flipH="1">
              <a:off x="1649104" y="3517945"/>
              <a:ext cx="189547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5042717" y="35179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>
              <a:off x="7720336" y="18166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670800" y="17018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0800" y="1701800"/>
                  <a:ext cx="42966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4" name="Group 293"/>
            <p:cNvGrpSpPr/>
            <p:nvPr/>
          </p:nvGrpSpPr>
          <p:grpSpPr>
            <a:xfrm>
              <a:off x="1877719" y="1803400"/>
              <a:ext cx="985739" cy="1724341"/>
              <a:chOff x="912464" y="3519182"/>
              <a:chExt cx="985739" cy="1724341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4" name="TextBox 303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04" name="TextBox 3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05" name="Group 304"/>
            <p:cNvGrpSpPr/>
            <p:nvPr/>
          </p:nvGrpSpPr>
          <p:grpSpPr>
            <a:xfrm>
              <a:off x="810919" y="1828800"/>
              <a:ext cx="1066785" cy="1701308"/>
              <a:chOff x="5964546" y="1856430"/>
              <a:chExt cx="1066785" cy="1701308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08" name="Group 30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10" name="Straight Connector 30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1" name="Oval 31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09" name="Straight Arrow Connector 30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07" name="TextBox 3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353" name="Straight Connector 14352"/>
            <p:cNvCxnSpPr/>
            <p:nvPr/>
          </p:nvCxnSpPr>
          <p:spPr>
            <a:xfrm flipH="1">
              <a:off x="1649104" y="1803400"/>
              <a:ext cx="188089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3983216" y="1630263"/>
            <a:ext cx="1509364" cy="201793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76600" y="4241800"/>
            <a:ext cx="6531563" cy="2387600"/>
            <a:chOff x="1752600" y="4241800"/>
            <a:chExt cx="6531563" cy="2387600"/>
          </a:xfrm>
        </p:grpSpPr>
        <p:grpSp>
          <p:nvGrpSpPr>
            <p:cNvPr id="279" name="Group 278"/>
            <p:cNvGrpSpPr/>
            <p:nvPr/>
          </p:nvGrpSpPr>
          <p:grpSpPr>
            <a:xfrm>
              <a:off x="3482596" y="4241800"/>
              <a:ext cx="1724404" cy="676050"/>
              <a:chOff x="2111238" y="1476059"/>
              <a:chExt cx="1724404" cy="676050"/>
            </a:xfrm>
          </p:grpSpPr>
          <p:grpSp>
            <p:nvGrpSpPr>
              <p:cNvPr id="387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8" name="TextBox 387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88" name="TextBox 3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0" name="Straight Connector 279"/>
            <p:cNvCxnSpPr/>
            <p:nvPr/>
          </p:nvCxnSpPr>
          <p:spPr>
            <a:xfrm>
              <a:off x="4604529" y="47682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1" name="Group 280"/>
            <p:cNvGrpSpPr/>
            <p:nvPr/>
          </p:nvGrpSpPr>
          <p:grpSpPr>
            <a:xfrm>
              <a:off x="5816600" y="4241800"/>
              <a:ext cx="1724404" cy="676050"/>
              <a:chOff x="2111238" y="1476059"/>
              <a:chExt cx="1724404" cy="676050"/>
            </a:xfrm>
          </p:grpSpPr>
          <p:grpSp>
            <p:nvGrpSpPr>
              <p:cNvPr id="37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7" name="TextBox 376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77" name="TextBox 3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2" name="Group 281"/>
            <p:cNvGrpSpPr/>
            <p:nvPr/>
          </p:nvGrpSpPr>
          <p:grpSpPr>
            <a:xfrm>
              <a:off x="2844800" y="4746039"/>
              <a:ext cx="985739" cy="1724341"/>
              <a:chOff x="912464" y="3519182"/>
              <a:chExt cx="985739" cy="1724341"/>
            </a:xfrm>
          </p:grpSpPr>
          <p:cxnSp>
            <p:nvCxnSpPr>
              <p:cNvPr id="366" name="Straight Connector 36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5" name="TextBox 374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75" name="TextBox 3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3" name="Group 282"/>
            <p:cNvGrpSpPr/>
            <p:nvPr/>
          </p:nvGrpSpPr>
          <p:grpSpPr>
            <a:xfrm>
              <a:off x="5849414" y="4749800"/>
              <a:ext cx="1167229" cy="1724341"/>
              <a:chOff x="1600200" y="3519182"/>
              <a:chExt cx="1167229" cy="1724341"/>
            </a:xfrm>
          </p:grpSpPr>
          <p:cxnSp>
            <p:nvCxnSpPr>
              <p:cNvPr id="356" name="Straight Connector 35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5" name="TextBox 364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65" name="TextBox 3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4" name="Group 283"/>
            <p:cNvGrpSpPr/>
            <p:nvPr/>
          </p:nvGrpSpPr>
          <p:grpSpPr>
            <a:xfrm>
              <a:off x="7373414" y="4749800"/>
              <a:ext cx="910749" cy="1724341"/>
              <a:chOff x="1600200" y="3519182"/>
              <a:chExt cx="910749" cy="1724341"/>
            </a:xfrm>
          </p:grpSpPr>
          <p:cxnSp>
            <p:nvCxnSpPr>
              <p:cNvPr id="346" name="Straight Connector 34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5" name="TextBox 354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55" name="TextBox 3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5" name="Group 284"/>
            <p:cNvGrpSpPr/>
            <p:nvPr/>
          </p:nvGrpSpPr>
          <p:grpSpPr>
            <a:xfrm>
              <a:off x="4140200" y="4763037"/>
              <a:ext cx="1066785" cy="1701308"/>
              <a:chOff x="5964546" y="1856430"/>
              <a:chExt cx="1066785" cy="1701308"/>
            </a:xfrm>
          </p:grpSpPr>
          <p:grpSp>
            <p:nvGrpSpPr>
              <p:cNvPr id="340" name="Group 339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42" name="Group 341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44" name="Straight Connector 343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5" name="Oval 344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43" name="Straight Arrow Connector 342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41" name="TextBox 340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41" name="TextBox 3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6" name="Group 285"/>
            <p:cNvGrpSpPr/>
            <p:nvPr/>
          </p:nvGrpSpPr>
          <p:grpSpPr>
            <a:xfrm>
              <a:off x="3495296" y="6004150"/>
              <a:ext cx="1724404" cy="625250"/>
              <a:chOff x="2111238" y="1526859"/>
              <a:chExt cx="1724404" cy="625250"/>
            </a:xfrm>
          </p:grpSpPr>
          <p:grpSp>
            <p:nvGrpSpPr>
              <p:cNvPr id="32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0" name="TextBox 329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30" name="TextBox 3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7" name="Straight Connector 286"/>
            <p:cNvCxnSpPr/>
            <p:nvPr/>
          </p:nvCxnSpPr>
          <p:spPr>
            <a:xfrm flipH="1">
              <a:off x="2590785" y="6464345"/>
              <a:ext cx="904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93798" y="64643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/>
            <p:nvPr/>
          </p:nvCxnSpPr>
          <p:spPr>
            <a:xfrm>
              <a:off x="7671417" y="47630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0" name="TextBox 289"/>
                <p:cNvSpPr txBox="1"/>
                <p:nvPr/>
              </p:nvSpPr>
              <p:spPr>
                <a:xfrm>
                  <a:off x="7621881" y="46482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290" name="TextBox 2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1881" y="4648200"/>
                  <a:ext cx="42966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2" name="Group 291"/>
            <p:cNvGrpSpPr/>
            <p:nvPr/>
          </p:nvGrpSpPr>
          <p:grpSpPr>
            <a:xfrm>
              <a:off x="1752600" y="4775200"/>
              <a:ext cx="1066785" cy="1701308"/>
              <a:chOff x="5964546" y="1856430"/>
              <a:chExt cx="1066785" cy="1701308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14" name="Group 313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17" name="Straight Connector 316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8" name="Oval 317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16" name="Straight Arrow Connector 315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3" name="TextBox 312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13" name="TextBox 3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98" name="Straight Connector 397"/>
            <p:cNvCxnSpPr/>
            <p:nvPr/>
          </p:nvCxnSpPr>
          <p:spPr>
            <a:xfrm flipH="1">
              <a:off x="2578085" y="4762500"/>
              <a:ext cx="904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Rectangle 398"/>
            <p:cNvSpPr/>
            <p:nvPr/>
          </p:nvSpPr>
          <p:spPr>
            <a:xfrm>
              <a:off x="3285012" y="4611465"/>
              <a:ext cx="662752" cy="20179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00" name="Down Arrow 399"/>
          <p:cNvSpPr/>
          <p:nvPr/>
        </p:nvSpPr>
        <p:spPr>
          <a:xfrm>
            <a:off x="4975336" y="38100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3886201"/>
            <a:ext cx="29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Combine parallel resistors</a:t>
            </a:r>
          </a:p>
        </p:txBody>
      </p:sp>
    </p:spTree>
    <p:extLst>
      <p:ext uri="{BB962C8B-B14F-4D97-AF65-F5344CB8AC3E}">
        <p14:creationId xmlns:p14="http://schemas.microsoft.com/office/powerpoint/2010/main" val="210119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65047" y="1208624"/>
            <a:ext cx="6531563" cy="2387600"/>
            <a:chOff x="1752600" y="990600"/>
            <a:chExt cx="6531563" cy="2387600"/>
          </a:xfrm>
        </p:grpSpPr>
        <p:grpSp>
          <p:nvGrpSpPr>
            <p:cNvPr id="279" name="Group 278"/>
            <p:cNvGrpSpPr/>
            <p:nvPr/>
          </p:nvGrpSpPr>
          <p:grpSpPr>
            <a:xfrm>
              <a:off x="3482596" y="990600"/>
              <a:ext cx="1724404" cy="676050"/>
              <a:chOff x="2111238" y="1476059"/>
              <a:chExt cx="1724404" cy="676050"/>
            </a:xfrm>
          </p:grpSpPr>
          <p:grpSp>
            <p:nvGrpSpPr>
              <p:cNvPr id="387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8" name="TextBox 387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88" name="TextBox 3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0" name="Straight Connector 279"/>
            <p:cNvCxnSpPr/>
            <p:nvPr/>
          </p:nvCxnSpPr>
          <p:spPr>
            <a:xfrm>
              <a:off x="4604529" y="15170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1" name="Group 280"/>
            <p:cNvGrpSpPr/>
            <p:nvPr/>
          </p:nvGrpSpPr>
          <p:grpSpPr>
            <a:xfrm>
              <a:off x="5816600" y="990600"/>
              <a:ext cx="1724404" cy="676050"/>
              <a:chOff x="2111238" y="1476059"/>
              <a:chExt cx="1724404" cy="676050"/>
            </a:xfrm>
          </p:grpSpPr>
          <p:grpSp>
            <p:nvGrpSpPr>
              <p:cNvPr id="37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7" name="TextBox 376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77" name="TextBox 3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2" name="Group 281"/>
            <p:cNvGrpSpPr/>
            <p:nvPr/>
          </p:nvGrpSpPr>
          <p:grpSpPr>
            <a:xfrm>
              <a:off x="2844800" y="1494839"/>
              <a:ext cx="985739" cy="1724341"/>
              <a:chOff x="912464" y="3519182"/>
              <a:chExt cx="985739" cy="1724341"/>
            </a:xfrm>
          </p:grpSpPr>
          <p:cxnSp>
            <p:nvCxnSpPr>
              <p:cNvPr id="366" name="Straight Connector 36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5" name="TextBox 374"/>
                  <p:cNvSpPr txBox="1"/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75" name="TextBox 3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64" y="4216650"/>
                    <a:ext cx="78258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3" name="Group 282"/>
            <p:cNvGrpSpPr/>
            <p:nvPr/>
          </p:nvGrpSpPr>
          <p:grpSpPr>
            <a:xfrm>
              <a:off x="5849414" y="1498600"/>
              <a:ext cx="1167229" cy="1724341"/>
              <a:chOff x="1600200" y="3519182"/>
              <a:chExt cx="1167229" cy="1724341"/>
            </a:xfrm>
          </p:grpSpPr>
          <p:cxnSp>
            <p:nvCxnSpPr>
              <p:cNvPr id="356" name="Straight Connector 35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5" name="TextBox 364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65" name="TextBox 3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4" name="Group 283"/>
            <p:cNvGrpSpPr/>
            <p:nvPr/>
          </p:nvGrpSpPr>
          <p:grpSpPr>
            <a:xfrm>
              <a:off x="7373414" y="1498600"/>
              <a:ext cx="910749" cy="1724341"/>
              <a:chOff x="1600200" y="3519182"/>
              <a:chExt cx="910749" cy="1724341"/>
            </a:xfrm>
          </p:grpSpPr>
          <p:cxnSp>
            <p:nvCxnSpPr>
              <p:cNvPr id="346" name="Straight Connector 34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5" name="TextBox 354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55" name="TextBox 3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5" name="Group 284"/>
            <p:cNvGrpSpPr/>
            <p:nvPr/>
          </p:nvGrpSpPr>
          <p:grpSpPr>
            <a:xfrm>
              <a:off x="4140200" y="1511837"/>
              <a:ext cx="1066785" cy="1701308"/>
              <a:chOff x="5964546" y="1856430"/>
              <a:chExt cx="1066785" cy="1701308"/>
            </a:xfrm>
          </p:grpSpPr>
          <p:grpSp>
            <p:nvGrpSpPr>
              <p:cNvPr id="340" name="Group 339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42" name="Group 341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44" name="Straight Connector 343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5" name="Oval 344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43" name="Straight Arrow Connector 342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41" name="TextBox 340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41" name="TextBox 3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6" name="Group 285"/>
            <p:cNvGrpSpPr/>
            <p:nvPr/>
          </p:nvGrpSpPr>
          <p:grpSpPr>
            <a:xfrm>
              <a:off x="3495296" y="2752950"/>
              <a:ext cx="1724404" cy="625250"/>
              <a:chOff x="2111238" y="1526859"/>
              <a:chExt cx="1724404" cy="625250"/>
            </a:xfrm>
          </p:grpSpPr>
          <p:grpSp>
            <p:nvGrpSpPr>
              <p:cNvPr id="32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0" name="TextBox 329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30" name="TextBox 3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7" name="Straight Connector 286"/>
            <p:cNvCxnSpPr/>
            <p:nvPr/>
          </p:nvCxnSpPr>
          <p:spPr>
            <a:xfrm flipH="1">
              <a:off x="2590785" y="3213145"/>
              <a:ext cx="904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93798" y="32131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/>
            <p:nvPr/>
          </p:nvCxnSpPr>
          <p:spPr>
            <a:xfrm>
              <a:off x="7671417" y="15118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0" name="TextBox 289"/>
                <p:cNvSpPr txBox="1"/>
                <p:nvPr/>
              </p:nvSpPr>
              <p:spPr>
                <a:xfrm>
                  <a:off x="7621881" y="13970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290" name="TextBox 2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1881" y="1397000"/>
                  <a:ext cx="42966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2" name="Group 291"/>
            <p:cNvGrpSpPr/>
            <p:nvPr/>
          </p:nvGrpSpPr>
          <p:grpSpPr>
            <a:xfrm>
              <a:off x="1752600" y="1524000"/>
              <a:ext cx="1066785" cy="1701308"/>
              <a:chOff x="5964546" y="1856430"/>
              <a:chExt cx="1066785" cy="1701308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314" name="Group 313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317" name="Straight Connector 316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8" name="Oval 317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316" name="Straight Arrow Connector 315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3" name="TextBox 312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313" name="TextBox 3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98" name="Straight Connector 397"/>
            <p:cNvCxnSpPr/>
            <p:nvPr/>
          </p:nvCxnSpPr>
          <p:spPr>
            <a:xfrm flipH="1">
              <a:off x="2578085" y="1511300"/>
              <a:ext cx="904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Rectangle 398"/>
            <p:cNvSpPr/>
            <p:nvPr/>
          </p:nvSpPr>
          <p:spPr>
            <a:xfrm>
              <a:off x="1752600" y="1360265"/>
              <a:ext cx="2195164" cy="20179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00" name="Down Arrow 399"/>
          <p:cNvSpPr/>
          <p:nvPr/>
        </p:nvSpPr>
        <p:spPr>
          <a:xfrm>
            <a:off x="4572000" y="36576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3782889"/>
            <a:ext cx="29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Transform current source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14320" y="4089400"/>
            <a:ext cx="7193844" cy="2387600"/>
            <a:chOff x="1090319" y="4089400"/>
            <a:chExt cx="7193844" cy="23876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3482596" y="4089400"/>
              <a:ext cx="1724404" cy="676050"/>
              <a:chOff x="2111238" y="1476059"/>
              <a:chExt cx="1724404" cy="676050"/>
            </a:xfrm>
          </p:grpSpPr>
          <p:grpSp>
            <p:nvGrpSpPr>
              <p:cNvPr id="46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68" name="Straight Connector 46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Straight Connector 47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Straight Connector 47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7" name="TextBox 466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67" name="TextBox 4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1" name="Straight Connector 290"/>
            <p:cNvCxnSpPr/>
            <p:nvPr/>
          </p:nvCxnSpPr>
          <p:spPr>
            <a:xfrm>
              <a:off x="4604529" y="46158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3" name="Group 292"/>
            <p:cNvGrpSpPr/>
            <p:nvPr/>
          </p:nvGrpSpPr>
          <p:grpSpPr>
            <a:xfrm>
              <a:off x="5816600" y="4089400"/>
              <a:ext cx="1724404" cy="676050"/>
              <a:chOff x="2111238" y="1476059"/>
              <a:chExt cx="1724404" cy="676050"/>
            </a:xfrm>
          </p:grpSpPr>
          <p:grpSp>
            <p:nvGrpSpPr>
              <p:cNvPr id="455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57" name="Straight Connector 45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Connector 45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Straight Connector 45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Straight Connector 45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Straight Connector 46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Straight Connector 46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Straight Connector 46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Connector 46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Straight Connector 46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6" name="TextBox 455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56" name="TextBox 4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9" name="Group 318"/>
            <p:cNvGrpSpPr/>
            <p:nvPr/>
          </p:nvGrpSpPr>
          <p:grpSpPr>
            <a:xfrm>
              <a:off x="5849414" y="4597400"/>
              <a:ext cx="1167229" cy="1724341"/>
              <a:chOff x="1600200" y="3519182"/>
              <a:chExt cx="1167229" cy="1724341"/>
            </a:xfrm>
          </p:grpSpPr>
          <p:cxnSp>
            <p:nvCxnSpPr>
              <p:cNvPr id="435" name="Straight Connector 43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44" name="TextBox 443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44" name="TextBox 4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0" name="Group 319"/>
            <p:cNvGrpSpPr/>
            <p:nvPr/>
          </p:nvGrpSpPr>
          <p:grpSpPr>
            <a:xfrm>
              <a:off x="7373414" y="4597400"/>
              <a:ext cx="910749" cy="1724341"/>
              <a:chOff x="1600200" y="3519182"/>
              <a:chExt cx="910749" cy="1724341"/>
            </a:xfrm>
          </p:grpSpPr>
          <p:cxnSp>
            <p:nvCxnSpPr>
              <p:cNvPr id="425" name="Straight Connector 42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4" name="TextBox 433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34" name="TextBox 4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1" name="Group 320"/>
            <p:cNvGrpSpPr/>
            <p:nvPr/>
          </p:nvGrpSpPr>
          <p:grpSpPr>
            <a:xfrm>
              <a:off x="4140200" y="4610637"/>
              <a:ext cx="1066785" cy="1701308"/>
              <a:chOff x="5964546" y="1856430"/>
              <a:chExt cx="1066785" cy="1701308"/>
            </a:xfrm>
          </p:grpSpPr>
          <p:grpSp>
            <p:nvGrpSpPr>
              <p:cNvPr id="419" name="Group 418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421" name="Group 420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423" name="Straight Connector 422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4" name="Oval 423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422" name="Straight Arrow Connector 421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0" name="TextBox 419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420" name="TextBox 4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2" name="Group 321"/>
            <p:cNvGrpSpPr/>
            <p:nvPr/>
          </p:nvGrpSpPr>
          <p:grpSpPr>
            <a:xfrm>
              <a:off x="3495296" y="5851750"/>
              <a:ext cx="1724404" cy="625250"/>
              <a:chOff x="2111238" y="1526859"/>
              <a:chExt cx="1724404" cy="625250"/>
            </a:xfrm>
          </p:grpSpPr>
          <p:grpSp>
            <p:nvGrpSpPr>
              <p:cNvPr id="40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09" name="TextBox 408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09" name="TextBox 4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23" name="Straight Connector 322"/>
            <p:cNvCxnSpPr/>
            <p:nvPr/>
          </p:nvCxnSpPr>
          <p:spPr>
            <a:xfrm flipH="1">
              <a:off x="1895729" y="6311945"/>
              <a:ext cx="15999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4993798" y="63119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>
              <a:off x="7671417" y="46106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6" name="TextBox 325"/>
                <p:cNvSpPr txBox="1"/>
                <p:nvPr/>
              </p:nvSpPr>
              <p:spPr>
                <a:xfrm>
                  <a:off x="7621881" y="44958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326" name="TextBox 3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1881" y="4495800"/>
                  <a:ext cx="42966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1" name="Rectangle 400"/>
            <p:cNvSpPr/>
            <p:nvPr/>
          </p:nvSpPr>
          <p:spPr>
            <a:xfrm>
              <a:off x="1752600" y="4459065"/>
              <a:ext cx="1698736" cy="20179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477" name="Group 476"/>
            <p:cNvGrpSpPr/>
            <p:nvPr/>
          </p:nvGrpSpPr>
          <p:grpSpPr>
            <a:xfrm>
              <a:off x="1090319" y="4470400"/>
              <a:ext cx="2516750" cy="1822420"/>
              <a:chOff x="1090319" y="1978247"/>
              <a:chExt cx="2516750" cy="1822420"/>
            </a:xfrm>
          </p:grpSpPr>
          <p:grpSp>
            <p:nvGrpSpPr>
              <p:cNvPr id="478" name="Group 477"/>
              <p:cNvGrpSpPr/>
              <p:nvPr/>
            </p:nvGrpSpPr>
            <p:grpSpPr>
              <a:xfrm>
                <a:off x="1090319" y="2098867"/>
                <a:ext cx="1034010" cy="1701800"/>
                <a:chOff x="1318892" y="2003109"/>
                <a:chExt cx="1034010" cy="1701800"/>
              </a:xfrm>
            </p:grpSpPr>
            <p:grpSp>
              <p:nvGrpSpPr>
                <p:cNvPr id="489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491" name="Straight Connector 490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9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493" name="Oval 492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494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495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90" name="TextBox 489"/>
                    <p:cNvSpPr txBox="1"/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50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490" name="TextBox 48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79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Connector 48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6" name="TextBox 495"/>
                <p:cNvSpPr txBox="1"/>
                <p:nvPr/>
              </p:nvSpPr>
              <p:spPr>
                <a:xfrm>
                  <a:off x="2341613" y="4177268"/>
                  <a:ext cx="782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  <m:r>
                          <a:rPr lang="en-US" sz="1800" i="1">
                            <a:latin typeface="Cambria Math"/>
                          </a:rPr>
                          <m:t>0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496" name="TextBox 4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1613" y="4177268"/>
                  <a:ext cx="782587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8418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sp>
        <p:nvSpPr>
          <p:cNvPr id="400" name="Down Arrow 399"/>
          <p:cNvSpPr/>
          <p:nvPr/>
        </p:nvSpPr>
        <p:spPr>
          <a:xfrm>
            <a:off x="4953000" y="36576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828800" y="3782889"/>
            <a:ext cx="29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Combine series resistors</a:t>
            </a:r>
          </a:p>
        </p:txBody>
      </p:sp>
      <p:sp>
        <p:nvSpPr>
          <p:cNvPr id="401" name="Rectangle 400"/>
          <p:cNvSpPr/>
          <p:nvPr/>
        </p:nvSpPr>
        <p:spPr>
          <a:xfrm>
            <a:off x="3885988" y="1198074"/>
            <a:ext cx="2409921" cy="248749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2590800" y="1164645"/>
            <a:ext cx="7193844" cy="2387600"/>
            <a:chOff x="1090319" y="1041400"/>
            <a:chExt cx="7193844" cy="23876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3482596" y="1041400"/>
              <a:ext cx="1724404" cy="676050"/>
              <a:chOff x="2111238" y="1476059"/>
              <a:chExt cx="1724404" cy="676050"/>
            </a:xfrm>
          </p:grpSpPr>
          <p:grpSp>
            <p:nvGrpSpPr>
              <p:cNvPr id="46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68" name="Straight Connector 467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Straight Connector 47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Straight Connector 475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7" name="TextBox 466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67" name="TextBox 4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1" name="Straight Connector 290"/>
            <p:cNvCxnSpPr/>
            <p:nvPr/>
          </p:nvCxnSpPr>
          <p:spPr>
            <a:xfrm>
              <a:off x="4604529" y="15678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3" name="Group 292"/>
            <p:cNvGrpSpPr/>
            <p:nvPr/>
          </p:nvGrpSpPr>
          <p:grpSpPr>
            <a:xfrm>
              <a:off x="5816600" y="1041400"/>
              <a:ext cx="1724404" cy="676050"/>
              <a:chOff x="2111238" y="1476059"/>
              <a:chExt cx="1724404" cy="676050"/>
            </a:xfrm>
          </p:grpSpPr>
          <p:grpSp>
            <p:nvGrpSpPr>
              <p:cNvPr id="455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57" name="Straight Connector 45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Connector 45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Straight Connector 45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Straight Connector 45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Straight Connector 46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Straight Connector 46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Straight Connector 46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Connector 46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Straight Connector 46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6" name="TextBox 455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56" name="TextBox 4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9" name="Group 318"/>
            <p:cNvGrpSpPr/>
            <p:nvPr/>
          </p:nvGrpSpPr>
          <p:grpSpPr>
            <a:xfrm>
              <a:off x="5849414" y="1549400"/>
              <a:ext cx="1167229" cy="1724341"/>
              <a:chOff x="1600200" y="3519182"/>
              <a:chExt cx="1167229" cy="1724341"/>
            </a:xfrm>
          </p:grpSpPr>
          <p:cxnSp>
            <p:nvCxnSpPr>
              <p:cNvPr id="435" name="Straight Connector 43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44" name="TextBox 443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44" name="TextBox 4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0" name="Group 319"/>
            <p:cNvGrpSpPr/>
            <p:nvPr/>
          </p:nvGrpSpPr>
          <p:grpSpPr>
            <a:xfrm>
              <a:off x="7373414" y="1549400"/>
              <a:ext cx="910749" cy="1724341"/>
              <a:chOff x="1600200" y="3519182"/>
              <a:chExt cx="910749" cy="1724341"/>
            </a:xfrm>
          </p:grpSpPr>
          <p:cxnSp>
            <p:nvCxnSpPr>
              <p:cNvPr id="425" name="Straight Connector 424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4" name="TextBox 433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34" name="TextBox 4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1" name="Group 320"/>
            <p:cNvGrpSpPr/>
            <p:nvPr/>
          </p:nvGrpSpPr>
          <p:grpSpPr>
            <a:xfrm>
              <a:off x="4140200" y="1562637"/>
              <a:ext cx="1066785" cy="1701308"/>
              <a:chOff x="5964546" y="1856430"/>
              <a:chExt cx="1066785" cy="1701308"/>
            </a:xfrm>
          </p:grpSpPr>
          <p:grpSp>
            <p:nvGrpSpPr>
              <p:cNvPr id="419" name="Group 418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421" name="Group 420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423" name="Straight Connector 422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4" name="Oval 423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422" name="Straight Arrow Connector 421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0" name="TextBox 419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420" name="TextBox 4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2" name="Group 321"/>
            <p:cNvGrpSpPr/>
            <p:nvPr/>
          </p:nvGrpSpPr>
          <p:grpSpPr>
            <a:xfrm>
              <a:off x="3495296" y="2803750"/>
              <a:ext cx="1724404" cy="625250"/>
              <a:chOff x="2111238" y="1526859"/>
              <a:chExt cx="1724404" cy="625250"/>
            </a:xfrm>
          </p:grpSpPr>
          <p:grpSp>
            <p:nvGrpSpPr>
              <p:cNvPr id="40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09" name="TextBox 408"/>
                  <p:cNvSpPr txBox="1"/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8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409" name="TextBox 4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842" y="1526859"/>
                    <a:ext cx="65434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23" name="Straight Connector 322"/>
            <p:cNvCxnSpPr/>
            <p:nvPr/>
          </p:nvCxnSpPr>
          <p:spPr>
            <a:xfrm flipH="1">
              <a:off x="1895729" y="3263945"/>
              <a:ext cx="15999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4993798" y="32639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>
              <a:off x="7671417" y="15626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6" name="TextBox 325"/>
                <p:cNvSpPr txBox="1"/>
                <p:nvPr/>
              </p:nvSpPr>
              <p:spPr>
                <a:xfrm>
                  <a:off x="7621881" y="14478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326" name="TextBox 3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1881" y="1447800"/>
                  <a:ext cx="42966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77" name="Group 476"/>
            <p:cNvGrpSpPr/>
            <p:nvPr/>
          </p:nvGrpSpPr>
          <p:grpSpPr>
            <a:xfrm>
              <a:off x="1090319" y="1422400"/>
              <a:ext cx="2516750" cy="1822420"/>
              <a:chOff x="1090319" y="1978247"/>
              <a:chExt cx="2516750" cy="1822420"/>
            </a:xfrm>
          </p:grpSpPr>
          <p:grpSp>
            <p:nvGrpSpPr>
              <p:cNvPr id="478" name="Group 477"/>
              <p:cNvGrpSpPr/>
              <p:nvPr/>
            </p:nvGrpSpPr>
            <p:grpSpPr>
              <a:xfrm>
                <a:off x="1090319" y="2098867"/>
                <a:ext cx="1034010" cy="1701800"/>
                <a:chOff x="1318892" y="2003109"/>
                <a:chExt cx="1034010" cy="1701800"/>
              </a:xfrm>
            </p:grpSpPr>
            <p:grpSp>
              <p:nvGrpSpPr>
                <p:cNvPr id="489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491" name="Straight Connector 490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9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493" name="Oval 492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494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495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90" name="TextBox 489"/>
                    <p:cNvSpPr txBox="1"/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50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490" name="TextBox 48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79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Connector 48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6" name="TextBox 495"/>
                <p:cNvSpPr txBox="1"/>
                <p:nvPr/>
              </p:nvSpPr>
              <p:spPr>
                <a:xfrm>
                  <a:off x="2341613" y="1129268"/>
                  <a:ext cx="782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  <m:r>
                          <a:rPr lang="en-US" sz="1800" i="1">
                            <a:latin typeface="Cambria Math"/>
                          </a:rPr>
                          <m:t>0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496" name="TextBox 4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1613" y="1129268"/>
                  <a:ext cx="78258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3426851" y="4128866"/>
            <a:ext cx="5717150" cy="2500535"/>
            <a:chOff x="2588650" y="4128865"/>
            <a:chExt cx="5717150" cy="2500535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4626166" y="4655357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2" name="Group 191"/>
            <p:cNvGrpSpPr/>
            <p:nvPr/>
          </p:nvGrpSpPr>
          <p:grpSpPr>
            <a:xfrm>
              <a:off x="5838237" y="4128865"/>
              <a:ext cx="1724404" cy="676050"/>
              <a:chOff x="2111238" y="1476059"/>
              <a:chExt cx="1724404" cy="676050"/>
            </a:xfrm>
          </p:grpSpPr>
          <p:grpSp>
            <p:nvGrpSpPr>
              <p:cNvPr id="25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0" name="TextBox 259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0" name="TextBox 2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3" name="Group 192"/>
            <p:cNvGrpSpPr/>
            <p:nvPr/>
          </p:nvGrpSpPr>
          <p:grpSpPr>
            <a:xfrm>
              <a:off x="5871051" y="4636865"/>
              <a:ext cx="1167229" cy="1724341"/>
              <a:chOff x="1600200" y="3519182"/>
              <a:chExt cx="1167229" cy="1724341"/>
            </a:xfrm>
          </p:grpSpPr>
          <p:cxnSp>
            <p:nvCxnSpPr>
              <p:cNvPr id="249" name="Straight Connector 24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8" name="TextBox 257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8" name="TextBox 2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4" name="Group 193"/>
            <p:cNvGrpSpPr/>
            <p:nvPr/>
          </p:nvGrpSpPr>
          <p:grpSpPr>
            <a:xfrm>
              <a:off x="7395051" y="4636865"/>
              <a:ext cx="910749" cy="1724341"/>
              <a:chOff x="1600200" y="3519182"/>
              <a:chExt cx="910749" cy="1724341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8" name="TextBox 2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5" name="Group 194"/>
            <p:cNvGrpSpPr/>
            <p:nvPr/>
          </p:nvGrpSpPr>
          <p:grpSpPr>
            <a:xfrm>
              <a:off x="4161837" y="4650102"/>
              <a:ext cx="1066785" cy="1701308"/>
              <a:chOff x="5964546" y="1856430"/>
              <a:chExt cx="1066785" cy="1701308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35" name="Group 234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8" name="Oval 237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36" name="Straight Arrow Connector 235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4" name="TextBox 233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34" name="TextBox 2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7" name="Straight Connector 196"/>
            <p:cNvCxnSpPr/>
            <p:nvPr/>
          </p:nvCxnSpPr>
          <p:spPr>
            <a:xfrm flipH="1">
              <a:off x="3394060" y="6364110"/>
              <a:ext cx="15999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5015435" y="6351410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>
              <a:off x="7693054" y="465010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0" name="TextBox 199"/>
                <p:cNvSpPr txBox="1"/>
                <p:nvPr/>
              </p:nvSpPr>
              <p:spPr>
                <a:xfrm>
                  <a:off x="7643518" y="453526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200" name="TextBox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3518" y="4535265"/>
                  <a:ext cx="42966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1" name="Rectangle 200"/>
            <p:cNvSpPr/>
            <p:nvPr/>
          </p:nvSpPr>
          <p:spPr>
            <a:xfrm>
              <a:off x="3785379" y="4382865"/>
              <a:ext cx="986042" cy="22465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2588650" y="4522565"/>
              <a:ext cx="2516750" cy="1822420"/>
              <a:chOff x="1090319" y="1978247"/>
              <a:chExt cx="2516750" cy="1822420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1090319" y="2098867"/>
                <a:ext cx="1034010" cy="1701800"/>
                <a:chOff x="1318892" y="2003109"/>
                <a:chExt cx="1034010" cy="1701800"/>
              </a:xfrm>
            </p:grpSpPr>
            <p:grpSp>
              <p:nvGrpSpPr>
                <p:cNvPr id="215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220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221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16" name="TextBox 215"/>
                    <p:cNvSpPr txBox="1"/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50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216" name="TextBox 2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5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3865613" y="4216733"/>
                  <a:ext cx="782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25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613" y="4216733"/>
                  <a:ext cx="782587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2822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sp>
        <p:nvSpPr>
          <p:cNvPr id="400" name="Down Arrow 399"/>
          <p:cNvSpPr/>
          <p:nvPr/>
        </p:nvSpPr>
        <p:spPr>
          <a:xfrm>
            <a:off x="4191000" y="36576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828801" y="3657601"/>
            <a:ext cx="2027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Transform voltage source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3116317" y="1274829"/>
            <a:ext cx="2335171" cy="224653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3365173" y="1144380"/>
            <a:ext cx="5717150" cy="2238042"/>
            <a:chOff x="1828800" y="990600"/>
            <a:chExt cx="5717150" cy="2238042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3866316" y="1517092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2" name="Group 191"/>
            <p:cNvGrpSpPr/>
            <p:nvPr/>
          </p:nvGrpSpPr>
          <p:grpSpPr>
            <a:xfrm>
              <a:off x="5078387" y="990600"/>
              <a:ext cx="1724404" cy="676050"/>
              <a:chOff x="2111238" y="1476059"/>
              <a:chExt cx="1724404" cy="676050"/>
            </a:xfrm>
          </p:grpSpPr>
          <p:grpSp>
            <p:nvGrpSpPr>
              <p:cNvPr id="25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0" name="TextBox 259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0" name="TextBox 2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3" name="Group 192"/>
            <p:cNvGrpSpPr/>
            <p:nvPr/>
          </p:nvGrpSpPr>
          <p:grpSpPr>
            <a:xfrm>
              <a:off x="5111201" y="1498600"/>
              <a:ext cx="1167229" cy="1724341"/>
              <a:chOff x="1600200" y="3519182"/>
              <a:chExt cx="1167229" cy="1724341"/>
            </a:xfrm>
          </p:grpSpPr>
          <p:cxnSp>
            <p:nvCxnSpPr>
              <p:cNvPr id="249" name="Straight Connector 24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8" name="TextBox 257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58" name="TextBox 2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4" name="Group 193"/>
            <p:cNvGrpSpPr/>
            <p:nvPr/>
          </p:nvGrpSpPr>
          <p:grpSpPr>
            <a:xfrm>
              <a:off x="6635201" y="1498600"/>
              <a:ext cx="910749" cy="1724341"/>
              <a:chOff x="1600200" y="3519182"/>
              <a:chExt cx="910749" cy="1724341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8" name="TextBox 2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5" name="Group 194"/>
            <p:cNvGrpSpPr/>
            <p:nvPr/>
          </p:nvGrpSpPr>
          <p:grpSpPr>
            <a:xfrm>
              <a:off x="3401987" y="1511837"/>
              <a:ext cx="1066785" cy="1701308"/>
              <a:chOff x="5964546" y="1856430"/>
              <a:chExt cx="1066785" cy="1701308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35" name="Group 234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8" name="Oval 237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36" name="Straight Arrow Connector 235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4" name="TextBox 233"/>
                  <p:cNvSpPr txBox="1"/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34" name="TextBox 2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4546" y="2528582"/>
                    <a:ext cx="71269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7" name="Straight Connector 196"/>
            <p:cNvCxnSpPr/>
            <p:nvPr/>
          </p:nvCxnSpPr>
          <p:spPr>
            <a:xfrm flipH="1">
              <a:off x="2634210" y="3225845"/>
              <a:ext cx="15999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4255585" y="32131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>
              <a:off x="6933204" y="15118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0" name="TextBox 199"/>
                <p:cNvSpPr txBox="1"/>
                <p:nvPr/>
              </p:nvSpPr>
              <p:spPr>
                <a:xfrm>
                  <a:off x="6883668" y="13970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200" name="TextBox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668" y="1397000"/>
                  <a:ext cx="42966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2" name="Group 201"/>
            <p:cNvGrpSpPr/>
            <p:nvPr/>
          </p:nvGrpSpPr>
          <p:grpSpPr>
            <a:xfrm>
              <a:off x="1828800" y="1384300"/>
              <a:ext cx="2516750" cy="1822420"/>
              <a:chOff x="1090319" y="1978247"/>
              <a:chExt cx="2516750" cy="1822420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1090319" y="2098867"/>
                <a:ext cx="1034010" cy="1701800"/>
                <a:chOff x="1318892" y="2003109"/>
                <a:chExt cx="1034010" cy="1701800"/>
              </a:xfrm>
            </p:grpSpPr>
            <p:grpSp>
              <p:nvGrpSpPr>
                <p:cNvPr id="215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220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221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16" name="TextBox 215"/>
                    <p:cNvSpPr txBox="1"/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50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216" name="TextBox 2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8892" y="2648878"/>
                      <a:ext cx="650434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5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3105763" y="1078468"/>
                  <a:ext cx="782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25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5763" y="1078468"/>
                  <a:ext cx="782587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3200401" y="4205066"/>
            <a:ext cx="5869550" cy="2500535"/>
            <a:chOff x="1676400" y="4205065"/>
            <a:chExt cx="5869550" cy="2500535"/>
          </a:xfrm>
        </p:grpSpPr>
        <p:cxnSp>
          <p:nvCxnSpPr>
            <p:cNvPr id="167" name="Straight Connector 166"/>
            <p:cNvCxnSpPr/>
            <p:nvPr/>
          </p:nvCxnSpPr>
          <p:spPr>
            <a:xfrm flipV="1">
              <a:off x="4240172" y="4718857"/>
              <a:ext cx="1337469" cy="74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5078387" y="4205065"/>
              <a:ext cx="1724404" cy="676050"/>
              <a:chOff x="2111238" y="1476059"/>
              <a:chExt cx="1724404" cy="676050"/>
            </a:xfrm>
          </p:grpSpPr>
          <p:grpSp>
            <p:nvGrpSpPr>
              <p:cNvPr id="292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95" name="Straight Connector 294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4" name="TextBox 293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94" name="TextBox 2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9" name="Group 168"/>
            <p:cNvGrpSpPr/>
            <p:nvPr/>
          </p:nvGrpSpPr>
          <p:grpSpPr>
            <a:xfrm>
              <a:off x="5111201" y="4713065"/>
              <a:ext cx="1167229" cy="1724341"/>
              <a:chOff x="1600200" y="3519182"/>
              <a:chExt cx="1167229" cy="1724341"/>
            </a:xfrm>
          </p:grpSpPr>
          <p:cxnSp>
            <p:nvCxnSpPr>
              <p:cNvPr id="281" name="Straight Connector 280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90" name="TextBox 2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0" name="Group 169"/>
            <p:cNvGrpSpPr/>
            <p:nvPr/>
          </p:nvGrpSpPr>
          <p:grpSpPr>
            <a:xfrm>
              <a:off x="6635201" y="4713065"/>
              <a:ext cx="910749" cy="1724341"/>
              <a:chOff x="1600200" y="3519182"/>
              <a:chExt cx="910749" cy="1724341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0" name="TextBox 279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80" name="TextBox 2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1" name="Group 170"/>
            <p:cNvGrpSpPr/>
            <p:nvPr/>
          </p:nvGrpSpPr>
          <p:grpSpPr>
            <a:xfrm>
              <a:off x="4011572" y="4726302"/>
              <a:ext cx="1044523" cy="1701308"/>
              <a:chOff x="6574131" y="1856430"/>
              <a:chExt cx="1044523" cy="1701308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29" name="Group 228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Oval 231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30" name="Straight Arrow Connector 229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8" name="TextBox 227"/>
                  <p:cNvSpPr txBox="1"/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28" name="TextBox 2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73" name="Straight Connector 172"/>
            <p:cNvCxnSpPr/>
            <p:nvPr/>
          </p:nvCxnSpPr>
          <p:spPr>
            <a:xfrm>
              <a:off x="4255585" y="6427610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6933204" y="472630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6883668" y="461146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668" y="4611465"/>
                  <a:ext cx="42966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6" name="Rectangle 175"/>
            <p:cNvSpPr/>
            <p:nvPr/>
          </p:nvSpPr>
          <p:spPr>
            <a:xfrm>
              <a:off x="1676401" y="4459065"/>
              <a:ext cx="2035064" cy="22465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676400" y="4717481"/>
              <a:ext cx="2578100" cy="1727200"/>
              <a:chOff x="639821" y="4565081"/>
              <a:chExt cx="2578100" cy="1727200"/>
            </a:xfrm>
          </p:grpSpPr>
          <p:grpSp>
            <p:nvGrpSpPr>
              <p:cNvPr id="305" name="Group 304"/>
              <p:cNvGrpSpPr/>
              <p:nvPr/>
            </p:nvGrpSpPr>
            <p:grpSpPr>
              <a:xfrm>
                <a:off x="639821" y="4590973"/>
                <a:ext cx="1112779" cy="1701308"/>
                <a:chOff x="5918552" y="1856430"/>
                <a:chExt cx="1112779" cy="1701308"/>
              </a:xfrm>
            </p:grpSpPr>
            <p:grpSp>
              <p:nvGrpSpPr>
                <p:cNvPr id="335" name="Group 334"/>
                <p:cNvGrpSpPr/>
                <p:nvPr/>
              </p:nvGrpSpPr>
              <p:grpSpPr>
                <a:xfrm>
                  <a:off x="6574131" y="1856430"/>
                  <a:ext cx="457200" cy="1701308"/>
                  <a:chOff x="6232987" y="2795027"/>
                  <a:chExt cx="457200" cy="1701308"/>
                </a:xfrm>
              </p:grpSpPr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6232987" y="2795027"/>
                    <a:ext cx="457200" cy="1701308"/>
                    <a:chOff x="1659748" y="4318490"/>
                    <a:chExt cx="457200" cy="1701308"/>
                  </a:xfrm>
                </p:grpSpPr>
                <p:cxnSp>
                  <p:nvCxnSpPr>
                    <p:cNvPr id="339" name="Straight Connector 338"/>
                    <p:cNvCxnSpPr/>
                    <p:nvPr/>
                  </p:nvCxnSpPr>
                  <p:spPr>
                    <a:xfrm flipV="1">
                      <a:off x="1888348" y="4318490"/>
                      <a:ext cx="0" cy="1701308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0" name="Oval 339"/>
                    <p:cNvSpPr/>
                    <p:nvPr/>
                  </p:nvSpPr>
                  <p:spPr>
                    <a:xfrm>
                      <a:off x="1659748" y="4961679"/>
                      <a:ext cx="457200" cy="457200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338" name="Straight Arrow Connector 337"/>
                  <p:cNvCxnSpPr/>
                  <p:nvPr/>
                </p:nvCxnSpPr>
                <p:spPr>
                  <a:xfrm flipV="1">
                    <a:off x="6470754" y="3505200"/>
                    <a:ext cx="6246" cy="30480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6" name="TextBox 335"/>
                    <p:cNvSpPr txBox="1"/>
                    <p:nvPr/>
                  </p:nvSpPr>
                  <p:spPr>
                    <a:xfrm>
                      <a:off x="5918552" y="2528582"/>
                      <a:ext cx="71269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𝑚𝐴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336" name="TextBox 33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18552" y="2528582"/>
                      <a:ext cx="712695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06" name="Group 305"/>
              <p:cNvGrpSpPr/>
              <p:nvPr/>
            </p:nvGrpSpPr>
            <p:grpSpPr>
              <a:xfrm>
                <a:off x="1655821" y="4565081"/>
                <a:ext cx="942939" cy="1724341"/>
                <a:chOff x="955264" y="3519182"/>
                <a:chExt cx="942939" cy="1724341"/>
              </a:xfrm>
            </p:grpSpPr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1760663" y="4098041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flipV="1">
                  <a:off x="1623123" y="414461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flipH="1" flipV="1">
                  <a:off x="1611662" y="4237756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flipV="1">
                  <a:off x="1623123" y="4334780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flipH="1" flipV="1">
                  <a:off x="1611662" y="442792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flipV="1">
                  <a:off x="1600200" y="4521067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600200" y="4618091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flipV="1">
                  <a:off x="1760663" y="3519182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V="1">
                  <a:off x="1760663" y="4664663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4" name="TextBox 333"/>
                    <p:cNvSpPr txBox="1"/>
                    <p:nvPr/>
                  </p:nvSpPr>
                  <p:spPr>
                    <a:xfrm>
                      <a:off x="955264" y="4216650"/>
                      <a:ext cx="7825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25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𝑘</m:t>
                            </m:r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/>
                                <a:ea typeface="Cambria Math"/>
                              </a:rPr>
                              <m:t>Ω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334" name="TextBox 3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55264" y="4216650"/>
                      <a:ext cx="782587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15" name="Straight Connector 314"/>
              <p:cNvCxnSpPr/>
              <p:nvPr/>
            </p:nvCxnSpPr>
            <p:spPr>
              <a:xfrm>
                <a:off x="1506596" y="6282531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1506596" y="4580731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0384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02022" y="1221569"/>
            <a:ext cx="4138201" cy="2944365"/>
            <a:chOff x="1478021" y="1221568"/>
            <a:chExt cx="4138201" cy="2944365"/>
          </a:xfrm>
        </p:grpSpPr>
        <p:sp>
          <p:nvSpPr>
            <p:cNvPr id="400" name="Down Arrow 399"/>
            <p:cNvSpPr/>
            <p:nvPr/>
          </p:nvSpPr>
          <p:spPr>
            <a:xfrm>
              <a:off x="3603736" y="3581400"/>
              <a:ext cx="282464" cy="584533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78021" y="3505200"/>
              <a:ext cx="20271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Rearrange parallel elements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714982" y="1221568"/>
              <a:ext cx="3901240" cy="22465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04397" y="1124546"/>
            <a:ext cx="5869550" cy="2239616"/>
            <a:chOff x="1676400" y="990600"/>
            <a:chExt cx="5869550" cy="2239616"/>
          </a:xfrm>
        </p:grpSpPr>
        <p:cxnSp>
          <p:nvCxnSpPr>
            <p:cNvPr id="167" name="Straight Connector 166"/>
            <p:cNvCxnSpPr/>
            <p:nvPr/>
          </p:nvCxnSpPr>
          <p:spPr>
            <a:xfrm flipV="1">
              <a:off x="4240172" y="1504392"/>
              <a:ext cx="1337469" cy="74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5078387" y="990600"/>
              <a:ext cx="1724404" cy="676050"/>
              <a:chOff x="2111238" y="1476059"/>
              <a:chExt cx="1724404" cy="676050"/>
            </a:xfrm>
          </p:grpSpPr>
          <p:grpSp>
            <p:nvGrpSpPr>
              <p:cNvPr id="292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95" name="Straight Connector 294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4" name="TextBox 293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94" name="TextBox 2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9" name="Group 168"/>
            <p:cNvGrpSpPr/>
            <p:nvPr/>
          </p:nvGrpSpPr>
          <p:grpSpPr>
            <a:xfrm>
              <a:off x="5111201" y="1498600"/>
              <a:ext cx="1167229" cy="1724341"/>
              <a:chOff x="1600200" y="3519182"/>
              <a:chExt cx="1167229" cy="1724341"/>
            </a:xfrm>
          </p:grpSpPr>
          <p:cxnSp>
            <p:nvCxnSpPr>
              <p:cNvPr id="281" name="Straight Connector 280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90" name="TextBox 2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0" name="Group 169"/>
            <p:cNvGrpSpPr/>
            <p:nvPr/>
          </p:nvGrpSpPr>
          <p:grpSpPr>
            <a:xfrm>
              <a:off x="6635201" y="1498600"/>
              <a:ext cx="910749" cy="1724341"/>
              <a:chOff x="1600200" y="3519182"/>
              <a:chExt cx="910749" cy="1724341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0" name="TextBox 279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80" name="TextBox 2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1" name="Group 170"/>
            <p:cNvGrpSpPr/>
            <p:nvPr/>
          </p:nvGrpSpPr>
          <p:grpSpPr>
            <a:xfrm>
              <a:off x="4011572" y="1511837"/>
              <a:ext cx="1044523" cy="1701308"/>
              <a:chOff x="6574131" y="1856430"/>
              <a:chExt cx="1044523" cy="1701308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29" name="Group 228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Oval 231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30" name="Straight Arrow Connector 229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8" name="TextBox 227"/>
                  <p:cNvSpPr txBox="1"/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28" name="TextBox 2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73" name="Straight Connector 172"/>
            <p:cNvCxnSpPr/>
            <p:nvPr/>
          </p:nvCxnSpPr>
          <p:spPr>
            <a:xfrm>
              <a:off x="4255585" y="32131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6933204" y="15118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6883668" y="13970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668" y="1397000"/>
                  <a:ext cx="42966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1676400" y="1503016"/>
              <a:ext cx="2578100" cy="1727200"/>
              <a:chOff x="639821" y="4565081"/>
              <a:chExt cx="2578100" cy="1727200"/>
            </a:xfrm>
          </p:grpSpPr>
          <p:grpSp>
            <p:nvGrpSpPr>
              <p:cNvPr id="305" name="Group 304"/>
              <p:cNvGrpSpPr/>
              <p:nvPr/>
            </p:nvGrpSpPr>
            <p:grpSpPr>
              <a:xfrm>
                <a:off x="639821" y="4590973"/>
                <a:ext cx="1112779" cy="1701308"/>
                <a:chOff x="5918552" y="1856430"/>
                <a:chExt cx="1112779" cy="1701308"/>
              </a:xfrm>
            </p:grpSpPr>
            <p:grpSp>
              <p:nvGrpSpPr>
                <p:cNvPr id="335" name="Group 334"/>
                <p:cNvGrpSpPr/>
                <p:nvPr/>
              </p:nvGrpSpPr>
              <p:grpSpPr>
                <a:xfrm>
                  <a:off x="6574131" y="1856430"/>
                  <a:ext cx="457200" cy="1701308"/>
                  <a:chOff x="6232987" y="2795027"/>
                  <a:chExt cx="457200" cy="1701308"/>
                </a:xfrm>
              </p:grpSpPr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6232987" y="2795027"/>
                    <a:ext cx="457200" cy="1701308"/>
                    <a:chOff x="1659748" y="4318490"/>
                    <a:chExt cx="457200" cy="1701308"/>
                  </a:xfrm>
                </p:grpSpPr>
                <p:cxnSp>
                  <p:nvCxnSpPr>
                    <p:cNvPr id="339" name="Straight Connector 338"/>
                    <p:cNvCxnSpPr/>
                    <p:nvPr/>
                  </p:nvCxnSpPr>
                  <p:spPr>
                    <a:xfrm flipV="1">
                      <a:off x="1888348" y="4318490"/>
                      <a:ext cx="0" cy="1701308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0" name="Oval 339"/>
                    <p:cNvSpPr/>
                    <p:nvPr/>
                  </p:nvSpPr>
                  <p:spPr>
                    <a:xfrm>
                      <a:off x="1659748" y="4961679"/>
                      <a:ext cx="457200" cy="457200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338" name="Straight Arrow Connector 337"/>
                  <p:cNvCxnSpPr/>
                  <p:nvPr/>
                </p:nvCxnSpPr>
                <p:spPr>
                  <a:xfrm flipV="1">
                    <a:off x="6470754" y="3505200"/>
                    <a:ext cx="6246" cy="30480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6" name="TextBox 335"/>
                    <p:cNvSpPr txBox="1"/>
                    <p:nvPr/>
                  </p:nvSpPr>
                  <p:spPr>
                    <a:xfrm>
                      <a:off x="5918552" y="2528582"/>
                      <a:ext cx="71269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𝑚𝐴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336" name="TextBox 33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18552" y="2528582"/>
                      <a:ext cx="712695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06" name="Group 305"/>
              <p:cNvGrpSpPr/>
              <p:nvPr/>
            </p:nvGrpSpPr>
            <p:grpSpPr>
              <a:xfrm>
                <a:off x="1655821" y="4565081"/>
                <a:ext cx="942939" cy="1724341"/>
                <a:chOff x="955264" y="3519182"/>
                <a:chExt cx="942939" cy="1724341"/>
              </a:xfrm>
            </p:grpSpPr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1760663" y="4098041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flipV="1">
                  <a:off x="1623123" y="414461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flipH="1" flipV="1">
                  <a:off x="1611662" y="4237756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flipV="1">
                  <a:off x="1623123" y="4334780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flipH="1" flipV="1">
                  <a:off x="1611662" y="442792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flipV="1">
                  <a:off x="1600200" y="4521067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600200" y="4618091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flipV="1">
                  <a:off x="1760663" y="3519182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V="1">
                  <a:off x="1760663" y="4664663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4" name="TextBox 333"/>
                    <p:cNvSpPr txBox="1"/>
                    <p:nvPr/>
                  </p:nvSpPr>
                  <p:spPr>
                    <a:xfrm>
                      <a:off x="955264" y="4216650"/>
                      <a:ext cx="7825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25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𝑘</m:t>
                            </m:r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/>
                                <a:ea typeface="Cambria Math"/>
                              </a:rPr>
                              <m:t>Ω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334" name="TextBox 3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55264" y="4216650"/>
                      <a:ext cx="782587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15" name="Straight Connector 314"/>
              <p:cNvCxnSpPr/>
              <p:nvPr/>
            </p:nvCxnSpPr>
            <p:spPr>
              <a:xfrm>
                <a:off x="1506596" y="6282531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1506596" y="4580731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3124201" y="3976466"/>
            <a:ext cx="5869550" cy="2500535"/>
            <a:chOff x="1600200" y="3976465"/>
            <a:chExt cx="5869550" cy="2500535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4163972" y="4490257"/>
              <a:ext cx="1337469" cy="74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 143"/>
            <p:cNvGrpSpPr/>
            <p:nvPr/>
          </p:nvGrpSpPr>
          <p:grpSpPr>
            <a:xfrm>
              <a:off x="5002187" y="3976465"/>
              <a:ext cx="1724404" cy="676050"/>
              <a:chOff x="2111238" y="1476059"/>
              <a:chExt cx="1724404" cy="676050"/>
            </a:xfrm>
          </p:grpSpPr>
          <p:grpSp>
            <p:nvGrpSpPr>
              <p:cNvPr id="31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9" name="TextBox 318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19" name="TextBox 3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5" name="Group 144"/>
            <p:cNvGrpSpPr/>
            <p:nvPr/>
          </p:nvGrpSpPr>
          <p:grpSpPr>
            <a:xfrm>
              <a:off x="5035001" y="4484465"/>
              <a:ext cx="1167229" cy="1724341"/>
              <a:chOff x="1600200" y="3519182"/>
              <a:chExt cx="1167229" cy="1724341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4" name="TextBox 313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14" name="TextBox 3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6" name="Group 145"/>
            <p:cNvGrpSpPr/>
            <p:nvPr/>
          </p:nvGrpSpPr>
          <p:grpSpPr>
            <a:xfrm>
              <a:off x="6559001" y="4484465"/>
              <a:ext cx="910749" cy="1724341"/>
              <a:chOff x="1600200" y="3519182"/>
              <a:chExt cx="910749" cy="1724341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78" name="TextBox 27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78" name="TextBox 2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7" name="Group 146"/>
            <p:cNvGrpSpPr/>
            <p:nvPr/>
          </p:nvGrpSpPr>
          <p:grpSpPr>
            <a:xfrm>
              <a:off x="2911464" y="4497702"/>
              <a:ext cx="1044523" cy="1701308"/>
              <a:chOff x="6574131" y="1856430"/>
              <a:chExt cx="1044523" cy="1701308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7" name="Oval 186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85" name="Straight Arrow Connector 184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3" name="TextBox 182"/>
                  <p:cNvSpPr txBox="1"/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83" name="TextBox 1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8" name="Straight Connector 147"/>
            <p:cNvCxnSpPr/>
            <p:nvPr/>
          </p:nvCxnSpPr>
          <p:spPr>
            <a:xfrm>
              <a:off x="4179385" y="6199010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6857004" y="449770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TextBox 149"/>
                <p:cNvSpPr txBox="1"/>
                <p:nvPr/>
              </p:nvSpPr>
              <p:spPr>
                <a:xfrm>
                  <a:off x="6807468" y="438286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50" name="TextBox 1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7468" y="4382865"/>
                  <a:ext cx="42966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1" name="Rectangle 150"/>
            <p:cNvSpPr/>
            <p:nvPr/>
          </p:nvSpPr>
          <p:spPr>
            <a:xfrm>
              <a:off x="1600201" y="4230465"/>
              <a:ext cx="3901240" cy="224653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1600200" y="4514773"/>
              <a:ext cx="1112779" cy="1701308"/>
              <a:chOff x="5918552" y="1856430"/>
              <a:chExt cx="1112779" cy="1701308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178" name="Group 17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1" name="Oval 18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79" name="Straight Arrow Connector 17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77" name="TextBox 1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4" name="Group 153"/>
            <p:cNvGrpSpPr/>
            <p:nvPr/>
          </p:nvGrpSpPr>
          <p:grpSpPr>
            <a:xfrm>
              <a:off x="3781461" y="4488881"/>
              <a:ext cx="942939" cy="1724341"/>
              <a:chOff x="955264" y="3519182"/>
              <a:chExt cx="942939" cy="1724341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55" name="Straight Connector 154"/>
            <p:cNvCxnSpPr/>
            <p:nvPr/>
          </p:nvCxnSpPr>
          <p:spPr>
            <a:xfrm>
              <a:off x="2466975" y="6206331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466975" y="4504531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2679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sp>
        <p:nvSpPr>
          <p:cNvPr id="400" name="Down Arrow 399"/>
          <p:cNvSpPr/>
          <p:nvPr/>
        </p:nvSpPr>
        <p:spPr>
          <a:xfrm>
            <a:off x="4191000" y="35814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981201" y="3505200"/>
            <a:ext cx="2027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Combine parallel current sources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635509" y="1286389"/>
            <a:ext cx="1447800" cy="211215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3141832" y="1119815"/>
            <a:ext cx="5869550" cy="2239616"/>
            <a:chOff x="1600200" y="986645"/>
            <a:chExt cx="5869550" cy="2239616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4163972" y="1500437"/>
              <a:ext cx="1337469" cy="74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 143"/>
            <p:cNvGrpSpPr/>
            <p:nvPr/>
          </p:nvGrpSpPr>
          <p:grpSpPr>
            <a:xfrm>
              <a:off x="5002187" y="986645"/>
              <a:ext cx="1724404" cy="676050"/>
              <a:chOff x="2111238" y="1476059"/>
              <a:chExt cx="1724404" cy="676050"/>
            </a:xfrm>
          </p:grpSpPr>
          <p:grpSp>
            <p:nvGrpSpPr>
              <p:cNvPr id="316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9" name="TextBox 318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19" name="TextBox 3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5" name="Group 144"/>
            <p:cNvGrpSpPr/>
            <p:nvPr/>
          </p:nvGrpSpPr>
          <p:grpSpPr>
            <a:xfrm>
              <a:off x="5035001" y="1494645"/>
              <a:ext cx="1167229" cy="1724341"/>
              <a:chOff x="1600200" y="3519182"/>
              <a:chExt cx="1167229" cy="1724341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4" name="TextBox 313"/>
                  <p:cNvSpPr txBox="1"/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100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14" name="TextBox 3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91082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6" name="Group 145"/>
            <p:cNvGrpSpPr/>
            <p:nvPr/>
          </p:nvGrpSpPr>
          <p:grpSpPr>
            <a:xfrm>
              <a:off x="6559001" y="1494645"/>
              <a:ext cx="910749" cy="1724341"/>
              <a:chOff x="1600200" y="3519182"/>
              <a:chExt cx="910749" cy="1724341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78" name="TextBox 27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78" name="TextBox 2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7" name="Group 146"/>
            <p:cNvGrpSpPr/>
            <p:nvPr/>
          </p:nvGrpSpPr>
          <p:grpSpPr>
            <a:xfrm>
              <a:off x="2911464" y="1507882"/>
              <a:ext cx="1044523" cy="1701308"/>
              <a:chOff x="6574131" y="1856430"/>
              <a:chExt cx="1044523" cy="1701308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7" name="Oval 186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85" name="Straight Arrow Connector 184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3" name="TextBox 182"/>
                  <p:cNvSpPr txBox="1"/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83" name="TextBox 1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5959" y="2528582"/>
                    <a:ext cx="71269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8" name="Straight Connector 147"/>
            <p:cNvCxnSpPr/>
            <p:nvPr/>
          </p:nvCxnSpPr>
          <p:spPr>
            <a:xfrm>
              <a:off x="4179385" y="3209190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6857004" y="150788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TextBox 149"/>
                <p:cNvSpPr txBox="1"/>
                <p:nvPr/>
              </p:nvSpPr>
              <p:spPr>
                <a:xfrm>
                  <a:off x="6807468" y="139304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50" name="TextBox 1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7468" y="1393045"/>
                  <a:ext cx="42966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" name="Group 152"/>
            <p:cNvGrpSpPr/>
            <p:nvPr/>
          </p:nvGrpSpPr>
          <p:grpSpPr>
            <a:xfrm>
              <a:off x="1600200" y="1524953"/>
              <a:ext cx="1112779" cy="1701308"/>
              <a:chOff x="5918552" y="1856430"/>
              <a:chExt cx="1112779" cy="1701308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178" name="Group 17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1" name="Oval 18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79" name="Straight Arrow Connector 17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77" name="TextBox 1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4" name="Group 153"/>
            <p:cNvGrpSpPr/>
            <p:nvPr/>
          </p:nvGrpSpPr>
          <p:grpSpPr>
            <a:xfrm>
              <a:off x="3781461" y="1499061"/>
              <a:ext cx="942939" cy="1724341"/>
              <a:chOff x="955264" y="3519182"/>
              <a:chExt cx="942939" cy="1724341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55" name="Straight Connector 154"/>
            <p:cNvCxnSpPr/>
            <p:nvPr/>
          </p:nvCxnSpPr>
          <p:spPr>
            <a:xfrm>
              <a:off x="2466975" y="3216511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466975" y="1514711"/>
              <a:ext cx="17113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/>
          <p:cNvSpPr/>
          <p:nvPr/>
        </p:nvSpPr>
        <p:spPr>
          <a:xfrm>
            <a:off x="5782743" y="1249236"/>
            <a:ext cx="1307015" cy="211215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1" name="Down Arrow 140"/>
          <p:cNvSpPr/>
          <p:nvPr/>
        </p:nvSpPr>
        <p:spPr>
          <a:xfrm>
            <a:off x="6270736" y="35814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TextBox 141"/>
          <p:cNvSpPr txBox="1"/>
          <p:nvPr/>
        </p:nvSpPr>
        <p:spPr>
          <a:xfrm>
            <a:off x="6705601" y="3581401"/>
            <a:ext cx="286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Combine parallel resistors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962400" y="4034646"/>
            <a:ext cx="4696329" cy="2442355"/>
            <a:chOff x="2773421" y="4034645"/>
            <a:chExt cx="4696329" cy="2442355"/>
          </a:xfrm>
        </p:grpSpPr>
        <p:cxnSp>
          <p:nvCxnSpPr>
            <p:cNvPr id="191" name="Straight Connector 190"/>
            <p:cNvCxnSpPr/>
            <p:nvPr/>
          </p:nvCxnSpPr>
          <p:spPr>
            <a:xfrm flipV="1">
              <a:off x="4163972" y="4548437"/>
              <a:ext cx="1337469" cy="744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2" name="Group 191"/>
            <p:cNvGrpSpPr/>
            <p:nvPr/>
          </p:nvGrpSpPr>
          <p:grpSpPr>
            <a:xfrm>
              <a:off x="5002187" y="4034645"/>
              <a:ext cx="1724404" cy="676050"/>
              <a:chOff x="2111238" y="1476059"/>
              <a:chExt cx="1724404" cy="676050"/>
            </a:xfrm>
          </p:grpSpPr>
          <p:grpSp>
            <p:nvGrpSpPr>
              <p:cNvPr id="25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0" name="TextBox 259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0" name="TextBox 2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4" name="Group 193"/>
            <p:cNvGrpSpPr/>
            <p:nvPr/>
          </p:nvGrpSpPr>
          <p:grpSpPr>
            <a:xfrm>
              <a:off x="6559001" y="4542645"/>
              <a:ext cx="910749" cy="1724341"/>
              <a:chOff x="1600200" y="3519182"/>
              <a:chExt cx="910749" cy="1724341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8" name="TextBox 2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7" name="Straight Connector 196"/>
            <p:cNvCxnSpPr/>
            <p:nvPr/>
          </p:nvCxnSpPr>
          <p:spPr>
            <a:xfrm>
              <a:off x="4179385" y="6257190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>
              <a:off x="6857004" y="455588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9" name="TextBox 198"/>
                <p:cNvSpPr txBox="1"/>
                <p:nvPr/>
              </p:nvSpPr>
              <p:spPr>
                <a:xfrm>
                  <a:off x="6807468" y="444104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99" name="TextBox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7468" y="4441045"/>
                  <a:ext cx="42966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0" name="Rectangle 199"/>
            <p:cNvSpPr/>
            <p:nvPr/>
          </p:nvSpPr>
          <p:spPr>
            <a:xfrm>
              <a:off x="2808232" y="4364845"/>
              <a:ext cx="1230368" cy="211215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2773421" y="4572953"/>
              <a:ext cx="1112779" cy="1701308"/>
              <a:chOff x="5918552" y="1856430"/>
              <a:chExt cx="1112779" cy="1701308"/>
            </a:xfrm>
          </p:grpSpPr>
          <p:grpSp>
            <p:nvGrpSpPr>
              <p:cNvPr id="216" name="Group 215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1" name="Oval 22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19" name="Straight Arrow Connector 21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7" name="TextBox 216"/>
                  <p:cNvSpPr txBox="1"/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6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17" name="TextBox 2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2" name="Group 201"/>
            <p:cNvGrpSpPr/>
            <p:nvPr/>
          </p:nvGrpSpPr>
          <p:grpSpPr>
            <a:xfrm>
              <a:off x="4162461" y="4547061"/>
              <a:ext cx="942939" cy="1724341"/>
              <a:chOff x="955264" y="3519182"/>
              <a:chExt cx="942939" cy="1724341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5" name="TextBox 214"/>
                  <p:cNvSpPr txBox="1"/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5" name="TextBox 2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03" name="Straight Connector 202"/>
            <p:cNvCxnSpPr/>
            <p:nvPr/>
          </p:nvCxnSpPr>
          <p:spPr>
            <a:xfrm>
              <a:off x="3657600" y="6264511"/>
              <a:ext cx="520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657600" y="4561137"/>
              <a:ext cx="520700" cy="15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ectangle 204"/>
            <p:cNvSpPr/>
            <p:nvPr/>
          </p:nvSpPr>
          <p:spPr>
            <a:xfrm>
              <a:off x="4437859" y="4360890"/>
              <a:ext cx="1048540" cy="211215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96062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p:sp>
        <p:nvSpPr>
          <p:cNvPr id="400" name="Down Arrow 399"/>
          <p:cNvSpPr/>
          <p:nvPr/>
        </p:nvSpPr>
        <p:spPr>
          <a:xfrm>
            <a:off x="4648200" y="3581401"/>
            <a:ext cx="282464" cy="58453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676400" y="3669269"/>
            <a:ext cx="288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Transform current source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3345660" y="1347592"/>
            <a:ext cx="2484038" cy="211215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3352800" y="1066800"/>
            <a:ext cx="4696329" cy="2239616"/>
            <a:chOff x="1828800" y="1066800"/>
            <a:chExt cx="4696329" cy="223961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057566" y="1066800"/>
              <a:ext cx="1724404" cy="676050"/>
              <a:chOff x="2111238" y="1476059"/>
              <a:chExt cx="1724404" cy="676050"/>
            </a:xfrm>
          </p:grpSpPr>
          <p:grpSp>
            <p:nvGrpSpPr>
              <p:cNvPr id="25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0" name="TextBox 259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60" name="TextBox 2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4" name="Group 193"/>
            <p:cNvGrpSpPr/>
            <p:nvPr/>
          </p:nvGrpSpPr>
          <p:grpSpPr>
            <a:xfrm>
              <a:off x="5614380" y="1574800"/>
              <a:ext cx="910749" cy="1724341"/>
              <a:chOff x="1600200" y="3519182"/>
              <a:chExt cx="910749" cy="1724341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48" name="TextBox 2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7" name="Straight Connector 196"/>
            <p:cNvCxnSpPr/>
            <p:nvPr/>
          </p:nvCxnSpPr>
          <p:spPr>
            <a:xfrm>
              <a:off x="3234764" y="3289345"/>
              <a:ext cx="2547191" cy="154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>
              <a:off x="5912383" y="1588037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9" name="TextBox 198"/>
                <p:cNvSpPr txBox="1"/>
                <p:nvPr/>
              </p:nvSpPr>
              <p:spPr>
                <a:xfrm>
                  <a:off x="5862847" y="1473200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99" name="TextBox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2847" y="1473200"/>
                  <a:ext cx="42966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1" name="Group 200"/>
            <p:cNvGrpSpPr/>
            <p:nvPr/>
          </p:nvGrpSpPr>
          <p:grpSpPr>
            <a:xfrm>
              <a:off x="1828800" y="1605108"/>
              <a:ext cx="1112779" cy="1701308"/>
              <a:chOff x="5918552" y="1856430"/>
              <a:chExt cx="1112779" cy="1701308"/>
            </a:xfrm>
          </p:grpSpPr>
          <p:grpSp>
            <p:nvGrpSpPr>
              <p:cNvPr id="216" name="Group 215"/>
              <p:cNvGrpSpPr/>
              <p:nvPr/>
            </p:nvGrpSpPr>
            <p:grpSpPr>
              <a:xfrm>
                <a:off x="6574131" y="1856430"/>
                <a:ext cx="457200" cy="1701308"/>
                <a:chOff x="6232987" y="2795027"/>
                <a:chExt cx="457200" cy="1701308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6232987" y="2795027"/>
                  <a:ext cx="457200" cy="1701308"/>
                  <a:chOff x="1659748" y="4318490"/>
                  <a:chExt cx="457200" cy="1701308"/>
                </a:xfrm>
              </p:grpSpPr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1888348" y="4318490"/>
                    <a:ext cx="0" cy="170130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1" name="Oval 220"/>
                  <p:cNvSpPr/>
                  <p:nvPr/>
                </p:nvSpPr>
                <p:spPr>
                  <a:xfrm>
                    <a:off x="1659748" y="4961679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219" name="Straight Arrow Connector 218"/>
                <p:cNvCxnSpPr/>
                <p:nvPr/>
              </p:nvCxnSpPr>
              <p:spPr>
                <a:xfrm flipV="1">
                  <a:off x="6470754" y="3505200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7" name="TextBox 216"/>
                  <p:cNvSpPr txBox="1"/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6</m:t>
                          </m:r>
                          <m:r>
                            <a:rPr lang="en-US" sz="1800" i="1">
                              <a:latin typeface="Cambria Math"/>
                            </a:rPr>
                            <m:t>𝑚𝐴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17" name="TextBox 2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8552" y="2528582"/>
                    <a:ext cx="71269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2" name="Group 201"/>
            <p:cNvGrpSpPr/>
            <p:nvPr/>
          </p:nvGrpSpPr>
          <p:grpSpPr>
            <a:xfrm>
              <a:off x="3217840" y="1579216"/>
              <a:ext cx="942939" cy="1724341"/>
              <a:chOff x="955264" y="3519182"/>
              <a:chExt cx="942939" cy="1724341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5" name="TextBox 214"/>
                  <p:cNvSpPr txBox="1"/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5" name="TextBox 2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5264" y="4216650"/>
                    <a:ext cx="78258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03" name="Straight Connector 202"/>
            <p:cNvCxnSpPr/>
            <p:nvPr/>
          </p:nvCxnSpPr>
          <p:spPr>
            <a:xfrm>
              <a:off x="2712979" y="3296666"/>
              <a:ext cx="520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V="1">
              <a:off x="2712979" y="1588037"/>
              <a:ext cx="1379030" cy="52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971800" y="4034646"/>
            <a:ext cx="5077329" cy="2442355"/>
            <a:chOff x="2057400" y="4034645"/>
            <a:chExt cx="5077329" cy="2442355"/>
          </a:xfrm>
        </p:grpSpPr>
        <p:grpSp>
          <p:nvGrpSpPr>
            <p:cNvPr id="249" name="Group 248"/>
            <p:cNvGrpSpPr/>
            <p:nvPr/>
          </p:nvGrpSpPr>
          <p:grpSpPr>
            <a:xfrm>
              <a:off x="4667166" y="4034645"/>
              <a:ext cx="1724404" cy="676050"/>
              <a:chOff x="2111238" y="1476059"/>
              <a:chExt cx="1724404" cy="676050"/>
            </a:xfrm>
          </p:grpSpPr>
          <p:grpSp>
            <p:nvGrpSpPr>
              <p:cNvPr id="30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03" name="Straight Connector 30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15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02" name="TextBox 30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782587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2" name="Group 251"/>
            <p:cNvGrpSpPr/>
            <p:nvPr/>
          </p:nvGrpSpPr>
          <p:grpSpPr>
            <a:xfrm>
              <a:off x="6223980" y="4542645"/>
              <a:ext cx="910749" cy="1724341"/>
              <a:chOff x="1600200" y="3519182"/>
              <a:chExt cx="910749" cy="1724341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>
                <a:off x="1760663" y="4098041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V="1">
                <a:off x="1623123" y="414461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flipH="1" flipV="1">
                <a:off x="1611662" y="4237756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V="1">
                <a:off x="1623123" y="4334780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flipH="1" flipV="1">
                <a:off x="1611662" y="4427923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V="1">
                <a:off x="1600200" y="4521067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600200" y="4618091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V="1">
                <a:off x="1760663" y="3519182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V="1">
                <a:off x="1760663" y="4664663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0" name="TextBox 299"/>
                  <p:cNvSpPr txBox="1"/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300" name="TextBox 2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6603" y="4216650"/>
                    <a:ext cx="65434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53" name="Straight Connector 252"/>
            <p:cNvCxnSpPr/>
            <p:nvPr/>
          </p:nvCxnSpPr>
          <p:spPr>
            <a:xfrm>
              <a:off x="2974960" y="6266986"/>
              <a:ext cx="3416595" cy="570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>
              <a:off x="6521983" y="4555882"/>
              <a:ext cx="0" cy="4947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5" name="TextBox 254"/>
                <p:cNvSpPr txBox="1"/>
                <p:nvPr/>
              </p:nvSpPr>
              <p:spPr>
                <a:xfrm>
                  <a:off x="6472447" y="4441045"/>
                  <a:ext cx="429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255" name="TextBox 2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2447" y="4441045"/>
                  <a:ext cx="42966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6" name="Rectangle 255"/>
            <p:cNvSpPr/>
            <p:nvPr/>
          </p:nvSpPr>
          <p:spPr>
            <a:xfrm>
              <a:off x="2473211" y="4364845"/>
              <a:ext cx="2484038" cy="2112155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329" name="Group 328"/>
            <p:cNvGrpSpPr/>
            <p:nvPr/>
          </p:nvGrpSpPr>
          <p:grpSpPr>
            <a:xfrm>
              <a:off x="2057400" y="4406900"/>
              <a:ext cx="2628900" cy="1822420"/>
              <a:chOff x="978169" y="1978247"/>
              <a:chExt cx="2628900" cy="1822420"/>
            </a:xfrm>
          </p:grpSpPr>
          <p:grpSp>
            <p:nvGrpSpPr>
              <p:cNvPr id="330" name="Group 329"/>
              <p:cNvGrpSpPr/>
              <p:nvPr/>
            </p:nvGrpSpPr>
            <p:grpSpPr>
              <a:xfrm>
                <a:off x="978169" y="2098867"/>
                <a:ext cx="1146160" cy="1701800"/>
                <a:chOff x="1206742" y="2003109"/>
                <a:chExt cx="1146160" cy="1701800"/>
              </a:xfrm>
            </p:grpSpPr>
            <p:grpSp>
              <p:nvGrpSpPr>
                <p:cNvPr id="343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345" name="Straight Connector 344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4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347" name="Oval 346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348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349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44" name="TextBox 343"/>
                    <p:cNvSpPr txBox="1"/>
                    <p:nvPr/>
                  </p:nvSpPr>
                  <p:spPr>
                    <a:xfrm>
                      <a:off x="1206742" y="2648878"/>
                      <a:ext cx="77867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120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344" name="TextBox 34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06742" y="2648878"/>
                      <a:ext cx="778675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31" name="Group 140"/>
              <p:cNvGrpSpPr>
                <a:grpSpLocks/>
              </p:cNvGrpSpPr>
              <p:nvPr/>
            </p:nvGrpSpPr>
            <p:grpSpPr bwMode="auto">
              <a:xfrm rot="16200000">
                <a:off x="2595865" y="126504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0" name="TextBox 349"/>
                <p:cNvSpPr txBox="1"/>
                <p:nvPr/>
              </p:nvSpPr>
              <p:spPr>
                <a:xfrm>
                  <a:off x="3429000" y="4050268"/>
                  <a:ext cx="782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20</m:t>
                        </m:r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350" name="TextBox 3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000" y="4050268"/>
                  <a:ext cx="782587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305800" y="5026069"/>
                <a:ext cx="1981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120</m:t>
                          </m:r>
                          <m:r>
                            <a:rPr lang="en-US" sz="1800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40</m:t>
                          </m:r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Ω</m:t>
                          </m:r>
                        </m:den>
                      </m:f>
                      <m:r>
                        <a:rPr lang="en-US" sz="1800" i="1">
                          <a:latin typeface="Cambria Math"/>
                        </a:rPr>
                        <m:t>=3</m:t>
                      </m:r>
                      <m:r>
                        <a:rPr lang="en-US" sz="1800" i="1"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5026069"/>
                <a:ext cx="1981200" cy="612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75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2578-C7A5-46CD-BCF9-39F29C1C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Topics for Exam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5DE26-6169-43CE-8EAA-C7CFBA73E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5867400" cy="5196840"/>
          </a:xfrm>
        </p:spPr>
        <p:txBody>
          <a:bodyPr/>
          <a:lstStyle/>
          <a:p>
            <a:r>
              <a:rPr lang="en-US" dirty="0"/>
              <a:t>Voltage, current, and resistance</a:t>
            </a:r>
          </a:p>
          <a:p>
            <a:r>
              <a:rPr lang="en-US" dirty="0"/>
              <a:t>Ohm’s law, KVL, KCL</a:t>
            </a:r>
          </a:p>
          <a:p>
            <a:r>
              <a:rPr lang="en-US" dirty="0"/>
              <a:t>Power and sources</a:t>
            </a:r>
          </a:p>
          <a:p>
            <a:r>
              <a:rPr lang="en-US" dirty="0"/>
              <a:t>Open, short, parallel, series</a:t>
            </a:r>
          </a:p>
          <a:p>
            <a:r>
              <a:rPr lang="en-US" dirty="0"/>
              <a:t>Voltage dividers, current dividers</a:t>
            </a:r>
          </a:p>
          <a:p>
            <a:r>
              <a:rPr lang="en-US" dirty="0"/>
              <a:t>Wye-delta transformation</a:t>
            </a:r>
          </a:p>
          <a:p>
            <a:r>
              <a:rPr lang="en-US" dirty="0"/>
              <a:t>Node-voltage circuit analysis method</a:t>
            </a:r>
          </a:p>
          <a:p>
            <a:r>
              <a:rPr lang="en-US" dirty="0"/>
              <a:t>Mesh-current circuit analysis method</a:t>
            </a:r>
          </a:p>
          <a:p>
            <a:r>
              <a:rPr lang="en-US" dirty="0"/>
              <a:t>Superposition</a:t>
            </a:r>
          </a:p>
          <a:p>
            <a:r>
              <a:rPr lang="en-US" dirty="0"/>
              <a:t>Thevenin and Norton equivalents</a:t>
            </a:r>
          </a:p>
          <a:p>
            <a:r>
              <a:rPr lang="en-US" dirty="0"/>
              <a:t>Source transformations</a:t>
            </a:r>
          </a:p>
          <a:p>
            <a:r>
              <a:rPr lang="en-US" dirty="0"/>
              <a:t>Maximum power transfer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C55091-17BA-473D-9A09-8BC65B540D0E}"/>
              </a:ext>
            </a:extLst>
          </p:cNvPr>
          <p:cNvSpPr txBox="1"/>
          <p:nvPr/>
        </p:nvSpPr>
        <p:spPr>
          <a:xfrm>
            <a:off x="6324600" y="1770310"/>
            <a:ext cx="5181599" cy="4216539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j-lt"/>
              </a:rPr>
              <a:t>Exam 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Feb 16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, 2022 at 4pm in class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75 minutes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Covers anything through today’s class, including problem solving and conceptual material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You may have one handwritten 8.5”x11” </a:t>
            </a:r>
            <a:r>
              <a:rPr lang="en-US" sz="2000" dirty="0" err="1">
                <a:latin typeface="+mj-lt"/>
              </a:rPr>
              <a:t>notesheet</a:t>
            </a:r>
            <a:r>
              <a:rPr lang="en-US" sz="2000" dirty="0">
                <a:latin typeface="+mj-lt"/>
              </a:rPr>
              <a:t> front and back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Aggie Honor Code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Next class, Feb 9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, is a review class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Monday, Feb 14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, is new material that won’t be on Exam 1</a:t>
            </a:r>
          </a:p>
        </p:txBody>
      </p:sp>
    </p:spTree>
    <p:extLst>
      <p:ext uri="{BB962C8B-B14F-4D97-AF65-F5344CB8AC3E}">
        <p14:creationId xmlns:p14="http://schemas.microsoft.com/office/powerpoint/2010/main" val="2682477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9682CFC-15A2-433A-ABF7-F7F01FE86F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Before we present some examples, it is worth mentioning that we </a:t>
                </a:r>
                <a:r>
                  <a:rPr lang="en-US" b="1" dirty="0">
                    <a:solidFill>
                      <a:srgbClr val="C00000"/>
                    </a:solidFill>
                  </a:rPr>
                  <a:t>DO NOT</a:t>
                </a:r>
                <a:r>
                  <a:rPr lang="en-US" dirty="0"/>
                  <a:t> use source transformations on the following circuits.  </a:t>
                </a:r>
                <a:r>
                  <a:rPr lang="en-US" b="1" dirty="0">
                    <a:solidFill>
                      <a:srgbClr val="4274B0"/>
                    </a:solidFill>
                  </a:rPr>
                  <a:t>WHY NOT?</a:t>
                </a: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endParaRPr lang="en-US" b="1" dirty="0">
                  <a:solidFill>
                    <a:srgbClr val="4274B0"/>
                  </a:solidFill>
                </a:endParaRPr>
              </a:p>
              <a:p>
                <a:r>
                  <a:rPr lang="en-US" b="1" dirty="0">
                    <a:solidFill>
                      <a:srgbClr val="4274B0"/>
                    </a:solidFill>
                  </a:rPr>
                  <a:t>Q:  </a:t>
                </a:r>
                <a:r>
                  <a:rPr lang="en-US" dirty="0"/>
                  <a:t>What can we do with the above circuits to simplify them?  </a:t>
                </a:r>
                <a:r>
                  <a:rPr lang="en-US" b="1" dirty="0">
                    <a:solidFill>
                      <a:srgbClr val="4274B0"/>
                    </a:solidFill>
                  </a:rPr>
                  <a:t>Hint: </a:t>
                </a:r>
                <a:r>
                  <a:rPr lang="en-US" dirty="0"/>
                  <a:t>What role does the resistor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/>
                  <a:t> play in each circuit above?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9682CFC-15A2-433A-ABF7-F7F01FE86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Group 103"/>
          <p:cNvGrpSpPr/>
          <p:nvPr/>
        </p:nvGrpSpPr>
        <p:grpSpPr>
          <a:xfrm>
            <a:off x="6891354" y="2784667"/>
            <a:ext cx="805410" cy="1701800"/>
            <a:chOff x="1547492" y="2003109"/>
            <a:chExt cx="805410" cy="1701800"/>
          </a:xfrm>
        </p:grpSpPr>
        <p:grpSp>
          <p:nvGrpSpPr>
            <p:cNvPr id="124" name="Group 54"/>
            <p:cNvGrpSpPr>
              <a:grpSpLocks/>
            </p:cNvGrpSpPr>
            <p:nvPr/>
          </p:nvGrpSpPr>
          <p:grpSpPr bwMode="auto">
            <a:xfrm>
              <a:off x="1895702" y="2003109"/>
              <a:ext cx="457200" cy="1701800"/>
              <a:chOff x="2870970" y="2690727"/>
              <a:chExt cx="457183" cy="1701799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flipV="1">
                <a:off x="3099561" y="2690727"/>
                <a:ext cx="0" cy="170179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98"/>
              <p:cNvGrpSpPr>
                <a:grpSpLocks/>
              </p:cNvGrpSpPr>
              <p:nvPr/>
            </p:nvGrpSpPr>
            <p:grpSpPr bwMode="auto">
              <a:xfrm>
                <a:off x="2870970" y="3301187"/>
                <a:ext cx="457183" cy="480153"/>
                <a:chOff x="991181" y="2834859"/>
                <a:chExt cx="457183" cy="48015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991181" y="2859399"/>
                  <a:ext cx="457183" cy="455613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800"/>
                </a:p>
              </p:txBody>
            </p:sp>
            <p:sp>
              <p:nvSpPr>
                <p:cNvPr id="129" name="TextBox 10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1449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</p:txBody>
            </p:sp>
            <p:sp>
              <p:nvSpPr>
                <p:cNvPr id="130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/>
                    <a:t>_</a:t>
                  </a: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" name="TextBox 124"/>
                <p:cNvSpPr txBox="1"/>
                <p:nvPr/>
              </p:nvSpPr>
              <p:spPr>
                <a:xfrm>
                  <a:off x="1547492" y="2648878"/>
                  <a:ext cx="4272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492" y="2648878"/>
                  <a:ext cx="42729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Group 104"/>
          <p:cNvGrpSpPr/>
          <p:nvPr/>
        </p:nvGrpSpPr>
        <p:grpSpPr>
          <a:xfrm>
            <a:off x="2925946" y="2286000"/>
            <a:ext cx="1724404" cy="676050"/>
            <a:chOff x="2111238" y="1476059"/>
            <a:chExt cx="1724404" cy="676050"/>
          </a:xfrm>
        </p:grpSpPr>
        <p:grpSp>
          <p:nvGrpSpPr>
            <p:cNvPr id="113" name="Group 140"/>
            <p:cNvGrpSpPr>
              <a:grpSpLocks/>
            </p:cNvGrpSpPr>
            <p:nvPr/>
          </p:nvGrpSpPr>
          <p:grpSpPr bwMode="auto">
            <a:xfrm rot="16200000">
              <a:off x="2824438" y="1140906"/>
              <a:ext cx="298003" cy="1724404"/>
              <a:chOff x="4384898" y="2541687"/>
              <a:chExt cx="298003" cy="1724341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4545568" y="3686597"/>
                <a:ext cx="0" cy="5794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TextBox 113"/>
                <p:cNvSpPr txBox="1"/>
                <p:nvPr/>
              </p:nvSpPr>
              <p:spPr>
                <a:xfrm>
                  <a:off x="2801393" y="1476059"/>
                  <a:ext cx="3965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𝑅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1393" y="1476059"/>
                  <a:ext cx="39658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6" name="Oval 105"/>
          <p:cNvSpPr/>
          <p:nvPr/>
        </p:nvSpPr>
        <p:spPr>
          <a:xfrm>
            <a:off x="4624708" y="2758851"/>
            <a:ext cx="76200" cy="801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" name="TextBox 106"/>
          <p:cNvSpPr txBox="1"/>
          <p:nvPr/>
        </p:nvSpPr>
        <p:spPr>
          <a:xfrm>
            <a:off x="4508500" y="24384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939010" y="4127500"/>
            <a:ext cx="1909580" cy="400619"/>
            <a:chOff x="1415010" y="4127500"/>
            <a:chExt cx="1909580" cy="400619"/>
          </a:xfrm>
        </p:grpSpPr>
        <p:grpSp>
          <p:nvGrpSpPr>
            <p:cNvPr id="109" name="Group 108"/>
            <p:cNvGrpSpPr/>
            <p:nvPr/>
          </p:nvGrpSpPr>
          <p:grpSpPr>
            <a:xfrm>
              <a:off x="1415010" y="4447950"/>
              <a:ext cx="1787298" cy="80169"/>
              <a:chOff x="2124302" y="4686300"/>
              <a:chExt cx="1787298" cy="80169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2124302" y="4724400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Oval 111"/>
              <p:cNvSpPr/>
              <p:nvPr/>
            </p:nvSpPr>
            <p:spPr>
              <a:xfrm>
                <a:off x="3835400" y="468630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024508" y="41275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98700" y="2794492"/>
            <a:ext cx="838200" cy="1701308"/>
            <a:chOff x="6193131" y="1856430"/>
            <a:chExt cx="838200" cy="1701308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74131" y="1856430"/>
              <a:ext cx="457200" cy="1701308"/>
              <a:chOff x="6232987" y="2795027"/>
              <a:chExt cx="457200" cy="1701308"/>
            </a:xfrm>
          </p:grpSpPr>
          <p:grpSp>
            <p:nvGrpSpPr>
              <p:cNvPr id="156" name="Group 155"/>
              <p:cNvGrpSpPr/>
              <p:nvPr/>
            </p:nvGrpSpPr>
            <p:grpSpPr>
              <a:xfrm>
                <a:off x="6232987" y="2795027"/>
                <a:ext cx="457200" cy="1701308"/>
                <a:chOff x="1659748" y="4318490"/>
                <a:chExt cx="457200" cy="1701308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1888348" y="4318490"/>
                  <a:ext cx="0" cy="170130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9" name="Oval 158"/>
                <p:cNvSpPr/>
                <p:nvPr/>
              </p:nvSpPr>
              <p:spPr>
                <a:xfrm>
                  <a:off x="1659748" y="4961679"/>
                  <a:ext cx="457200" cy="457200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157" name="Straight Arrow Connector 156"/>
              <p:cNvCxnSpPr/>
              <p:nvPr/>
            </p:nvCxnSpPr>
            <p:spPr>
              <a:xfrm flipV="1">
                <a:off x="6470754" y="3505200"/>
                <a:ext cx="6246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" name="TextBox 154"/>
                <p:cNvSpPr txBox="1"/>
                <p:nvPr/>
              </p:nvSpPr>
              <p:spPr>
                <a:xfrm>
                  <a:off x="6193131" y="2528582"/>
                  <a:ext cx="4117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3131" y="2528582"/>
                  <a:ext cx="41177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3" name="Group 132"/>
          <p:cNvGrpSpPr/>
          <p:nvPr/>
        </p:nvGrpSpPr>
        <p:grpSpPr>
          <a:xfrm>
            <a:off x="8244358" y="2768601"/>
            <a:ext cx="652985" cy="1724341"/>
            <a:chOff x="1600200" y="3519182"/>
            <a:chExt cx="652985" cy="1724341"/>
          </a:xfrm>
        </p:grpSpPr>
        <p:cxnSp>
          <p:nvCxnSpPr>
            <p:cNvPr id="144" name="Straight Connector 143"/>
            <p:cNvCxnSpPr/>
            <p:nvPr/>
          </p:nvCxnSpPr>
          <p:spPr>
            <a:xfrm>
              <a:off x="1760663" y="4098041"/>
              <a:ext cx="137540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1623123" y="414461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1611662" y="4237756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1623123" y="4334780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1611662" y="442792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1600200" y="4521067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600200" y="4618091"/>
              <a:ext cx="160463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1760663" y="3519182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760663" y="4664663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" name="TextBox 152"/>
                <p:cNvSpPr txBox="1"/>
                <p:nvPr/>
              </p:nvSpPr>
              <p:spPr>
                <a:xfrm>
                  <a:off x="1856603" y="4216650"/>
                  <a:ext cx="3965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𝑅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153" name="TextBox 1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6603" y="4216650"/>
                  <a:ext cx="39658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4" name="Group 133"/>
          <p:cNvGrpSpPr/>
          <p:nvPr/>
        </p:nvGrpSpPr>
        <p:grpSpPr>
          <a:xfrm>
            <a:off x="7450196" y="4127500"/>
            <a:ext cx="1909580" cy="400619"/>
            <a:chOff x="1415010" y="4127500"/>
            <a:chExt cx="1909580" cy="400619"/>
          </a:xfrm>
        </p:grpSpPr>
        <p:grpSp>
          <p:nvGrpSpPr>
            <p:cNvPr id="140" name="Group 139"/>
            <p:cNvGrpSpPr/>
            <p:nvPr/>
          </p:nvGrpSpPr>
          <p:grpSpPr>
            <a:xfrm>
              <a:off x="1415010" y="4447950"/>
              <a:ext cx="1787298" cy="80169"/>
              <a:chOff x="2124302" y="4686300"/>
              <a:chExt cx="1787298" cy="80169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>
                <a:off x="2124302" y="4724400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Oval 142"/>
              <p:cNvSpPr/>
              <p:nvPr/>
            </p:nvSpPr>
            <p:spPr>
              <a:xfrm>
                <a:off x="3835400" y="468630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3024508" y="41275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450196" y="2425700"/>
            <a:ext cx="1896756" cy="400619"/>
            <a:chOff x="1415010" y="4127500"/>
            <a:chExt cx="1896756" cy="400619"/>
          </a:xfrm>
        </p:grpSpPr>
        <p:grpSp>
          <p:nvGrpSpPr>
            <p:cNvPr id="136" name="Group 135"/>
            <p:cNvGrpSpPr/>
            <p:nvPr/>
          </p:nvGrpSpPr>
          <p:grpSpPr>
            <a:xfrm>
              <a:off x="1415010" y="4447950"/>
              <a:ext cx="1787298" cy="80169"/>
              <a:chOff x="2124302" y="4686300"/>
              <a:chExt cx="1787298" cy="80169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>
                <a:off x="2124302" y="4724400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Oval 138"/>
              <p:cNvSpPr/>
              <p:nvPr/>
            </p:nvSpPr>
            <p:spPr>
              <a:xfrm>
                <a:off x="3835400" y="468630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>
              <a:off x="3024508" y="41275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697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799D1A-0A38-440C-9CAA-960C2112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47D939B-28A4-4F81-B2A9-E74F235296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by applying a sequence of source transformations.</a:t>
                </a: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Note: </a:t>
                </a:r>
                <a:r>
                  <a:rPr lang="en-US" dirty="0"/>
                  <a:t>If the circuit has dependent sources, we need to make sure to preserve the element with the control voltage/current.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47D939B-28A4-4F81-B2A9-E74F235296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45" name="Group 14344"/>
          <p:cNvGrpSpPr/>
          <p:nvPr/>
        </p:nvGrpSpPr>
        <p:grpSpPr>
          <a:xfrm>
            <a:off x="3048000" y="1789558"/>
            <a:ext cx="4405035" cy="2323612"/>
            <a:chOff x="3519765" y="900668"/>
            <a:chExt cx="4405035" cy="2323612"/>
          </a:xfrm>
        </p:grpSpPr>
        <p:grpSp>
          <p:nvGrpSpPr>
            <p:cNvPr id="14339" name="Group 14338"/>
            <p:cNvGrpSpPr/>
            <p:nvPr/>
          </p:nvGrpSpPr>
          <p:grpSpPr>
            <a:xfrm>
              <a:off x="3519765" y="1371600"/>
              <a:ext cx="4405035" cy="1852680"/>
              <a:chOff x="4434165" y="2941595"/>
              <a:chExt cx="4405035" cy="1852680"/>
            </a:xfrm>
          </p:grpSpPr>
          <p:grpSp>
            <p:nvGrpSpPr>
              <p:cNvPr id="4" name="Group 54"/>
              <p:cNvGrpSpPr>
                <a:grpSpLocks/>
              </p:cNvGrpSpPr>
              <p:nvPr/>
            </p:nvGrpSpPr>
            <p:grpSpPr bwMode="auto">
              <a:xfrm>
                <a:off x="4966281" y="307221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81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82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p:sp>
            <p:nvSpPr>
              <p:cNvPr id="5" name="TextBox 4"/>
              <p:cNvSpPr txBox="1"/>
              <p:nvPr/>
            </p:nvSpPr>
            <p:spPr>
              <a:xfrm>
                <a:off x="4434165" y="3743388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12V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6720357" y="3069934"/>
                <a:ext cx="734419" cy="1724341"/>
                <a:chOff x="1600200" y="3519182"/>
                <a:chExt cx="734419" cy="1724341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760663" y="4098041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1623123" y="414461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H="1" flipV="1">
                  <a:off x="1611662" y="4237756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1623123" y="4334780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 flipV="1">
                  <a:off x="1611662" y="4427923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1600200" y="4521067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600200" y="4618091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1760663" y="3519182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1760663" y="4664663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1856603" y="4216650"/>
                  <a:ext cx="4780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6</a:t>
                  </a:r>
                  <a:r>
                    <a:rPr lang="en-US" sz="1800" dirty="0">
                      <a:latin typeface="Symbol" pitchFamily="18" charset="2"/>
                    </a:rPr>
                    <a:t>W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6886575" y="2945885"/>
                <a:ext cx="1724025" cy="598318"/>
                <a:chOff x="2280899" y="3378064"/>
                <a:chExt cx="1724025" cy="598318"/>
              </a:xfrm>
            </p:grpSpPr>
            <p:cxnSp>
              <p:nvCxnSpPr>
                <p:cNvPr id="58" name="Straight Connector 57"/>
                <p:cNvCxnSpPr/>
                <p:nvPr/>
              </p:nvCxnSpPr>
              <p:spPr bwMode="auto">
                <a:xfrm rot="16200000">
                  <a:off x="2814299" y="3424101"/>
                  <a:ext cx="138112" cy="460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 rot="16200000" flipV="1">
                  <a:off x="2815092" y="3470932"/>
                  <a:ext cx="276225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rot="16200000" flipH="1" flipV="1">
                  <a:off x="2907961" y="3482838"/>
                  <a:ext cx="276225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16200000" flipV="1">
                  <a:off x="3004800" y="3471725"/>
                  <a:ext cx="276225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16200000" flipH="1" flipV="1">
                  <a:off x="3097667" y="3482045"/>
                  <a:ext cx="276225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16200000" flipV="1">
                  <a:off x="3191330" y="3493156"/>
                  <a:ext cx="276225" cy="9366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rot="16200000">
                  <a:off x="3322299" y="3573325"/>
                  <a:ext cx="160338" cy="4603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 bwMode="auto">
                <a:xfrm rot="16200000" flipV="1">
                  <a:off x="2570618" y="3228044"/>
                  <a:ext cx="0" cy="5794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16200000" flipV="1">
                  <a:off x="3715205" y="3228044"/>
                  <a:ext cx="0" cy="57943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/>
                <p:cNvSpPr txBox="1"/>
                <p:nvPr/>
              </p:nvSpPr>
              <p:spPr>
                <a:xfrm>
                  <a:off x="2902883" y="3607050"/>
                  <a:ext cx="4780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6</a:t>
                  </a:r>
                  <a:r>
                    <a:rPr lang="en-US" sz="1800" dirty="0">
                      <a:latin typeface="Symbol" pitchFamily="18" charset="2"/>
                    </a:rPr>
                    <a:t>W</a:t>
                  </a:r>
                </a:p>
              </p:txBody>
            </p:sp>
          </p:grpSp>
          <p:grpSp>
            <p:nvGrpSpPr>
              <p:cNvPr id="14336" name="Group 14335"/>
              <p:cNvGrpSpPr/>
              <p:nvPr/>
            </p:nvGrpSpPr>
            <p:grpSpPr>
              <a:xfrm>
                <a:off x="7877592" y="3072885"/>
                <a:ext cx="961608" cy="1701800"/>
                <a:chOff x="5545482" y="3072885"/>
                <a:chExt cx="961608" cy="170180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6072617" y="3072885"/>
                  <a:ext cx="434473" cy="1701800"/>
                  <a:chOff x="6072617" y="3072885"/>
                  <a:chExt cx="434473" cy="1701800"/>
                </a:xfrm>
              </p:grpSpPr>
              <p:cxnSp>
                <p:nvCxnSpPr>
                  <p:cNvPr id="10" name="Straight Connector 9"/>
                  <p:cNvCxnSpPr/>
                  <p:nvPr/>
                </p:nvCxnSpPr>
                <p:spPr bwMode="auto">
                  <a:xfrm>
                    <a:off x="6283803" y="3072885"/>
                    <a:ext cx="0" cy="17018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Rectangle 10"/>
                  <p:cNvSpPr/>
                  <p:nvPr/>
                </p:nvSpPr>
                <p:spPr>
                  <a:xfrm rot="2700000">
                    <a:off x="6061254" y="3698751"/>
                    <a:ext cx="457200" cy="43447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4274B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0500" y="3657930"/>
                    <a:ext cx="31451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 dirty="0"/>
                      <a:t>+</a:t>
                    </a:r>
                  </a:p>
                </p:txBody>
              </p:sp>
              <p:sp>
                <p:nvSpPr>
                  <p:cNvPr id="13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30966" y="3724481"/>
                    <a:ext cx="30886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545482" y="3718997"/>
                      <a:ext cx="57419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5482" y="3718997"/>
                      <a:ext cx="574196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5" name="Group 14"/>
              <p:cNvGrpSpPr/>
              <p:nvPr/>
            </p:nvGrpSpPr>
            <p:grpSpPr>
              <a:xfrm>
                <a:off x="5210175" y="2941595"/>
                <a:ext cx="1724025" cy="542618"/>
                <a:chOff x="3629088" y="2129153"/>
                <a:chExt cx="1724025" cy="542618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3629088" y="2129153"/>
                  <a:ext cx="1724025" cy="300036"/>
                  <a:chOff x="2057400" y="2276782"/>
                  <a:chExt cx="1724025" cy="300036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 bwMode="auto">
                  <a:xfrm rot="16200000">
                    <a:off x="2590800" y="2322819"/>
                    <a:ext cx="138112" cy="4603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 bwMode="auto">
                  <a:xfrm rot="16200000" flipV="1">
                    <a:off x="2591593" y="2369650"/>
                    <a:ext cx="276225" cy="93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 rot="16200000" flipH="1" flipV="1">
                    <a:off x="2684462" y="2381556"/>
                    <a:ext cx="276225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 bwMode="auto">
                  <a:xfrm rot="16200000" flipV="1">
                    <a:off x="2781301" y="2370443"/>
                    <a:ext cx="276225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 rot="16200000" flipH="1" flipV="1">
                    <a:off x="2874168" y="2380763"/>
                    <a:ext cx="276225" cy="93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 rot="16200000" flipV="1">
                    <a:off x="2967831" y="2391874"/>
                    <a:ext cx="276225" cy="93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rot="16200000">
                    <a:off x="3098800" y="2472043"/>
                    <a:ext cx="160338" cy="46037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 rot="16200000" flipV="1">
                    <a:off x="2347119" y="2126762"/>
                    <a:ext cx="0" cy="57943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 bwMode="auto">
                  <a:xfrm rot="16200000" flipV="1">
                    <a:off x="3491706" y="2126762"/>
                    <a:ext cx="0" cy="57943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4272680" y="2302439"/>
                  <a:ext cx="4780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3</a:t>
                  </a:r>
                  <a:r>
                    <a:rPr lang="en-US" sz="1800" dirty="0">
                      <a:latin typeface="Symbol" pitchFamily="18" charset="2"/>
                    </a:rPr>
                    <a:t>W</a:t>
                  </a:r>
                </a:p>
              </p:txBody>
            </p:sp>
          </p:grpSp>
          <p:cxnSp>
            <p:nvCxnSpPr>
              <p:cNvPr id="17" name="Straight Connector 16"/>
              <p:cNvCxnSpPr/>
              <p:nvPr/>
            </p:nvCxnSpPr>
            <p:spPr>
              <a:xfrm>
                <a:off x="5194881" y="4756700"/>
                <a:ext cx="34157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44" name="Group 14343"/>
            <p:cNvGrpSpPr/>
            <p:nvPr/>
          </p:nvGrpSpPr>
          <p:grpSpPr>
            <a:xfrm>
              <a:off x="4767094" y="900668"/>
              <a:ext cx="782682" cy="470932"/>
              <a:chOff x="2717800" y="4699000"/>
              <a:chExt cx="782682" cy="470932"/>
            </a:xfrm>
          </p:grpSpPr>
          <p:sp>
            <p:nvSpPr>
              <p:cNvPr id="14341" name="TextBox 14340"/>
              <p:cNvSpPr txBox="1"/>
              <p:nvPr/>
            </p:nvSpPr>
            <p:spPr>
              <a:xfrm>
                <a:off x="2717800" y="48006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342" name="TextBox 14341"/>
                  <p:cNvSpPr txBox="1"/>
                  <p:nvPr/>
                </p:nvSpPr>
                <p:spPr>
                  <a:xfrm>
                    <a:off x="2895600" y="4800600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4342" name="TextBox 143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95600" y="4800600"/>
                    <a:ext cx="445955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343" name="TextBox 14342"/>
              <p:cNvSpPr txBox="1"/>
              <p:nvPr/>
            </p:nvSpPr>
            <p:spPr>
              <a:xfrm>
                <a:off x="3200400" y="4699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6780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Maximum Power Transfer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85CBB-86A4-4AA1-949A-BADA0355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often concerned with delivering the most amount of power that we can to a load.  We can easily see how to achieve this by using the Thevenin equivalent.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44286" y="2555545"/>
            <a:ext cx="2994514" cy="2321256"/>
            <a:chOff x="1120286" y="2555544"/>
            <a:chExt cx="2994514" cy="2321256"/>
          </a:xfrm>
        </p:grpSpPr>
        <p:cxnSp>
          <p:nvCxnSpPr>
            <p:cNvPr id="36" name="Straight Connector 35"/>
            <p:cNvCxnSpPr/>
            <p:nvPr/>
          </p:nvCxnSpPr>
          <p:spPr bwMode="auto">
            <a:xfrm rot="16200000" flipV="1">
              <a:off x="3194902" y="2628805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469627" y="28759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76600" y="255554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2905183" y="4603194"/>
              <a:ext cx="579438" cy="19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3484394" y="45650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42446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120286" y="2667000"/>
              <a:ext cx="1993901" cy="2209800"/>
              <a:chOff x="457200" y="2895600"/>
              <a:chExt cx="1993901" cy="22098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57200" y="2895600"/>
                <a:ext cx="1993901" cy="2209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32599" y="3124200"/>
                <a:ext cx="17522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j-lt"/>
                  </a:rPr>
                  <a:t>Circuit of sources and resistors delivering power to a load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16564" y="2880774"/>
              <a:ext cx="698236" cy="1724404"/>
              <a:chOff x="4643020" y="2449472"/>
              <a:chExt cx="698236" cy="1724404"/>
            </a:xfrm>
          </p:grpSpPr>
          <p:grpSp>
            <p:nvGrpSpPr>
              <p:cNvPr id="73" name="Group 72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" name="Group 4"/>
          <p:cNvGrpSpPr/>
          <p:nvPr/>
        </p:nvGrpSpPr>
        <p:grpSpPr>
          <a:xfrm>
            <a:off x="5867400" y="2329881"/>
            <a:ext cx="4064684" cy="2242119"/>
            <a:chOff x="4343400" y="2329881"/>
            <a:chExt cx="4064684" cy="2242119"/>
          </a:xfrm>
        </p:grpSpPr>
        <p:grpSp>
          <p:nvGrpSpPr>
            <p:cNvPr id="33" name="Group 32"/>
            <p:cNvGrpSpPr/>
            <p:nvPr/>
          </p:nvGrpSpPr>
          <p:grpSpPr>
            <a:xfrm>
              <a:off x="5334000" y="2329881"/>
              <a:ext cx="2554608" cy="2242119"/>
              <a:chOff x="647700" y="2286000"/>
              <a:chExt cx="2554608" cy="2242119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47700" y="2784667"/>
                <a:ext cx="995910" cy="1701800"/>
                <a:chOff x="1356992" y="2003109"/>
                <a:chExt cx="995910" cy="1701800"/>
              </a:xfrm>
            </p:grpSpPr>
            <p:grpSp>
              <p:nvGrpSpPr>
                <p:cNvPr id="65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69" name="Oval 68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70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71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66" name="TextBox 6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6" name="Group 45"/>
              <p:cNvGrpSpPr/>
              <p:nvPr/>
            </p:nvGrpSpPr>
            <p:grpSpPr>
              <a:xfrm>
                <a:off x="1401946" y="2286000"/>
                <a:ext cx="1724404" cy="676050"/>
                <a:chOff x="2111238" y="1476059"/>
                <a:chExt cx="1724404" cy="676050"/>
              </a:xfrm>
            </p:grpSpPr>
            <p:grpSp>
              <p:nvGrpSpPr>
                <p:cNvPr id="54" name="Group 140"/>
                <p:cNvGrpSpPr>
                  <a:grpSpLocks/>
                </p:cNvGrpSpPr>
                <p:nvPr/>
              </p:nvGrpSpPr>
              <p:grpSpPr bwMode="auto">
                <a:xfrm rot="16200000">
                  <a:off x="2824438" y="1140906"/>
                  <a:ext cx="298003" cy="1724404"/>
                  <a:chOff x="4384898" y="2541687"/>
                  <a:chExt cx="298003" cy="1724341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4545568" y="3686597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55" name="TextBox 5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63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7" name="Oval 46"/>
              <p:cNvSpPr/>
              <p:nvPr/>
            </p:nvSpPr>
            <p:spPr>
              <a:xfrm>
                <a:off x="3100708" y="275885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857500" y="2438400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1415010" y="4127500"/>
                <a:ext cx="1787298" cy="400619"/>
                <a:chOff x="1415010" y="4127500"/>
                <a:chExt cx="1787298" cy="400619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415010" y="4447950"/>
                  <a:ext cx="1787298" cy="80169"/>
                  <a:chOff x="2124302" y="4686300"/>
                  <a:chExt cx="1787298" cy="80169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2124302" y="4724400"/>
                    <a:ext cx="1711325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Oval 52"/>
                  <p:cNvSpPr/>
                  <p:nvPr/>
                </p:nvSpPr>
                <p:spPr>
                  <a:xfrm>
                    <a:off x="3835400" y="4686300"/>
                    <a:ext cx="76200" cy="80169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2857500" y="412750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b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7709848" y="2819400"/>
              <a:ext cx="698236" cy="1724404"/>
              <a:chOff x="4643020" y="2449472"/>
              <a:chExt cx="698236" cy="1724404"/>
            </a:xfrm>
          </p:grpSpPr>
          <p:grpSp>
            <p:nvGrpSpPr>
              <p:cNvPr id="85" name="Group 8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" name="Right Arrow 2"/>
            <p:cNvSpPr/>
            <p:nvPr/>
          </p:nvSpPr>
          <p:spPr>
            <a:xfrm>
              <a:off x="4343400" y="3422220"/>
              <a:ext cx="838200" cy="603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486434" y="4881350"/>
                <a:ext cx="2089162" cy="656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𝑇𝐻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434" y="4881350"/>
                <a:ext cx="2089162" cy="6562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474114" y="5707341"/>
                <a:ext cx="2806473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114" y="5707341"/>
                <a:ext cx="2806473" cy="6934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743200" y="5248871"/>
                <a:ext cx="3429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j-lt"/>
                  </a:rPr>
                  <a:t>Now it is a relatively simple exercise in calculus to 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+mj-lt"/>
                          </a:rPr>
                        </m:ctrlPr>
                      </m:sSubPr>
                      <m:e>
                        <m:r>
                          <a:rPr lang="en-US" sz="1800" i="1">
                            <a:latin typeface="+mj-lt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+mj-lt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</a:rPr>
                  <a:t> that maximizes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+mj-lt"/>
                          </a:rPr>
                        </m:ctrlPr>
                      </m:sSubPr>
                      <m:e>
                        <m:r>
                          <a:rPr lang="en-US" sz="1800" i="1">
                            <a:latin typeface="+mj-lt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latin typeface="+mj-lt"/>
                          </a:rPr>
                          <m:t>𝐿</m:t>
                        </m:r>
                      </m:sub>
                    </m:sSub>
                    <m:r>
                      <a:rPr lang="en-US" sz="1800" i="1">
                        <a:latin typeface="+mj-lt"/>
                      </a:rPr>
                      <m:t>.</m:t>
                    </m:r>
                  </m:oMath>
                </a14:m>
                <a:endParaRPr lang="en-US" sz="1800" dirty="0">
                  <a:latin typeface="+mj-lt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248871"/>
                <a:ext cx="3429000" cy="923330"/>
              </a:xfrm>
              <a:prstGeom prst="rect">
                <a:avLst/>
              </a:prstGeom>
              <a:blipFill>
                <a:blip r:embed="rId9"/>
                <a:stretch>
                  <a:fillRect l="-1421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6" name="Left Arrow 14335"/>
          <p:cNvSpPr/>
          <p:nvPr/>
        </p:nvSpPr>
        <p:spPr>
          <a:xfrm>
            <a:off x="6324600" y="5334000"/>
            <a:ext cx="919710" cy="6934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63941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Maximum Power Transfer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09800" y="1295400"/>
            <a:ext cx="3074084" cy="2242119"/>
            <a:chOff x="5334000" y="2329881"/>
            <a:chExt cx="3074084" cy="2242119"/>
          </a:xfrm>
        </p:grpSpPr>
        <p:grpSp>
          <p:nvGrpSpPr>
            <p:cNvPr id="33" name="Group 32"/>
            <p:cNvGrpSpPr/>
            <p:nvPr/>
          </p:nvGrpSpPr>
          <p:grpSpPr>
            <a:xfrm>
              <a:off x="5334000" y="2329881"/>
              <a:ext cx="2554608" cy="2242119"/>
              <a:chOff x="647700" y="2286000"/>
              <a:chExt cx="2554608" cy="2242119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47700" y="2784667"/>
                <a:ext cx="995910" cy="1701800"/>
                <a:chOff x="1356992" y="2003109"/>
                <a:chExt cx="995910" cy="1701800"/>
              </a:xfrm>
            </p:grpSpPr>
            <p:grpSp>
              <p:nvGrpSpPr>
                <p:cNvPr id="65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69" name="Oval 68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70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71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 dirty="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66" name="TextBox 6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6" name="Group 45"/>
              <p:cNvGrpSpPr/>
              <p:nvPr/>
            </p:nvGrpSpPr>
            <p:grpSpPr>
              <a:xfrm>
                <a:off x="1401946" y="2286000"/>
                <a:ext cx="1724404" cy="676050"/>
                <a:chOff x="2111238" y="1476059"/>
                <a:chExt cx="1724404" cy="676050"/>
              </a:xfrm>
            </p:grpSpPr>
            <p:grpSp>
              <p:nvGrpSpPr>
                <p:cNvPr id="54" name="Group 140"/>
                <p:cNvGrpSpPr>
                  <a:grpSpLocks/>
                </p:cNvGrpSpPr>
                <p:nvPr/>
              </p:nvGrpSpPr>
              <p:grpSpPr bwMode="auto">
                <a:xfrm rot="16200000">
                  <a:off x="2824438" y="1140906"/>
                  <a:ext cx="298003" cy="1724404"/>
                  <a:chOff x="4384898" y="2541687"/>
                  <a:chExt cx="298003" cy="1724341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4545568" y="3686597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55" name="TextBox 5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7" name="Oval 46"/>
              <p:cNvSpPr/>
              <p:nvPr/>
            </p:nvSpPr>
            <p:spPr>
              <a:xfrm>
                <a:off x="3100708" y="275885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857500" y="2438400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1415010" y="4127500"/>
                <a:ext cx="1787298" cy="400619"/>
                <a:chOff x="1415010" y="4127500"/>
                <a:chExt cx="1787298" cy="400619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415010" y="4447950"/>
                  <a:ext cx="1787298" cy="80169"/>
                  <a:chOff x="2124302" y="4686300"/>
                  <a:chExt cx="1787298" cy="80169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2124302" y="4724400"/>
                    <a:ext cx="1711325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Oval 52"/>
                  <p:cNvSpPr/>
                  <p:nvPr/>
                </p:nvSpPr>
                <p:spPr>
                  <a:xfrm>
                    <a:off x="3835400" y="4686300"/>
                    <a:ext cx="76200" cy="80169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2857500" y="412750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b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7709848" y="2819400"/>
              <a:ext cx="698236" cy="1724404"/>
              <a:chOff x="4643020" y="2449472"/>
              <a:chExt cx="698236" cy="1724404"/>
            </a:xfrm>
          </p:grpSpPr>
          <p:grpSp>
            <p:nvGrpSpPr>
              <p:cNvPr id="85" name="Group 8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9968" y="3129000"/>
                    <a:ext cx="491288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238002" y="1790906"/>
                <a:ext cx="2806473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02" y="1790906"/>
                <a:ext cx="2806473" cy="693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83885" y="2887896"/>
                <a:ext cx="5052537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𝑇𝐻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𝑇𝐻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885" y="2887896"/>
                <a:ext cx="5052537" cy="6934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05601" y="4680070"/>
                <a:ext cx="2897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𝑇𝐻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𝑇𝐻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1" y="4680070"/>
                <a:ext cx="289758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7856126" y="3979966"/>
            <a:ext cx="276226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14431" y="5993574"/>
                <a:ext cx="1035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18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𝑇𝐻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431" y="5993574"/>
                <a:ext cx="1035843" cy="369332"/>
              </a:xfrm>
              <a:prstGeom prst="rect">
                <a:avLst/>
              </a:prstGeom>
              <a:blipFill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Down Arrow 95"/>
          <p:cNvSpPr/>
          <p:nvPr/>
        </p:nvSpPr>
        <p:spPr>
          <a:xfrm>
            <a:off x="7885299" y="5364645"/>
            <a:ext cx="276226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3400461" y="5753306"/>
                <a:ext cx="1432636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𝑇𝐻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61" y="5753306"/>
                <a:ext cx="1432636" cy="6934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 flipH="1">
            <a:off x="5935564" y="5915369"/>
            <a:ext cx="59286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1997623" y="3837093"/>
            <a:ext cx="3657600" cy="1828800"/>
            <a:chOff x="549823" y="4027388"/>
            <a:chExt cx="3657600" cy="1828800"/>
          </a:xfrm>
          <a:solidFill>
            <a:srgbClr val="D6D2C4"/>
          </a:solidFill>
        </p:grpSpPr>
        <p:sp>
          <p:nvSpPr>
            <p:cNvPr id="11" name="Rounded Rectangle 10"/>
            <p:cNvSpPr/>
            <p:nvPr/>
          </p:nvSpPr>
          <p:spPr>
            <a:xfrm>
              <a:off x="549823" y="4027388"/>
              <a:ext cx="3657600" cy="1828800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1422" y="4210483"/>
              <a:ext cx="3352800" cy="147732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To maximize power delivered to a load, we should choose the load resistance equal to the Thevenin equivalent resistance of the circuit.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679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0B1312-B635-4A62-B2FD-385B7F97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8FD9C-74A1-4682-910A-E6AAD82D53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(a)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maximizes power transfer to the load.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(b) What is the maximum power transferred to the load?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8FD9C-74A1-4682-910A-E6AAD82D5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733800" y="1905000"/>
            <a:ext cx="4202768" cy="4461680"/>
            <a:chOff x="899238" y="1600200"/>
            <a:chExt cx="4202768" cy="4461680"/>
          </a:xfrm>
        </p:grpSpPr>
        <p:grpSp>
          <p:nvGrpSpPr>
            <p:cNvPr id="80" name="Group 79"/>
            <p:cNvGrpSpPr/>
            <p:nvPr/>
          </p:nvGrpSpPr>
          <p:grpSpPr>
            <a:xfrm>
              <a:off x="1122528" y="2652935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" name="Group 1"/>
            <p:cNvGrpSpPr/>
            <p:nvPr/>
          </p:nvGrpSpPr>
          <p:grpSpPr>
            <a:xfrm>
              <a:off x="2124604" y="3165627"/>
              <a:ext cx="847223" cy="1724404"/>
              <a:chOff x="4093800" y="2449472"/>
              <a:chExt cx="847223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6" name="Straight Connector 135"/>
            <p:cNvCxnSpPr/>
            <p:nvPr/>
          </p:nvCxnSpPr>
          <p:spPr bwMode="auto">
            <a:xfrm flipV="1">
              <a:off x="1127838" y="3161352"/>
              <a:ext cx="0" cy="29005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oup 98"/>
            <p:cNvGrpSpPr>
              <a:grpSpLocks/>
            </p:cNvGrpSpPr>
            <p:nvPr/>
          </p:nvGrpSpPr>
          <p:grpSpPr bwMode="auto">
            <a:xfrm>
              <a:off x="899238" y="4458399"/>
              <a:ext cx="457200" cy="480153"/>
              <a:chOff x="991181" y="2834859"/>
              <a:chExt cx="457183" cy="480153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39" name="TextBox 100"/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44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140" name="TextBox 101"/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5" name="TextBox 134"/>
                <p:cNvSpPr txBox="1"/>
                <p:nvPr/>
              </p:nvSpPr>
              <p:spPr>
                <a:xfrm>
                  <a:off x="1257276" y="4519371"/>
                  <a:ext cx="7786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7276" y="4519371"/>
                  <a:ext cx="77867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4" name="Straight Connector 143"/>
            <p:cNvCxnSpPr/>
            <p:nvPr/>
          </p:nvCxnSpPr>
          <p:spPr>
            <a:xfrm flipV="1">
              <a:off x="1122023" y="6022177"/>
              <a:ext cx="3401294" cy="19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flipH="1" flipV="1">
              <a:off x="1133655" y="2105778"/>
              <a:ext cx="1842460" cy="141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27679" y="2106248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1905000" y="4353256"/>
              <a:ext cx="1158348" cy="1701800"/>
              <a:chOff x="1194554" y="2003109"/>
              <a:chExt cx="1158348" cy="1701800"/>
            </a:xfrm>
          </p:grpSpPr>
          <p:grpSp>
            <p:nvGrpSpPr>
              <p:cNvPr id="106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10" name="Oval 10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18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19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07" name="TextBox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0" name="Group 119"/>
            <p:cNvGrpSpPr/>
            <p:nvPr/>
          </p:nvGrpSpPr>
          <p:grpSpPr>
            <a:xfrm>
              <a:off x="2798928" y="2652935"/>
              <a:ext cx="1724404" cy="676050"/>
              <a:chOff x="2111238" y="1476059"/>
              <a:chExt cx="1724404" cy="676050"/>
            </a:xfrm>
          </p:grpSpPr>
          <p:grpSp>
            <p:nvGrpSpPr>
              <p:cNvPr id="12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22" name="TextBox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1133654" y="2092073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828800" y="1814735"/>
              <a:ext cx="799659" cy="674132"/>
              <a:chOff x="3893024" y="1675983"/>
              <a:chExt cx="799659" cy="674132"/>
            </a:xfrm>
          </p:grpSpPr>
          <p:sp>
            <p:nvSpPr>
              <p:cNvPr id="6" name="Rectangle 5"/>
              <p:cNvSpPr/>
              <p:nvPr/>
            </p:nvSpPr>
            <p:spPr>
              <a:xfrm rot="2700000">
                <a:off x="3954823" y="1738896"/>
                <a:ext cx="431409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TextBox 8"/>
              <p:cNvSpPr txBox="1"/>
              <p:nvPr/>
            </p:nvSpPr>
            <p:spPr>
              <a:xfrm>
                <a:off x="4107976" y="178743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93024" y="167598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951328" y="3579003"/>
              <a:ext cx="445955" cy="752312"/>
              <a:chOff x="3048000" y="2983468"/>
              <a:chExt cx="445955" cy="7523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3082386" y="29834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086947" y="3366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366919" y="3100692"/>
              <a:ext cx="735087" cy="2921485"/>
              <a:chOff x="4383545" y="3100692"/>
              <a:chExt cx="735087" cy="2921485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4383545" y="3671848"/>
                <a:ext cx="735087" cy="1724404"/>
                <a:chOff x="4643020" y="2449472"/>
                <a:chExt cx="735087" cy="1724404"/>
              </a:xfrm>
            </p:grpSpPr>
            <p:grpSp>
              <p:nvGrpSpPr>
                <p:cNvPr id="147" name="Group 146"/>
                <p:cNvGrpSpPr>
                  <a:grpSpLocks/>
                </p:cNvGrpSpPr>
                <p:nvPr/>
              </p:nvGrpSpPr>
              <p:grpSpPr bwMode="auto">
                <a:xfrm>
                  <a:off x="4643020" y="2449472"/>
                  <a:ext cx="298003" cy="1724404"/>
                  <a:chOff x="4384898" y="2541687"/>
                  <a:chExt cx="298003" cy="1724341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V="1">
                    <a:off x="4545568" y="3686597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9" name="TextBox 148"/>
                    <p:cNvSpPr txBox="1"/>
                    <p:nvPr/>
                  </p:nvSpPr>
                  <p:spPr>
                    <a:xfrm>
                      <a:off x="4886819" y="3129000"/>
                      <a:ext cx="4912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𝐿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149" name="TextBox 14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6819" y="3129000"/>
                      <a:ext cx="491288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61" name="Straight Connector 160"/>
              <p:cNvCxnSpPr/>
              <p:nvPr/>
            </p:nvCxnSpPr>
            <p:spPr>
              <a:xfrm>
                <a:off x="4543789" y="3100692"/>
                <a:ext cx="0" cy="10762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4543789" y="4945934"/>
                <a:ext cx="0" cy="10762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2819400" y="1600200"/>
              <a:ext cx="1724404" cy="676050"/>
              <a:chOff x="2111238" y="1476059"/>
              <a:chExt cx="1724404" cy="676050"/>
            </a:xfrm>
          </p:grpSpPr>
          <p:grpSp>
            <p:nvGrpSpPr>
              <p:cNvPr id="11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12" name="TextBox 1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" name="AutoShape 2" descr="Image result for doc brown great scot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09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4701A0E4-8738-4AF6-9989-8B247EE46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AAEB6C5-D105-45C7-8DFD-A2CA515C58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(a)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maximizes power transfer to the load.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(b) What is the maximum power transferred to the load?</a:t>
                </a:r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AAEB6C5-D105-45C7-8DFD-A2CA515C58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289513" y="1905000"/>
            <a:ext cx="3644566" cy="4461680"/>
            <a:chOff x="308556" y="1447800"/>
            <a:chExt cx="3644566" cy="4461680"/>
          </a:xfrm>
        </p:grpSpPr>
        <p:grpSp>
          <p:nvGrpSpPr>
            <p:cNvPr id="80" name="Group 79"/>
            <p:cNvGrpSpPr/>
            <p:nvPr/>
          </p:nvGrpSpPr>
          <p:grpSpPr>
            <a:xfrm>
              <a:off x="531846" y="2500535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" name="Group 1"/>
            <p:cNvGrpSpPr/>
            <p:nvPr/>
          </p:nvGrpSpPr>
          <p:grpSpPr>
            <a:xfrm>
              <a:off x="1533922" y="3013227"/>
              <a:ext cx="847223" cy="1724404"/>
              <a:chOff x="4093800" y="2449472"/>
              <a:chExt cx="847223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6" name="Straight Connector 135"/>
            <p:cNvCxnSpPr/>
            <p:nvPr/>
          </p:nvCxnSpPr>
          <p:spPr bwMode="auto">
            <a:xfrm flipV="1">
              <a:off x="537156" y="3008952"/>
              <a:ext cx="0" cy="29005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oup 98"/>
            <p:cNvGrpSpPr>
              <a:grpSpLocks/>
            </p:cNvGrpSpPr>
            <p:nvPr/>
          </p:nvGrpSpPr>
          <p:grpSpPr bwMode="auto">
            <a:xfrm>
              <a:off x="308556" y="4305999"/>
              <a:ext cx="457200" cy="480153"/>
              <a:chOff x="991181" y="2834859"/>
              <a:chExt cx="457183" cy="480153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39" name="TextBox 100"/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44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140" name="TextBox 101"/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5" name="TextBox 134"/>
                <p:cNvSpPr txBox="1"/>
                <p:nvPr/>
              </p:nvSpPr>
              <p:spPr>
                <a:xfrm>
                  <a:off x="666594" y="4366971"/>
                  <a:ext cx="7786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4" y="4366971"/>
                  <a:ext cx="77867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4" name="Straight Connector 143"/>
            <p:cNvCxnSpPr/>
            <p:nvPr/>
          </p:nvCxnSpPr>
          <p:spPr>
            <a:xfrm flipV="1">
              <a:off x="531341" y="5869777"/>
              <a:ext cx="3401294" cy="19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flipH="1" flipV="1">
              <a:off x="542973" y="1953378"/>
              <a:ext cx="1842460" cy="141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936997" y="1953848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1314318" y="4200856"/>
              <a:ext cx="1158348" cy="1701800"/>
              <a:chOff x="1194554" y="2003109"/>
              <a:chExt cx="1158348" cy="1701800"/>
            </a:xfrm>
          </p:grpSpPr>
          <p:grpSp>
            <p:nvGrpSpPr>
              <p:cNvPr id="106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10" name="Oval 10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18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19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07" name="TextBox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0" name="Group 119"/>
            <p:cNvGrpSpPr/>
            <p:nvPr/>
          </p:nvGrpSpPr>
          <p:grpSpPr>
            <a:xfrm>
              <a:off x="2208246" y="2500535"/>
              <a:ext cx="1724404" cy="676050"/>
              <a:chOff x="2111238" y="1476059"/>
              <a:chExt cx="1724404" cy="676050"/>
            </a:xfrm>
          </p:grpSpPr>
          <p:grpSp>
            <p:nvGrpSpPr>
              <p:cNvPr id="12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22" name="TextBox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542972" y="1939673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238118" y="1662335"/>
              <a:ext cx="799659" cy="674132"/>
              <a:chOff x="3893024" y="1675983"/>
              <a:chExt cx="799659" cy="674132"/>
            </a:xfrm>
          </p:grpSpPr>
          <p:sp>
            <p:nvSpPr>
              <p:cNvPr id="6" name="Rectangle 5"/>
              <p:cNvSpPr/>
              <p:nvPr/>
            </p:nvSpPr>
            <p:spPr>
              <a:xfrm rot="2700000">
                <a:off x="3954823" y="1738896"/>
                <a:ext cx="431409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TextBox 8"/>
              <p:cNvSpPr txBox="1"/>
              <p:nvPr/>
            </p:nvSpPr>
            <p:spPr>
              <a:xfrm>
                <a:off x="4107976" y="178743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93024" y="167598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360646" y="3426603"/>
              <a:ext cx="445955" cy="752312"/>
              <a:chOff x="3048000" y="2983468"/>
              <a:chExt cx="445955" cy="7523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3082386" y="29834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086947" y="3366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2228718" y="1447800"/>
              <a:ext cx="1724404" cy="676050"/>
              <a:chOff x="2111238" y="1476059"/>
              <a:chExt cx="1724404" cy="676050"/>
            </a:xfrm>
          </p:grpSpPr>
          <p:grpSp>
            <p:nvGrpSpPr>
              <p:cNvPr id="11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12" name="TextBox 1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" name="AutoShape 2" descr="Image result for doc brown great scot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57922" y="2348135"/>
            <a:ext cx="230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j-lt"/>
              </a:rPr>
              <a:t>Open Circuit Voltage</a:t>
            </a:r>
          </a:p>
        </p:txBody>
      </p:sp>
    </p:spTree>
    <p:extLst>
      <p:ext uri="{BB962C8B-B14F-4D97-AF65-F5344CB8AC3E}">
        <p14:creationId xmlns:p14="http://schemas.microsoft.com/office/powerpoint/2010/main" val="606291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AA73879-4E9A-4011-84FE-A8A3C264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3C2C3E6B-16E5-471A-A470-92C4274CEA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(a)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maximizes power transfer to the load.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(b) What is the maximum power transferred to the load?</a:t>
                </a:r>
                <a:endParaRPr lang="en-US" dirty="0"/>
              </a:p>
            </p:txBody>
          </p:sp>
        </mc:Choice>
        <mc:Fallback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3C2C3E6B-16E5-471A-A470-92C4274CEA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3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981781" y="2133600"/>
            <a:ext cx="3644566" cy="4461680"/>
            <a:chOff x="308556" y="1447800"/>
            <a:chExt cx="3644566" cy="4461680"/>
          </a:xfrm>
        </p:grpSpPr>
        <p:grpSp>
          <p:nvGrpSpPr>
            <p:cNvPr id="80" name="Group 79"/>
            <p:cNvGrpSpPr/>
            <p:nvPr/>
          </p:nvGrpSpPr>
          <p:grpSpPr>
            <a:xfrm>
              <a:off x="531846" y="2500535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" name="Group 1"/>
            <p:cNvGrpSpPr/>
            <p:nvPr/>
          </p:nvGrpSpPr>
          <p:grpSpPr>
            <a:xfrm>
              <a:off x="1533922" y="3013227"/>
              <a:ext cx="847223" cy="1724404"/>
              <a:chOff x="4093800" y="2449472"/>
              <a:chExt cx="847223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6" name="Straight Connector 135"/>
            <p:cNvCxnSpPr/>
            <p:nvPr/>
          </p:nvCxnSpPr>
          <p:spPr bwMode="auto">
            <a:xfrm flipV="1">
              <a:off x="537156" y="3008952"/>
              <a:ext cx="0" cy="29005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oup 98"/>
            <p:cNvGrpSpPr>
              <a:grpSpLocks/>
            </p:cNvGrpSpPr>
            <p:nvPr/>
          </p:nvGrpSpPr>
          <p:grpSpPr bwMode="auto">
            <a:xfrm>
              <a:off x="308556" y="4305999"/>
              <a:ext cx="457200" cy="480153"/>
              <a:chOff x="991181" y="2834859"/>
              <a:chExt cx="457183" cy="480153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39" name="TextBox 100"/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44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140" name="TextBox 101"/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5" name="TextBox 134"/>
                <p:cNvSpPr txBox="1"/>
                <p:nvPr/>
              </p:nvSpPr>
              <p:spPr>
                <a:xfrm>
                  <a:off x="666594" y="4366971"/>
                  <a:ext cx="7786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4" y="4366971"/>
                  <a:ext cx="77867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4" name="Straight Connector 143"/>
            <p:cNvCxnSpPr/>
            <p:nvPr/>
          </p:nvCxnSpPr>
          <p:spPr>
            <a:xfrm flipV="1">
              <a:off x="531341" y="5869777"/>
              <a:ext cx="3401294" cy="19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flipH="1" flipV="1">
              <a:off x="542973" y="1953378"/>
              <a:ext cx="1842460" cy="141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936997" y="1953848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1314318" y="4200856"/>
              <a:ext cx="1158348" cy="1701800"/>
              <a:chOff x="1194554" y="2003109"/>
              <a:chExt cx="1158348" cy="1701800"/>
            </a:xfrm>
          </p:grpSpPr>
          <p:grpSp>
            <p:nvGrpSpPr>
              <p:cNvPr id="106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10" name="Oval 10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18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19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07" name="TextBox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94554" y="2648878"/>
                    <a:ext cx="65043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0" name="Group 119"/>
            <p:cNvGrpSpPr/>
            <p:nvPr/>
          </p:nvGrpSpPr>
          <p:grpSpPr>
            <a:xfrm>
              <a:off x="2208246" y="2500535"/>
              <a:ext cx="1724404" cy="676050"/>
              <a:chOff x="2111238" y="1476059"/>
              <a:chExt cx="1724404" cy="676050"/>
            </a:xfrm>
          </p:grpSpPr>
          <p:grpSp>
            <p:nvGrpSpPr>
              <p:cNvPr id="12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22" name="TextBox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542972" y="1939673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238118" y="1662335"/>
              <a:ext cx="799659" cy="674132"/>
              <a:chOff x="3893024" y="1675983"/>
              <a:chExt cx="799659" cy="674132"/>
            </a:xfrm>
          </p:grpSpPr>
          <p:sp>
            <p:nvSpPr>
              <p:cNvPr id="6" name="Rectangle 5"/>
              <p:cNvSpPr/>
              <p:nvPr/>
            </p:nvSpPr>
            <p:spPr>
              <a:xfrm rot="2700000">
                <a:off x="3954823" y="1738896"/>
                <a:ext cx="431409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TextBox 8"/>
              <p:cNvSpPr txBox="1"/>
              <p:nvPr/>
            </p:nvSpPr>
            <p:spPr>
              <a:xfrm>
                <a:off x="4107976" y="178743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93024" y="167598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360646" y="3426603"/>
              <a:ext cx="445955" cy="752312"/>
              <a:chOff x="3048000" y="2983468"/>
              <a:chExt cx="445955" cy="7523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3082386" y="29834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086947" y="3366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2228718" y="1447800"/>
              <a:ext cx="1724404" cy="676050"/>
              <a:chOff x="2111238" y="1476059"/>
              <a:chExt cx="1724404" cy="676050"/>
            </a:xfrm>
          </p:grpSpPr>
          <p:grpSp>
            <p:nvGrpSpPr>
              <p:cNvPr id="11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12" name="TextBox 1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" name="AutoShape 2" descr="Image result for doc brown great scot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73747" y="3585826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j-lt"/>
              </a:rPr>
              <a:t>Short Circuit Current</a:t>
            </a:r>
          </a:p>
        </p:txBody>
      </p:sp>
      <p:cxnSp>
        <p:nvCxnSpPr>
          <p:cNvPr id="82" name="Straight Connector 81"/>
          <p:cNvCxnSpPr/>
          <p:nvPr/>
        </p:nvCxnSpPr>
        <p:spPr bwMode="auto">
          <a:xfrm flipV="1">
            <a:off x="5609706" y="3669372"/>
            <a:ext cx="0" cy="2900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753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62104B9-0BD2-4294-B9F1-204D5685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7CB8BAD-F62E-4356-B852-0906D85A14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(a)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maximizes power transfer to the load.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(b) What is the maximum power transferred to the load?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7CB8BAD-F62E-4356-B852-0906D85A14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Image result for doc brown great scot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62739" y="2727561"/>
            <a:ext cx="336910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Alternatively (Method 3)</a:t>
            </a:r>
          </a:p>
          <a:p>
            <a:r>
              <a:rPr lang="en-US" sz="1800" dirty="0">
                <a:latin typeface="+mj-lt"/>
              </a:rPr>
              <a:t>Disable Independent Sources and Apply Test Source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48927" y="2727561"/>
            <a:ext cx="4026742" cy="3289831"/>
            <a:chOff x="675088" y="2133600"/>
            <a:chExt cx="4026742" cy="3289831"/>
          </a:xfrm>
        </p:grpSpPr>
        <p:grpSp>
          <p:nvGrpSpPr>
            <p:cNvPr id="80" name="Group 79"/>
            <p:cNvGrpSpPr/>
            <p:nvPr/>
          </p:nvGrpSpPr>
          <p:grpSpPr>
            <a:xfrm>
              <a:off x="681071" y="3186335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" name="Group 1"/>
            <p:cNvGrpSpPr/>
            <p:nvPr/>
          </p:nvGrpSpPr>
          <p:grpSpPr>
            <a:xfrm>
              <a:off x="1683147" y="3699027"/>
              <a:ext cx="847223" cy="1724404"/>
              <a:chOff x="4093800" y="2449472"/>
              <a:chExt cx="847223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3800" y="3122142"/>
                    <a:ext cx="6543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6" name="Straight Connector 135"/>
            <p:cNvCxnSpPr/>
            <p:nvPr/>
          </p:nvCxnSpPr>
          <p:spPr bwMode="auto">
            <a:xfrm flipV="1">
              <a:off x="4076382" y="3687928"/>
              <a:ext cx="9840" cy="16639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3860776" y="4234901"/>
              <a:ext cx="841054" cy="480153"/>
              <a:chOff x="4200540" y="4921543"/>
              <a:chExt cx="841054" cy="480153"/>
            </a:xfrm>
          </p:grpSpPr>
          <p:grpSp>
            <p:nvGrpSpPr>
              <p:cNvPr id="137" name="Group 98"/>
              <p:cNvGrpSpPr>
                <a:grpSpLocks/>
              </p:cNvGrpSpPr>
              <p:nvPr/>
            </p:nvGrpSpPr>
            <p:grpSpPr bwMode="auto">
              <a:xfrm>
                <a:off x="4200540" y="4921543"/>
                <a:ext cx="457200" cy="480153"/>
                <a:chOff x="991181" y="2834859"/>
                <a:chExt cx="457183" cy="480153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991181" y="2859399"/>
                  <a:ext cx="457183" cy="455613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800"/>
                </a:p>
              </p:txBody>
            </p:sp>
            <p:sp>
              <p:nvSpPr>
                <p:cNvPr id="139" name="TextBox 10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1449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</p:txBody>
            </p:sp>
            <p:sp>
              <p:nvSpPr>
                <p:cNvPr id="140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4558578" y="4982515"/>
                    <a:ext cx="4830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5" name="TextBox 1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58578" y="4982515"/>
                    <a:ext cx="48301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4" name="Straight Connector 143"/>
            <p:cNvCxnSpPr/>
            <p:nvPr/>
          </p:nvCxnSpPr>
          <p:spPr>
            <a:xfrm flipV="1">
              <a:off x="675088" y="5385777"/>
              <a:ext cx="3401294" cy="198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flipH="1" flipV="1">
              <a:off x="692198" y="2639178"/>
              <a:ext cx="1842460" cy="1417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86222" y="2639648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Group 119"/>
            <p:cNvGrpSpPr/>
            <p:nvPr/>
          </p:nvGrpSpPr>
          <p:grpSpPr>
            <a:xfrm>
              <a:off x="2357471" y="3186335"/>
              <a:ext cx="1724404" cy="676050"/>
              <a:chOff x="2111238" y="1476059"/>
              <a:chExt cx="1724404" cy="676050"/>
            </a:xfrm>
          </p:grpSpPr>
          <p:grpSp>
            <p:nvGrpSpPr>
              <p:cNvPr id="12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22" name="TextBox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692197" y="2625473"/>
              <a:ext cx="0" cy="10762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387343" y="2348135"/>
              <a:ext cx="799659" cy="674132"/>
              <a:chOff x="3893024" y="1675983"/>
              <a:chExt cx="799659" cy="674132"/>
            </a:xfrm>
          </p:grpSpPr>
          <p:sp>
            <p:nvSpPr>
              <p:cNvPr id="6" name="Rectangle 5"/>
              <p:cNvSpPr/>
              <p:nvPr/>
            </p:nvSpPr>
            <p:spPr>
              <a:xfrm rot="2700000">
                <a:off x="3954823" y="1738896"/>
                <a:ext cx="431409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6728" y="1980783"/>
                    <a:ext cx="445955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TextBox 8"/>
              <p:cNvSpPr txBox="1"/>
              <p:nvPr/>
            </p:nvSpPr>
            <p:spPr>
              <a:xfrm>
                <a:off x="4107976" y="178743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93024" y="167598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509871" y="4112403"/>
              <a:ext cx="445955" cy="752312"/>
              <a:chOff x="3048000" y="2983468"/>
              <a:chExt cx="445955" cy="7523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3212068"/>
                    <a:ext cx="44595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3082386" y="29834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086947" y="3366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2377943" y="2133600"/>
              <a:ext cx="1724404" cy="676050"/>
              <a:chOff x="2111238" y="1476059"/>
              <a:chExt cx="1724404" cy="676050"/>
            </a:xfrm>
          </p:grpSpPr>
          <p:grpSp>
            <p:nvGrpSpPr>
              <p:cNvPr id="11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4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12" name="TextBox 1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5434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2" name="Straight Connector 81"/>
            <p:cNvCxnSpPr/>
            <p:nvPr/>
          </p:nvCxnSpPr>
          <p:spPr bwMode="auto">
            <a:xfrm flipV="1">
              <a:off x="680566" y="3687928"/>
              <a:ext cx="11631" cy="17354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/>
              <p:cNvSpPr txBox="1"/>
              <p:nvPr/>
            </p:nvSpPr>
            <p:spPr>
              <a:xfrm>
                <a:off x="5753325" y="4409681"/>
                <a:ext cx="444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325" y="4409681"/>
                <a:ext cx="44403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5782252" y="4330329"/>
            <a:ext cx="0" cy="4985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245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</a:t>
            </a:r>
            <a:r>
              <a:rPr lang="en-US" dirty="0" err="1"/>
              <a:t>Zybook</a:t>
            </a:r>
            <a:r>
              <a:rPr lang="en-US" dirty="0"/>
              <a:t> and complete chapter 4</a:t>
            </a:r>
          </a:p>
          <a:p>
            <a:pPr lvl="1"/>
            <a:r>
              <a:rPr lang="en-US" dirty="0"/>
              <a:t>Due 4pm on Monday, Feb 14</a:t>
            </a:r>
          </a:p>
          <a:p>
            <a:pPr lvl="1"/>
            <a:r>
              <a:rPr lang="en-US" dirty="0"/>
              <a:t>Note: this material on Op-Amps will not be on the first exam, but will be on future exams</a:t>
            </a:r>
          </a:p>
          <a:p>
            <a:r>
              <a:rPr lang="en-US" dirty="0"/>
              <a:t>Homework 3A and 3B on Canvas</a:t>
            </a:r>
          </a:p>
          <a:p>
            <a:pPr lvl="1"/>
            <a:r>
              <a:rPr lang="en-US" dirty="0"/>
              <a:t>Also due 4pm on Monday, Feb 14</a:t>
            </a:r>
          </a:p>
          <a:p>
            <a:pPr lvl="1"/>
            <a:r>
              <a:rPr lang="en-US" dirty="0"/>
              <a:t>Take as many times as needed, your best score will count. It is different each time, so it is good for additional practice.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once in either January or February and again in either March or April. Bring at least one technical question!</a:t>
            </a:r>
          </a:p>
          <a:p>
            <a:r>
              <a:rPr lang="en-US" dirty="0"/>
              <a:t>Wednesday: review exercise for an easy 100 quiz grade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Thevenin</a:t>
            </a:r>
            <a:r>
              <a:rPr lang="en-US" dirty="0"/>
              <a:t> Equivalent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BF7DC6D2-0741-4DF3-9EFE-A82377BEBB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r>
                  <a:rPr lang="en-US" dirty="0"/>
                  <a:t>A complicated circuit of sources and resistive elements can be reduced to a single voltage source in series with a resistor to study how the circuit will behave with respect to a load.  This is known as a </a:t>
                </a:r>
                <a:r>
                  <a:rPr lang="en-US" b="1" dirty="0">
                    <a:solidFill>
                      <a:srgbClr val="0070C0"/>
                    </a:solidFill>
                  </a:rPr>
                  <a:t>Thevenin equivalent circuit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Q: </a:t>
                </a:r>
                <a:r>
                  <a:rPr lang="en-US" dirty="0"/>
                  <a:t>How do we find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 so the equivalence holds?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A: </a:t>
                </a:r>
                <a:r>
                  <a:rPr lang="en-US" dirty="0"/>
                  <a:t>Since there are only two unknowns, any two measurements that we can make on our circuit, should provide enough information to infer the Thevenin Equivalent circuit.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BF7DC6D2-0741-4DF3-9EFE-A82377BEBB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590800" y="2286000"/>
            <a:ext cx="6890604" cy="2546919"/>
            <a:chOff x="624986" y="2558481"/>
            <a:chExt cx="6890604" cy="2546919"/>
          </a:xfrm>
        </p:grpSpPr>
        <p:grpSp>
          <p:nvGrpSpPr>
            <p:cNvPr id="14346" name="Group 14345"/>
            <p:cNvGrpSpPr/>
            <p:nvPr/>
          </p:nvGrpSpPr>
          <p:grpSpPr>
            <a:xfrm>
              <a:off x="4838700" y="2558481"/>
              <a:ext cx="2676890" cy="2242119"/>
              <a:chOff x="647700" y="2286000"/>
              <a:chExt cx="2676890" cy="224211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47700" y="2784667"/>
                <a:ext cx="995910" cy="1701800"/>
                <a:chOff x="1356992" y="2003109"/>
                <a:chExt cx="995910" cy="1701800"/>
              </a:xfrm>
            </p:grpSpPr>
            <p:grpSp>
              <p:nvGrpSpPr>
                <p:cNvPr id="12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870970" y="3301187"/>
                    <a:ext cx="457183" cy="480153"/>
                    <a:chOff x="991181" y="2834859"/>
                    <a:chExt cx="457183" cy="480153"/>
                  </a:xfrm>
                </p:grpSpPr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991181" y="2859399"/>
                      <a:ext cx="457183" cy="455613"/>
                    </a:xfrm>
                    <a:prstGeom prst="ellips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800"/>
                    </a:p>
                  </p:txBody>
                </p:sp>
                <p:sp>
                  <p:nvSpPr>
                    <p:cNvPr id="17" name="Text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34859"/>
                      <a:ext cx="314498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800"/>
                        <a:t>+</a:t>
                      </a:r>
                    </a:p>
                  </p:txBody>
                </p:sp>
                <p:sp>
                  <p:nvSpPr>
                    <p:cNvPr id="18" name="Text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2282" y="2858195"/>
                      <a:ext cx="308853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800"/>
                        <a:t>_</a:t>
                      </a:r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56992" y="2648878"/>
                      <a:ext cx="609077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9" name="Group 18"/>
              <p:cNvGrpSpPr/>
              <p:nvPr/>
            </p:nvGrpSpPr>
            <p:grpSpPr>
              <a:xfrm>
                <a:off x="1401946" y="2286000"/>
                <a:ext cx="1724404" cy="676050"/>
                <a:chOff x="2111238" y="1476059"/>
                <a:chExt cx="1724404" cy="676050"/>
              </a:xfrm>
            </p:grpSpPr>
            <p:grpSp>
              <p:nvGrpSpPr>
                <p:cNvPr id="20" name="Group 140"/>
                <p:cNvGrpSpPr>
                  <a:grpSpLocks/>
                </p:cNvGrpSpPr>
                <p:nvPr/>
              </p:nvGrpSpPr>
              <p:grpSpPr bwMode="auto">
                <a:xfrm rot="16200000">
                  <a:off x="2824438" y="1140906"/>
                  <a:ext cx="298003" cy="1724404"/>
                  <a:chOff x="4384898" y="2541687"/>
                  <a:chExt cx="298003" cy="1724341"/>
                </a:xfrm>
              </p:grpSpPr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4545568" y="3686597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𝑇𝐻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01393" y="1476059"/>
                      <a:ext cx="638957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63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1" name="Oval 30"/>
              <p:cNvSpPr/>
              <p:nvPr/>
            </p:nvSpPr>
            <p:spPr>
              <a:xfrm>
                <a:off x="3100708" y="275885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4339" name="TextBox 14338"/>
              <p:cNvSpPr txBox="1"/>
              <p:nvPr/>
            </p:nvSpPr>
            <p:spPr>
              <a:xfrm>
                <a:off x="2984500" y="2438400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  <p:grpSp>
            <p:nvGrpSpPr>
              <p:cNvPr id="14344" name="Group 14343"/>
              <p:cNvGrpSpPr/>
              <p:nvPr/>
            </p:nvGrpSpPr>
            <p:grpSpPr>
              <a:xfrm>
                <a:off x="1415010" y="4127500"/>
                <a:ext cx="1909580" cy="400619"/>
                <a:chOff x="1415010" y="4127500"/>
                <a:chExt cx="1909580" cy="400619"/>
              </a:xfrm>
            </p:grpSpPr>
            <p:grpSp>
              <p:nvGrpSpPr>
                <p:cNvPr id="14336" name="Group 14335"/>
                <p:cNvGrpSpPr/>
                <p:nvPr/>
              </p:nvGrpSpPr>
              <p:grpSpPr>
                <a:xfrm>
                  <a:off x="1415010" y="4447950"/>
                  <a:ext cx="1787298" cy="80169"/>
                  <a:chOff x="2124302" y="4686300"/>
                  <a:chExt cx="1787298" cy="80169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2124302" y="4724400"/>
                    <a:ext cx="1711325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Oval 33"/>
                  <p:cNvSpPr/>
                  <p:nvPr/>
                </p:nvSpPr>
                <p:spPr>
                  <a:xfrm>
                    <a:off x="3835400" y="4686300"/>
                    <a:ext cx="76200" cy="80169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sp>
              <p:nvSpPr>
                <p:cNvPr id="14340" name="TextBox 14339"/>
                <p:cNvSpPr txBox="1"/>
                <p:nvPr/>
              </p:nvSpPr>
              <p:spPr>
                <a:xfrm>
                  <a:off x="3024508" y="412750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b</a:t>
                  </a:r>
                </a:p>
              </p:txBody>
            </p:sp>
          </p:grpSp>
        </p:grpSp>
        <p:sp>
          <p:nvSpPr>
            <p:cNvPr id="14347" name="Left-Right Arrow 14346"/>
            <p:cNvSpPr/>
            <p:nvPr/>
          </p:nvSpPr>
          <p:spPr>
            <a:xfrm>
              <a:off x="3505200" y="3657600"/>
              <a:ext cx="1295400" cy="51119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24986" y="2784144"/>
              <a:ext cx="2562590" cy="2321256"/>
              <a:chOff x="457200" y="2784144"/>
              <a:chExt cx="2562590" cy="2321256"/>
            </a:xfrm>
          </p:grpSpPr>
          <p:cxnSp>
            <p:nvCxnSpPr>
              <p:cNvPr id="91" name="Straight Connector 90"/>
              <p:cNvCxnSpPr/>
              <p:nvPr/>
            </p:nvCxnSpPr>
            <p:spPr bwMode="auto">
              <a:xfrm rot="16200000" flipV="1">
                <a:off x="2531816" y="2857405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2806541" y="3104594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679700" y="2784144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a</a:t>
                </a:r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flipV="1">
                <a:off x="2242097" y="4831794"/>
                <a:ext cx="579438" cy="198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2821308" y="4793694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719708" y="44732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b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57200" y="2895600"/>
                <a:ext cx="1993901" cy="2209800"/>
                <a:chOff x="457200" y="2895600"/>
                <a:chExt cx="1993901" cy="220980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457200" y="2895600"/>
                  <a:ext cx="1993901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4274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576996" y="3169384"/>
                  <a:ext cx="1806087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>
                      <a:latin typeface="+mj-lt"/>
                    </a:rPr>
                    <a:t>Network of resistors and sources (both independent and dependent)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3188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Thevenin</a:t>
            </a:r>
            <a:r>
              <a:rPr lang="en-US" dirty="0"/>
              <a:t> Equivalent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B190525-9163-4733-8FFC-32162899A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r>
                  <a:rPr lang="en-US" dirty="0"/>
                  <a:t>In order to find the appropriate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, consider loading the circuit with either an open circuit or a short circuit.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From the two relationships above, the Thevenin equivalent circuit can be found from the open circuit voltage,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𝑂𝐶</m:t>
                        </m:r>
                      </m:sub>
                    </m:sSub>
                  </m:oMath>
                </a14:m>
                <a:r>
                  <a:rPr lang="en-US" dirty="0"/>
                  <a:t>, and the short circuit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𝑆𝐶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𝑂𝐶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𝑆𝐶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B190525-9163-4733-8FFC-32162899A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3"/>
                <a:stretch>
                  <a:fillRect l="-504" t="-469" b="-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752600" y="2209800"/>
            <a:ext cx="2971046" cy="2731532"/>
            <a:chOff x="510686" y="1945276"/>
            <a:chExt cx="2971046" cy="2731532"/>
          </a:xfrm>
        </p:grpSpPr>
        <p:grpSp>
          <p:nvGrpSpPr>
            <p:cNvPr id="45" name="Group 44"/>
            <p:cNvGrpSpPr/>
            <p:nvPr/>
          </p:nvGrpSpPr>
          <p:grpSpPr>
            <a:xfrm>
              <a:off x="510686" y="2443943"/>
              <a:ext cx="995910" cy="1701800"/>
              <a:chOff x="1356992" y="2003109"/>
              <a:chExt cx="995910" cy="1701800"/>
            </a:xfrm>
          </p:grpSpPr>
          <p:grpSp>
            <p:nvGrpSpPr>
              <p:cNvPr id="65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69" name="Oval 68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70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71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1356992" y="2648878"/>
                    <a:ext cx="60907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6992" y="2648878"/>
                    <a:ext cx="60907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6" name="Group 45"/>
            <p:cNvGrpSpPr/>
            <p:nvPr/>
          </p:nvGrpSpPr>
          <p:grpSpPr>
            <a:xfrm>
              <a:off x="1264932" y="1945276"/>
              <a:ext cx="1724404" cy="676050"/>
              <a:chOff x="2111238" y="1476059"/>
              <a:chExt cx="1724404" cy="676050"/>
            </a:xfrm>
          </p:grpSpPr>
          <p:grpSp>
            <p:nvGrpSpPr>
              <p:cNvPr id="54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801393" y="1476059"/>
                    <a:ext cx="638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3895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7" name="Oval 46"/>
            <p:cNvSpPr/>
            <p:nvPr/>
          </p:nvSpPr>
          <p:spPr>
            <a:xfrm>
              <a:off x="2963694" y="2418126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47486" y="2097676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277996" y="3786776"/>
              <a:ext cx="1909580" cy="400619"/>
              <a:chOff x="1415010" y="4127500"/>
              <a:chExt cx="1909580" cy="400619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415010" y="4447950"/>
                <a:ext cx="1787298" cy="80169"/>
                <a:chOff x="2124302" y="4686300"/>
                <a:chExt cx="1787298" cy="80169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124302" y="4724400"/>
                  <a:ext cx="171132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 52"/>
                <p:cNvSpPr/>
                <p:nvPr/>
              </p:nvSpPr>
              <p:spPr>
                <a:xfrm>
                  <a:off x="3835400" y="4686300"/>
                  <a:ext cx="76200" cy="8016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3024508" y="41275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b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1219200" y="4307476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Open circuit load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756869" y="3030337"/>
                  <a:ext cx="7248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𝑂𝐶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869" y="3030337"/>
                  <a:ext cx="72486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2855025" y="2678576"/>
              <a:ext cx="425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5619" y="328620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14341" name="Group 14340"/>
          <p:cNvGrpSpPr/>
          <p:nvPr/>
        </p:nvGrpSpPr>
        <p:grpSpPr>
          <a:xfrm>
            <a:off x="5890114" y="2169524"/>
            <a:ext cx="3128884" cy="2771808"/>
            <a:chOff x="5256168" y="2017124"/>
            <a:chExt cx="3128884" cy="2771808"/>
          </a:xfrm>
        </p:grpSpPr>
        <p:grpSp>
          <p:nvGrpSpPr>
            <p:cNvPr id="11" name="Group 10"/>
            <p:cNvGrpSpPr/>
            <p:nvPr/>
          </p:nvGrpSpPr>
          <p:grpSpPr>
            <a:xfrm>
              <a:off x="5256168" y="2515791"/>
              <a:ext cx="995910" cy="1701800"/>
              <a:chOff x="1356992" y="2003109"/>
              <a:chExt cx="995910" cy="1701800"/>
            </a:xfrm>
          </p:grpSpPr>
          <p:grpSp>
            <p:nvGrpSpPr>
              <p:cNvPr id="12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6" name="Oval 15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7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8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356992" y="2648878"/>
                    <a:ext cx="60907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6992" y="2648878"/>
                    <a:ext cx="60907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/>
            <p:cNvGrpSpPr/>
            <p:nvPr/>
          </p:nvGrpSpPr>
          <p:grpSpPr>
            <a:xfrm>
              <a:off x="6010414" y="2017124"/>
              <a:ext cx="1724404" cy="676050"/>
              <a:chOff x="2111238" y="1476059"/>
              <a:chExt cx="1724404" cy="676050"/>
            </a:xfrm>
          </p:grpSpPr>
          <p:grpSp>
            <p:nvGrpSpPr>
              <p:cNvPr id="20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801393" y="1476059"/>
                    <a:ext cx="6389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638957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Oval 30"/>
            <p:cNvSpPr/>
            <p:nvPr/>
          </p:nvSpPr>
          <p:spPr>
            <a:xfrm>
              <a:off x="7709176" y="248997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339" name="TextBox 14338"/>
            <p:cNvSpPr txBox="1"/>
            <p:nvPr/>
          </p:nvSpPr>
          <p:spPr>
            <a:xfrm>
              <a:off x="7497968" y="216952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grpSp>
          <p:nvGrpSpPr>
            <p:cNvPr id="14336" name="Group 14335"/>
            <p:cNvGrpSpPr/>
            <p:nvPr/>
          </p:nvGrpSpPr>
          <p:grpSpPr>
            <a:xfrm>
              <a:off x="6023478" y="4179074"/>
              <a:ext cx="1787298" cy="80169"/>
              <a:chOff x="2124302" y="4686300"/>
              <a:chExt cx="1787298" cy="80169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124302" y="4724400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3835400" y="468630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4340" name="TextBox 14339"/>
            <p:cNvSpPr txBox="1"/>
            <p:nvPr/>
          </p:nvSpPr>
          <p:spPr>
            <a:xfrm>
              <a:off x="7496300" y="38586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43600" y="44196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Short circuit load</a:t>
              </a:r>
            </a:p>
          </p:txBody>
        </p:sp>
        <p:cxnSp>
          <p:nvCxnSpPr>
            <p:cNvPr id="40" name="Straight Connector 39"/>
            <p:cNvCxnSpPr>
              <a:stCxn id="31" idx="5"/>
            </p:cNvCxnSpPr>
            <p:nvPr/>
          </p:nvCxnSpPr>
          <p:spPr>
            <a:xfrm flipH="1">
              <a:off x="7770620" y="2558403"/>
              <a:ext cx="3597" cy="16525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38" name="Group 14337"/>
            <p:cNvGrpSpPr/>
            <p:nvPr/>
          </p:nvGrpSpPr>
          <p:grpSpPr>
            <a:xfrm>
              <a:off x="7862088" y="3054357"/>
              <a:ext cx="522964" cy="520429"/>
              <a:chOff x="7707712" y="3137483"/>
              <a:chExt cx="522964" cy="520429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7770424" y="3137483"/>
                <a:ext cx="0" cy="5204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7707712" y="3177256"/>
                    <a:ext cx="52296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𝑆𝐶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7712" y="3177256"/>
                    <a:ext cx="522964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87711" y="3300114"/>
                <a:ext cx="846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𝑇𝐻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711" y="3300114"/>
                <a:ext cx="84632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8835760" y="3094156"/>
                <a:ext cx="876201" cy="656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760" y="3094156"/>
                <a:ext cx="876201" cy="6562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99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DE6C4A-09B5-428A-887D-569F3EB0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9EAEA-E61A-486A-B30D-A7707C2AD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Thevenin equivalent with respect to the terminals  a-b.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581400" y="1844952"/>
            <a:ext cx="4054272" cy="3168095"/>
            <a:chOff x="1712229" y="1066800"/>
            <a:chExt cx="4054272" cy="3168095"/>
          </a:xfrm>
        </p:grpSpPr>
        <p:grpSp>
          <p:nvGrpSpPr>
            <p:cNvPr id="79" name="Group 78"/>
            <p:cNvGrpSpPr/>
            <p:nvPr/>
          </p:nvGrpSpPr>
          <p:grpSpPr>
            <a:xfrm>
              <a:off x="1712229" y="2443943"/>
              <a:ext cx="1031535" cy="1701800"/>
              <a:chOff x="1321367" y="2003109"/>
              <a:chExt cx="1031535" cy="1701800"/>
            </a:xfrm>
          </p:grpSpPr>
          <p:grpSp>
            <p:nvGrpSpPr>
              <p:cNvPr id="99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03" name="Oval 102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104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105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1321367" y="2672628"/>
                    <a:ext cx="6504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00" name="TextBox 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1367" y="2672628"/>
                    <a:ext cx="65043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0" name="Group 79"/>
            <p:cNvGrpSpPr/>
            <p:nvPr/>
          </p:nvGrpSpPr>
          <p:grpSpPr>
            <a:xfrm>
              <a:off x="3855732" y="1945276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1" name="Oval 80"/>
            <p:cNvSpPr/>
            <p:nvPr/>
          </p:nvSpPr>
          <p:spPr>
            <a:xfrm>
              <a:off x="5554494" y="2418126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438286" y="2097676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503089" y="4151932"/>
              <a:ext cx="3053282" cy="171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5568019" y="4154726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66419" y="38342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2514600" y="1945575"/>
              <a:ext cx="1724404" cy="676050"/>
              <a:chOff x="2111238" y="1476059"/>
              <a:chExt cx="1724404" cy="676050"/>
            </a:xfrm>
          </p:grpSpPr>
          <p:grpSp>
            <p:nvGrpSpPr>
              <p:cNvPr id="141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42" name="TextBox 1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5" name="Group 164"/>
            <p:cNvGrpSpPr>
              <a:grpSpLocks/>
            </p:cNvGrpSpPr>
            <p:nvPr/>
          </p:nvGrpSpPr>
          <p:grpSpPr bwMode="auto">
            <a:xfrm>
              <a:off x="3816797" y="2449472"/>
              <a:ext cx="298003" cy="1724404"/>
              <a:chOff x="4384898" y="2541687"/>
              <a:chExt cx="298003" cy="1724341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V="1">
                <a:off x="4545568" y="3686597"/>
                <a:ext cx="0" cy="5794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TextBox 165"/>
                <p:cNvSpPr txBox="1"/>
                <p:nvPr/>
              </p:nvSpPr>
              <p:spPr>
                <a:xfrm>
                  <a:off x="3200400" y="3129000"/>
                  <a:ext cx="6559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>
            <p:sp>
              <p:nvSpPr>
                <p:cNvPr id="166" name="TextBox 1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0400" y="3129000"/>
                  <a:ext cx="65594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8" name="Group 177"/>
            <p:cNvGrpSpPr/>
            <p:nvPr/>
          </p:nvGrpSpPr>
          <p:grpSpPr>
            <a:xfrm>
              <a:off x="3128646" y="1066800"/>
              <a:ext cx="1724404" cy="676050"/>
              <a:chOff x="2111238" y="1476059"/>
              <a:chExt cx="1724404" cy="676050"/>
            </a:xfrm>
          </p:grpSpPr>
          <p:grpSp>
            <p:nvGrpSpPr>
              <p:cNvPr id="179" name="Group 178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0" name="TextBox 179"/>
                  <p:cNvSpPr txBox="1"/>
                  <p:nvPr/>
                </p:nvSpPr>
                <p:spPr>
                  <a:xfrm>
                    <a:off x="2640192" y="1476059"/>
                    <a:ext cx="6559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80" name="TextBox 1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0192" y="1476059"/>
                    <a:ext cx="65594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" name="Straight Connector 7"/>
            <p:cNvCxnSpPr/>
            <p:nvPr/>
          </p:nvCxnSpPr>
          <p:spPr>
            <a:xfrm flipV="1">
              <a:off x="5290402" y="1582445"/>
              <a:ext cx="0" cy="8785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764145" y="1580591"/>
              <a:ext cx="5262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517877" y="1578188"/>
              <a:ext cx="0" cy="8785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502099" y="1577382"/>
              <a:ext cx="680690" cy="8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98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Norton Equivalent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ED4F-F2F3-4664-B0C6-679799A4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Similar to a Thevenin equivalent circuit, we can also construct a </a:t>
            </a:r>
            <a:r>
              <a:rPr lang="en-US" b="1" dirty="0">
                <a:solidFill>
                  <a:srgbClr val="0070C0"/>
                </a:solidFill>
              </a:rPr>
              <a:t>Norton equivalent circuit</a:t>
            </a:r>
            <a:r>
              <a:rPr lang="en-US" dirty="0"/>
              <a:t> which consists of a current source in parallel with a resistor.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8259737" y="3188701"/>
                <a:ext cx="5259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Symbol" pitchFamily="18" charset="2"/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737" y="3188701"/>
                <a:ext cx="525978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/>
          <p:cNvSpPr/>
          <p:nvPr/>
        </p:nvSpPr>
        <p:spPr>
          <a:xfrm>
            <a:off x="8876522" y="2483134"/>
            <a:ext cx="76200" cy="801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8760314" y="212190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190824" y="3875533"/>
            <a:ext cx="1909580" cy="400619"/>
            <a:chOff x="1415010" y="4127500"/>
            <a:chExt cx="1909580" cy="400619"/>
          </a:xfrm>
        </p:grpSpPr>
        <p:grpSp>
          <p:nvGrpSpPr>
            <p:cNvPr id="62" name="Group 61"/>
            <p:cNvGrpSpPr/>
            <p:nvPr/>
          </p:nvGrpSpPr>
          <p:grpSpPr>
            <a:xfrm>
              <a:off x="1415010" y="4447950"/>
              <a:ext cx="1787298" cy="80169"/>
              <a:chOff x="2124302" y="4686300"/>
              <a:chExt cx="1787298" cy="80169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2124302" y="4724400"/>
                <a:ext cx="171132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3835400" y="4686300"/>
                <a:ext cx="76200" cy="8016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024508" y="41275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  <p:sp>
        <p:nvSpPr>
          <p:cNvPr id="46" name="Left-Right Arrow 45"/>
          <p:cNvSpPr/>
          <p:nvPr/>
        </p:nvSpPr>
        <p:spPr>
          <a:xfrm>
            <a:off x="5090014" y="3133153"/>
            <a:ext cx="1295400" cy="511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7" name="Group 46"/>
          <p:cNvGrpSpPr/>
          <p:nvPr/>
        </p:nvGrpSpPr>
        <p:grpSpPr>
          <a:xfrm>
            <a:off x="2209800" y="2259697"/>
            <a:ext cx="2562590" cy="2321256"/>
            <a:chOff x="457200" y="2784144"/>
            <a:chExt cx="2562590" cy="2321256"/>
          </a:xfrm>
        </p:grpSpPr>
        <p:cxnSp>
          <p:nvCxnSpPr>
            <p:cNvPr id="48" name="Straight Connector 47"/>
            <p:cNvCxnSpPr/>
            <p:nvPr/>
          </p:nvCxnSpPr>
          <p:spPr bwMode="auto">
            <a:xfrm rot="16200000" flipV="1">
              <a:off x="2531816" y="2857405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2806541" y="31045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79700" y="278414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2242097" y="4831794"/>
              <a:ext cx="579438" cy="19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2821308" y="47936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9708" y="44732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7200" y="2895600"/>
              <a:ext cx="1993901" cy="2209800"/>
              <a:chOff x="457200" y="2895600"/>
              <a:chExt cx="1993901" cy="22098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7200" y="2895600"/>
                <a:ext cx="1993901" cy="2209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32600" y="3124200"/>
                <a:ext cx="18185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j-lt"/>
                  </a:rPr>
                  <a:t>Network of resistors and sources (both independent and dependent)</a:t>
                </a:r>
              </a:p>
            </p:txBody>
          </p:sp>
        </p:grpSp>
      </p:grpSp>
      <p:grpSp>
        <p:nvGrpSpPr>
          <p:cNvPr id="89" name="Group 140"/>
          <p:cNvGrpSpPr>
            <a:grpSpLocks/>
          </p:cNvGrpSpPr>
          <p:nvPr/>
        </p:nvGrpSpPr>
        <p:grpSpPr bwMode="auto">
          <a:xfrm>
            <a:off x="8042520" y="2519811"/>
            <a:ext cx="300037" cy="1724023"/>
            <a:chOff x="4385233" y="2542053"/>
            <a:chExt cx="300037" cy="1723961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547158" y="3121468"/>
              <a:ext cx="138112" cy="460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4407458" y="3167504"/>
              <a:ext cx="276225" cy="936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4396346" y="3261163"/>
              <a:ext cx="276225" cy="92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4407458" y="3357999"/>
              <a:ext cx="276225" cy="92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4396345" y="3450069"/>
              <a:ext cx="276225" cy="936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385233" y="3543728"/>
              <a:ext cx="276225" cy="93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386820" y="3640564"/>
              <a:ext cx="160338" cy="4603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545570" y="2542053"/>
              <a:ext cx="0" cy="57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4545569" y="3686597"/>
              <a:ext cx="0" cy="5794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7190824" y="2518758"/>
            <a:ext cx="1671090" cy="10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569590" y="2532700"/>
            <a:ext cx="849834" cy="1701800"/>
            <a:chOff x="5480076" y="2676148"/>
            <a:chExt cx="849834" cy="1701800"/>
          </a:xfrm>
        </p:grpSpPr>
        <p:grpSp>
          <p:nvGrpSpPr>
            <p:cNvPr id="57" name="Group 56"/>
            <p:cNvGrpSpPr/>
            <p:nvPr/>
          </p:nvGrpSpPr>
          <p:grpSpPr>
            <a:xfrm>
              <a:off x="5480076" y="2676148"/>
              <a:ext cx="849834" cy="1701800"/>
              <a:chOff x="1503068" y="2003109"/>
              <a:chExt cx="849834" cy="1701800"/>
            </a:xfrm>
          </p:grpSpPr>
          <p:grpSp>
            <p:nvGrpSpPr>
              <p:cNvPr id="82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Oval 85"/>
                <p:cNvSpPr/>
                <p:nvPr/>
              </p:nvSpPr>
              <p:spPr bwMode="auto">
                <a:xfrm>
                  <a:off x="2870970" y="3325727"/>
                  <a:ext cx="457183" cy="455613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800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1503068" y="2648878"/>
                    <a:ext cx="45711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83" name="TextBox 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03068" y="2648878"/>
                    <a:ext cx="457112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5" name="Straight Arrow Connector 34"/>
            <p:cNvCxnSpPr/>
            <p:nvPr/>
          </p:nvCxnSpPr>
          <p:spPr>
            <a:xfrm flipV="1">
              <a:off x="6101310" y="3346768"/>
              <a:ext cx="0" cy="3843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321466" y="5190552"/>
                <a:ext cx="1492579" cy="1267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𝑆𝐶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pPr algn="ctr"/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𝑂𝐶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466" y="5190552"/>
                <a:ext cx="1492579" cy="12673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8985" y="5190552"/>
                <a:ext cx="1392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𝑂𝐶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985" y="5190552"/>
                <a:ext cx="139224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3612449" y="5723952"/>
                <a:ext cx="10390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449" y="5723952"/>
                <a:ext cx="10390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324519" y="5440050"/>
            <a:ext cx="609600" cy="46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/>
          <p:nvPr/>
        </p:nvGrpSpPr>
        <p:grpSpPr>
          <a:xfrm>
            <a:off x="7740064" y="5713792"/>
            <a:ext cx="2044522" cy="369332"/>
            <a:chOff x="6650549" y="5857240"/>
            <a:chExt cx="2044522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273848" y="5857240"/>
                  <a:ext cx="14212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/>
                    <a:t>same as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𝑇𝐻</m:t>
                          </m:r>
                        </m:sub>
                      </m:sSub>
                    </m:oMath>
                  </a14:m>
                  <a:r>
                    <a:rPr lang="en-US" sz="1800" dirty="0"/>
                    <a:t> </a:t>
                  </a: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3848" y="5857240"/>
                  <a:ext cx="1421223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3863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ight Arrow 7"/>
            <p:cNvSpPr/>
            <p:nvPr/>
          </p:nvSpPr>
          <p:spPr>
            <a:xfrm flipH="1">
              <a:off x="6650549" y="5954520"/>
              <a:ext cx="461717" cy="216932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2714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Thevenin and Norton Equivalent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3F924E-6667-42F6-8A5B-7D1EEE9362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10490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There are a number of techniques we can use to find a </a:t>
                </a:r>
                <a:r>
                  <a:rPr lang="en-US" dirty="0" err="1"/>
                  <a:t>Thevenin</a:t>
                </a:r>
                <a:r>
                  <a:rPr lang="en-US" dirty="0"/>
                  <a:t>/Norton equivalent circuit.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70C0"/>
                    </a:solidFill>
                  </a:rPr>
                  <a:t>Method 1: </a:t>
                </a:r>
                <a:r>
                  <a:rPr lang="en-US" dirty="0"/>
                  <a:t>Use source transformations and serial/parallel combinations to reduce the circuit to its </a:t>
                </a:r>
                <a:r>
                  <a:rPr lang="en-US" dirty="0" err="1"/>
                  <a:t>Thevenin</a:t>
                </a:r>
                <a:r>
                  <a:rPr lang="en-US" dirty="0"/>
                  <a:t> or Norton equivalent.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70C0"/>
                    </a:solidFill>
                  </a:rPr>
                  <a:t>Method 2: </a:t>
                </a:r>
                <a:r>
                  <a:rPr lang="en-US" dirty="0"/>
                  <a:t>Find the open circuit voltage and the short circuit current.  Then use: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𝑇𝐻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𝑇𝐻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70C0"/>
                    </a:solidFill>
                  </a:rPr>
                  <a:t>Method 3: </a:t>
                </a:r>
                <a:r>
                  <a:rPr lang="en-US" dirty="0"/>
                  <a:t>For circuits with no dependent sources,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 can be found by disabling all independent sources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short,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open</a:t>
                </a:r>
                <a:r>
                  <a:rPr lang="en-US" dirty="0"/>
                  <a:t>) and computing the equivalent resistance as seen across the load terminals.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Note: </a:t>
                </a:r>
                <a:r>
                  <a:rPr lang="en-US" dirty="0"/>
                  <a:t>Method 3 does not actually find the entire equivalent circuit.  It only provides a shortcut for 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dirty="0"/>
                  <a:t> so that you only need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𝑂𝐶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𝑆𝐶</m:t>
                        </m:r>
                      </m:sub>
                    </m:sSub>
                  </m:oMath>
                </a14:m>
                <a:r>
                  <a:rPr lang="en-US" dirty="0"/>
                  <a:t> (not both) when using Method 2.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3F924E-6667-42F6-8A5B-7D1EEE9362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1049000" cy="5196840"/>
              </a:xfrm>
              <a:blipFill>
                <a:blip r:embed="rId3"/>
                <a:stretch>
                  <a:fillRect l="-607" t="-469" r="-442" b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45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ED7A69-54A5-4F65-A01D-237B07FCE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AA870-A0CD-47F5-8D49-D092747D2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Thevenin and Norton equivalent circuits with respect to the terminals  a-b.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41986" y="2438400"/>
            <a:ext cx="3669828" cy="2385002"/>
            <a:chOff x="2922896" y="1945276"/>
            <a:chExt cx="3669828" cy="2385002"/>
          </a:xfrm>
        </p:grpSpPr>
        <p:grpSp>
          <p:nvGrpSpPr>
            <p:cNvPr id="80" name="Group 79"/>
            <p:cNvGrpSpPr/>
            <p:nvPr/>
          </p:nvGrpSpPr>
          <p:grpSpPr>
            <a:xfrm>
              <a:off x="4681955" y="1945276"/>
              <a:ext cx="1724404" cy="676050"/>
              <a:chOff x="2111238" y="1476059"/>
              <a:chExt cx="1724404" cy="676050"/>
            </a:xfrm>
          </p:grpSpPr>
          <p:grpSp>
            <p:nvGrpSpPr>
              <p:cNvPr id="88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1393" y="1476059"/>
                    <a:ext cx="527709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1" name="Oval 80"/>
            <p:cNvSpPr/>
            <p:nvPr/>
          </p:nvSpPr>
          <p:spPr>
            <a:xfrm>
              <a:off x="6380717" y="2418126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64509" y="2097676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3739356" y="4175380"/>
              <a:ext cx="1141398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6394242" y="4154726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292642" y="38342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321795" y="2449472"/>
              <a:ext cx="707405" cy="1724404"/>
              <a:chOff x="4233618" y="2449472"/>
              <a:chExt cx="707405" cy="1724404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4233618" y="3129000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3618" y="3129000"/>
                    <a:ext cx="52770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oup 68"/>
            <p:cNvGrpSpPr/>
            <p:nvPr/>
          </p:nvGrpSpPr>
          <p:grpSpPr>
            <a:xfrm>
              <a:off x="5486400" y="2438096"/>
              <a:ext cx="838200" cy="1724404"/>
              <a:chOff x="4102823" y="2449472"/>
              <a:chExt cx="838200" cy="1724404"/>
            </a:xfrm>
          </p:grpSpPr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4643020" y="2449472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102823" y="3129000"/>
                    <a:ext cx="6559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2823" y="3129000"/>
                    <a:ext cx="65594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1" name="Group 110"/>
            <p:cNvGrpSpPr/>
            <p:nvPr/>
          </p:nvGrpSpPr>
          <p:grpSpPr>
            <a:xfrm>
              <a:off x="2922896" y="2452048"/>
              <a:ext cx="1039504" cy="1701800"/>
              <a:chOff x="5290406" y="2676148"/>
              <a:chExt cx="1039504" cy="170180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5290406" y="2676148"/>
                <a:ext cx="1039504" cy="1701800"/>
                <a:chOff x="1313398" y="2003109"/>
                <a:chExt cx="1039504" cy="1701800"/>
              </a:xfrm>
            </p:grpSpPr>
            <p:grpSp>
              <p:nvGrpSpPr>
                <p:cNvPr id="114" name="Group 54"/>
                <p:cNvGrpSpPr>
                  <a:grpSpLocks/>
                </p:cNvGrpSpPr>
                <p:nvPr/>
              </p:nvGrpSpPr>
              <p:grpSpPr bwMode="auto">
                <a:xfrm>
                  <a:off x="1895702" y="2003109"/>
                  <a:ext cx="457200" cy="1701800"/>
                  <a:chOff x="2870970" y="2690727"/>
                  <a:chExt cx="457183" cy="1701799"/>
                </a:xfrm>
              </p:grpSpPr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3099561" y="2690727"/>
                    <a:ext cx="0" cy="170179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Oval 116"/>
                  <p:cNvSpPr/>
                  <p:nvPr/>
                </p:nvSpPr>
                <p:spPr bwMode="auto">
                  <a:xfrm>
                    <a:off x="2870970" y="3325727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15" name="TextBox 114"/>
                    <p:cNvSpPr txBox="1"/>
                    <p:nvPr/>
                  </p:nvSpPr>
                  <p:spPr>
                    <a:xfrm>
                      <a:off x="1313398" y="2676174"/>
                      <a:ext cx="64697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>
                <p:sp>
                  <p:nvSpPr>
                    <p:cNvPr id="115" name="TextBox 1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3398" y="2676174"/>
                      <a:ext cx="646972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3" name="Straight Arrow Connector 112"/>
              <p:cNvCxnSpPr/>
              <p:nvPr/>
            </p:nvCxnSpPr>
            <p:spPr>
              <a:xfrm flipV="1">
                <a:off x="6101310" y="3346768"/>
                <a:ext cx="0" cy="38436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flipH="1">
              <a:off x="3733799" y="2459067"/>
              <a:ext cx="9485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17"/>
            <p:cNvGrpSpPr/>
            <p:nvPr/>
          </p:nvGrpSpPr>
          <p:grpSpPr>
            <a:xfrm>
              <a:off x="4676396" y="3654228"/>
              <a:ext cx="1724404" cy="676050"/>
              <a:chOff x="2111238" y="1476059"/>
              <a:chExt cx="1724404" cy="676050"/>
            </a:xfrm>
          </p:grpSpPr>
          <p:grpSp>
            <p:nvGrpSpPr>
              <p:cNvPr id="119" name="Group 140"/>
              <p:cNvGrpSpPr>
                <a:grpSpLocks/>
              </p:cNvGrpSpPr>
              <p:nvPr/>
            </p:nvGrpSpPr>
            <p:grpSpPr bwMode="auto">
              <a:xfrm rot="16200000">
                <a:off x="2824438" y="114090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2616442" y="1476059"/>
                    <a:ext cx="6559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>
              <p:sp>
                <p:nvSpPr>
                  <p:cNvPr id="120" name="TextBox 1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16442" y="1476059"/>
                    <a:ext cx="65594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89221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Thevenin and Norton Equivalent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44FB9-AFE1-45E7-8CD2-A023425DB1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For circuits with dependent sources, a modified version of Method 3 can be used.</a:t>
                </a:r>
              </a:p>
              <a:p>
                <a:pPr algn="just"/>
                <a:endParaRPr lang="en-US" b="1" dirty="0">
                  <a:solidFill>
                    <a:srgbClr val="4274B0"/>
                  </a:solidFill>
                </a:endParaRPr>
              </a:p>
              <a:p>
                <a:pPr algn="just"/>
                <a:r>
                  <a:rPr lang="en-US" b="1" dirty="0">
                    <a:solidFill>
                      <a:srgbClr val="4274B0"/>
                    </a:solidFill>
                  </a:rPr>
                  <a:t>Method 3 (modified): </a:t>
                </a:r>
                <a:r>
                  <a:rPr lang="en-US" dirty="0"/>
                  <a:t>Disable all independent sources.  Apply a test source to the load (either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) and then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𝑇𝐻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44FB9-AFE1-45E7-8CD2-A023425DB1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917154" y="3521685"/>
            <a:ext cx="2440308" cy="2321256"/>
            <a:chOff x="457200" y="2784144"/>
            <a:chExt cx="2440308" cy="2321256"/>
          </a:xfrm>
        </p:grpSpPr>
        <p:cxnSp>
          <p:nvCxnSpPr>
            <p:cNvPr id="6" name="Straight Connector 5"/>
            <p:cNvCxnSpPr/>
            <p:nvPr/>
          </p:nvCxnSpPr>
          <p:spPr bwMode="auto">
            <a:xfrm rot="16200000" flipV="1">
              <a:off x="2531816" y="2857405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806541" y="31045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37314" y="278414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242097" y="4831794"/>
              <a:ext cx="579438" cy="19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21308" y="4793694"/>
              <a:ext cx="76200" cy="8016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37314" y="44732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57200" y="2895600"/>
              <a:ext cx="1993901" cy="2209800"/>
              <a:chOff x="457200" y="2895600"/>
              <a:chExt cx="1993901" cy="22098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7200" y="2895600"/>
                <a:ext cx="1993901" cy="2209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274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6114" y="3124200"/>
                <a:ext cx="183418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Circuit with dependent sources in place and all independent sources disabled.</a:t>
                </a: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114800" y="3876040"/>
            <a:ext cx="4225868" cy="1701800"/>
            <a:chOff x="3013132" y="3478556"/>
            <a:chExt cx="4225868" cy="170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3013132" y="3478556"/>
              <a:ext cx="852816" cy="1701800"/>
              <a:chOff x="1895702" y="2003109"/>
              <a:chExt cx="852816" cy="1701800"/>
            </a:xfrm>
          </p:grpSpPr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1895702" y="2003109"/>
                <a:ext cx="457200" cy="1701800"/>
                <a:chOff x="2870970" y="2690727"/>
                <a:chExt cx="457183" cy="1701799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800"/>
                  </a:p>
                </p:txBody>
              </p:sp>
              <p:sp>
                <p:nvSpPr>
                  <p:cNvPr id="21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14498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/>
                      <a:t>+</a:t>
                    </a:r>
                  </a:p>
                </p:txBody>
              </p:sp>
              <p:sp>
                <p:nvSpPr>
                  <p:cNvPr id="22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265502" y="2648878"/>
                    <a:ext cx="4830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5502" y="2648878"/>
                    <a:ext cx="48301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" name="TextBox 3"/>
            <p:cNvSpPr txBox="1"/>
            <p:nvPr/>
          </p:nvSpPr>
          <p:spPr>
            <a:xfrm>
              <a:off x="4495800" y="4122086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Apply test voltage source</a:t>
              </a:r>
            </a:p>
          </p:txBody>
        </p:sp>
        <p:sp>
          <p:nvSpPr>
            <p:cNvPr id="23" name="Left Arrow 22"/>
            <p:cNvSpPr/>
            <p:nvPr/>
          </p:nvSpPr>
          <p:spPr>
            <a:xfrm>
              <a:off x="3856632" y="4203203"/>
              <a:ext cx="533400" cy="219975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19284" y="3850095"/>
            <a:ext cx="3821384" cy="612590"/>
            <a:chOff x="3417616" y="3452610"/>
            <a:chExt cx="3821384" cy="612590"/>
          </a:xfrm>
        </p:grpSpPr>
        <p:grpSp>
          <p:nvGrpSpPr>
            <p:cNvPr id="24" name="Group 23"/>
            <p:cNvGrpSpPr/>
            <p:nvPr/>
          </p:nvGrpSpPr>
          <p:grpSpPr>
            <a:xfrm>
              <a:off x="3417616" y="3452610"/>
              <a:ext cx="444032" cy="612590"/>
              <a:chOff x="3352800" y="3461266"/>
              <a:chExt cx="444032" cy="612590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flipV="1">
                <a:off x="3352800" y="3461266"/>
                <a:ext cx="0" cy="6125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352800" y="3540456"/>
                    <a:ext cx="4440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52800" y="3540456"/>
                    <a:ext cx="44403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7" name="TextBox 26"/>
            <p:cNvSpPr txBox="1"/>
            <p:nvPr/>
          </p:nvSpPr>
          <p:spPr>
            <a:xfrm>
              <a:off x="4495800" y="3581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Solve for test current</a:t>
              </a:r>
            </a:p>
          </p:txBody>
        </p:sp>
        <p:sp>
          <p:nvSpPr>
            <p:cNvPr id="30" name="Left Arrow 29"/>
            <p:cNvSpPr/>
            <p:nvPr/>
          </p:nvSpPr>
          <p:spPr>
            <a:xfrm flipH="1">
              <a:off x="3872552" y="3665560"/>
              <a:ext cx="533400" cy="219975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8524892" y="4127896"/>
                <a:ext cx="1180964" cy="656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𝑇𝐻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892" y="4127896"/>
                <a:ext cx="1180964" cy="656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65520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1851</TotalTime>
  <Words>1895</Words>
  <Application>Microsoft Office PowerPoint</Application>
  <PresentationFormat>Widescreen</PresentationFormat>
  <Paragraphs>516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214, Spring 2022 Electrical Circuit Theory</vt:lpstr>
      <vt:lpstr>Main Topics for Exam 1</vt:lpstr>
      <vt:lpstr>Thevenin Equivalent Circuits</vt:lpstr>
      <vt:lpstr>Thevenin Equivalent Circuits</vt:lpstr>
      <vt:lpstr>Example 1</vt:lpstr>
      <vt:lpstr>Norton Equivalent Circuits</vt:lpstr>
      <vt:lpstr>Thevenin and Norton Equivalent Circuits</vt:lpstr>
      <vt:lpstr>Example 2</vt:lpstr>
      <vt:lpstr>Thevenin and Norton Equivalent Circuits</vt:lpstr>
      <vt:lpstr>Example 3</vt:lpstr>
      <vt:lpstr>Source Transformations</vt:lpstr>
      <vt:lpstr>Example 4</vt:lpstr>
      <vt:lpstr>Example 4, cont.</vt:lpstr>
      <vt:lpstr>Example 4, cont.</vt:lpstr>
      <vt:lpstr>Example 4, cont.</vt:lpstr>
      <vt:lpstr>Example 4, cont.</vt:lpstr>
      <vt:lpstr>Example 4, cont.</vt:lpstr>
      <vt:lpstr>Example 4, cont.</vt:lpstr>
      <vt:lpstr>Example 4, cont.</vt:lpstr>
      <vt:lpstr>Example 4, cont.</vt:lpstr>
      <vt:lpstr>Example 5</vt:lpstr>
      <vt:lpstr>Maximum Power Transfer</vt:lpstr>
      <vt:lpstr>Maximum Power Transfer</vt:lpstr>
      <vt:lpstr>Example 6</vt:lpstr>
      <vt:lpstr>Example 6, cont.</vt:lpstr>
      <vt:lpstr>Example 6, cont.</vt:lpstr>
      <vt:lpstr>Example 6, cont.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85</cp:revision>
  <cp:lastPrinted>2011-08-22T16:49:24Z</cp:lastPrinted>
  <dcterms:created xsi:type="dcterms:W3CDTF">2021-11-08T20:57:05Z</dcterms:created>
  <dcterms:modified xsi:type="dcterms:W3CDTF">2022-02-02T17:48:49Z</dcterms:modified>
</cp:coreProperties>
</file>