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1"/>
  </p:notesMasterIdLst>
  <p:handoutMasterIdLst>
    <p:handoutMasterId r:id="rId12"/>
  </p:handoutMasterIdLst>
  <p:sldIdLst>
    <p:sldId id="356" r:id="rId2"/>
    <p:sldId id="366" r:id="rId3"/>
    <p:sldId id="370" r:id="rId4"/>
    <p:sldId id="371" r:id="rId5"/>
    <p:sldId id="373" r:id="rId6"/>
    <p:sldId id="374" r:id="rId7"/>
    <p:sldId id="372" r:id="rId8"/>
    <p:sldId id="375" r:id="rId9"/>
    <p:sldId id="359" r:id="rId10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5088" autoAdjust="0"/>
  </p:normalViewPr>
  <p:slideViewPr>
    <p:cSldViewPr>
      <p:cViewPr>
        <p:scale>
          <a:sx n="100" d="100"/>
          <a:sy n="100" d="100"/>
        </p:scale>
        <p:origin x="918" y="3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2/21/2022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AB0F6478-4FD9-4DEB-893C-0B9CA4E6DF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671" t="25369" r="8389" b="25370"/>
          <a:stretch/>
        </p:blipFill>
        <p:spPr>
          <a:xfrm>
            <a:off x="292100" y="5279524"/>
            <a:ext cx="5048250" cy="1285007"/>
          </a:xfrm>
          <a:prstGeom prst="rect">
            <a:avLst/>
          </a:prstGeom>
        </p:spPr>
      </p:pic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599"/>
            <a:ext cx="10363200" cy="2590795"/>
          </a:xfrm>
        </p:spPr>
        <p:txBody>
          <a:bodyPr/>
          <a:lstStyle>
            <a:lvl1pPr algn="ct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>
            <a:lvl1pPr marL="457200" indent="-457200">
              <a:buSzPct val="100000"/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 marL="1257300" indent="-342900">
              <a:buSzPct val="90000"/>
              <a:buFont typeface="Arial" panose="020B0604020202020204" pitchFamily="34" charset="0"/>
              <a:buChar char="•"/>
              <a:defRPr sz="1800"/>
            </a:lvl3pPr>
            <a:lvl4pPr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423" y="1295400"/>
            <a:ext cx="5613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/>
            </a:lvl1pPr>
            <a:lvl2pPr>
              <a:defRPr lang="en-US" sz="1800"/>
            </a:lvl2pPr>
            <a:lvl3pPr>
              <a:defRPr lang="en-US" sz="1800"/>
            </a:lvl3pPr>
            <a:lvl4pPr>
              <a:defRPr lang="en-US" sz="1800"/>
            </a:lvl4pPr>
            <a:lvl5pPr>
              <a:defRPr lang="en-US"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1423" y="1295400"/>
            <a:ext cx="5943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 dirty="0"/>
            </a:lvl1pPr>
            <a:lvl2pPr>
              <a:defRPr lang="en-US" sz="1800" dirty="0"/>
            </a:lvl2pPr>
            <a:lvl3pPr>
              <a:defRPr lang="en-US" sz="1800" dirty="0"/>
            </a:lvl3pPr>
            <a:lvl4pPr>
              <a:defRPr lang="en-US" sz="1800" dirty="0"/>
            </a:lvl4pPr>
            <a:lvl5pPr>
              <a:defRPr lang="en-US" sz="180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1016000" y="1143000"/>
            <a:ext cx="68072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5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18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18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18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18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0.png"/><Relationship Id="rId7" Type="http://schemas.openxmlformats.org/officeDocument/2006/relationships/image" Target="../media/image37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0.png"/><Relationship Id="rId5" Type="http://schemas.openxmlformats.org/officeDocument/2006/relationships/image" Target="../media/image350.png"/><Relationship Id="rId4" Type="http://schemas.openxmlformats.org/officeDocument/2006/relationships/image" Target="../media/image3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676400"/>
          </a:xfrm>
        </p:spPr>
        <p:txBody>
          <a:bodyPr/>
          <a:lstStyle/>
          <a:p>
            <a:r>
              <a:rPr lang="en-US" altLang="en-US" dirty="0"/>
              <a:t>ECEN 214, Spring 2022</a:t>
            </a:r>
            <a:br>
              <a:rPr lang="en-US" altLang="en-US" dirty="0"/>
            </a:br>
            <a:r>
              <a:rPr lang="en-US" altLang="en-US" dirty="0"/>
              <a:t>Electrical Circuit Theory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1752601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>
                <a:solidFill>
                  <a:srgbClr val="1E0000"/>
                </a:solidFill>
                <a:latin typeface="Arial" pitchFamily="34" charset="0"/>
                <a:cs typeface="Arial" pitchFamily="34" charset="0"/>
              </a:rPr>
              <a:t>Class 11: RC and RL Circuits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75445-AAD7-46AB-B50A-3A40FA8FA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Capacitors and Inductors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5B469C-7D92-4BCA-AF1D-11FF660A15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Capacitors</a:t>
                </a:r>
              </a:p>
              <a:p>
                <a:pPr lvl="1"/>
                <a:r>
                  <a:rPr lang="en-US" dirty="0"/>
                  <a:t>Fundamental equation: </a:t>
                </a:r>
                <a14:m>
                  <m:oMath xmlns:m="http://schemas.openxmlformats.org/officeDocument/2006/math">
                    <m:r>
                      <a:rPr lang="en-US" smtClean="0"/>
                      <m:t>𝑖</m:t>
                    </m:r>
                    <m:r>
                      <a:rPr lang="en-US" smtClean="0"/>
                      <m:t>=</m:t>
                    </m:r>
                    <m:r>
                      <a:rPr lang="en-US" smtClean="0"/>
                      <m:t>𝐶</m:t>
                    </m:r>
                    <m:f>
                      <m:fPr>
                        <m:ctrlPr>
                          <a:rPr lang="en-US" smtClean="0"/>
                        </m:ctrlPr>
                      </m:fPr>
                      <m:num>
                        <m:r>
                          <a:rPr lang="en-US" smtClean="0"/>
                          <m:t>𝑑𝑣</m:t>
                        </m:r>
                      </m:num>
                      <m:den>
                        <m:r>
                          <a:rPr lang="en-US" smtClean="0"/>
                          <m:t>𝑑𝑡</m:t>
                        </m:r>
                      </m:den>
                    </m:f>
                  </m:oMath>
                </a14:m>
                <a:r>
                  <a:rPr lang="en-US" dirty="0"/>
                  <a:t>, where C is capacitance in Farads</a:t>
                </a:r>
              </a:p>
              <a:p>
                <a:pPr lvl="1"/>
                <a:r>
                  <a:rPr lang="en-US" dirty="0"/>
                  <a:t>Add in parallel, combine in series the way resistors do in parallel</a:t>
                </a:r>
              </a:p>
              <a:p>
                <a:pPr lvl="1"/>
                <a:r>
                  <a:rPr lang="en-US" dirty="0"/>
                  <a:t>In steady-state, they act like an open circuit</a:t>
                </a:r>
              </a:p>
              <a:p>
                <a:pPr lvl="1"/>
                <a:r>
                  <a:rPr lang="en-US" dirty="0"/>
                  <a:t>Energy stored is </a:t>
                </a:r>
                <a14:m>
                  <m:oMath xmlns:m="http://schemas.openxmlformats.org/officeDocument/2006/math">
                    <m:r>
                      <a:rPr lang="en-US" smtClean="0"/>
                      <m:t>𝐶</m:t>
                    </m:r>
                    <m:sSup>
                      <m:sSupPr>
                        <m:ctrlPr>
                          <a:rPr lang="en-US" smtClean="0"/>
                        </m:ctrlPr>
                      </m:sSupPr>
                      <m:e>
                        <m:r>
                          <a:rPr lang="en-US" smtClean="0"/>
                          <m:t>𝑣</m:t>
                        </m:r>
                      </m:e>
                      <m:sup>
                        <m:r>
                          <a:rPr lang="en-US" smtClean="0"/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Inductors</a:t>
                </a:r>
              </a:p>
              <a:p>
                <a:pPr lvl="1"/>
                <a:r>
                  <a:rPr lang="en-US" dirty="0"/>
                  <a:t>Fundamental equation: </a:t>
                </a:r>
                <a14:m>
                  <m:oMath xmlns:m="http://schemas.openxmlformats.org/officeDocument/2006/math">
                    <m:r>
                      <a:rPr lang="en-US" smtClean="0"/>
                      <m:t>𝑣</m:t>
                    </m:r>
                    <m:r>
                      <a:rPr lang="en-US" smtClean="0"/>
                      <m:t>=</m:t>
                    </m:r>
                    <m:r>
                      <a:rPr lang="en-US" smtClean="0"/>
                      <m:t>𝐿</m:t>
                    </m:r>
                    <m:f>
                      <m:fPr>
                        <m:ctrlPr>
                          <a:rPr lang="en-US" smtClean="0"/>
                        </m:ctrlPr>
                      </m:fPr>
                      <m:num>
                        <m:r>
                          <a:rPr lang="en-US" smtClean="0"/>
                          <m:t>𝑑𝑖</m:t>
                        </m:r>
                      </m:num>
                      <m:den>
                        <m:r>
                          <a:rPr lang="en-US" smtClean="0"/>
                          <m:t>𝑑𝑡</m:t>
                        </m:r>
                      </m:den>
                    </m:f>
                  </m:oMath>
                </a14:m>
                <a:r>
                  <a:rPr lang="en-US" dirty="0"/>
                  <a:t>, where L is inductance in </a:t>
                </a:r>
                <a:r>
                  <a:rPr lang="en-US" dirty="0" err="1"/>
                  <a:t>Henries</a:t>
                </a:r>
                <a:endParaRPr lang="en-US" dirty="0"/>
              </a:p>
              <a:p>
                <a:pPr lvl="1"/>
                <a:r>
                  <a:rPr lang="en-US" dirty="0"/>
                  <a:t>Combine in series and parallel the same way as resistors</a:t>
                </a:r>
              </a:p>
              <a:p>
                <a:pPr lvl="1"/>
                <a:r>
                  <a:rPr lang="en-US" dirty="0"/>
                  <a:t>In steady-state, they act like a short circuit</a:t>
                </a:r>
              </a:p>
              <a:p>
                <a:pPr lvl="1"/>
                <a:r>
                  <a:rPr lang="en-US" dirty="0"/>
                  <a:t>Energy stored is </a:t>
                </a:r>
                <a14:m>
                  <m:oMath xmlns:m="http://schemas.openxmlformats.org/officeDocument/2006/math">
                    <m:r>
                      <a:rPr lang="en-US" smtClean="0"/>
                      <m:t>𝐿</m:t>
                    </m:r>
                    <m:sSup>
                      <m:sSupPr>
                        <m:ctrlPr>
                          <a:rPr lang="en-US" smtClean="0"/>
                        </m:ctrlPr>
                      </m:sSupPr>
                      <m:e>
                        <m:r>
                          <a:rPr lang="en-US" smtClean="0"/>
                          <m:t>𝑖</m:t>
                        </m:r>
                      </m:e>
                      <m:sup>
                        <m:r>
                          <a:rPr lang="en-US" smtClean="0"/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Transient circuit solutions</a:t>
                </a:r>
              </a:p>
              <a:p>
                <a:pPr lvl="1"/>
                <a:r>
                  <a:rPr lang="en-US" dirty="0"/>
                  <a:t>We are solving for </a:t>
                </a:r>
                <a14:m>
                  <m:oMath xmlns:m="http://schemas.openxmlformats.org/officeDocument/2006/math">
                    <m:r>
                      <a:rPr lang="en-US" smtClean="0"/>
                      <m:t>𝑣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smtClean="0"/>
                      <m:t>𝑖</m:t>
                    </m:r>
                  </m:oMath>
                </a14:m>
                <a:r>
                  <a:rPr lang="en-US" dirty="0"/>
                  <a:t> as a function of time, </a:t>
                </a:r>
                <a14:m>
                  <m:oMath xmlns:m="http://schemas.openxmlformats.org/officeDocument/2006/math">
                    <m:r>
                      <a:rPr lang="en-US" smtClean="0"/>
                      <m:t>𝑣</m:t>
                    </m:r>
                    <m:d>
                      <m:dPr>
                        <m:ctrlPr>
                          <a:rPr lang="en-US" smtClean="0"/>
                        </m:ctrlPr>
                      </m:dPr>
                      <m:e>
                        <m:r>
                          <a:rPr lang="en-US" smtClean="0"/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smtClean="0"/>
                      <m:t>𝑖</m:t>
                    </m:r>
                    <m:r>
                      <a:rPr lang="en-US" smtClean="0"/>
                      <m:t>(</m:t>
                    </m:r>
                    <m:r>
                      <a:rPr lang="en-US" smtClean="0"/>
                      <m:t>𝑡</m:t>
                    </m:r>
                    <m:r>
                      <a:rPr lang="en-US" smtClean="0"/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Write the differential equations using KVL and KCL</a:t>
                </a:r>
              </a:p>
              <a:p>
                <a:pPr lvl="1"/>
                <a:r>
                  <a:rPr lang="en-US" dirty="0"/>
                  <a:t>Get initial conditions based on knowledge of steady-state conditions</a:t>
                </a:r>
              </a:p>
              <a:p>
                <a:pPr lvl="1"/>
                <a:r>
                  <a:rPr lang="en-US" dirty="0"/>
                  <a:t>Solve the differential equations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5B469C-7D92-4BCA-AF1D-11FF660A15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4" t="-469" b="-5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8785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19D1C-FFB8-4408-8F77-D7882D781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First-Order Differential Equations in this Class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23D26C-AEAD-4C49-93B4-1C90D6F566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562600" cy="51968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Solving differential equations of the form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𝑏𝑦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i="1" dirty="0"/>
              </a:p>
              <a:p>
                <a:pPr marL="0" indent="0">
                  <a:buNone/>
                </a:pPr>
                <a:r>
                  <a:rPr lang="en-US" dirty="0"/>
                  <a:t>Along with initial conditions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0">
                  <a:buFont typeface="+mj-lt"/>
                  <a:buAutoNum type="arabicPeriod"/>
                </a:pPr>
                <a:r>
                  <a:rPr lang="en-US" dirty="0"/>
                  <a:t>Find the </a:t>
                </a:r>
                <a:r>
                  <a:rPr lang="en-US" b="1" dirty="0"/>
                  <a:t>homogenous</a:t>
                </a:r>
                <a:r>
                  <a:rPr lang="en-US" dirty="0"/>
                  <a:t> solution of the form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𝑏𝑡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/>
                  <a:t>  by setting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with an arbitrary constant A.</a:t>
                </a:r>
              </a:p>
              <a:p>
                <a:pPr lvl="0">
                  <a:buFont typeface="+mj-lt"/>
                  <a:buAutoNum type="arabicPeriod"/>
                </a:pPr>
                <a:r>
                  <a:rPr lang="en-US" dirty="0"/>
                  <a:t>Guess the </a:t>
                </a:r>
                <a:r>
                  <a:rPr lang="en-US" b="1" dirty="0"/>
                  <a:t>particular</a:t>
                </a:r>
                <a:r>
                  <a:rPr lang="en-US" dirty="0"/>
                  <a:t> solution based on the form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using the table at right.</a:t>
                </a:r>
              </a:p>
              <a:p>
                <a:pPr lvl="0">
                  <a:buFont typeface="+mj-lt"/>
                  <a:buAutoNum type="arabicPeriod"/>
                </a:pPr>
                <a:r>
                  <a:rPr lang="en-US" dirty="0"/>
                  <a:t>Combine the two solutions to find the </a:t>
                </a:r>
                <a:r>
                  <a:rPr lang="en-US" b="1" dirty="0"/>
                  <a:t>general</a:t>
                </a:r>
                <a:r>
                  <a:rPr lang="en-US" dirty="0"/>
                  <a:t> solution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dirty="0"/>
              </a:p>
              <a:p>
                <a:pPr lvl="0">
                  <a:buFont typeface="+mj-lt"/>
                  <a:buAutoNum type="arabicPeriod"/>
                </a:pPr>
                <a:r>
                  <a:rPr lang="en-US" dirty="0"/>
                  <a:t>Apply </a:t>
                </a:r>
                <a:r>
                  <a:rPr lang="en-US" b="1" dirty="0"/>
                  <a:t>initial condition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to find the unknown constant.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23D26C-AEAD-4C49-93B4-1C90D6F566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562600" cy="5196840"/>
              </a:xfrm>
              <a:blipFill>
                <a:blip r:embed="rId2"/>
                <a:stretch>
                  <a:fillRect l="-1206" t="-469" r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5272635-654D-472F-BBC8-E64E937CE1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367682"/>
                  </p:ext>
                </p:extLst>
              </p:nvPr>
            </p:nvGraphicFramePr>
            <p:xfrm>
              <a:off x="6172200" y="2438400"/>
              <a:ext cx="5791200" cy="271214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95600">
                      <a:extLst>
                        <a:ext uri="{9D8B030D-6E8A-4147-A177-3AD203B41FA5}">
                          <a16:colId xmlns:a16="http://schemas.microsoft.com/office/drawing/2014/main" val="3966697038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838811926"/>
                        </a:ext>
                      </a:extLst>
                    </a:gridCol>
                  </a:tblGrid>
                  <a:tr h="135255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800" kern="1200">
                              <a:effectLst/>
                            </a:rPr>
                            <a:t> </a:t>
                          </a:r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32349604"/>
                      </a:ext>
                    </a:extLst>
                  </a:tr>
                  <a:tr h="13525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>
                              <a:effectLst/>
                            </a:rPr>
                            <a:t>Constant -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47377211"/>
                      </a:ext>
                    </a:extLst>
                  </a:tr>
                  <a:tr h="13525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>
                              <a:effectLst/>
                            </a:rPr>
                            <a:t>Linear -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oMath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83896223"/>
                      </a:ext>
                    </a:extLst>
                  </a:tr>
                  <a:tr h="13525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>
                              <a:effectLst/>
                            </a:rPr>
                            <a:t>Quadratic -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35713240"/>
                      </a:ext>
                    </a:extLst>
                  </a:tr>
                  <a:tr h="13525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>
                              <a:effectLst/>
                            </a:rPr>
                            <a:t>Exponential -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𝑟𝑡</m:t>
                                  </m:r>
                                </m:sup>
                              </m:sSup>
                            </m:oMath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𝑟𝑡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00715774"/>
                      </a:ext>
                    </a:extLst>
                  </a:tr>
                  <a:tr h="13525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 dirty="0">
                              <a:effectLst/>
                            </a:rPr>
                            <a:t>Sine -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2800" dirty="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  <m:d>
                                  <m:d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  <m:d>
                                  <m:d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61532020"/>
                      </a:ext>
                    </a:extLst>
                  </a:tr>
                  <a:tr h="13525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>
                              <a:effectLst/>
                            </a:rPr>
                            <a:t>Cosine -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  <m:d>
                                <m:d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oMath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  <m:d>
                                  <m:d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  <m:d>
                                  <m:d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800" dirty="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903553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5272635-654D-472F-BBC8-E64E937CE1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367682"/>
                  </p:ext>
                </p:extLst>
              </p:nvPr>
            </p:nvGraphicFramePr>
            <p:xfrm>
              <a:off x="6172200" y="2438400"/>
              <a:ext cx="5791200" cy="27274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95600">
                      <a:extLst>
                        <a:ext uri="{9D8B030D-6E8A-4147-A177-3AD203B41FA5}">
                          <a16:colId xmlns:a16="http://schemas.microsoft.com/office/drawing/2014/main" val="3966697038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838811926"/>
                        </a:ext>
                      </a:extLst>
                    </a:gridCol>
                  </a:tblGrid>
                  <a:tr h="4112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2941" r="-100630" b="-5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2941" r="-842" b="-57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32349604"/>
                      </a:ext>
                    </a:extLst>
                  </a:tr>
                  <a:tr h="3849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111111" r="-100630" b="-52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111111" r="-842" b="-52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377211"/>
                      </a:ext>
                    </a:extLst>
                  </a:tr>
                  <a:tr h="3849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211111" r="-100630" b="-42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211111" r="-842" b="-42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83896223"/>
                      </a:ext>
                    </a:extLst>
                  </a:tr>
                  <a:tr h="39154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306250" r="-100630" b="-315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306250" r="-842" b="-3156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5713240"/>
                      </a:ext>
                    </a:extLst>
                  </a:tr>
                  <a:tr h="3849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406250" r="-100630" b="-215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406250" r="-842" b="-2156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0715774"/>
                      </a:ext>
                    </a:extLst>
                  </a:tr>
                  <a:tr h="3849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514286" r="-100630" b="-11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514286" r="-842" b="-119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61532020"/>
                      </a:ext>
                    </a:extLst>
                  </a:tr>
                  <a:tr h="3849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614286" r="-100630" b="-1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614286" r="-842" b="-19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035534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FDB4C0D-6437-4274-B797-B1AF9AA88523}"/>
              </a:ext>
            </a:extLst>
          </p:cNvPr>
          <p:cNvSpPr txBox="1"/>
          <p:nvPr/>
        </p:nvSpPr>
        <p:spPr>
          <a:xfrm>
            <a:off x="7467600" y="1828800"/>
            <a:ext cx="3514104" cy="338554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Particular solution table for this class</a:t>
            </a:r>
          </a:p>
        </p:txBody>
      </p:sp>
    </p:spTree>
    <p:extLst>
      <p:ext uri="{BB962C8B-B14F-4D97-AF65-F5344CB8AC3E}">
        <p14:creationId xmlns:p14="http://schemas.microsoft.com/office/powerpoint/2010/main" val="3026801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69928-BC26-4E53-8E51-3BD8A3BFC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9C8C8E-12BB-496B-907D-B6F1E1C074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10896600" cy="51968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What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9C8C8E-12BB-496B-907D-B6F1E1C074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10896600" cy="5196840"/>
              </a:xfrm>
              <a:blipFill>
                <a:blip r:embed="rId2"/>
                <a:stretch>
                  <a:fillRect l="-616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7DAAF0D-EC49-4311-97AC-8ED675D967CA}"/>
              </a:ext>
            </a:extLst>
          </p:cNvPr>
          <p:cNvCxnSpPr>
            <a:cxnSpLocks/>
          </p:cNvCxnSpPr>
          <p:nvPr/>
        </p:nvCxnSpPr>
        <p:spPr>
          <a:xfrm flipH="1" flipV="1">
            <a:off x="5236882" y="3886200"/>
            <a:ext cx="4126062" cy="89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40">
            <a:extLst>
              <a:ext uri="{FF2B5EF4-FFF2-40B4-BE49-F238E27FC236}">
                <a16:creationId xmlns:a16="http://schemas.microsoft.com/office/drawing/2014/main" id="{B05A2032-7979-4D7E-AF60-9B542A800F03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5941548" y="1286569"/>
            <a:ext cx="300037" cy="1731613"/>
            <a:chOff x="4385231" y="2542052"/>
            <a:chExt cx="300037" cy="173155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70AD225-0B1F-4F01-841B-5CF9BD029409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F97E877-711E-4003-B840-379C4A5891C7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ED079F2-77CA-444D-B084-EFD1F2BEDF91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5B8C706-3ED6-48E9-9405-D8313FDCA6D3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D837F17-85BA-4DA2-A3E3-DB82410E8A25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66E61F9-843A-447A-ACB6-B47757FB6455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ADEAAA4-899E-4EB5-98F9-D6FCC7EE0DD7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BC2AFDB-79AC-40F0-B9B0-D70B154B3B4A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28B301-CA80-43C6-967B-46BEC9F6C10F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15BA9AB-A98E-4ED3-807C-BA4F1F281EA6}"/>
              </a:ext>
            </a:extLst>
          </p:cNvPr>
          <p:cNvCxnSpPr>
            <a:cxnSpLocks/>
          </p:cNvCxnSpPr>
          <p:nvPr/>
        </p:nvCxnSpPr>
        <p:spPr>
          <a:xfrm>
            <a:off x="7536690" y="2080548"/>
            <a:ext cx="451928" cy="87166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8533785-F8C8-40C3-9267-E31D6CCEF905}"/>
              </a:ext>
            </a:extLst>
          </p:cNvPr>
          <p:cNvCxnSpPr>
            <a:cxnSpLocks/>
          </p:cNvCxnSpPr>
          <p:nvPr/>
        </p:nvCxnSpPr>
        <p:spPr>
          <a:xfrm flipV="1">
            <a:off x="7721780" y="1891906"/>
            <a:ext cx="33237" cy="46444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9E5D5CC-CDC4-4FFF-AAEB-65295431111A}"/>
              </a:ext>
            </a:extLst>
          </p:cNvPr>
          <p:cNvCxnSpPr>
            <a:cxnSpLocks/>
          </p:cNvCxnSpPr>
          <p:nvPr/>
        </p:nvCxnSpPr>
        <p:spPr>
          <a:xfrm flipH="1">
            <a:off x="6934838" y="2163623"/>
            <a:ext cx="5731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B0E556D-5DE7-4E1C-A745-73560FC2DE6F}"/>
                  </a:ext>
                </a:extLst>
              </p:cNvPr>
              <p:cNvSpPr txBox="1"/>
              <p:nvPr/>
            </p:nvSpPr>
            <p:spPr>
              <a:xfrm>
                <a:off x="5435543" y="2777653"/>
                <a:ext cx="6094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US" sz="1800" b="0" dirty="0"/>
                  <a:t>80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endParaRPr lang="en-US" sz="18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B0E556D-5DE7-4E1C-A745-73560FC2DE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543" y="2777653"/>
                <a:ext cx="609462" cy="369332"/>
              </a:xfrm>
              <a:prstGeom prst="rect">
                <a:avLst/>
              </a:prstGeom>
              <a:blipFill>
                <a:blip r:embed="rId3"/>
                <a:stretch>
                  <a:fillRect l="-900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E8BD767-D408-4EC3-A495-9B54430287F0}"/>
                  </a:ext>
                </a:extLst>
              </p:cNvPr>
              <p:cNvSpPr txBox="1"/>
              <p:nvPr/>
            </p:nvSpPr>
            <p:spPr>
              <a:xfrm>
                <a:off x="5714363" y="1653662"/>
                <a:ext cx="8242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kΩ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E8BD767-D408-4EC3-A495-9B54430287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363" y="1653662"/>
                <a:ext cx="82426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CF19AE2-3AB5-4FA5-8E29-E9E7FACADD82}"/>
                  </a:ext>
                </a:extLst>
              </p:cNvPr>
              <p:cNvSpPr txBox="1"/>
              <p:nvPr/>
            </p:nvSpPr>
            <p:spPr>
              <a:xfrm>
                <a:off x="7783531" y="1404185"/>
                <a:ext cx="19432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Switch opens at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seconds</a:t>
                </a: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CF19AE2-3AB5-4FA5-8E29-E9E7FACADD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531" y="1404185"/>
                <a:ext cx="1943260" cy="646331"/>
              </a:xfrm>
              <a:prstGeom prst="rect">
                <a:avLst/>
              </a:prstGeom>
              <a:blipFill>
                <a:blip r:embed="rId5"/>
                <a:stretch>
                  <a:fillRect l="-2821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50B862BE-8BC9-448B-8ACC-95AD300D4766}"/>
              </a:ext>
            </a:extLst>
          </p:cNvPr>
          <p:cNvGrpSpPr/>
          <p:nvPr/>
        </p:nvGrpSpPr>
        <p:grpSpPr>
          <a:xfrm>
            <a:off x="5002059" y="2170790"/>
            <a:ext cx="457200" cy="1724341"/>
            <a:chOff x="1886750" y="2862548"/>
            <a:chExt cx="457200" cy="1724341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53235DD-078B-4DC2-AA50-313086F71727}"/>
                </a:ext>
              </a:extLst>
            </p:cNvPr>
            <p:cNvCxnSpPr/>
            <p:nvPr/>
          </p:nvCxnSpPr>
          <p:spPr>
            <a:xfrm flipV="1">
              <a:off x="2109104" y="2862548"/>
              <a:ext cx="4520" cy="172434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AB44DAD-D153-4D43-905A-354B4033EC0A}"/>
                </a:ext>
              </a:extLst>
            </p:cNvPr>
            <p:cNvSpPr/>
            <p:nvPr/>
          </p:nvSpPr>
          <p:spPr>
            <a:xfrm>
              <a:off x="1886750" y="3499925"/>
              <a:ext cx="457200" cy="457200"/>
            </a:xfrm>
            <a:prstGeom prst="ellipse">
              <a:avLst/>
            </a:prstGeom>
            <a:ln w="28575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3EC8797-0378-4F69-ACE7-46E46127EC93}"/>
                </a:ext>
              </a:extLst>
            </p:cNvPr>
            <p:cNvSpPr txBox="1"/>
            <p:nvPr/>
          </p:nvSpPr>
          <p:spPr>
            <a:xfrm>
              <a:off x="1945075" y="3432795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+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82C5326-6E32-4F74-B4FE-0375EC82D612}"/>
                </a:ext>
              </a:extLst>
            </p:cNvPr>
            <p:cNvSpPr txBox="1"/>
            <p:nvPr/>
          </p:nvSpPr>
          <p:spPr>
            <a:xfrm>
              <a:off x="1946930" y="352158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</p:grpSp>
      <p:grpSp>
        <p:nvGrpSpPr>
          <p:cNvPr id="26" name="Group 140">
            <a:extLst>
              <a:ext uri="{FF2B5EF4-FFF2-40B4-BE49-F238E27FC236}">
                <a16:creationId xmlns:a16="http://schemas.microsoft.com/office/drawing/2014/main" id="{55E5E54B-7675-4A97-ADBE-A30F86FD3FCD}"/>
              </a:ext>
            </a:extLst>
          </p:cNvPr>
          <p:cNvGrpSpPr>
            <a:grpSpLocks/>
          </p:cNvGrpSpPr>
          <p:nvPr/>
        </p:nvGrpSpPr>
        <p:grpSpPr bwMode="auto">
          <a:xfrm>
            <a:off x="8165828" y="2164721"/>
            <a:ext cx="300037" cy="1731613"/>
            <a:chOff x="4385231" y="2542052"/>
            <a:chExt cx="300037" cy="173155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2BE30BB-061F-4442-BB22-D2EBD0A19346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71E45D8-09F6-401B-B8FE-481CF2CB7173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0A5B8F2-2A80-48E3-B81B-2EEFA80743D4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5446F9E-24EA-4070-B00B-8C8CCF82EF6A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85A0022-5AEE-456F-BB2C-3E5DBCC65C53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215CFA4-662B-4B44-AEC9-EDED2BCD04E3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292F08E-D2C1-4FCC-8A54-4DD9B84475E9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FF309FB-71C1-4FBE-B438-FED87EC41BE7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00F2E1A-3506-4C02-8365-7DCA279505DA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D3EAF94-6CEB-4FFB-B99D-09F62560C469}"/>
                  </a:ext>
                </a:extLst>
              </p:cNvPr>
              <p:cNvSpPr txBox="1"/>
              <p:nvPr/>
            </p:nvSpPr>
            <p:spPr>
              <a:xfrm>
                <a:off x="7245165" y="2887605"/>
                <a:ext cx="8242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kΩ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D3EAF94-6CEB-4FFB-B99D-09F62560C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5165" y="2887605"/>
                <a:ext cx="82426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5918911-8D9F-4AAF-89D1-2E28D2EE3D76}"/>
              </a:ext>
            </a:extLst>
          </p:cNvPr>
          <p:cNvCxnSpPr>
            <a:cxnSpLocks/>
          </p:cNvCxnSpPr>
          <p:nvPr/>
        </p:nvCxnSpPr>
        <p:spPr>
          <a:xfrm flipH="1" flipV="1">
            <a:off x="7968858" y="2169933"/>
            <a:ext cx="2355386" cy="44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1C55E14-F48D-4AF5-9EBE-2546C87F9A6E}"/>
              </a:ext>
            </a:extLst>
          </p:cNvPr>
          <p:cNvCxnSpPr/>
          <p:nvPr/>
        </p:nvCxnSpPr>
        <p:spPr>
          <a:xfrm flipH="1">
            <a:off x="8451604" y="3896298"/>
            <a:ext cx="18628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F217096-A5B6-4F3E-94EA-E75325DBC696}"/>
              </a:ext>
            </a:extLst>
          </p:cNvPr>
          <p:cNvCxnSpPr>
            <a:cxnSpLocks/>
          </p:cNvCxnSpPr>
          <p:nvPr/>
        </p:nvCxnSpPr>
        <p:spPr>
          <a:xfrm>
            <a:off x="8584895" y="2789999"/>
            <a:ext cx="0" cy="4031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1B4C8F9-BC9E-4E59-A4D4-10A7ED87A2F3}"/>
                  </a:ext>
                </a:extLst>
              </p:cNvPr>
              <p:cNvSpPr txBox="1"/>
              <p:nvPr/>
            </p:nvSpPr>
            <p:spPr>
              <a:xfrm>
                <a:off x="8408268" y="2442742"/>
                <a:ext cx="7075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1B4C8F9-BC9E-4E59-A4D4-10A7ED87A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268" y="2442742"/>
                <a:ext cx="707501" cy="369332"/>
              </a:xfrm>
              <a:prstGeom prst="rect">
                <a:avLst/>
              </a:prstGeom>
              <a:blipFill>
                <a:blip r:embed="rId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FB6A30E-4D5C-44EF-8264-46570974DDF0}"/>
              </a:ext>
            </a:extLst>
          </p:cNvPr>
          <p:cNvCxnSpPr/>
          <p:nvPr/>
        </p:nvCxnSpPr>
        <p:spPr>
          <a:xfrm rot="5400000">
            <a:off x="10286011" y="2628269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0778DEB-2CB3-4A35-9F93-65DDDED77CE6}"/>
              </a:ext>
            </a:extLst>
          </p:cNvPr>
          <p:cNvCxnSpPr/>
          <p:nvPr/>
        </p:nvCxnSpPr>
        <p:spPr>
          <a:xfrm rot="5400000">
            <a:off x="10284424" y="2759904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1E7BEA2-1CAA-409F-AF64-AC193FB6C7A8}"/>
              </a:ext>
            </a:extLst>
          </p:cNvPr>
          <p:cNvCxnSpPr/>
          <p:nvPr/>
        </p:nvCxnSpPr>
        <p:spPr>
          <a:xfrm rot="5400000" flipH="1">
            <a:off x="9929657" y="2578303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A766443-911C-461C-A339-262BF2F5E5AC}"/>
              </a:ext>
            </a:extLst>
          </p:cNvPr>
          <p:cNvCxnSpPr/>
          <p:nvPr/>
        </p:nvCxnSpPr>
        <p:spPr>
          <a:xfrm rot="5400000" flipH="1">
            <a:off x="9929657" y="3511967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28364E2-E9B8-4FD2-9D6D-6ACE7E17AD30}"/>
                  </a:ext>
                </a:extLst>
              </p:cNvPr>
              <p:cNvSpPr txBox="1"/>
              <p:nvPr/>
            </p:nvSpPr>
            <p:spPr>
              <a:xfrm>
                <a:off x="10284424" y="2657401"/>
                <a:ext cx="8268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30 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28364E2-E9B8-4FD2-9D6D-6ACE7E17AD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4424" y="2657401"/>
                <a:ext cx="826893" cy="369332"/>
              </a:xfrm>
              <a:prstGeom prst="rect">
                <a:avLst/>
              </a:prstGeom>
              <a:blipFill>
                <a:blip r:embed="rId8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752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69928-BC26-4E53-8E51-3BD8A3BFC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9C8C8E-12BB-496B-907D-B6F1E1C074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4372119" cy="51968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First, look at the steady-state values</a:t>
                </a:r>
              </a:p>
              <a:p>
                <a:r>
                  <a:rPr lang="en-US" dirty="0"/>
                  <a:t>Before the switch,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Immediately after the switch, capacitor maintains the voltage across the resistor, 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=2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After the circuit reaches a new steady-state,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Differential equation for capacitor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9C8C8E-12BB-496B-907D-B6F1E1C074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4372119" cy="5196840"/>
              </a:xfrm>
              <a:blipFill>
                <a:blip r:embed="rId2"/>
                <a:stretch>
                  <a:fillRect l="-1534" t="-469" r="-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7DAAF0D-EC49-4311-97AC-8ED675D967CA}"/>
              </a:ext>
            </a:extLst>
          </p:cNvPr>
          <p:cNvCxnSpPr>
            <a:cxnSpLocks/>
          </p:cNvCxnSpPr>
          <p:nvPr/>
        </p:nvCxnSpPr>
        <p:spPr>
          <a:xfrm flipH="1" flipV="1">
            <a:off x="5236882" y="3886200"/>
            <a:ext cx="4126062" cy="89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40">
            <a:extLst>
              <a:ext uri="{FF2B5EF4-FFF2-40B4-BE49-F238E27FC236}">
                <a16:creationId xmlns:a16="http://schemas.microsoft.com/office/drawing/2014/main" id="{B05A2032-7979-4D7E-AF60-9B542A800F03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5941548" y="1286569"/>
            <a:ext cx="300037" cy="1731613"/>
            <a:chOff x="4385231" y="2542052"/>
            <a:chExt cx="300037" cy="173155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70AD225-0B1F-4F01-841B-5CF9BD029409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F97E877-711E-4003-B840-379C4A5891C7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ED079F2-77CA-444D-B084-EFD1F2BEDF91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5B8C706-3ED6-48E9-9405-D8313FDCA6D3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D837F17-85BA-4DA2-A3E3-DB82410E8A25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66E61F9-843A-447A-ACB6-B47757FB6455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ADEAAA4-899E-4EB5-98F9-D6FCC7EE0DD7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BC2AFDB-79AC-40F0-B9B0-D70B154B3B4A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28B301-CA80-43C6-967B-46BEC9F6C10F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15BA9AB-A98E-4ED3-807C-BA4F1F281EA6}"/>
              </a:ext>
            </a:extLst>
          </p:cNvPr>
          <p:cNvCxnSpPr>
            <a:cxnSpLocks/>
          </p:cNvCxnSpPr>
          <p:nvPr/>
        </p:nvCxnSpPr>
        <p:spPr>
          <a:xfrm>
            <a:off x="7536690" y="2080548"/>
            <a:ext cx="451928" cy="87166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8533785-F8C8-40C3-9267-E31D6CCEF905}"/>
              </a:ext>
            </a:extLst>
          </p:cNvPr>
          <p:cNvCxnSpPr>
            <a:cxnSpLocks/>
          </p:cNvCxnSpPr>
          <p:nvPr/>
        </p:nvCxnSpPr>
        <p:spPr>
          <a:xfrm flipV="1">
            <a:off x="7721780" y="1891906"/>
            <a:ext cx="33237" cy="46444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9E5D5CC-CDC4-4FFF-AAEB-65295431111A}"/>
              </a:ext>
            </a:extLst>
          </p:cNvPr>
          <p:cNvCxnSpPr>
            <a:cxnSpLocks/>
          </p:cNvCxnSpPr>
          <p:nvPr/>
        </p:nvCxnSpPr>
        <p:spPr>
          <a:xfrm flipH="1">
            <a:off x="6934838" y="2163623"/>
            <a:ext cx="5731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B0E556D-5DE7-4E1C-A745-73560FC2DE6F}"/>
                  </a:ext>
                </a:extLst>
              </p:cNvPr>
              <p:cNvSpPr txBox="1"/>
              <p:nvPr/>
            </p:nvSpPr>
            <p:spPr>
              <a:xfrm>
                <a:off x="5435543" y="2777653"/>
                <a:ext cx="6094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US" sz="1800" b="0" dirty="0"/>
                  <a:t>80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endParaRPr lang="en-US" sz="18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B0E556D-5DE7-4E1C-A745-73560FC2DE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543" y="2777653"/>
                <a:ext cx="609462" cy="369332"/>
              </a:xfrm>
              <a:prstGeom prst="rect">
                <a:avLst/>
              </a:prstGeom>
              <a:blipFill>
                <a:blip r:embed="rId3"/>
                <a:stretch>
                  <a:fillRect l="-900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E8BD767-D408-4EC3-A495-9B54430287F0}"/>
                  </a:ext>
                </a:extLst>
              </p:cNvPr>
              <p:cNvSpPr txBox="1"/>
              <p:nvPr/>
            </p:nvSpPr>
            <p:spPr>
              <a:xfrm>
                <a:off x="5714363" y="1653662"/>
                <a:ext cx="8242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kΩ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E8BD767-D408-4EC3-A495-9B54430287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363" y="1653662"/>
                <a:ext cx="82426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CF19AE2-3AB5-4FA5-8E29-E9E7FACADD82}"/>
                  </a:ext>
                </a:extLst>
              </p:cNvPr>
              <p:cNvSpPr txBox="1"/>
              <p:nvPr/>
            </p:nvSpPr>
            <p:spPr>
              <a:xfrm>
                <a:off x="7783531" y="1404185"/>
                <a:ext cx="19432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Switch opens at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seconds</a:t>
                </a: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CF19AE2-3AB5-4FA5-8E29-E9E7FACADD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531" y="1404185"/>
                <a:ext cx="1943260" cy="646331"/>
              </a:xfrm>
              <a:prstGeom prst="rect">
                <a:avLst/>
              </a:prstGeom>
              <a:blipFill>
                <a:blip r:embed="rId5"/>
                <a:stretch>
                  <a:fillRect l="-2821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50B862BE-8BC9-448B-8ACC-95AD300D4766}"/>
              </a:ext>
            </a:extLst>
          </p:cNvPr>
          <p:cNvGrpSpPr/>
          <p:nvPr/>
        </p:nvGrpSpPr>
        <p:grpSpPr>
          <a:xfrm>
            <a:off x="5002059" y="2170790"/>
            <a:ext cx="457200" cy="1724341"/>
            <a:chOff x="1886750" y="2862548"/>
            <a:chExt cx="457200" cy="1724341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53235DD-078B-4DC2-AA50-313086F71727}"/>
                </a:ext>
              </a:extLst>
            </p:cNvPr>
            <p:cNvCxnSpPr/>
            <p:nvPr/>
          </p:nvCxnSpPr>
          <p:spPr>
            <a:xfrm flipV="1">
              <a:off x="2109104" y="2862548"/>
              <a:ext cx="4520" cy="172434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AB44DAD-D153-4D43-905A-354B4033EC0A}"/>
                </a:ext>
              </a:extLst>
            </p:cNvPr>
            <p:cNvSpPr/>
            <p:nvPr/>
          </p:nvSpPr>
          <p:spPr>
            <a:xfrm>
              <a:off x="1886750" y="3499925"/>
              <a:ext cx="457200" cy="457200"/>
            </a:xfrm>
            <a:prstGeom prst="ellipse">
              <a:avLst/>
            </a:prstGeom>
            <a:ln w="28575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3EC8797-0378-4F69-ACE7-46E46127EC93}"/>
                </a:ext>
              </a:extLst>
            </p:cNvPr>
            <p:cNvSpPr txBox="1"/>
            <p:nvPr/>
          </p:nvSpPr>
          <p:spPr>
            <a:xfrm>
              <a:off x="1945075" y="3432795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+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82C5326-6E32-4F74-B4FE-0375EC82D612}"/>
                </a:ext>
              </a:extLst>
            </p:cNvPr>
            <p:cNvSpPr txBox="1"/>
            <p:nvPr/>
          </p:nvSpPr>
          <p:spPr>
            <a:xfrm>
              <a:off x="1946930" y="352158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</p:grpSp>
      <p:grpSp>
        <p:nvGrpSpPr>
          <p:cNvPr id="26" name="Group 140">
            <a:extLst>
              <a:ext uri="{FF2B5EF4-FFF2-40B4-BE49-F238E27FC236}">
                <a16:creationId xmlns:a16="http://schemas.microsoft.com/office/drawing/2014/main" id="{55E5E54B-7675-4A97-ADBE-A30F86FD3FCD}"/>
              </a:ext>
            </a:extLst>
          </p:cNvPr>
          <p:cNvGrpSpPr>
            <a:grpSpLocks/>
          </p:cNvGrpSpPr>
          <p:nvPr/>
        </p:nvGrpSpPr>
        <p:grpSpPr bwMode="auto">
          <a:xfrm>
            <a:off x="8165828" y="2164721"/>
            <a:ext cx="300037" cy="1731613"/>
            <a:chOff x="4385231" y="2542052"/>
            <a:chExt cx="300037" cy="173155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2BE30BB-061F-4442-BB22-D2EBD0A19346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71E45D8-09F6-401B-B8FE-481CF2CB7173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0A5B8F2-2A80-48E3-B81B-2EEFA80743D4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5446F9E-24EA-4070-B00B-8C8CCF82EF6A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85A0022-5AEE-456F-BB2C-3E5DBCC65C53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215CFA4-662B-4B44-AEC9-EDED2BCD04E3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292F08E-D2C1-4FCC-8A54-4DD9B84475E9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FF309FB-71C1-4FBE-B438-FED87EC41BE7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00F2E1A-3506-4C02-8365-7DCA279505DA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D3EAF94-6CEB-4FFB-B99D-09F62560C469}"/>
                  </a:ext>
                </a:extLst>
              </p:cNvPr>
              <p:cNvSpPr txBox="1"/>
              <p:nvPr/>
            </p:nvSpPr>
            <p:spPr>
              <a:xfrm>
                <a:off x="6787540" y="2859719"/>
                <a:ext cx="13759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kΩ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D3EAF94-6CEB-4FFB-B99D-09F62560C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7540" y="2859719"/>
                <a:ext cx="137595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5918911-8D9F-4AAF-89D1-2E28D2EE3D76}"/>
              </a:ext>
            </a:extLst>
          </p:cNvPr>
          <p:cNvCxnSpPr>
            <a:cxnSpLocks/>
          </p:cNvCxnSpPr>
          <p:nvPr/>
        </p:nvCxnSpPr>
        <p:spPr>
          <a:xfrm flipH="1" flipV="1">
            <a:off x="7968858" y="2169933"/>
            <a:ext cx="2355386" cy="44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1C55E14-F48D-4AF5-9EBE-2546C87F9A6E}"/>
              </a:ext>
            </a:extLst>
          </p:cNvPr>
          <p:cNvCxnSpPr/>
          <p:nvPr/>
        </p:nvCxnSpPr>
        <p:spPr>
          <a:xfrm flipH="1">
            <a:off x="8451604" y="3896298"/>
            <a:ext cx="18628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F217096-A5B6-4F3E-94EA-E75325DBC696}"/>
              </a:ext>
            </a:extLst>
          </p:cNvPr>
          <p:cNvCxnSpPr>
            <a:cxnSpLocks/>
          </p:cNvCxnSpPr>
          <p:nvPr/>
        </p:nvCxnSpPr>
        <p:spPr>
          <a:xfrm>
            <a:off x="8584895" y="2789999"/>
            <a:ext cx="0" cy="4031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1B4C8F9-BC9E-4E59-A4D4-10A7ED87A2F3}"/>
                  </a:ext>
                </a:extLst>
              </p:cNvPr>
              <p:cNvSpPr txBox="1"/>
              <p:nvPr/>
            </p:nvSpPr>
            <p:spPr>
              <a:xfrm>
                <a:off x="8408268" y="2442742"/>
                <a:ext cx="7075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1B4C8F9-BC9E-4E59-A4D4-10A7ED87A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268" y="2442742"/>
                <a:ext cx="707501" cy="369332"/>
              </a:xfrm>
              <a:prstGeom prst="rect">
                <a:avLst/>
              </a:prstGeom>
              <a:blipFill>
                <a:blip r:embed="rId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FB6A30E-4D5C-44EF-8264-46570974DDF0}"/>
              </a:ext>
            </a:extLst>
          </p:cNvPr>
          <p:cNvCxnSpPr/>
          <p:nvPr/>
        </p:nvCxnSpPr>
        <p:spPr>
          <a:xfrm rot="5400000">
            <a:off x="10286011" y="2628269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0778DEB-2CB3-4A35-9F93-65DDDED77CE6}"/>
              </a:ext>
            </a:extLst>
          </p:cNvPr>
          <p:cNvCxnSpPr/>
          <p:nvPr/>
        </p:nvCxnSpPr>
        <p:spPr>
          <a:xfrm rot="5400000">
            <a:off x="10284424" y="2759904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1E7BEA2-1CAA-409F-AF64-AC193FB6C7A8}"/>
              </a:ext>
            </a:extLst>
          </p:cNvPr>
          <p:cNvCxnSpPr/>
          <p:nvPr/>
        </p:nvCxnSpPr>
        <p:spPr>
          <a:xfrm rot="5400000" flipH="1">
            <a:off x="9929657" y="2578303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A766443-911C-461C-A339-262BF2F5E5AC}"/>
              </a:ext>
            </a:extLst>
          </p:cNvPr>
          <p:cNvCxnSpPr/>
          <p:nvPr/>
        </p:nvCxnSpPr>
        <p:spPr>
          <a:xfrm rot="5400000" flipH="1">
            <a:off x="9929657" y="3511967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28364E2-E9B8-4FD2-9D6D-6ACE7E17AD30}"/>
                  </a:ext>
                </a:extLst>
              </p:cNvPr>
              <p:cNvSpPr txBox="1"/>
              <p:nvPr/>
            </p:nvSpPr>
            <p:spPr>
              <a:xfrm>
                <a:off x="10284424" y="2657401"/>
                <a:ext cx="8268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30 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28364E2-E9B8-4FD2-9D6D-6ACE7E17AD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4424" y="2657401"/>
                <a:ext cx="826893" cy="369332"/>
              </a:xfrm>
              <a:prstGeom prst="rect">
                <a:avLst/>
              </a:prstGeom>
              <a:blipFill>
                <a:blip r:embed="rId8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418DBD6-C40F-4ECA-89B5-A7C1B9C57B5C}"/>
                  </a:ext>
                </a:extLst>
              </p:cNvPr>
              <p:cNvSpPr txBox="1"/>
              <p:nvPr/>
            </p:nvSpPr>
            <p:spPr>
              <a:xfrm>
                <a:off x="5141612" y="4258559"/>
                <a:ext cx="6070655" cy="2321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en-US" sz="2000" dirty="0">
                    <a:latin typeface="+mj-lt"/>
                  </a:rPr>
                  <a:t>Now, solve the differential equation </a:t>
                </a:r>
              </a:p>
              <a:p>
                <a:pPr marL="342900" indent="-342900" algn="l">
                  <a:spcBef>
                    <a:spcPts val="0"/>
                  </a:spcBef>
                  <a:buAutoNum type="arabicParenR"/>
                </a:pPr>
                <a:r>
                  <a:rPr lang="en-US" sz="2000" dirty="0">
                    <a:latin typeface="+mj-lt"/>
                  </a:rPr>
                  <a:t>Homogenous: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𝑅𝐶</m:t>
                            </m:r>
                          </m:den>
                        </m:f>
                      </m:sup>
                    </m:sSup>
                  </m:oMath>
                </a14:m>
                <a:endParaRPr lang="en-US" sz="2000" dirty="0">
                  <a:latin typeface="+mj-lt"/>
                </a:endParaRPr>
              </a:p>
              <a:p>
                <a:pPr marL="342900" indent="-342900" algn="l">
                  <a:spcBef>
                    <a:spcPts val="0"/>
                  </a:spcBef>
                  <a:buAutoNum type="arabicParenR"/>
                </a:pPr>
                <a:r>
                  <a:rPr lang="en-US" sz="2000" dirty="0">
                    <a:latin typeface="+mj-lt"/>
                  </a:rPr>
                  <a:t>Particular: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000" dirty="0">
                  <a:latin typeface="+mj-lt"/>
                </a:endParaRPr>
              </a:p>
              <a:p>
                <a:pPr marL="342900" indent="-342900" algn="l">
                  <a:spcBef>
                    <a:spcPts val="0"/>
                  </a:spcBef>
                  <a:buAutoNum type="arabicParenR"/>
                </a:pPr>
                <a:r>
                  <a:rPr lang="en-US" sz="2000" dirty="0">
                    <a:latin typeface="+mj-lt"/>
                  </a:rPr>
                  <a:t>General: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𝑅𝐶</m:t>
                            </m:r>
                          </m:den>
                        </m:f>
                      </m:sup>
                    </m:sSup>
                  </m:oMath>
                </a14:m>
                <a:endParaRPr lang="en-US" sz="2000" dirty="0">
                  <a:latin typeface="+mj-lt"/>
                </a:endParaRPr>
              </a:p>
              <a:p>
                <a:pPr marL="342900" indent="-342900" algn="l">
                  <a:spcBef>
                    <a:spcPts val="0"/>
                  </a:spcBef>
                  <a:buAutoNum type="arabicParenR"/>
                </a:pPr>
                <a:r>
                  <a:rPr lang="en-US" sz="2000" dirty="0">
                    <a:latin typeface="+mj-lt"/>
                  </a:rPr>
                  <a:t>Use initial conditions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 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endParaRPr lang="en-US" sz="2000" b="0" dirty="0">
                  <a:latin typeface="+mj-lt"/>
                </a:endParaRPr>
              </a:p>
              <a:p>
                <a:pPr algn="l">
                  <a:spcBef>
                    <a:spcPts val="0"/>
                  </a:spcBef>
                </a:pPr>
                <a:r>
                  <a:rPr lang="en-US" sz="2000" dirty="0">
                    <a:latin typeface="+mj-lt"/>
                  </a:rPr>
                  <a:t>So the answer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𝑅𝐶</m:t>
                            </m:r>
                          </m:den>
                        </m:f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>
                  <a:latin typeface="+mj-lt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418DBD6-C40F-4ECA-89B5-A7C1B9C57B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612" y="4258559"/>
                <a:ext cx="6070655" cy="2321598"/>
              </a:xfrm>
              <a:prstGeom prst="rect">
                <a:avLst/>
              </a:prstGeom>
              <a:blipFill>
                <a:blip r:embed="rId9"/>
                <a:stretch>
                  <a:fillRect l="-1004" t="-1316" b="-4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773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3EDE1-5414-4413-B5A5-1E4747F78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Examining Solution to Example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B198E0-8F02-4E29-8E86-9701D995A0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6172200" cy="519684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𝑅𝐶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Current decays as energy stored in capacitor is absorbed by resistor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This is an “RC” circuit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</a:t>
                </a:r>
                <a:r>
                  <a:rPr lang="en-US" b="1" dirty="0"/>
                  <a:t>time constant</a:t>
                </a:r>
                <a:r>
                  <a:rPr lang="en-US" dirty="0"/>
                  <a:t> is RC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⋅30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=0.9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After one time constant, it’s 63% towards the steady-state answer. After two, 86%. After five, 99.3%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B198E0-8F02-4E29-8E86-9701D995A0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6172200" cy="5196840"/>
              </a:xfrm>
              <a:blipFill>
                <a:blip r:embed="rId2"/>
                <a:stretch>
                  <a:fillRect l="-1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4C07065E-D3FC-4257-BEDB-D83DCC6EA2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152400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537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CA153-009C-433D-BD46-AC4276848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F61360-AFF7-4422-9935-CBC61B4CFA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4923018" cy="5196840"/>
              </a:xfrm>
            </p:spPr>
            <p:txBody>
              <a:bodyPr/>
              <a:lstStyle/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F61360-AFF7-4422-9935-CBC61B4CFA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4923018" cy="5196840"/>
              </a:xfrm>
              <a:blipFill>
                <a:blip r:embed="rId2"/>
                <a:stretch>
                  <a:fillRect l="-1115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30CCA8F6-A62D-48EB-AE22-0BA12344DDE5}"/>
              </a:ext>
            </a:extLst>
          </p:cNvPr>
          <p:cNvGrpSpPr/>
          <p:nvPr/>
        </p:nvGrpSpPr>
        <p:grpSpPr>
          <a:xfrm>
            <a:off x="5562600" y="1318260"/>
            <a:ext cx="6216845" cy="2425579"/>
            <a:chOff x="76200" y="1994021"/>
            <a:chExt cx="6216845" cy="24255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529D03A5-47CC-41EE-BB0F-51438530980A}"/>
                    </a:ext>
                  </a:extLst>
                </p:cNvPr>
                <p:cNvSpPr txBox="1"/>
                <p:nvPr/>
              </p:nvSpPr>
              <p:spPr>
                <a:xfrm>
                  <a:off x="3713298" y="1994021"/>
                  <a:ext cx="7754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/>
                          </a:rPr>
                          <m:t>=0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3298" y="1994021"/>
                  <a:ext cx="775405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C80CEE3-C3D5-4623-B012-85EE4909FC26}"/>
                </a:ext>
              </a:extLst>
            </p:cNvPr>
            <p:cNvGrpSpPr/>
            <p:nvPr/>
          </p:nvGrpSpPr>
          <p:grpSpPr>
            <a:xfrm>
              <a:off x="76200" y="2156640"/>
              <a:ext cx="6216845" cy="2262960"/>
              <a:chOff x="76200" y="2156640"/>
              <a:chExt cx="6216845" cy="2262960"/>
            </a:xfrm>
          </p:grpSpPr>
          <p:grpSp>
            <p:nvGrpSpPr>
              <p:cNvPr id="7" name="Group 140">
                <a:extLst>
                  <a:ext uri="{FF2B5EF4-FFF2-40B4-BE49-F238E27FC236}">
                    <a16:creationId xmlns:a16="http://schemas.microsoft.com/office/drawing/2014/main" id="{D6E74C84-FDE7-4EA8-B0AE-DAC39BFBAC5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5995042" y="263918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99" name="Straight Connector 98">
                  <a:extLst>
                    <a:ext uri="{FF2B5EF4-FFF2-40B4-BE49-F238E27FC236}">
                      <a16:creationId xmlns:a16="http://schemas.microsoft.com/office/drawing/2014/main" id="{4EA0135A-7824-482C-A11D-8711C854571F}"/>
                    </a:ext>
                  </a:extLst>
                </p:cNvPr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>
                  <a:extLst>
                    <a:ext uri="{FF2B5EF4-FFF2-40B4-BE49-F238E27FC236}">
                      <a16:creationId xmlns:a16="http://schemas.microsoft.com/office/drawing/2014/main" id="{A56400D2-7B72-49F0-BE74-DAC5D765915C}"/>
                    </a:ext>
                  </a:extLst>
                </p:cNvPr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>
                  <a:extLst>
                    <a:ext uri="{FF2B5EF4-FFF2-40B4-BE49-F238E27FC236}">
                      <a16:creationId xmlns:a16="http://schemas.microsoft.com/office/drawing/2014/main" id="{A9DB5234-62DF-480E-8355-CCC9E1E3C38E}"/>
                    </a:ext>
                  </a:extLst>
                </p:cNvPr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>
                  <a:extLst>
                    <a:ext uri="{FF2B5EF4-FFF2-40B4-BE49-F238E27FC236}">
                      <a16:creationId xmlns:a16="http://schemas.microsoft.com/office/drawing/2014/main" id="{9E201855-69AE-419F-9723-544D006DE87E}"/>
                    </a:ext>
                  </a:extLst>
                </p:cNvPr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>
                  <a:extLst>
                    <a:ext uri="{FF2B5EF4-FFF2-40B4-BE49-F238E27FC236}">
                      <a16:creationId xmlns:a16="http://schemas.microsoft.com/office/drawing/2014/main" id="{85D330A3-7C38-4FF1-AEBB-AE02D5CC0834}"/>
                    </a:ext>
                  </a:extLst>
                </p:cNvPr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757DDAF4-6F6C-453D-B712-CD66BC5345A5}"/>
                    </a:ext>
                  </a:extLst>
                </p:cNvPr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>
                  <a:extLst>
                    <a:ext uri="{FF2B5EF4-FFF2-40B4-BE49-F238E27FC236}">
                      <a16:creationId xmlns:a16="http://schemas.microsoft.com/office/drawing/2014/main" id="{90407525-B695-4BCA-B46E-CE96C46090C9}"/>
                    </a:ext>
                  </a:extLst>
                </p:cNvPr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>
                  <a:extLst>
                    <a:ext uri="{FF2B5EF4-FFF2-40B4-BE49-F238E27FC236}">
                      <a16:creationId xmlns:a16="http://schemas.microsoft.com/office/drawing/2014/main" id="{45F7D668-D75C-42C6-8C90-3F29FF9F0FA2}"/>
                    </a:ext>
                  </a:extLst>
                </p:cNvPr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>
                  <a:extLst>
                    <a:ext uri="{FF2B5EF4-FFF2-40B4-BE49-F238E27FC236}">
                      <a16:creationId xmlns:a16="http://schemas.microsoft.com/office/drawing/2014/main" id="{9FA67109-9BC0-4EC5-8170-B1DE8CF19597}"/>
                    </a:ext>
                  </a:extLst>
                </p:cNvPr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2C6481FE-1947-4BD7-AC19-745B91AA7A8E}"/>
                  </a:ext>
                </a:extLst>
              </p:cNvPr>
              <p:cNvGrpSpPr/>
              <p:nvPr/>
            </p:nvGrpSpPr>
            <p:grpSpPr>
              <a:xfrm rot="5400000">
                <a:off x="4456693" y="3334149"/>
                <a:ext cx="1735429" cy="370783"/>
                <a:chOff x="1786467" y="5215467"/>
                <a:chExt cx="2644422" cy="423333"/>
              </a:xfrm>
            </p:grpSpPr>
            <p:grpSp>
              <p:nvGrpSpPr>
                <p:cNvPr id="59" name="Group 58">
                  <a:extLst>
                    <a:ext uri="{FF2B5EF4-FFF2-40B4-BE49-F238E27FC236}">
                      <a16:creationId xmlns:a16="http://schemas.microsoft.com/office/drawing/2014/main" id="{60F2A9CC-9FBF-4E90-97EA-E9984E1DBF22}"/>
                    </a:ext>
                  </a:extLst>
                </p:cNvPr>
                <p:cNvGrpSpPr/>
                <p:nvPr/>
              </p:nvGrpSpPr>
              <p:grpSpPr>
                <a:xfrm>
                  <a:off x="3581401" y="5215467"/>
                  <a:ext cx="304799" cy="423333"/>
                  <a:chOff x="1981201" y="5215467"/>
                  <a:chExt cx="457200" cy="685800"/>
                </a:xfrm>
              </p:grpSpPr>
              <p:grpSp>
                <p:nvGrpSpPr>
                  <p:cNvPr id="93" name="Group 92">
                    <a:extLst>
                      <a:ext uri="{FF2B5EF4-FFF2-40B4-BE49-F238E27FC236}">
                        <a16:creationId xmlns:a16="http://schemas.microsoft.com/office/drawing/2014/main" id="{A03BA62C-D7FE-48A1-8F44-DA05E6C3F91F}"/>
                      </a:ext>
                    </a:extLst>
                  </p:cNvPr>
                  <p:cNvGrpSpPr/>
                  <p:nvPr/>
                </p:nvGrpSpPr>
                <p:grpSpPr>
                  <a:xfrm rot="16200000">
                    <a:off x="1866901" y="5329767"/>
                    <a:ext cx="685800" cy="457200"/>
                    <a:chOff x="1524000" y="5943600"/>
                    <a:chExt cx="685800" cy="457200"/>
                  </a:xfrm>
                </p:grpSpPr>
                <p:sp>
                  <p:nvSpPr>
                    <p:cNvPr id="97" name="Arc 96">
                      <a:extLst>
                        <a:ext uri="{FF2B5EF4-FFF2-40B4-BE49-F238E27FC236}">
                          <a16:creationId xmlns:a16="http://schemas.microsoft.com/office/drawing/2014/main" id="{339F0501-E91B-403B-8269-DB0C27F91D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98" name="Arc 97">
                      <a:extLst>
                        <a:ext uri="{FF2B5EF4-FFF2-40B4-BE49-F238E27FC236}">
                          <a16:creationId xmlns:a16="http://schemas.microsoft.com/office/drawing/2014/main" id="{B8228B1F-D37B-4023-BB60-9E7B65A42F1A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94" name="Group 93">
                    <a:extLst>
                      <a:ext uri="{FF2B5EF4-FFF2-40B4-BE49-F238E27FC236}">
                        <a16:creationId xmlns:a16="http://schemas.microsoft.com/office/drawing/2014/main" id="{105A66FD-0ADA-4D2B-9AB0-0FDCBC461F6D}"/>
                      </a:ext>
                    </a:extLst>
                  </p:cNvPr>
                  <p:cNvGrpSpPr/>
                  <p:nvPr/>
                </p:nvGrpSpPr>
                <p:grpSpPr>
                  <a:xfrm rot="5400000" flipV="1">
                    <a:off x="1807633" y="5507569"/>
                    <a:ext cx="423335" cy="76200"/>
                    <a:chOff x="1524000" y="5943600"/>
                    <a:chExt cx="685800" cy="457200"/>
                  </a:xfrm>
                </p:grpSpPr>
                <p:sp>
                  <p:nvSpPr>
                    <p:cNvPr id="95" name="Arc 94">
                      <a:extLst>
                        <a:ext uri="{FF2B5EF4-FFF2-40B4-BE49-F238E27FC236}">
                          <a16:creationId xmlns:a16="http://schemas.microsoft.com/office/drawing/2014/main" id="{842C0AB6-56F0-4442-AA84-EE268C81CA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96" name="Arc 95">
                      <a:extLst>
                        <a:ext uri="{FF2B5EF4-FFF2-40B4-BE49-F238E27FC236}">
                          <a16:creationId xmlns:a16="http://schemas.microsoft.com/office/drawing/2014/main" id="{53C81440-F088-41F9-B19E-81D7572E41B1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</p:grpSp>
            <p:grpSp>
              <p:nvGrpSpPr>
                <p:cNvPr id="60" name="Group 59">
                  <a:extLst>
                    <a:ext uri="{FF2B5EF4-FFF2-40B4-BE49-F238E27FC236}">
                      <a16:creationId xmlns:a16="http://schemas.microsoft.com/office/drawing/2014/main" id="{0FADF0B1-400D-46E9-B9B3-8A963E88F34E}"/>
                    </a:ext>
                  </a:extLst>
                </p:cNvPr>
                <p:cNvGrpSpPr/>
                <p:nvPr/>
              </p:nvGrpSpPr>
              <p:grpSpPr>
                <a:xfrm>
                  <a:off x="3330223" y="5215467"/>
                  <a:ext cx="304799" cy="423333"/>
                  <a:chOff x="1981201" y="5215467"/>
                  <a:chExt cx="457200" cy="685800"/>
                </a:xfrm>
              </p:grpSpPr>
              <p:grpSp>
                <p:nvGrpSpPr>
                  <p:cNvPr id="87" name="Group 115">
                    <a:extLst>
                      <a:ext uri="{FF2B5EF4-FFF2-40B4-BE49-F238E27FC236}">
                        <a16:creationId xmlns:a16="http://schemas.microsoft.com/office/drawing/2014/main" id="{BC838F80-DA51-4CE5-B7A8-C3CD7FD04E69}"/>
                      </a:ext>
                    </a:extLst>
                  </p:cNvPr>
                  <p:cNvGrpSpPr/>
                  <p:nvPr/>
                </p:nvGrpSpPr>
                <p:grpSpPr>
                  <a:xfrm rot="16200000">
                    <a:off x="1866901" y="5329767"/>
                    <a:ext cx="685800" cy="457200"/>
                    <a:chOff x="1524000" y="5943600"/>
                    <a:chExt cx="685800" cy="457200"/>
                  </a:xfrm>
                </p:grpSpPr>
                <p:sp>
                  <p:nvSpPr>
                    <p:cNvPr id="91" name="Arc 90">
                      <a:extLst>
                        <a:ext uri="{FF2B5EF4-FFF2-40B4-BE49-F238E27FC236}">
                          <a16:creationId xmlns:a16="http://schemas.microsoft.com/office/drawing/2014/main" id="{A1FB8889-5669-4798-917A-32A6BCCA3EC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92" name="Arc 91">
                      <a:extLst>
                        <a:ext uri="{FF2B5EF4-FFF2-40B4-BE49-F238E27FC236}">
                          <a16:creationId xmlns:a16="http://schemas.microsoft.com/office/drawing/2014/main" id="{39622321-2472-4F8C-854C-40905E76E4B6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88" name="Group 118">
                    <a:extLst>
                      <a:ext uri="{FF2B5EF4-FFF2-40B4-BE49-F238E27FC236}">
                        <a16:creationId xmlns:a16="http://schemas.microsoft.com/office/drawing/2014/main" id="{F862DF23-5D82-4F52-AE41-886C732547CD}"/>
                      </a:ext>
                    </a:extLst>
                  </p:cNvPr>
                  <p:cNvGrpSpPr/>
                  <p:nvPr/>
                </p:nvGrpSpPr>
                <p:grpSpPr>
                  <a:xfrm rot="5400000" flipV="1">
                    <a:off x="1807633" y="5507569"/>
                    <a:ext cx="423335" cy="76200"/>
                    <a:chOff x="1524000" y="5943600"/>
                    <a:chExt cx="685800" cy="457200"/>
                  </a:xfrm>
                </p:grpSpPr>
                <p:sp>
                  <p:nvSpPr>
                    <p:cNvPr id="89" name="Arc 88">
                      <a:extLst>
                        <a:ext uri="{FF2B5EF4-FFF2-40B4-BE49-F238E27FC236}">
                          <a16:creationId xmlns:a16="http://schemas.microsoft.com/office/drawing/2014/main" id="{9E62F38F-4AF2-40CE-BE1D-7378AB2078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90" name="Arc 89">
                      <a:extLst>
                        <a:ext uri="{FF2B5EF4-FFF2-40B4-BE49-F238E27FC236}">
                          <a16:creationId xmlns:a16="http://schemas.microsoft.com/office/drawing/2014/main" id="{326EFDBD-685A-4B0D-A923-B0BBF2ADC776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</p:grpSp>
            <p:grpSp>
              <p:nvGrpSpPr>
                <p:cNvPr id="61" name="Group 60">
                  <a:extLst>
                    <a:ext uri="{FF2B5EF4-FFF2-40B4-BE49-F238E27FC236}">
                      <a16:creationId xmlns:a16="http://schemas.microsoft.com/office/drawing/2014/main" id="{5274495B-6DF5-43E3-AA1E-9717B096394A}"/>
                    </a:ext>
                  </a:extLst>
                </p:cNvPr>
                <p:cNvGrpSpPr/>
                <p:nvPr/>
              </p:nvGrpSpPr>
              <p:grpSpPr>
                <a:xfrm>
                  <a:off x="3081867" y="5215467"/>
                  <a:ext cx="304799" cy="423333"/>
                  <a:chOff x="1981201" y="5215467"/>
                  <a:chExt cx="457200" cy="685800"/>
                </a:xfrm>
              </p:grpSpPr>
              <p:grpSp>
                <p:nvGrpSpPr>
                  <p:cNvPr id="81" name="Group 115">
                    <a:extLst>
                      <a:ext uri="{FF2B5EF4-FFF2-40B4-BE49-F238E27FC236}">
                        <a16:creationId xmlns:a16="http://schemas.microsoft.com/office/drawing/2014/main" id="{8F4F7015-D707-4110-9876-9E495C202D0A}"/>
                      </a:ext>
                    </a:extLst>
                  </p:cNvPr>
                  <p:cNvGrpSpPr/>
                  <p:nvPr/>
                </p:nvGrpSpPr>
                <p:grpSpPr>
                  <a:xfrm rot="16200000">
                    <a:off x="1866901" y="5329767"/>
                    <a:ext cx="685800" cy="457200"/>
                    <a:chOff x="1524000" y="5943600"/>
                    <a:chExt cx="685800" cy="457200"/>
                  </a:xfrm>
                </p:grpSpPr>
                <p:sp>
                  <p:nvSpPr>
                    <p:cNvPr id="85" name="Arc 84">
                      <a:extLst>
                        <a:ext uri="{FF2B5EF4-FFF2-40B4-BE49-F238E27FC236}">
                          <a16:creationId xmlns:a16="http://schemas.microsoft.com/office/drawing/2014/main" id="{AB381FD9-5E83-414F-882C-2DE93C4E47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86" name="Arc 85">
                      <a:extLst>
                        <a:ext uri="{FF2B5EF4-FFF2-40B4-BE49-F238E27FC236}">
                          <a16:creationId xmlns:a16="http://schemas.microsoft.com/office/drawing/2014/main" id="{A0A8ADD8-EC65-47D6-AB00-2984AC9A1C14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82" name="Group 118">
                    <a:extLst>
                      <a:ext uri="{FF2B5EF4-FFF2-40B4-BE49-F238E27FC236}">
                        <a16:creationId xmlns:a16="http://schemas.microsoft.com/office/drawing/2014/main" id="{E6039022-FD3A-4C4E-A021-09323D5456A3}"/>
                      </a:ext>
                    </a:extLst>
                  </p:cNvPr>
                  <p:cNvGrpSpPr/>
                  <p:nvPr/>
                </p:nvGrpSpPr>
                <p:grpSpPr>
                  <a:xfrm rot="5400000" flipV="1">
                    <a:off x="1807633" y="5507569"/>
                    <a:ext cx="423335" cy="76200"/>
                    <a:chOff x="1524000" y="5943600"/>
                    <a:chExt cx="685800" cy="457200"/>
                  </a:xfrm>
                </p:grpSpPr>
                <p:sp>
                  <p:nvSpPr>
                    <p:cNvPr id="83" name="Arc 82">
                      <a:extLst>
                        <a:ext uri="{FF2B5EF4-FFF2-40B4-BE49-F238E27FC236}">
                          <a16:creationId xmlns:a16="http://schemas.microsoft.com/office/drawing/2014/main" id="{9A6DAD4A-41DF-4DC3-8B97-BFEF9331B4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84" name="Arc 83">
                      <a:extLst>
                        <a:ext uri="{FF2B5EF4-FFF2-40B4-BE49-F238E27FC236}">
                          <a16:creationId xmlns:a16="http://schemas.microsoft.com/office/drawing/2014/main" id="{D3352549-B34D-4950-8106-489C0CC380EC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</p:grpSp>
            <p:grpSp>
              <p:nvGrpSpPr>
                <p:cNvPr id="62" name="Group 61">
                  <a:extLst>
                    <a:ext uri="{FF2B5EF4-FFF2-40B4-BE49-F238E27FC236}">
                      <a16:creationId xmlns:a16="http://schemas.microsoft.com/office/drawing/2014/main" id="{CEA59BA4-EB01-4C36-8038-DBC86BD283C9}"/>
                    </a:ext>
                  </a:extLst>
                </p:cNvPr>
                <p:cNvGrpSpPr/>
                <p:nvPr/>
              </p:nvGrpSpPr>
              <p:grpSpPr>
                <a:xfrm>
                  <a:off x="2830689" y="5215467"/>
                  <a:ext cx="304799" cy="423333"/>
                  <a:chOff x="1981201" y="5215467"/>
                  <a:chExt cx="457200" cy="685800"/>
                </a:xfrm>
              </p:grpSpPr>
              <p:grpSp>
                <p:nvGrpSpPr>
                  <p:cNvPr id="75" name="Group 115">
                    <a:extLst>
                      <a:ext uri="{FF2B5EF4-FFF2-40B4-BE49-F238E27FC236}">
                        <a16:creationId xmlns:a16="http://schemas.microsoft.com/office/drawing/2014/main" id="{C77979EB-9856-4ECB-A555-5F6004706F57}"/>
                      </a:ext>
                    </a:extLst>
                  </p:cNvPr>
                  <p:cNvGrpSpPr/>
                  <p:nvPr/>
                </p:nvGrpSpPr>
                <p:grpSpPr>
                  <a:xfrm rot="16200000">
                    <a:off x="1866901" y="5329767"/>
                    <a:ext cx="685800" cy="457200"/>
                    <a:chOff x="1524000" y="5943600"/>
                    <a:chExt cx="685800" cy="457200"/>
                  </a:xfrm>
                </p:grpSpPr>
                <p:sp>
                  <p:nvSpPr>
                    <p:cNvPr id="79" name="Arc 78">
                      <a:extLst>
                        <a:ext uri="{FF2B5EF4-FFF2-40B4-BE49-F238E27FC236}">
                          <a16:creationId xmlns:a16="http://schemas.microsoft.com/office/drawing/2014/main" id="{F10C18BD-D23E-48F6-882A-76C70FDAD5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80" name="Arc 79">
                      <a:extLst>
                        <a:ext uri="{FF2B5EF4-FFF2-40B4-BE49-F238E27FC236}">
                          <a16:creationId xmlns:a16="http://schemas.microsoft.com/office/drawing/2014/main" id="{02FAA8BF-E815-4C25-8732-FE657CCF6FE2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76" name="Group 118">
                    <a:extLst>
                      <a:ext uri="{FF2B5EF4-FFF2-40B4-BE49-F238E27FC236}">
                        <a16:creationId xmlns:a16="http://schemas.microsoft.com/office/drawing/2014/main" id="{992CF13C-5CDC-46F4-9465-8D936B3E6A94}"/>
                      </a:ext>
                    </a:extLst>
                  </p:cNvPr>
                  <p:cNvGrpSpPr/>
                  <p:nvPr/>
                </p:nvGrpSpPr>
                <p:grpSpPr>
                  <a:xfrm rot="5400000" flipV="1">
                    <a:off x="1807633" y="5507569"/>
                    <a:ext cx="423335" cy="76200"/>
                    <a:chOff x="1524000" y="5943600"/>
                    <a:chExt cx="685800" cy="457200"/>
                  </a:xfrm>
                </p:grpSpPr>
                <p:sp>
                  <p:nvSpPr>
                    <p:cNvPr id="77" name="Arc 76">
                      <a:extLst>
                        <a:ext uri="{FF2B5EF4-FFF2-40B4-BE49-F238E27FC236}">
                          <a16:creationId xmlns:a16="http://schemas.microsoft.com/office/drawing/2014/main" id="{89C19D87-DDB6-4C13-AD76-451FEACD77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78" name="Arc 77">
                      <a:extLst>
                        <a:ext uri="{FF2B5EF4-FFF2-40B4-BE49-F238E27FC236}">
                          <a16:creationId xmlns:a16="http://schemas.microsoft.com/office/drawing/2014/main" id="{63FF3CD0-593C-4256-B417-2DE5196BD1A4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</p:grpSp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E5A5346A-965A-40FE-B108-5AC89EF48968}"/>
                    </a:ext>
                  </a:extLst>
                </p:cNvPr>
                <p:cNvGrpSpPr/>
                <p:nvPr/>
              </p:nvGrpSpPr>
              <p:grpSpPr>
                <a:xfrm>
                  <a:off x="2579511" y="5215467"/>
                  <a:ext cx="304799" cy="423333"/>
                  <a:chOff x="1981201" y="5215467"/>
                  <a:chExt cx="457200" cy="685800"/>
                </a:xfrm>
              </p:grpSpPr>
              <p:grpSp>
                <p:nvGrpSpPr>
                  <p:cNvPr id="69" name="Group 115">
                    <a:extLst>
                      <a:ext uri="{FF2B5EF4-FFF2-40B4-BE49-F238E27FC236}">
                        <a16:creationId xmlns:a16="http://schemas.microsoft.com/office/drawing/2014/main" id="{3168606C-C107-4F90-BFF7-0792265091BE}"/>
                      </a:ext>
                    </a:extLst>
                  </p:cNvPr>
                  <p:cNvGrpSpPr/>
                  <p:nvPr/>
                </p:nvGrpSpPr>
                <p:grpSpPr>
                  <a:xfrm rot="16200000">
                    <a:off x="1866901" y="5329767"/>
                    <a:ext cx="685800" cy="457200"/>
                    <a:chOff x="1524000" y="5943600"/>
                    <a:chExt cx="685800" cy="457200"/>
                  </a:xfrm>
                </p:grpSpPr>
                <p:sp>
                  <p:nvSpPr>
                    <p:cNvPr id="73" name="Arc 72">
                      <a:extLst>
                        <a:ext uri="{FF2B5EF4-FFF2-40B4-BE49-F238E27FC236}">
                          <a16:creationId xmlns:a16="http://schemas.microsoft.com/office/drawing/2014/main" id="{866F8A03-B42C-47A0-A783-89E83DA4B1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74" name="Arc 73">
                      <a:extLst>
                        <a:ext uri="{FF2B5EF4-FFF2-40B4-BE49-F238E27FC236}">
                          <a16:creationId xmlns:a16="http://schemas.microsoft.com/office/drawing/2014/main" id="{D01AA6A4-E266-4DB8-B9DF-4D91F0518963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70" name="Group 118">
                    <a:extLst>
                      <a:ext uri="{FF2B5EF4-FFF2-40B4-BE49-F238E27FC236}">
                        <a16:creationId xmlns:a16="http://schemas.microsoft.com/office/drawing/2014/main" id="{A3E7E74F-92EF-4E0B-879B-FDC8249406FB}"/>
                      </a:ext>
                    </a:extLst>
                  </p:cNvPr>
                  <p:cNvGrpSpPr/>
                  <p:nvPr/>
                </p:nvGrpSpPr>
                <p:grpSpPr>
                  <a:xfrm rot="5400000" flipV="1">
                    <a:off x="1807633" y="5507569"/>
                    <a:ext cx="423335" cy="76200"/>
                    <a:chOff x="1524000" y="5943600"/>
                    <a:chExt cx="685800" cy="457200"/>
                  </a:xfrm>
                </p:grpSpPr>
                <p:sp>
                  <p:nvSpPr>
                    <p:cNvPr id="71" name="Arc 70">
                      <a:extLst>
                        <a:ext uri="{FF2B5EF4-FFF2-40B4-BE49-F238E27FC236}">
                          <a16:creationId xmlns:a16="http://schemas.microsoft.com/office/drawing/2014/main" id="{EF04A57F-31D7-4B7F-8ABE-E7B8C05125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72" name="Arc 71">
                      <a:extLst>
                        <a:ext uri="{FF2B5EF4-FFF2-40B4-BE49-F238E27FC236}">
                          <a16:creationId xmlns:a16="http://schemas.microsoft.com/office/drawing/2014/main" id="{A4F02C0B-6F9C-4A47-93B2-8340250DD48F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</p:grpSp>
            <p:grpSp>
              <p:nvGrpSpPr>
                <p:cNvPr id="64" name="Group 115">
                  <a:extLst>
                    <a:ext uri="{FF2B5EF4-FFF2-40B4-BE49-F238E27FC236}">
                      <a16:creationId xmlns:a16="http://schemas.microsoft.com/office/drawing/2014/main" id="{7409A5B9-95D0-4865-8C06-5DB6965ECB24}"/>
                    </a:ext>
                  </a:extLst>
                </p:cNvPr>
                <p:cNvGrpSpPr/>
                <p:nvPr/>
              </p:nvGrpSpPr>
              <p:grpSpPr>
                <a:xfrm rot="16200000">
                  <a:off x="2269067" y="5274734"/>
                  <a:ext cx="423333" cy="304799"/>
                  <a:chOff x="1524000" y="5943600"/>
                  <a:chExt cx="685800" cy="457200"/>
                </a:xfrm>
              </p:grpSpPr>
              <p:sp>
                <p:nvSpPr>
                  <p:cNvPr id="67" name="Arc 66">
                    <a:extLst>
                      <a:ext uri="{FF2B5EF4-FFF2-40B4-BE49-F238E27FC236}">
                        <a16:creationId xmlns:a16="http://schemas.microsoft.com/office/drawing/2014/main" id="{D0085509-E0CC-473E-A6C3-43B00D0C8A5C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68" name="Arc 67">
                    <a:extLst>
                      <a:ext uri="{FF2B5EF4-FFF2-40B4-BE49-F238E27FC236}">
                        <a16:creationId xmlns:a16="http://schemas.microsoft.com/office/drawing/2014/main" id="{6495CEBF-55DF-4CF9-93CB-8D8A9ADBA026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C5B649B0-5EC3-49D4-B4C9-45B648E96149}"/>
                    </a:ext>
                  </a:extLst>
                </p:cNvPr>
                <p:cNvCxnSpPr/>
                <p:nvPr/>
              </p:nvCxnSpPr>
              <p:spPr>
                <a:xfrm>
                  <a:off x="3897489" y="5421489"/>
                  <a:ext cx="5334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D8CAD7D2-9DD6-4B92-807F-9A7CD134F440}"/>
                    </a:ext>
                  </a:extLst>
                </p:cNvPr>
                <p:cNvCxnSpPr/>
                <p:nvPr/>
              </p:nvCxnSpPr>
              <p:spPr>
                <a:xfrm>
                  <a:off x="1786467" y="5421489"/>
                  <a:ext cx="5334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7CD8C1CB-9951-4524-B3DA-F4ED98C84E99}"/>
                  </a:ext>
                </a:extLst>
              </p:cNvPr>
              <p:cNvGrpSpPr/>
              <p:nvPr/>
            </p:nvGrpSpPr>
            <p:grpSpPr>
              <a:xfrm>
                <a:off x="799475" y="2679508"/>
                <a:ext cx="457200" cy="1698082"/>
                <a:chOff x="2345926" y="4445672"/>
                <a:chExt cx="457200" cy="1698082"/>
              </a:xfrm>
            </p:grpSpPr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70CA1B6C-993E-49F7-B85A-2AA6CBDE58D0}"/>
                    </a:ext>
                  </a:extLst>
                </p:cNvPr>
                <p:cNvCxnSpPr/>
                <p:nvPr/>
              </p:nvCxnSpPr>
              <p:spPr>
                <a:xfrm flipV="1">
                  <a:off x="2565507" y="4445672"/>
                  <a:ext cx="0" cy="1698082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5" name="Group 54">
                  <a:extLst>
                    <a:ext uri="{FF2B5EF4-FFF2-40B4-BE49-F238E27FC236}">
                      <a16:creationId xmlns:a16="http://schemas.microsoft.com/office/drawing/2014/main" id="{460E48CA-C864-41B1-9C3F-2DE52FA4CDD3}"/>
                    </a:ext>
                  </a:extLst>
                </p:cNvPr>
                <p:cNvGrpSpPr/>
                <p:nvPr/>
              </p:nvGrpSpPr>
              <p:grpSpPr>
                <a:xfrm>
                  <a:off x="2345926" y="4972741"/>
                  <a:ext cx="457200" cy="529392"/>
                  <a:chOff x="2965611" y="1245591"/>
                  <a:chExt cx="457200" cy="529392"/>
                </a:xfrm>
              </p:grpSpPr>
              <p:sp>
                <p:nvSpPr>
                  <p:cNvPr id="56" name="Oval 55">
                    <a:extLst>
                      <a:ext uri="{FF2B5EF4-FFF2-40B4-BE49-F238E27FC236}">
                        <a16:creationId xmlns:a16="http://schemas.microsoft.com/office/drawing/2014/main" id="{83CFD66A-7D66-4953-8CDA-28F226039882}"/>
                      </a:ext>
                    </a:extLst>
                  </p:cNvPr>
                  <p:cNvSpPr/>
                  <p:nvPr/>
                </p:nvSpPr>
                <p:spPr>
                  <a:xfrm>
                    <a:off x="2965611" y="1317783"/>
                    <a:ext cx="457200" cy="45720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57" name="TextBox 56">
                    <a:extLst>
                      <a:ext uri="{FF2B5EF4-FFF2-40B4-BE49-F238E27FC236}">
                        <a16:creationId xmlns:a16="http://schemas.microsoft.com/office/drawing/2014/main" id="{2379AC4B-3FFB-44AB-815D-8B0B24E43416}"/>
                      </a:ext>
                    </a:extLst>
                  </p:cNvPr>
                  <p:cNvSpPr txBox="1"/>
                  <p:nvPr/>
                </p:nvSpPr>
                <p:spPr>
                  <a:xfrm>
                    <a:off x="3023936" y="1245591"/>
                    <a:ext cx="31931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800" dirty="0"/>
                      <a:t>+</a:t>
                    </a:r>
                  </a:p>
                </p:txBody>
              </p:sp>
              <p:sp>
                <p:nvSpPr>
                  <p:cNvPr id="58" name="TextBox 57">
                    <a:extLst>
                      <a:ext uri="{FF2B5EF4-FFF2-40B4-BE49-F238E27FC236}">
                        <a16:creationId xmlns:a16="http://schemas.microsoft.com/office/drawing/2014/main" id="{16C96268-DC95-4157-BCA0-78FE86D0C513}"/>
                      </a:ext>
                    </a:extLst>
                  </p:cNvPr>
                  <p:cNvSpPr txBox="1"/>
                  <p:nvPr/>
                </p:nvSpPr>
                <p:spPr>
                  <a:xfrm>
                    <a:off x="3026127" y="1387640"/>
                    <a:ext cx="3000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800" dirty="0"/>
                      <a:t>_</a:t>
                    </a:r>
                  </a:p>
                </p:txBody>
              </p:sp>
            </p:grpSp>
          </p:grp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E4FEEC73-C97A-4ABD-800C-A1186F143241}"/>
                  </a:ext>
                </a:extLst>
              </p:cNvPr>
              <p:cNvCxnSpPr/>
              <p:nvPr/>
            </p:nvCxnSpPr>
            <p:spPr>
              <a:xfrm>
                <a:off x="5173693" y="2691449"/>
                <a:ext cx="0" cy="74156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TextBox 10">
                    <a:extLst>
                      <a:ext uri="{FF2B5EF4-FFF2-40B4-BE49-F238E27FC236}">
                        <a16:creationId xmlns:a16="http://schemas.microsoft.com/office/drawing/2014/main" id="{82509911-E6DA-4DE6-9377-B4DDA0CE055D}"/>
                      </a:ext>
                    </a:extLst>
                  </p:cNvPr>
                  <p:cNvSpPr txBox="1"/>
                  <p:nvPr/>
                </p:nvSpPr>
                <p:spPr>
                  <a:xfrm>
                    <a:off x="4669584" y="2832221"/>
                    <a:ext cx="61920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69584" y="2832221"/>
                    <a:ext cx="619208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b="-15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2" name="Group 140">
                <a:extLst>
                  <a:ext uri="{FF2B5EF4-FFF2-40B4-BE49-F238E27FC236}">
                    <a16:creationId xmlns:a16="http://schemas.microsoft.com/office/drawing/2014/main" id="{FBE048E2-45EB-444A-B3B7-E2EA76F316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2307384" y="269519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0122CC82-5A86-4980-96EC-13C0D8F2FC4E}"/>
                    </a:ext>
                  </a:extLst>
                </p:cNvPr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1BBF5CD2-84A4-4ED0-9F40-16B6A819DB6D}"/>
                    </a:ext>
                  </a:extLst>
                </p:cNvPr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792E657E-4032-47E5-80AF-DF49DA603E81}"/>
                    </a:ext>
                  </a:extLst>
                </p:cNvPr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DB098A07-A9AE-4179-B9A6-F2B2A5F4154C}"/>
                    </a:ext>
                  </a:extLst>
                </p:cNvPr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4B8156B1-CF14-41B4-BBF4-C0CE7FD6641F}"/>
                    </a:ext>
                  </a:extLst>
                </p:cNvPr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DEDE7F02-BEFD-48D1-9858-CAFAC4E57374}"/>
                    </a:ext>
                  </a:extLst>
                </p:cNvPr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6DDDCF8A-5454-4B6B-B347-A612A46A473F}"/>
                    </a:ext>
                  </a:extLst>
                </p:cNvPr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87A8480D-ADC8-44B1-9941-359F12ECEA1D}"/>
                    </a:ext>
                  </a:extLst>
                </p:cNvPr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81A45CB3-6E3C-4F8C-953C-23650BFA0BFA}"/>
                    </a:ext>
                  </a:extLst>
                </p:cNvPr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40">
                <a:extLst>
                  <a:ext uri="{FF2B5EF4-FFF2-40B4-BE49-F238E27FC236}">
                    <a16:creationId xmlns:a16="http://schemas.microsoft.com/office/drawing/2014/main" id="{A6C075FD-C35D-4121-901A-0B021C02FE3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6200000">
                <a:off x="1740911" y="1833007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D5A84AF8-2DAE-4065-B05B-53645E802257}"/>
                    </a:ext>
                  </a:extLst>
                </p:cNvPr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F10BE8ED-37CE-4B13-9633-78D5F1CFA3C0}"/>
                    </a:ext>
                  </a:extLst>
                </p:cNvPr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B6C97BAC-1EBE-4202-929E-C131957ADB8E}"/>
                    </a:ext>
                  </a:extLst>
                </p:cNvPr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A6E27234-3C4F-4CF1-B946-823DEF0F9EDB}"/>
                    </a:ext>
                  </a:extLst>
                </p:cNvPr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650BD837-E8BE-4309-97A3-A72752563821}"/>
                    </a:ext>
                  </a:extLst>
                </p:cNvPr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855168E6-1FB2-4E26-9DC8-686F4E665D82}"/>
                    </a:ext>
                  </a:extLst>
                </p:cNvPr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FE08DBF0-6737-4823-8DF8-7D28B4D3EBF1}"/>
                    </a:ext>
                  </a:extLst>
                </p:cNvPr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4DCE859D-7383-40C8-970B-6943D2119582}"/>
                    </a:ext>
                  </a:extLst>
                </p:cNvPr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AF4B3D3D-1D1E-4EDC-958F-20D4C38F15F7}"/>
                    </a:ext>
                  </a:extLst>
                </p:cNvPr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40">
                <a:extLst>
                  <a:ext uri="{FF2B5EF4-FFF2-40B4-BE49-F238E27FC236}">
                    <a16:creationId xmlns:a16="http://schemas.microsoft.com/office/drawing/2014/main" id="{4136B689-02FD-4CF5-978E-20E7ED6864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6200000">
                <a:off x="2956284" y="1825339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BB339250-0958-4281-AE40-4BDDD4FAA29E}"/>
                    </a:ext>
                  </a:extLst>
                </p:cNvPr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67B4D2C8-B7F8-4A97-867B-7494FDFB055C}"/>
                    </a:ext>
                  </a:extLst>
                </p:cNvPr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EF6C9AC4-672A-4F47-B6FA-6B1E148E3276}"/>
                    </a:ext>
                  </a:extLst>
                </p:cNvPr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7D112DEB-5705-4348-AE5D-B78FBA3C4E69}"/>
                    </a:ext>
                  </a:extLst>
                </p:cNvPr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427D5B2F-4403-4634-80E3-71A28E60317D}"/>
                    </a:ext>
                  </a:extLst>
                </p:cNvPr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90F8F1C9-152B-4CB2-A252-A48B135DB45F}"/>
                    </a:ext>
                  </a:extLst>
                </p:cNvPr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0EBEA40D-F753-4B50-B9FD-93437E6AEB10}"/>
                    </a:ext>
                  </a:extLst>
                </p:cNvPr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C890D936-41BD-48D3-A1AA-7A964B98E20C}"/>
                    </a:ext>
                  </a:extLst>
                </p:cNvPr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DF6721C9-4A33-4AC2-BB17-DC3AC9901C42}"/>
                    </a:ext>
                  </a:extLst>
                </p:cNvPr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4396BDF-D223-468B-A6EF-5E418E716E65}"/>
                  </a:ext>
                </a:extLst>
              </p:cNvPr>
              <p:cNvCxnSpPr/>
              <p:nvPr/>
            </p:nvCxnSpPr>
            <p:spPr>
              <a:xfrm>
                <a:off x="1028075" y="4377590"/>
                <a:ext cx="5126524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123F65D6-DFFD-40F0-B2FB-EFB66EAC2ABD}"/>
                  </a:ext>
                </a:extLst>
              </p:cNvPr>
              <p:cNvCxnSpPr/>
              <p:nvPr/>
            </p:nvCxnSpPr>
            <p:spPr>
              <a:xfrm>
                <a:off x="4275446" y="2672823"/>
                <a:ext cx="1856929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13EAC45C-B936-4D1E-B3FA-23E6B6B34626}"/>
                  </a:ext>
                </a:extLst>
              </p:cNvPr>
              <p:cNvCxnSpPr/>
              <p:nvPr/>
            </p:nvCxnSpPr>
            <p:spPr>
              <a:xfrm flipH="1" flipV="1">
                <a:off x="3967473" y="2412807"/>
                <a:ext cx="321111" cy="26001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F4DDA420-E1AD-4AAD-855C-C7538F0697EF}"/>
                  </a:ext>
                </a:extLst>
              </p:cNvPr>
              <p:cNvGrpSpPr/>
              <p:nvPr/>
            </p:nvGrpSpPr>
            <p:grpSpPr>
              <a:xfrm rot="5400000" flipH="1" flipV="1">
                <a:off x="3961388" y="2418893"/>
                <a:ext cx="533400" cy="521230"/>
                <a:chOff x="6629400" y="2526770"/>
                <a:chExt cx="1447800" cy="1264994"/>
              </a:xfrm>
            </p:grpSpPr>
            <p:sp>
              <p:nvSpPr>
                <p:cNvPr id="25" name="Arc 24">
                  <a:extLst>
                    <a:ext uri="{FF2B5EF4-FFF2-40B4-BE49-F238E27FC236}">
                      <a16:creationId xmlns:a16="http://schemas.microsoft.com/office/drawing/2014/main" id="{B85371CD-931A-478B-8C43-FC8718AE29F8}"/>
                    </a:ext>
                  </a:extLst>
                </p:cNvPr>
                <p:cNvSpPr/>
                <p:nvPr/>
              </p:nvSpPr>
              <p:spPr>
                <a:xfrm>
                  <a:off x="6629400" y="2526770"/>
                  <a:ext cx="1447800" cy="1264994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cxnSp>
              <p:nvCxnSpPr>
                <p:cNvPr id="26" name="Straight Arrow Connector 25">
                  <a:extLst>
                    <a:ext uri="{FF2B5EF4-FFF2-40B4-BE49-F238E27FC236}">
                      <a16:creationId xmlns:a16="http://schemas.microsoft.com/office/drawing/2014/main" id="{9595DE75-2460-4FB7-AADA-4E1961604D34}"/>
                    </a:ext>
                  </a:extLst>
                </p:cNvPr>
                <p:cNvCxnSpPr/>
                <p:nvPr/>
              </p:nvCxnSpPr>
              <p:spPr>
                <a:xfrm>
                  <a:off x="8077200" y="3121345"/>
                  <a:ext cx="0" cy="155255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9D022B9-2380-4AEA-93CC-E9E90449E9F8}"/>
                  </a:ext>
                </a:extLst>
              </p:cNvPr>
              <p:cNvSpPr txBox="1"/>
              <p:nvPr/>
            </p:nvSpPr>
            <p:spPr>
              <a:xfrm>
                <a:off x="76200" y="3329889"/>
                <a:ext cx="7232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120V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>
                    <a:extLst>
                      <a:ext uri="{FF2B5EF4-FFF2-40B4-BE49-F238E27FC236}">
                        <a16:creationId xmlns:a16="http://schemas.microsoft.com/office/drawing/2014/main" id="{CCDED4FC-99DF-463A-B97B-2C4AB57ECCE6}"/>
                      </a:ext>
                    </a:extLst>
                  </p:cNvPr>
                  <p:cNvSpPr txBox="1"/>
                  <p:nvPr/>
                </p:nvSpPr>
                <p:spPr>
                  <a:xfrm>
                    <a:off x="1607512" y="2156640"/>
                    <a:ext cx="53412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l-GR" sz="1800" b="0" i="1" smtClean="0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39" name="TextBox 23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07512" y="2156640"/>
                    <a:ext cx="534121" cy="36933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TextBox 20">
                    <a:extLst>
                      <a:ext uri="{FF2B5EF4-FFF2-40B4-BE49-F238E27FC236}">
                        <a16:creationId xmlns:a16="http://schemas.microsoft.com/office/drawing/2014/main" id="{76E89EEA-0027-4558-BF31-B47E59BA94BD}"/>
                      </a:ext>
                    </a:extLst>
                  </p:cNvPr>
                  <p:cNvSpPr txBox="1"/>
                  <p:nvPr/>
                </p:nvSpPr>
                <p:spPr>
                  <a:xfrm>
                    <a:off x="2757870" y="2222467"/>
                    <a:ext cx="53412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6</m:t>
                          </m:r>
                          <m:r>
                            <m:rPr>
                              <m:sty m:val="p"/>
                            </m:rPr>
                            <a:rPr lang="el-GR" sz="1800" b="0" i="1" smtClean="0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167" name="TextBox 1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57870" y="2222467"/>
                    <a:ext cx="534121" cy="369332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112B1596-30F3-4523-AC53-F0462A27AC15}"/>
                      </a:ext>
                    </a:extLst>
                  </p:cNvPr>
                  <p:cNvSpPr txBox="1"/>
                  <p:nvPr/>
                </p:nvSpPr>
                <p:spPr>
                  <a:xfrm>
                    <a:off x="1762726" y="3372557"/>
                    <a:ext cx="66236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/>
                            </a:rPr>
                            <m:t>30</m:t>
                          </m:r>
                          <m:r>
                            <m:rPr>
                              <m:sty m:val="p"/>
                            </m:rPr>
                            <a:rPr lang="el-GR" sz="1800" b="0" i="1" smtClean="0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168" name="TextBox 16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62726" y="3372557"/>
                    <a:ext cx="662361" cy="369332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67282AC-B0E9-4FDA-AC7E-C066D11F40E3}"/>
                  </a:ext>
                </a:extLst>
              </p:cNvPr>
              <p:cNvSpPr txBox="1"/>
              <p:nvPr/>
            </p:nvSpPr>
            <p:spPr>
              <a:xfrm>
                <a:off x="4593384" y="3365621"/>
                <a:ext cx="6719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8mH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9090A863-67CD-4785-B9B0-3115C27EB528}"/>
                      </a:ext>
                    </a:extLst>
                  </p:cNvPr>
                  <p:cNvSpPr txBox="1"/>
                  <p:nvPr/>
                </p:nvSpPr>
                <p:spPr>
                  <a:xfrm>
                    <a:off x="5583263" y="3361513"/>
                    <a:ext cx="53412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l-GR" sz="1800" b="0" i="1" smtClean="0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169" name="TextBox 16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83263" y="3361513"/>
                    <a:ext cx="534121" cy="369332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045060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D4F44-BF7B-4D22-ACC0-B09432A0A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01D017-E878-4AC3-A2D9-A412BCB8BF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222634" cy="519684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, and there is zero initial voltage on the capacitor. How long will it take the op-amp to saturate?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01D017-E878-4AC3-A2D9-A412BCB8BF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222634" cy="5196840"/>
              </a:xfrm>
              <a:blipFill>
                <a:blip r:embed="rId2"/>
                <a:stretch>
                  <a:fillRect l="-1285" t="-469" r="-1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8DE28CD-EE54-4325-9F70-110668133C3C}"/>
              </a:ext>
            </a:extLst>
          </p:cNvPr>
          <p:cNvCxnSpPr/>
          <p:nvPr/>
        </p:nvCxnSpPr>
        <p:spPr>
          <a:xfrm>
            <a:off x="8655783" y="2392260"/>
            <a:ext cx="0" cy="990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144562C-A5A1-4EE9-8E3C-EB2E9E0D6916}"/>
              </a:ext>
            </a:extLst>
          </p:cNvPr>
          <p:cNvCxnSpPr/>
          <p:nvPr/>
        </p:nvCxnSpPr>
        <p:spPr>
          <a:xfrm>
            <a:off x="8655783" y="2392260"/>
            <a:ext cx="1143000" cy="4953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031F52C-C554-46E4-BB3F-E07AA273C5F5}"/>
              </a:ext>
            </a:extLst>
          </p:cNvPr>
          <p:cNvCxnSpPr/>
          <p:nvPr/>
        </p:nvCxnSpPr>
        <p:spPr>
          <a:xfrm flipV="1">
            <a:off x="8664980" y="2887560"/>
            <a:ext cx="1143000" cy="4953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1B5FFAAC-B713-403A-A2B4-74650A7ECD25}"/>
              </a:ext>
            </a:extLst>
          </p:cNvPr>
          <p:cNvSpPr/>
          <p:nvPr/>
        </p:nvSpPr>
        <p:spPr>
          <a:xfrm>
            <a:off x="8731983" y="263991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A29333E-316D-4A5C-A9B1-6316FD7E1258}"/>
              </a:ext>
            </a:extLst>
          </p:cNvPr>
          <p:cNvSpPr/>
          <p:nvPr/>
        </p:nvSpPr>
        <p:spPr>
          <a:xfrm>
            <a:off x="8731983" y="307806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74C09BB-6681-4EB5-87DA-EBD2BBAA88BA}"/>
              </a:ext>
            </a:extLst>
          </p:cNvPr>
          <p:cNvCxnSpPr>
            <a:endCxn id="9" idx="6"/>
          </p:cNvCxnSpPr>
          <p:nvPr/>
        </p:nvCxnSpPr>
        <p:spPr>
          <a:xfrm>
            <a:off x="8122383" y="3116160"/>
            <a:ext cx="6553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ECDD4A87-9714-4BAF-A6FA-4A0BE16F50D7}"/>
              </a:ext>
            </a:extLst>
          </p:cNvPr>
          <p:cNvSpPr/>
          <p:nvPr/>
        </p:nvSpPr>
        <p:spPr>
          <a:xfrm flipH="1">
            <a:off x="9600664" y="284946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D1D991-F86F-4A46-A5CA-EE701F8D080C}"/>
              </a:ext>
            </a:extLst>
          </p:cNvPr>
          <p:cNvCxnSpPr>
            <a:endCxn id="11" idx="6"/>
          </p:cNvCxnSpPr>
          <p:nvPr/>
        </p:nvCxnSpPr>
        <p:spPr>
          <a:xfrm flipH="1">
            <a:off x="9600664" y="2887560"/>
            <a:ext cx="85698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95D1434-0779-45CB-8FB5-E09233ECA153}"/>
              </a:ext>
            </a:extLst>
          </p:cNvPr>
          <p:cNvSpPr txBox="1"/>
          <p:nvPr/>
        </p:nvSpPr>
        <p:spPr>
          <a:xfrm>
            <a:off x="8749718" y="2946893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+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F1F80A-8AF1-42ED-A574-F41C59EF4337}"/>
              </a:ext>
            </a:extLst>
          </p:cNvPr>
          <p:cNvSpPr txBox="1"/>
          <p:nvPr/>
        </p:nvSpPr>
        <p:spPr>
          <a:xfrm>
            <a:off x="8753003" y="2396575"/>
            <a:ext cx="295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_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1A77FD7B-D4C2-4AC8-B625-1A8361DA715F}"/>
              </a:ext>
            </a:extLst>
          </p:cNvPr>
          <p:cNvSpPr/>
          <p:nvPr/>
        </p:nvSpPr>
        <p:spPr>
          <a:xfrm flipV="1">
            <a:off x="6285955" y="4332179"/>
            <a:ext cx="113144" cy="682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82F9156-4BB2-47C4-8883-6319A609E463}"/>
              </a:ext>
            </a:extLst>
          </p:cNvPr>
          <p:cNvCxnSpPr>
            <a:cxnSpLocks/>
          </p:cNvCxnSpPr>
          <p:nvPr/>
        </p:nvCxnSpPr>
        <p:spPr bwMode="auto">
          <a:xfrm flipH="1">
            <a:off x="6314103" y="2657346"/>
            <a:ext cx="81683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7033C27-2127-4E66-9943-6102989E30DA}"/>
              </a:ext>
            </a:extLst>
          </p:cNvPr>
          <p:cNvCxnSpPr>
            <a:cxnSpLocks/>
            <a:stCxn id="8" idx="2"/>
          </p:cNvCxnSpPr>
          <p:nvPr/>
        </p:nvCxnSpPr>
        <p:spPr bwMode="auto">
          <a:xfrm flipH="1">
            <a:off x="7719282" y="2678010"/>
            <a:ext cx="1012701" cy="178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64DDD5ED-B0D4-4D60-863F-94AB9ABBEF59}"/>
              </a:ext>
            </a:extLst>
          </p:cNvPr>
          <p:cNvGrpSpPr/>
          <p:nvPr/>
        </p:nvGrpSpPr>
        <p:grpSpPr>
          <a:xfrm>
            <a:off x="7056324" y="2247705"/>
            <a:ext cx="651140" cy="590209"/>
            <a:chOff x="6646599" y="2239916"/>
            <a:chExt cx="651140" cy="590209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AA50656-B766-439E-A2F2-8F8E580B0822}"/>
                </a:ext>
              </a:extLst>
            </p:cNvPr>
            <p:cNvCxnSpPr/>
            <p:nvPr/>
          </p:nvCxnSpPr>
          <p:spPr bwMode="auto">
            <a:xfrm rot="16200000">
              <a:off x="6675174" y="2576126"/>
              <a:ext cx="138112" cy="4603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D978C9D-3C5D-473D-85D0-BE4578263F00}"/>
                </a:ext>
              </a:extLst>
            </p:cNvPr>
            <p:cNvCxnSpPr/>
            <p:nvPr/>
          </p:nvCxnSpPr>
          <p:spPr bwMode="auto">
            <a:xfrm rot="16200000" flipV="1">
              <a:off x="6675967" y="2622957"/>
              <a:ext cx="276225" cy="9366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5CD6718-D9B7-47F0-97F9-B0A054AD3BB7}"/>
                </a:ext>
              </a:extLst>
            </p:cNvPr>
            <p:cNvCxnSpPr/>
            <p:nvPr/>
          </p:nvCxnSpPr>
          <p:spPr bwMode="auto">
            <a:xfrm rot="16200000" flipH="1" flipV="1">
              <a:off x="6768836" y="2634863"/>
              <a:ext cx="276225" cy="9207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E649834-C62A-4544-A9E5-2D63C8E7776E}"/>
                </a:ext>
              </a:extLst>
            </p:cNvPr>
            <p:cNvCxnSpPr/>
            <p:nvPr/>
          </p:nvCxnSpPr>
          <p:spPr bwMode="auto">
            <a:xfrm rot="16200000" flipV="1">
              <a:off x="6865675" y="2623750"/>
              <a:ext cx="276225" cy="9207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B294C60-2E77-4533-B69C-903C34B7558A}"/>
                </a:ext>
              </a:extLst>
            </p:cNvPr>
            <p:cNvCxnSpPr/>
            <p:nvPr/>
          </p:nvCxnSpPr>
          <p:spPr bwMode="auto">
            <a:xfrm rot="16200000" flipH="1" flipV="1">
              <a:off x="6958542" y="2634070"/>
              <a:ext cx="276225" cy="9366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CEE136F-30FD-4756-B91C-09DD5ACE98B7}"/>
                </a:ext>
              </a:extLst>
            </p:cNvPr>
            <p:cNvCxnSpPr/>
            <p:nvPr/>
          </p:nvCxnSpPr>
          <p:spPr bwMode="auto">
            <a:xfrm rot="16200000" flipV="1">
              <a:off x="7052205" y="2645181"/>
              <a:ext cx="276225" cy="9366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51BFAB9-29CF-4FA4-9F64-8A000AC89E8A}"/>
                </a:ext>
              </a:extLst>
            </p:cNvPr>
            <p:cNvCxnSpPr/>
            <p:nvPr/>
          </p:nvCxnSpPr>
          <p:spPr bwMode="auto">
            <a:xfrm rot="16200000">
              <a:off x="7183174" y="2725350"/>
              <a:ext cx="160338" cy="4603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D181632-B0CF-4462-8BF2-7094AE1FA970}"/>
                </a:ext>
              </a:extLst>
            </p:cNvPr>
            <p:cNvSpPr txBox="1"/>
            <p:nvPr/>
          </p:nvSpPr>
          <p:spPr>
            <a:xfrm>
              <a:off x="6646599" y="2239916"/>
              <a:ext cx="6511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5 k</a:t>
              </a:r>
              <a:r>
                <a:rPr lang="en-US" sz="1800" dirty="0">
                  <a:latin typeface="Symbol" pitchFamily="18" charset="2"/>
                </a:rPr>
                <a:t>W</a:t>
              </a:r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30EC9AA-A6FA-44E5-AC97-D35F51CB4581}"/>
              </a:ext>
            </a:extLst>
          </p:cNvPr>
          <p:cNvCxnSpPr/>
          <p:nvPr/>
        </p:nvCxnSpPr>
        <p:spPr>
          <a:xfrm>
            <a:off x="8352623" y="1814510"/>
            <a:ext cx="0" cy="8663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5C8E526-415A-48D7-9B4B-28145B8CBD05}"/>
              </a:ext>
            </a:extLst>
          </p:cNvPr>
          <p:cNvCxnSpPr/>
          <p:nvPr/>
        </p:nvCxnSpPr>
        <p:spPr>
          <a:xfrm>
            <a:off x="10076648" y="1814510"/>
            <a:ext cx="0" cy="10730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E708EE4-DAC7-4C98-AE8A-EE869A4F630D}"/>
              </a:ext>
            </a:extLst>
          </p:cNvPr>
          <p:cNvGrpSpPr/>
          <p:nvPr/>
        </p:nvGrpSpPr>
        <p:grpSpPr>
          <a:xfrm>
            <a:off x="5613252" y="2654933"/>
            <a:ext cx="929468" cy="1701800"/>
            <a:chOff x="2956749" y="2456942"/>
            <a:chExt cx="929468" cy="1701800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C6B0E28C-BCEA-42B1-848F-11780B52D4CA}"/>
                </a:ext>
              </a:extLst>
            </p:cNvPr>
            <p:cNvCxnSpPr/>
            <p:nvPr/>
          </p:nvCxnSpPr>
          <p:spPr bwMode="auto">
            <a:xfrm flipV="1">
              <a:off x="3657600" y="2456942"/>
              <a:ext cx="0" cy="170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3" name="Group 98">
              <a:extLst>
                <a:ext uri="{FF2B5EF4-FFF2-40B4-BE49-F238E27FC236}">
                  <a16:creationId xmlns:a16="http://schemas.microsoft.com/office/drawing/2014/main" id="{FB0E96BB-4DEA-4466-9225-F8FB6E76CC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9000" y="3067402"/>
              <a:ext cx="457217" cy="480536"/>
              <a:chOff x="990600" y="2834859"/>
              <a:chExt cx="457200" cy="480536"/>
            </a:xfrm>
          </p:grpSpPr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32C7442C-3D00-4532-BD46-0E9C82D7C8CE}"/>
                  </a:ext>
                </a:extLst>
              </p:cNvPr>
              <p:cNvSpPr/>
              <p:nvPr/>
            </p:nvSpPr>
            <p:spPr>
              <a:xfrm>
                <a:off x="991181" y="2859399"/>
                <a:ext cx="457183" cy="455613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/>
              </a:p>
            </p:txBody>
          </p:sp>
          <p:sp>
            <p:nvSpPr>
              <p:cNvPr id="86" name="TextBox 100">
                <a:extLst>
                  <a:ext uri="{FF2B5EF4-FFF2-40B4-BE49-F238E27FC236}">
                    <a16:creationId xmlns:a16="http://schemas.microsoft.com/office/drawing/2014/main" id="{E7131927-0DB7-4D38-B1D3-6A8B3013F2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82" y="2834859"/>
                <a:ext cx="3193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</p:txBody>
          </p:sp>
          <p:sp>
            <p:nvSpPr>
              <p:cNvPr id="87" name="TextBox 101">
                <a:extLst>
                  <a:ext uri="{FF2B5EF4-FFF2-40B4-BE49-F238E27FC236}">
                    <a16:creationId xmlns:a16="http://schemas.microsoft.com/office/drawing/2014/main" id="{AB7518E1-19F6-466B-88DB-A22C54939F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82" y="2858195"/>
                <a:ext cx="30885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 dirty="0"/>
                  <a:t>_</a:t>
                </a:r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28FB265-262C-4305-ABA9-82541D4B5D00}"/>
                </a:ext>
              </a:extLst>
            </p:cNvPr>
            <p:cNvSpPr txBox="1"/>
            <p:nvPr/>
          </p:nvSpPr>
          <p:spPr>
            <a:xfrm>
              <a:off x="2956749" y="3135868"/>
              <a:ext cx="5589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3 V</a:t>
              </a:r>
            </a:p>
          </p:txBody>
        </p:sp>
      </p:grp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734D3B10-B144-48FA-B051-2464B987C2D8}"/>
              </a:ext>
            </a:extLst>
          </p:cNvPr>
          <p:cNvSpPr/>
          <p:nvPr/>
        </p:nvSpPr>
        <p:spPr>
          <a:xfrm flipV="1">
            <a:off x="8065811" y="3471685"/>
            <a:ext cx="113144" cy="682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38B7A11B-9146-4C85-B8F2-AA0B063B23FC}"/>
              </a:ext>
            </a:extLst>
          </p:cNvPr>
          <p:cNvSpPr/>
          <p:nvPr/>
        </p:nvSpPr>
        <p:spPr>
          <a:xfrm flipV="1">
            <a:off x="10401076" y="4343399"/>
            <a:ext cx="113144" cy="682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830099FB-CE19-4025-A84F-9E57D9A0CB91}"/>
              </a:ext>
            </a:extLst>
          </p:cNvPr>
          <p:cNvCxnSpPr>
            <a:cxnSpLocks/>
          </p:cNvCxnSpPr>
          <p:nvPr/>
        </p:nvCxnSpPr>
        <p:spPr>
          <a:xfrm>
            <a:off x="10457648" y="4253681"/>
            <a:ext cx="0" cy="897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4086615D-396D-4AD0-86E9-F034C3EF559E}"/>
                  </a:ext>
                </a:extLst>
              </p:cNvPr>
              <p:cNvSpPr txBox="1"/>
              <p:nvPr/>
            </p:nvSpPr>
            <p:spPr>
              <a:xfrm>
                <a:off x="10582067" y="2695839"/>
                <a:ext cx="755143" cy="16435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+</a:t>
                </a:r>
              </a:p>
              <a:p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1800" b="0" dirty="0"/>
              </a:p>
              <a:p>
                <a:endParaRPr lang="en-US" sz="1800" b="0" dirty="0"/>
              </a:p>
              <a:p>
                <a:r>
                  <a:rPr lang="en-US" sz="1800" dirty="0"/>
                  <a:t>_</a:t>
                </a:r>
              </a:p>
            </p:txBody>
          </p:sp>
        </mc:Choice>
        <mc:Fallback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4086615D-396D-4AD0-86E9-F034C3EF55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2067" y="2695839"/>
                <a:ext cx="755143" cy="1643527"/>
              </a:xfrm>
              <a:prstGeom prst="rect">
                <a:avLst/>
              </a:prstGeom>
              <a:blipFill>
                <a:blip r:embed="rId3"/>
                <a:stretch>
                  <a:fillRect l="-7258" t="-1852" b="-4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2849C548-C632-493B-82D6-4879BFAEC80A}"/>
              </a:ext>
            </a:extLst>
          </p:cNvPr>
          <p:cNvCxnSpPr>
            <a:cxnSpLocks/>
            <a:endCxn id="89" idx="3"/>
          </p:cNvCxnSpPr>
          <p:nvPr/>
        </p:nvCxnSpPr>
        <p:spPr>
          <a:xfrm>
            <a:off x="8122383" y="3131559"/>
            <a:ext cx="0" cy="3401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4CFC749C-36C6-4D69-8DD5-73EE7EC97866}"/>
              </a:ext>
            </a:extLst>
          </p:cNvPr>
          <p:cNvCxnSpPr/>
          <p:nvPr/>
        </p:nvCxnSpPr>
        <p:spPr>
          <a:xfrm>
            <a:off x="9148614" y="2448017"/>
            <a:ext cx="1" cy="3276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7CAC44DA-2045-4EE4-81A4-315FAD2F2E62}"/>
              </a:ext>
            </a:extLst>
          </p:cNvPr>
          <p:cNvCxnSpPr/>
          <p:nvPr/>
        </p:nvCxnSpPr>
        <p:spPr>
          <a:xfrm flipH="1" flipV="1">
            <a:off x="9148616" y="2958556"/>
            <a:ext cx="7884" cy="3276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90ECA33E-6C05-4071-9775-7D15FD4E0D6A}"/>
                  </a:ext>
                </a:extLst>
              </p:cNvPr>
              <p:cNvSpPr txBox="1"/>
              <p:nvPr/>
            </p:nvSpPr>
            <p:spPr>
              <a:xfrm>
                <a:off x="9090040" y="2273109"/>
                <a:ext cx="609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𝐶𝐶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90ECA33E-6C05-4071-9775-7D15FD4E0D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0040" y="2273109"/>
                <a:ext cx="6096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FD412735-2A12-4561-B8DC-51BB3F7D7299}"/>
                  </a:ext>
                </a:extLst>
              </p:cNvPr>
              <p:cNvSpPr txBox="1"/>
              <p:nvPr/>
            </p:nvSpPr>
            <p:spPr>
              <a:xfrm>
                <a:off x="9107230" y="3090446"/>
                <a:ext cx="76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𝐶𝐶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FD412735-2A12-4561-B8DC-51BB3F7D72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7230" y="3090446"/>
                <a:ext cx="762000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8" name="Group 107">
            <a:extLst>
              <a:ext uri="{FF2B5EF4-FFF2-40B4-BE49-F238E27FC236}">
                <a16:creationId xmlns:a16="http://schemas.microsoft.com/office/drawing/2014/main" id="{E2AD8BF3-8F86-420B-BEC9-2639EF98B73B}"/>
              </a:ext>
            </a:extLst>
          </p:cNvPr>
          <p:cNvGrpSpPr/>
          <p:nvPr/>
        </p:nvGrpSpPr>
        <p:grpSpPr>
          <a:xfrm rot="16200000">
            <a:off x="8868627" y="1008798"/>
            <a:ext cx="688974" cy="1720983"/>
            <a:chOff x="2714713" y="3638335"/>
            <a:chExt cx="688974" cy="1720983"/>
          </a:xfrm>
        </p:grpSpPr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C9C8E21F-C792-46E7-B89E-829E0780C464}"/>
                </a:ext>
              </a:extLst>
            </p:cNvPr>
            <p:cNvCxnSpPr/>
            <p:nvPr/>
          </p:nvCxnSpPr>
          <p:spPr>
            <a:xfrm rot="5400000">
              <a:off x="3059994" y="4081961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90E4C08A-49B1-46FA-BC92-7A8D7A59929F}"/>
                </a:ext>
              </a:extLst>
            </p:cNvPr>
            <p:cNvCxnSpPr/>
            <p:nvPr/>
          </p:nvCxnSpPr>
          <p:spPr>
            <a:xfrm rot="5400000">
              <a:off x="3058407" y="4213596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6ABBABAC-A09F-46FD-8BC1-B3BAA97D3F15}"/>
                </a:ext>
              </a:extLst>
            </p:cNvPr>
            <p:cNvCxnSpPr/>
            <p:nvPr/>
          </p:nvCxnSpPr>
          <p:spPr>
            <a:xfrm rot="5400000" flipH="1">
              <a:off x="2703640" y="4031995"/>
              <a:ext cx="787319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35D5E05C-0BE7-4F94-9637-A9FE2702BAA3}"/>
                </a:ext>
              </a:extLst>
            </p:cNvPr>
            <p:cNvCxnSpPr/>
            <p:nvPr/>
          </p:nvCxnSpPr>
          <p:spPr>
            <a:xfrm rot="5400000" flipH="1">
              <a:off x="2703640" y="4965659"/>
              <a:ext cx="787319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2AE61292-1A64-4F25-9882-799E71830CCE}"/>
                  </a:ext>
                </a:extLst>
              </p:cNvPr>
              <p:cNvSpPr txBox="1"/>
              <p:nvPr/>
            </p:nvSpPr>
            <p:spPr>
              <a:xfrm>
                <a:off x="8823033" y="1181135"/>
                <a:ext cx="8268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𝑛𝐹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2AE61292-1A64-4F25-9882-799E71830C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3033" y="1181135"/>
                <a:ext cx="82689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821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FFFF-FCA6-4388-9458-4FAEB5D0B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99C76-1DCC-4426-9370-4B493474F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Quiz Wednesday Mar 2 on first-order RC and RL circuits</a:t>
            </a:r>
          </a:p>
          <a:p>
            <a:r>
              <a:rPr lang="en-US" dirty="0"/>
              <a:t>Stay ahead of homework assignments and reading</a:t>
            </a:r>
          </a:p>
          <a:p>
            <a:pPr lvl="1"/>
            <a:r>
              <a:rPr lang="en-US" dirty="0"/>
              <a:t>Homework 5A on Inductors, Capacitors, first-order circuits is due </a:t>
            </a:r>
            <a:r>
              <a:rPr lang="en-US" b="1" dirty="0"/>
              <a:t>Wednesday, March 2</a:t>
            </a:r>
          </a:p>
          <a:p>
            <a:pPr lvl="1"/>
            <a:r>
              <a:rPr lang="en-US" dirty="0"/>
              <a:t>Homework 5B on RC and RL circuits is due Monday, March 7</a:t>
            </a:r>
          </a:p>
          <a:p>
            <a:r>
              <a:rPr lang="en-US" dirty="0"/>
              <a:t>Review in-class examples and notes</a:t>
            </a:r>
          </a:p>
          <a:p>
            <a:pPr lvl="1"/>
            <a:r>
              <a:rPr lang="en-US" dirty="0"/>
              <a:t>Practice, practice, practice!</a:t>
            </a:r>
          </a:p>
          <a:p>
            <a:r>
              <a:rPr lang="en-US" dirty="0"/>
              <a:t>Don’t forget, you need to go to office hours once in either January or February and again in either March or April. Bring at least one technical question!</a:t>
            </a:r>
          </a:p>
        </p:txBody>
      </p:sp>
    </p:spTree>
    <p:extLst>
      <p:ext uri="{BB962C8B-B14F-4D97-AF65-F5344CB8AC3E}">
        <p14:creationId xmlns:p14="http://schemas.microsoft.com/office/powerpoint/2010/main" val="1771719889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4">
      <a:dk1>
        <a:sysClr val="windowText" lastClr="000000"/>
      </a:dk1>
      <a:lt1>
        <a:sysClr val="window" lastClr="FFFFFF"/>
      </a:lt1>
      <a:dk2>
        <a:srgbClr val="5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D319F705-7D6B-42A9-8290-E44552063D9C}" vid="{A0E7E341-871B-4BE6-A09B-E0E6CBF588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3594</TotalTime>
  <Words>735</Words>
  <Application>Microsoft Office PowerPoint</Application>
  <PresentationFormat>Widescreen</PresentationFormat>
  <Paragraphs>126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Cambria Math</vt:lpstr>
      <vt:lpstr>Helvetica</vt:lpstr>
      <vt:lpstr>Minion Pro</vt:lpstr>
      <vt:lpstr>Symbol</vt:lpstr>
      <vt:lpstr>Times New Roman</vt:lpstr>
      <vt:lpstr>Wingdings</vt:lpstr>
      <vt:lpstr>Capsules</vt:lpstr>
      <vt:lpstr>ECEN 214, Spring 2022 Electrical Circuit Theory</vt:lpstr>
      <vt:lpstr>Capacitors and Inductors</vt:lpstr>
      <vt:lpstr>Solving First-Order Differential Equations in this Class</vt:lpstr>
      <vt:lpstr>Example 1</vt:lpstr>
      <vt:lpstr>Example 1</vt:lpstr>
      <vt:lpstr>Examining Solution to Example 1</vt:lpstr>
      <vt:lpstr>Example 2</vt:lpstr>
      <vt:lpstr>Example 3</vt:lpstr>
      <vt:lpstr>Assignments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615, Fall 2021 Methods of Electric Power System Analysis</dc:title>
  <dc:creator>Birchfield, Adam Barlow</dc:creator>
  <cp:lastModifiedBy>Birchfield, Adam Barlow</cp:lastModifiedBy>
  <cp:revision>126</cp:revision>
  <cp:lastPrinted>2011-08-22T16:49:24Z</cp:lastPrinted>
  <dcterms:created xsi:type="dcterms:W3CDTF">2021-11-08T20:57:05Z</dcterms:created>
  <dcterms:modified xsi:type="dcterms:W3CDTF">2022-02-22T15:11:22Z</dcterms:modified>
</cp:coreProperties>
</file>