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356" r:id="rId2"/>
    <p:sldId id="374" r:id="rId3"/>
    <p:sldId id="366" r:id="rId4"/>
    <p:sldId id="370" r:id="rId5"/>
    <p:sldId id="368" r:id="rId6"/>
    <p:sldId id="367" r:id="rId7"/>
    <p:sldId id="369" r:id="rId8"/>
    <p:sldId id="372" r:id="rId9"/>
    <p:sldId id="269" r:id="rId10"/>
    <p:sldId id="364" r:id="rId11"/>
    <p:sldId id="371" r:id="rId12"/>
    <p:sldId id="362" r:id="rId13"/>
    <p:sldId id="363" r:id="rId14"/>
    <p:sldId id="373" r:id="rId15"/>
    <p:sldId id="365" r:id="rId16"/>
    <p:sldId id="359" r:id="rId17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088" autoAdjust="0"/>
  </p:normalViewPr>
  <p:slideViewPr>
    <p:cSldViewPr>
      <p:cViewPr varScale="1">
        <p:scale>
          <a:sx n="111" d="100"/>
          <a:sy n="111" d="100"/>
        </p:scale>
        <p:origin x="52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0F6478-4FD9-4DEB-893C-0B9CA4E6D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71" t="25369" r="8389" b="25370"/>
          <a:stretch/>
        </p:blipFill>
        <p:spPr>
          <a:xfrm>
            <a:off x="292100" y="5279524"/>
            <a:ext cx="5048250" cy="1285007"/>
          </a:xfrm>
          <a:prstGeom prst="rect">
            <a:avLst/>
          </a:prstGeom>
        </p:spPr>
      </p:pic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599"/>
            <a:ext cx="10363200" cy="2590795"/>
          </a:xfrm>
        </p:spPr>
        <p:txBody>
          <a:bodyPr/>
          <a:lstStyle>
            <a:lvl1pPr algn="ct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23" y="1295400"/>
            <a:ext cx="561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423" y="12954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800" dirty="0"/>
            </a:lvl3pPr>
            <a:lvl4pPr>
              <a:defRPr lang="en-US" sz="1800" dirty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5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18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18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8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18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676400"/>
          </a:xfrm>
        </p:spPr>
        <p:txBody>
          <a:bodyPr/>
          <a:lstStyle/>
          <a:p>
            <a:r>
              <a:rPr lang="en-US" altLang="en-US" dirty="0"/>
              <a:t>ECEN 214, Spring 2022</a:t>
            </a:r>
            <a:br>
              <a:rPr lang="en-US" altLang="en-US" dirty="0"/>
            </a:br>
            <a:r>
              <a:rPr lang="en-US" altLang="en-US" dirty="0"/>
              <a:t>Electrical Circuit Theory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Class 10: Solving First-Order Differential Equations for RC and RL Circuits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Solution to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Step 3: Form complete solution: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Step 4: Apply initial condition: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=−4→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Final answer: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00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A823-E560-4829-9B2E-13DECAB6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542AA-144C-43AE-BD48-714ED66CFD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=1,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542AA-144C-43AE-BD48-714ED66CFD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12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=1,    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Step 1 – Find the Homogeneous 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+5=0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=−5/2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Step 2 – Find the Particular solution</a:t>
                </a:r>
              </a:p>
              <a:p>
                <a:pPr marL="0" indent="0" algn="ctr">
                  <a:buNone/>
                </a:pPr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2(0)+5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=1/5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=1/5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4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Step 3 – Combine homogeneous and particular solution to form complete solution.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1/5.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Step 4 – Apply ICs to the complete solution to find the unknown constant.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=14/5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Warning: Don’t apply the initial condition until after you have formed the complete solution.  This is a common mistake.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00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84DA-9149-4547-AFC9-AB080B24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83BBF-0BD9-47FC-B786-1D4F074A60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for both of the following voltages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given that they both begin at 150 V at t=0. The values of the capacitances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 (Note this is example 3 from last class.)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83BBF-0BD9-47FC-B786-1D4F074A6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469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9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You Need More Practice, Try Some of These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935697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FFFF-FCA6-4388-9458-4FAEB5D0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9C76-1DCC-4426-9370-4B493474F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Monday Feb 28 on capacitors and inductors</a:t>
            </a:r>
          </a:p>
          <a:p>
            <a:r>
              <a:rPr lang="en-US" dirty="0"/>
              <a:t>Quiz Wednesday Mar 2 on first-order RC and RL circuits</a:t>
            </a:r>
          </a:p>
          <a:p>
            <a:r>
              <a:rPr lang="en-US" dirty="0"/>
              <a:t>Stay ahead of homework assignments and reading</a:t>
            </a:r>
          </a:p>
          <a:p>
            <a:pPr lvl="1"/>
            <a:r>
              <a:rPr lang="en-US" dirty="0"/>
              <a:t>Homework 4 on Op-Amps is due Monday, Feb 28</a:t>
            </a:r>
          </a:p>
          <a:p>
            <a:pPr lvl="1"/>
            <a:r>
              <a:rPr lang="en-US" dirty="0"/>
              <a:t>Homework 5 on Inductors, Capacitors, first-order circuits is due </a:t>
            </a:r>
            <a:r>
              <a:rPr lang="en-US" b="1" dirty="0"/>
              <a:t>Wednesday, March 2</a:t>
            </a:r>
          </a:p>
          <a:p>
            <a:r>
              <a:rPr lang="en-US" dirty="0"/>
              <a:t>Review in-class examples and notes</a:t>
            </a:r>
          </a:p>
          <a:p>
            <a:pPr lvl="1"/>
            <a:r>
              <a:rPr lang="en-US" dirty="0"/>
              <a:t>Practice, practice, practice!</a:t>
            </a:r>
          </a:p>
          <a:p>
            <a:r>
              <a:rPr lang="en-US" dirty="0"/>
              <a:t>Don’t forget, you need to go to office hours once in either January or February and again in either March or April. Bring at least one technical question!</a:t>
            </a:r>
          </a:p>
        </p:txBody>
      </p:sp>
    </p:spTree>
    <p:extLst>
      <p:ext uri="{BB962C8B-B14F-4D97-AF65-F5344CB8AC3E}">
        <p14:creationId xmlns:p14="http://schemas.microsoft.com/office/powerpoint/2010/main" val="177171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09DB-B27E-4F7E-B753-89B8EB5B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TPEC 2022: Texas Power and Energy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91DDA-0025-4AEE-BD93-4321D775A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Feb 28 and Mar 1 in the MSC</a:t>
            </a:r>
          </a:p>
          <a:p>
            <a:r>
              <a:rPr lang="en-US" dirty="0"/>
              <a:t>Research presentations in the power and energy area</a:t>
            </a:r>
          </a:p>
          <a:p>
            <a:r>
              <a:rPr lang="en-US" dirty="0"/>
              <a:t>Free for Texas A&amp;M students</a:t>
            </a:r>
          </a:p>
          <a:p>
            <a:r>
              <a:rPr lang="en-US" dirty="0"/>
              <a:t>See more at </a:t>
            </a:r>
            <a:r>
              <a:rPr lang="en-US" u="sng" dirty="0"/>
              <a:t>tpec.engr.tamu.edu</a:t>
            </a:r>
          </a:p>
          <a:p>
            <a:r>
              <a:rPr lang="en-US" dirty="0"/>
              <a:t>Office hours only until 2:30pm on Monday due to this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CFB5E-7026-4FC2-AF59-189B4648F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9" r="9732"/>
          <a:stretch/>
        </p:blipFill>
        <p:spPr>
          <a:xfrm>
            <a:off x="4221935" y="3230646"/>
            <a:ext cx="4267200" cy="3241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F4BBD-7136-45E6-9551-D66A9D53F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82" y="3230646"/>
            <a:ext cx="3362325" cy="3286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BFA8E7-5411-4CA1-9182-9593B8613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545847" y="3828799"/>
            <a:ext cx="3326710" cy="21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4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5445-AAD7-46AB-B50A-3A40FA8F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 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B469C-7D92-4BCA-AF1D-11FF660A15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Capacitors</a:t>
                </a:r>
              </a:p>
              <a:p>
                <a:pPr lvl="1"/>
                <a:r>
                  <a:rPr lang="en-US" dirty="0"/>
                  <a:t>Fundamental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b="0" dirty="0"/>
                  <a:t>, where C is capacitance in Farads</a:t>
                </a:r>
              </a:p>
              <a:p>
                <a:pPr lvl="1"/>
                <a:r>
                  <a:rPr lang="en-US" dirty="0"/>
                  <a:t>Add in parallel, combine in series the way resistors do in parallel</a:t>
                </a:r>
              </a:p>
              <a:p>
                <a:pPr lvl="1"/>
                <a:r>
                  <a:rPr lang="en-US" dirty="0"/>
                  <a:t>In steady-state, they act like an open circuit</a:t>
                </a:r>
              </a:p>
              <a:p>
                <a:pPr lvl="1"/>
                <a:r>
                  <a:rPr lang="en-US" dirty="0"/>
                  <a:t>Energy stored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/>
                  <a:t>Inductors</a:t>
                </a:r>
              </a:p>
              <a:p>
                <a:pPr lvl="1"/>
                <a:r>
                  <a:rPr lang="en-US" dirty="0"/>
                  <a:t>Fundamental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b="0" dirty="0"/>
                  <a:t>, where L is inductance in </a:t>
                </a:r>
                <a:r>
                  <a:rPr lang="en-US" b="0" dirty="0" err="1"/>
                  <a:t>Henries</a:t>
                </a:r>
                <a:endParaRPr lang="en-US" b="0" dirty="0"/>
              </a:p>
              <a:p>
                <a:pPr lvl="1"/>
                <a:r>
                  <a:rPr lang="en-US" b="0" dirty="0"/>
                  <a:t>Combine in series and parallel the same way as resistors</a:t>
                </a:r>
              </a:p>
              <a:p>
                <a:pPr lvl="1"/>
                <a:r>
                  <a:rPr lang="en-US" dirty="0"/>
                  <a:t>In steady-state, they act like a short circuit</a:t>
                </a:r>
              </a:p>
              <a:p>
                <a:pPr lvl="1"/>
                <a:r>
                  <a:rPr lang="en-US" dirty="0"/>
                  <a:t>Energy stored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Transient circuit solutions</a:t>
                </a:r>
              </a:p>
              <a:p>
                <a:pPr lvl="1"/>
                <a:r>
                  <a:rPr lang="en-US" dirty="0"/>
                  <a:t>We are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as a function of time,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Write the differential equations using KVL and KCL</a:t>
                </a:r>
              </a:p>
              <a:p>
                <a:pPr lvl="1"/>
                <a:r>
                  <a:rPr lang="en-US" b="1" dirty="0"/>
                  <a:t>Today we will start to work on solving them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B469C-7D92-4BCA-AF1D-11FF660A15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78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9D1C-FFB8-4408-8F77-D7882D78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First-Order Differential Equations in this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3D26C-AEAD-4C49-93B4-1C90D6F566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5562600" cy="5196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Solving differential equations of the form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Along with initial conditions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0">
                  <a:buFont typeface="+mj-lt"/>
                  <a:buAutoNum type="arabicPeriod"/>
                </a:pPr>
                <a:r>
                  <a:rPr lang="en-US" dirty="0"/>
                  <a:t>Find the </a:t>
                </a:r>
                <a:r>
                  <a:rPr lang="en-US" b="1" dirty="0"/>
                  <a:t>homogenous</a:t>
                </a:r>
                <a:r>
                  <a:rPr lang="en-US" dirty="0"/>
                  <a:t> solution of the form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 by setting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with an arbitrary constant A.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en-US" dirty="0"/>
                  <a:t>Guess the </a:t>
                </a:r>
                <a:r>
                  <a:rPr lang="en-US" b="1" dirty="0"/>
                  <a:t>particular</a:t>
                </a:r>
                <a:r>
                  <a:rPr lang="en-US" dirty="0"/>
                  <a:t> solution based on the form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using the table at right.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en-US" dirty="0"/>
                  <a:t>Combine the two solutions to find the </a:t>
                </a:r>
                <a:r>
                  <a:rPr lang="en-US" b="1" dirty="0"/>
                  <a:t>general</a:t>
                </a:r>
                <a:r>
                  <a:rPr lang="en-US" dirty="0"/>
                  <a:t> solution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pPr lvl="0">
                  <a:buFont typeface="+mj-lt"/>
                  <a:buAutoNum type="arabicPeriod"/>
                </a:pPr>
                <a:r>
                  <a:rPr lang="en-US" dirty="0"/>
                  <a:t>Apply </a:t>
                </a:r>
                <a:r>
                  <a:rPr lang="en-US" b="1" dirty="0"/>
                  <a:t>initial condition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find the unknown constant.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3D26C-AEAD-4C49-93B4-1C90D6F566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5562600" cy="5196840"/>
              </a:xfrm>
              <a:blipFill>
                <a:blip r:embed="rId2"/>
                <a:stretch>
                  <a:fillRect l="-1206" t="-469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272635-654D-472F-BBC8-E64E937CE1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367682"/>
                  </p:ext>
                </p:extLst>
              </p:nvPr>
            </p:nvGraphicFramePr>
            <p:xfrm>
              <a:off x="6172200" y="2438400"/>
              <a:ext cx="5791200" cy="2712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3966697038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838811926"/>
                        </a:ext>
                      </a:extLst>
                    </a:gridCol>
                  </a:tblGrid>
                  <a:tr h="13525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kern="1200">
                              <a:effectLst/>
                            </a:rPr>
                            <a:t> </a:t>
                          </a:r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2349604"/>
                      </a:ext>
                    </a:extLst>
                  </a:tr>
                  <a:tr h="1352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</a:rPr>
                            <a:t>Constant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7377211"/>
                      </a:ext>
                    </a:extLst>
                  </a:tr>
                  <a:tr h="1352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</a:rPr>
                            <a:t>Linear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3896223"/>
                      </a:ext>
                    </a:extLst>
                  </a:tr>
                  <a:tr h="1352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</a:rPr>
                            <a:t>Quadratic -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5713240"/>
                      </a:ext>
                    </a:extLst>
                  </a:tr>
                  <a:tr h="1352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</a:rPr>
                            <a:t>Exponential -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𝑟𝑡</m:t>
                                  </m:r>
                                </m:sup>
                              </m:sSup>
                            </m:oMath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0715774"/>
                      </a:ext>
                    </a:extLst>
                  </a:tr>
                  <a:tr h="1352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Sine -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1532020"/>
                      </a:ext>
                    </a:extLst>
                  </a:tr>
                  <a:tr h="1352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</a:rPr>
                            <a:t>Cosine -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kern="1200">
                                  <a:effectLst/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18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endParaRPr lang="en-US" sz="28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18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18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800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0355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272635-654D-472F-BBC8-E64E937CE1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367682"/>
                  </p:ext>
                </p:extLst>
              </p:nvPr>
            </p:nvGraphicFramePr>
            <p:xfrm>
              <a:off x="6172200" y="2438400"/>
              <a:ext cx="5791200" cy="27274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3966697038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838811926"/>
                        </a:ext>
                      </a:extLst>
                    </a:gridCol>
                  </a:tblGrid>
                  <a:tr h="4112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2941" r="-100630" b="-5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2941" r="-842" b="-5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2349604"/>
                      </a:ext>
                    </a:extLst>
                  </a:tr>
                  <a:tr h="384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111111" r="-100630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111111" r="-842" b="-5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377211"/>
                      </a:ext>
                    </a:extLst>
                  </a:tr>
                  <a:tr h="384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211111" r="-100630" b="-4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211111" r="-842" b="-4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3896223"/>
                      </a:ext>
                    </a:extLst>
                  </a:tr>
                  <a:tr h="3915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306250" r="-100630" b="-3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306250" r="-842" b="-3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5713240"/>
                      </a:ext>
                    </a:extLst>
                  </a:tr>
                  <a:tr h="384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406250" r="-100630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406250" r="-842" b="-2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0715774"/>
                      </a:ext>
                    </a:extLst>
                  </a:tr>
                  <a:tr h="384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514286" r="-100630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514286" r="-842" b="-1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532020"/>
                      </a:ext>
                    </a:extLst>
                  </a:tr>
                  <a:tr h="384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" t="-614286" r="-100630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21" t="-614286" r="-842" b="-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03553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DB4C0D-6437-4274-B797-B1AF9AA88523}"/>
              </a:ext>
            </a:extLst>
          </p:cNvPr>
          <p:cNvSpPr txBox="1"/>
          <p:nvPr/>
        </p:nvSpPr>
        <p:spPr>
          <a:xfrm>
            <a:off x="7467600" y="1828800"/>
            <a:ext cx="3514104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Particular solution table for this class</a:t>
            </a:r>
          </a:p>
        </p:txBody>
      </p:sp>
    </p:spTree>
    <p:extLst>
      <p:ext uri="{BB962C8B-B14F-4D97-AF65-F5344CB8AC3E}">
        <p14:creationId xmlns:p14="http://schemas.microsoft.com/office/powerpoint/2010/main" val="302680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5D64-B49E-4252-A591-F19E82DC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8305-289F-4455-8547-F62AB96710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this differential equation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given initial condition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nor/>
                      </m:rPr>
                      <a:rPr lang="en-US"/>
                      <m:t>V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+100,000 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8305-289F-4455-8547-F62AB9671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69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5D64-B49E-4252-A591-F19E82DC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8305-289F-4455-8547-F62AB96710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this differential equation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given initial condition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nor/>
                      </m:rPr>
                      <a:rPr lang="en-US"/>
                      <m:t>V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+100,000 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Homogenous </a:t>
                </a:r>
                <a:r>
                  <a:rPr lang="en-US" dirty="0"/>
                  <a:t>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−100000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−20000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Particular</a:t>
                </a:r>
                <a:r>
                  <a:rPr lang="en-US" dirty="0"/>
                  <a:t> solution for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Plug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into the original equation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100,000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General </a:t>
                </a:r>
                <a:r>
                  <a:rPr lang="en-US" dirty="0"/>
                  <a:t>solution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−20000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Plug in the </a:t>
                </a:r>
                <a:r>
                  <a:rPr lang="en-US" b="1" dirty="0"/>
                  <a:t>initial conditions</a:t>
                </a:r>
                <a:r>
                  <a:rPr lang="en-US" dirty="0"/>
                  <a:t> y(0)=2, to get A=2.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Answer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20,000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. Can we confirm that this is correct? Check initial condition and derivative.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−20,000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−20000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=−20,000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−20000⋅0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8305-289F-4455-8547-F62AB9671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469" b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41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D613-6FA1-47ED-97D4-F1605503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6874F2-D601-414B-A442-E4FD65964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this differential equation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in terms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given initial condition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=5−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6874F2-D601-414B-A442-E4FD65964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54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88FB-8C9D-482F-B9B0-00250F78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50104D-6953-480F-81CC-3387D4306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+5,     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50104D-6953-480F-81CC-3387D4306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9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Solution to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Step 1: Homogeneous solution: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	characteristic equation: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=−3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Step 2: Particular solution: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	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plug into diff. eq.: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rearrange: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equate </a:t>
                </a:r>
                <a:r>
                  <a:rPr lang="en-US" sz="2400" dirty="0" err="1"/>
                  <a:t>coeff</a:t>
                </a:r>
                <a:r>
                  <a:rPr lang="en-US" sz="2400" dirty="0"/>
                  <a:t> of 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equate constant term: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=5→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=13/9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7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05277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4">
      <a:dk1>
        <a:sysClr val="windowText" lastClr="000000"/>
      </a:dk1>
      <a:lt1>
        <a:sysClr val="window" lastClr="FFFFFF"/>
      </a:lt1>
      <a:dk2>
        <a:srgbClr val="5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D319F705-7D6B-42A9-8290-E44552063D9C}" vid="{A0E7E341-871B-4BE6-A09B-E0E6CBF58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2317</TotalTime>
  <Words>1183</Words>
  <Application>Microsoft Office PowerPoint</Application>
  <PresentationFormat>Widescreen</PresentationFormat>
  <Paragraphs>129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Helvetica</vt:lpstr>
      <vt:lpstr>Minion Pro</vt:lpstr>
      <vt:lpstr>Times New Roman</vt:lpstr>
      <vt:lpstr>Wingdings</vt:lpstr>
      <vt:lpstr>Capsules</vt:lpstr>
      <vt:lpstr>ECEN 214, Spring 2022 Electrical Circuit Theory</vt:lpstr>
      <vt:lpstr>TPEC 2022: Texas Power and Energy Conference</vt:lpstr>
      <vt:lpstr>What We Learned Last Time</vt:lpstr>
      <vt:lpstr>Solving First-Order Differential Equations in this Class</vt:lpstr>
      <vt:lpstr>Example 1</vt:lpstr>
      <vt:lpstr>Example 1</vt:lpstr>
      <vt:lpstr>Example 2</vt:lpstr>
      <vt:lpstr>Example 3</vt:lpstr>
      <vt:lpstr>Solution to Example 3</vt:lpstr>
      <vt:lpstr>Solution to Example 3</vt:lpstr>
      <vt:lpstr>Example 4</vt:lpstr>
      <vt:lpstr>Solution to Example 4</vt:lpstr>
      <vt:lpstr>Solution to Example 4</vt:lpstr>
      <vt:lpstr>Example 5</vt:lpstr>
      <vt:lpstr>If You Need More Practice, Try Some of These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615, Fall 2021 Methods of Electric Power System Analysis</dc:title>
  <dc:creator>Birchfield, Adam Barlow</dc:creator>
  <cp:lastModifiedBy>Birchfield, Adam Barlow</cp:lastModifiedBy>
  <cp:revision>116</cp:revision>
  <cp:lastPrinted>2011-08-22T16:49:24Z</cp:lastPrinted>
  <dcterms:created xsi:type="dcterms:W3CDTF">2021-11-08T20:57:05Z</dcterms:created>
  <dcterms:modified xsi:type="dcterms:W3CDTF">2022-02-21T17:51:40Z</dcterms:modified>
</cp:coreProperties>
</file>