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18"/>
  </p:notesMasterIdLst>
  <p:handoutMasterIdLst>
    <p:handoutMasterId r:id="rId19"/>
  </p:handoutMasterIdLst>
  <p:sldIdLst>
    <p:sldId id="356" r:id="rId2"/>
    <p:sldId id="260" r:id="rId3"/>
    <p:sldId id="261" r:id="rId4"/>
    <p:sldId id="361" r:id="rId5"/>
    <p:sldId id="262" r:id="rId6"/>
    <p:sldId id="360" r:id="rId7"/>
    <p:sldId id="263" r:id="rId8"/>
    <p:sldId id="264" r:id="rId9"/>
    <p:sldId id="265" r:id="rId10"/>
    <p:sldId id="266" r:id="rId11"/>
    <p:sldId id="267" r:id="rId12"/>
    <p:sldId id="268" r:id="rId13"/>
    <p:sldId id="272" r:id="rId14"/>
    <p:sldId id="273" r:id="rId15"/>
    <p:sldId id="271" r:id="rId16"/>
    <p:sldId id="359" r:id="rId17"/>
  </p:sldIdLst>
  <p:sldSz cx="12192000" cy="6858000"/>
  <p:notesSz cx="7102475" cy="93884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2C4"/>
    <a:srgbClr val="FFFFFF"/>
    <a:srgbClr val="500000"/>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088" autoAdjust="0"/>
  </p:normalViewPr>
  <p:slideViewPr>
    <p:cSldViewPr>
      <p:cViewPr varScale="1">
        <p:scale>
          <a:sx n="111" d="100"/>
          <a:sy n="111" d="100"/>
        </p:scale>
        <p:origin x="522" y="12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24313" y="0"/>
            <a:ext cx="3078162"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918575"/>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24313" y="8918575"/>
            <a:ext cx="3078162"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wrap="square" lIns="94229" tIns="47114" rIns="94229" bIns="47114" numCol="1" anchor="t" anchorCtr="0" compatLnSpc="1">
            <a:prstTxWarp prst="textNoShape">
              <a:avLst/>
            </a:prstTxWarp>
          </a:bodyPr>
          <a:lstStyle>
            <a:lvl1pPr algn="r">
              <a:defRPr sz="1200"/>
            </a:lvl1pPr>
          </a:lstStyle>
          <a:p>
            <a:pPr>
              <a:defRPr/>
            </a:pPr>
            <a:fld id="{24C5774C-03E1-499A-B4E4-895282C04360}" type="datetimeFigureOut">
              <a:rPr lang="en-US"/>
              <a:pPr>
                <a:defRPr/>
              </a:pPr>
              <a:t>1/26/2022</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wrap="square" lIns="94229" tIns="47114" rIns="94229" bIns="47114"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423863" y="704850"/>
            <a:ext cx="6254750"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smtClean="0"/>
              <a:pPr eaLnBrk="1" hangingPunct="1"/>
              <a:t>1</a:t>
            </a:fld>
            <a:endParaRPr lang="en-US" altLang="en-US" sz="1200" dirty="0"/>
          </a:p>
        </p:txBody>
      </p:sp>
    </p:spTree>
    <p:extLst>
      <p:ext uri="{BB962C8B-B14F-4D97-AF65-F5344CB8AC3E}">
        <p14:creationId xmlns:p14="http://schemas.microsoft.com/office/powerpoint/2010/main" val="818213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80821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4312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78852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3699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807563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25068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001831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14933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9084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855164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AB0F6478-4FD9-4DEB-893C-0B9CA4E6DFBE}"/>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8671" t="25369" r="8389" b="25370"/>
          <a:stretch/>
        </p:blipFill>
        <p:spPr>
          <a:xfrm>
            <a:off x="292100" y="5279524"/>
            <a:ext cx="5048250" cy="1285007"/>
          </a:xfrm>
          <a:prstGeom prst="rect">
            <a:avLst/>
          </a:prstGeom>
        </p:spPr>
      </p:pic>
      <p:sp>
        <p:nvSpPr>
          <p:cNvPr id="9" name="Line 4103"/>
          <p:cNvSpPr>
            <a:spLocks noChangeShapeType="1"/>
          </p:cNvSpPr>
          <p:nvPr userDrawn="1"/>
        </p:nvSpPr>
        <p:spPr bwMode="auto">
          <a:xfrm>
            <a:off x="0" y="3048000"/>
            <a:ext cx="119888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599"/>
            <a:ext cx="10363200" cy="2590795"/>
          </a:xfrm>
        </p:spPr>
        <p:txBody>
          <a:bodyPr/>
          <a:lstStyle>
            <a:lvl1pPr algn="ctr">
              <a:defRPr sz="3600">
                <a:latin typeface="Arial" pitchFamily="34" charset="0"/>
                <a:cs typeface="Arial" pitchFamily="34" charset="0"/>
              </a:defRPr>
            </a:lvl1pPr>
          </a:lstStyle>
          <a:p>
            <a:r>
              <a:rPr lang="en-US"/>
              <a:t>Click to edit Master title style</a:t>
            </a:r>
            <a:endParaRPr lang="en-US" dirty="0"/>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a:latin typeface="Arial" pitchFamily="34" charset="0"/>
                <a:cs typeface="Arial" pitchFamily="34" charset="0"/>
              </a:defRPr>
            </a:lvl1pPr>
          </a:lstStyle>
          <a:p>
            <a:r>
              <a:rPr lang="en-US"/>
              <a:t>Click to edit Master subtitle style</a:t>
            </a:r>
            <a:endParaRPr lang="en-US" dirty="0"/>
          </a:p>
        </p:txBody>
      </p:sp>
    </p:spTree>
    <p:extLst>
      <p:ext uri="{BB962C8B-B14F-4D97-AF65-F5344CB8AC3E}">
        <p14:creationId xmlns:p14="http://schemas.microsoft.com/office/powerpoint/2010/main" val="421695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5" name="Content Placeholder 2"/>
          <p:cNvSpPr>
            <a:spLocks noGrp="1"/>
          </p:cNvSpPr>
          <p:nvPr>
            <p:ph idx="1"/>
          </p:nvPr>
        </p:nvSpPr>
        <p:spPr>
          <a:xfrm>
            <a:off x="228600" y="1280160"/>
            <a:ext cx="10896600" cy="5196840"/>
          </a:xfrm>
        </p:spPr>
        <p:txBody>
          <a:bodyPr/>
          <a:lstStyle>
            <a:lvl1pPr marL="457200" indent="-457200">
              <a:buSzPct val="100000"/>
              <a:buFont typeface="Arial" panose="020B0604020202020204" pitchFamily="34" charset="0"/>
              <a:buChar char="•"/>
              <a:defRPr sz="2000"/>
            </a:lvl1pPr>
            <a:lvl2pPr>
              <a:defRPr sz="1800"/>
            </a:lvl2pPr>
            <a:lvl3pPr marL="1257300" indent="-342900">
              <a:buSzPct val="90000"/>
              <a:buFont typeface="Arial" panose="020B0604020202020204" pitchFamily="34" charset="0"/>
              <a:buChar char="•"/>
              <a:defRPr sz="1800"/>
            </a:lvl3pPr>
            <a:lvl4pPr>
              <a:defRPr sz="1800"/>
            </a:lvl4pPr>
            <a:lvl5pPr marL="2057400" indent="-228600">
              <a:buFont typeface="Arial" panose="020B0604020202020204" pitchFamily="34" charset="0"/>
              <a:buChar cha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26423" y="1295400"/>
            <a:ext cx="56134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2000"/>
            </a:lvl1pPr>
            <a:lvl2pPr>
              <a:defRPr lang="en-US" sz="1800"/>
            </a:lvl2pPr>
            <a:lvl3pPr>
              <a:defRPr lang="en-US" sz="1800"/>
            </a:lvl3pPr>
            <a:lvl4pPr>
              <a:defRPr lang="en-US" sz="1800"/>
            </a:lvl4pPr>
            <a:lvl5pPr>
              <a:defRPr lang="en-US"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41423" y="1295400"/>
            <a:ext cx="5943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2000" dirty="0"/>
            </a:lvl1pPr>
            <a:lvl2pPr>
              <a:defRPr lang="en-US" sz="1800" dirty="0"/>
            </a:lvl2pPr>
            <a:lvl3pPr>
              <a:defRPr lang="en-US" sz="1800" dirty="0"/>
            </a:lvl3pPr>
            <a:lvl4pPr>
              <a:defRPr lang="en-US" sz="1800" dirty="0"/>
            </a:lvl4pPr>
            <a:lvl5pPr>
              <a:defRPr lang="en-US" sz="1800"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3174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50242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8104483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1016000" y="1143000"/>
            <a:ext cx="68072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228600" y="91440"/>
            <a:ext cx="10947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5" name="Rectangle 7"/>
          <p:cNvSpPr>
            <a:spLocks noGrp="1" noChangeArrowheads="1"/>
          </p:cNvSpPr>
          <p:nvPr>
            <p:ph type="body" idx="1"/>
          </p:nvPr>
        </p:nvSpPr>
        <p:spPr bwMode="auto">
          <a:xfrm>
            <a:off x="228600" y="1295400"/>
            <a:ext cx="10947400" cy="512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074" name="Picture 2" descr="Related image"/>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1277600" y="685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3347023-713F-4E2A-B7AB-E48E430AAFEB}"/>
              </a:ext>
            </a:extLst>
          </p:cNvPr>
          <p:cNvSpPr txBox="1"/>
          <p:nvPr userDrawn="1"/>
        </p:nvSpPr>
        <p:spPr>
          <a:xfrm>
            <a:off x="11095827" y="-66675"/>
            <a:ext cx="1096172" cy="369332"/>
          </a:xfrm>
          <a:prstGeom prst="rect">
            <a:avLst/>
          </a:prstGeom>
          <a:noFill/>
          <a:ln w="12700">
            <a:noFill/>
          </a:ln>
        </p:spPr>
        <p:txBody>
          <a:bodyPr wrap="square" rtlCol="0">
            <a:spAutoFit/>
          </a:bodyPr>
          <a:lstStyle/>
          <a:p>
            <a:pPr algn="r"/>
            <a:fld id="{CBFC0AEE-5787-421D-938D-D26A4A374780}" type="slidenum">
              <a:rPr lang="en-US" sz="1800" smtClean="0">
                <a:solidFill>
                  <a:srgbClr val="500000"/>
                </a:solidFill>
                <a:latin typeface="+mj-lt"/>
              </a:rPr>
              <a:pPr algn="r"/>
              <a:t>‹#›</a:t>
            </a:fld>
            <a:endParaRPr lang="en-US" sz="1800" dirty="0">
              <a:solidFill>
                <a:srgbClr val="500000"/>
              </a:solidFill>
              <a:latin typeface="+mj-lt"/>
            </a:endParaRPr>
          </a:p>
        </p:txBody>
      </p:sp>
    </p:spTree>
  </p:cSld>
  <p:clrMap bg1="lt1" tx1="dk1" bg2="lt2" tx2="dk2" accent1="accent1" accent2="accent2" accent3="accent3" accent4="accent4" accent5="accent5" accent6="accent6" hlink="hlink" folHlink="folHlink"/>
  <p:sldLayoutIdLst>
    <p:sldLayoutId id="2147483733" r:id="rId1"/>
    <p:sldLayoutId id="2147483723" r:id="rId2"/>
    <p:sldLayoutId id="2147483725" r:id="rId3"/>
    <p:sldLayoutId id="2147483727" r:id="rId4"/>
    <p:sldLayoutId id="2147483734" r:id="rId5"/>
  </p:sldLayoutIdLst>
  <p:hf hdr="0" ftr="0" dt="0"/>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457200" indent="-457200" algn="l" rtl="0" eaLnBrk="1" fontAlgn="base" hangingPunct="1">
        <a:spcBef>
          <a:spcPct val="20000"/>
        </a:spcBef>
        <a:spcAft>
          <a:spcPct val="0"/>
        </a:spcAft>
        <a:buClr>
          <a:schemeClr val="tx1"/>
        </a:buClr>
        <a:buSzPct val="100000"/>
        <a:buFont typeface="Arial" panose="020B0604020202020204" pitchFamily="34" charset="0"/>
        <a:buChar char="•"/>
        <a:defRPr lang="en-US" sz="2000" dirty="0">
          <a:solidFill>
            <a:schemeClr val="tx1"/>
          </a:solidFill>
          <a:latin typeface="+mj-lt"/>
          <a:ea typeface="+mn-ea"/>
          <a:cs typeface="+mn-cs"/>
        </a:defRPr>
      </a:lvl1pPr>
      <a:lvl2pPr marL="742950" indent="-285750" algn="l" rtl="0" eaLnBrk="1" fontAlgn="base" hangingPunct="1">
        <a:spcBef>
          <a:spcPct val="20000"/>
        </a:spcBef>
        <a:spcAft>
          <a:spcPct val="0"/>
        </a:spcAft>
        <a:buClr>
          <a:schemeClr val="tx1"/>
        </a:buClr>
        <a:buSzPct val="75000"/>
        <a:buChar char="–"/>
        <a:defRPr lang="en-US" sz="1800" dirty="0">
          <a:solidFill>
            <a:schemeClr val="tx1"/>
          </a:solidFill>
          <a:latin typeface="+mj-lt"/>
        </a:defRPr>
      </a:lvl2pPr>
      <a:lvl3pPr marL="1257300" indent="-342900" algn="l" rtl="0" eaLnBrk="1" fontAlgn="base" hangingPunct="1">
        <a:spcBef>
          <a:spcPct val="20000"/>
        </a:spcBef>
        <a:spcAft>
          <a:spcPct val="0"/>
        </a:spcAft>
        <a:buClr>
          <a:schemeClr val="tx1"/>
        </a:buClr>
        <a:buSzPct val="90000"/>
        <a:buFont typeface="Arial" panose="020B0604020202020204" pitchFamily="34" charset="0"/>
        <a:buChar char="•"/>
        <a:defRPr lang="en-US" sz="1800" dirty="0">
          <a:solidFill>
            <a:schemeClr val="tx1"/>
          </a:solidFill>
          <a:latin typeface="+mj-lt"/>
        </a:defRPr>
      </a:lvl3pPr>
      <a:lvl4pPr marL="1600200" indent="-228600" algn="l" rtl="0" eaLnBrk="1" fontAlgn="base" hangingPunct="1">
        <a:spcBef>
          <a:spcPct val="20000"/>
        </a:spcBef>
        <a:spcAft>
          <a:spcPct val="0"/>
        </a:spcAft>
        <a:buClr>
          <a:schemeClr val="tx1"/>
        </a:buClr>
        <a:buSzPct val="80000"/>
        <a:buChar char="–"/>
        <a:defRPr lang="en-US" sz="1800" dirty="0">
          <a:solidFill>
            <a:schemeClr val="tx1"/>
          </a:solidFill>
          <a:latin typeface="+mj-lt"/>
        </a:defRPr>
      </a:lvl4pPr>
      <a:lvl5pPr marL="2057400" indent="-228600" algn="l" rtl="0" eaLnBrk="1" fontAlgn="base" hangingPunct="1">
        <a:spcBef>
          <a:spcPct val="20000"/>
        </a:spcBef>
        <a:spcAft>
          <a:spcPct val="0"/>
        </a:spcAft>
        <a:buClr>
          <a:schemeClr val="tx1"/>
        </a:buClr>
        <a:buSzPct val="65000"/>
        <a:buFont typeface="Wingdings" pitchFamily="2" charset="2"/>
        <a:buChar char="»"/>
        <a:defRPr lang="en-US" sz="1800" dirty="0">
          <a:solidFill>
            <a:schemeClr val="tx1"/>
          </a:solidFill>
          <a:latin typeface="+mj-lt"/>
        </a:defRPr>
      </a:lvl5pPr>
      <a:lvl6pPr marL="25146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irchfield@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s>
</file>

<file path=ppt/slides/_rels/slide11.xml.rels><?xml version="1.0" encoding="UTF-8" standalone="yes"?>
<Relationships xmlns="http://schemas.openxmlformats.org/package/2006/relationships"><Relationship Id="rId8" Type="http://schemas.openxmlformats.org/officeDocument/2006/relationships/image" Target="../media/image37.png"/><Relationship Id="rId13" Type="http://schemas.openxmlformats.org/officeDocument/2006/relationships/image" Target="../media/image42.png"/><Relationship Id="rId3" Type="http://schemas.openxmlformats.org/officeDocument/2006/relationships/image" Target="../media/image32.png"/><Relationship Id="rId7" Type="http://schemas.openxmlformats.org/officeDocument/2006/relationships/image" Target="../media/image36.png"/><Relationship Id="rId12" Type="http://schemas.openxmlformats.org/officeDocument/2006/relationships/image" Target="../media/image41.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35.png"/><Relationship Id="rId11" Type="http://schemas.openxmlformats.org/officeDocument/2006/relationships/image" Target="../media/image40.png"/><Relationship Id="rId5" Type="http://schemas.openxmlformats.org/officeDocument/2006/relationships/image" Target="../media/image34.png"/><Relationship Id="rId15" Type="http://schemas.openxmlformats.org/officeDocument/2006/relationships/image" Target="../media/image44.png"/><Relationship Id="rId10" Type="http://schemas.openxmlformats.org/officeDocument/2006/relationships/image" Target="../media/image39.png"/><Relationship Id="rId4" Type="http://schemas.openxmlformats.org/officeDocument/2006/relationships/image" Target="../media/image33.png"/><Relationship Id="rId9" Type="http://schemas.openxmlformats.org/officeDocument/2006/relationships/image" Target="../media/image38.png"/><Relationship Id="rId14" Type="http://schemas.openxmlformats.org/officeDocument/2006/relationships/image" Target="../media/image43.png"/></Relationships>
</file>

<file path=ppt/slides/_rels/slide12.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7.png"/><Relationship Id="rId7" Type="http://schemas.openxmlformats.org/officeDocument/2006/relationships/image" Target="../media/image5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14.xml.rels><?xml version="1.0" encoding="UTF-8" standalone="yes"?>
<Relationships xmlns="http://schemas.openxmlformats.org/package/2006/relationships"><Relationship Id="rId8" Type="http://schemas.openxmlformats.org/officeDocument/2006/relationships/image" Target="../media/image57.png"/><Relationship Id="rId3" Type="http://schemas.openxmlformats.org/officeDocument/2006/relationships/image" Target="../media/image52.png"/><Relationship Id="rId7" Type="http://schemas.openxmlformats.org/officeDocument/2006/relationships/image" Target="../media/image5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 Id="rId9" Type="http://schemas.openxmlformats.org/officeDocument/2006/relationships/image" Target="../media/image58.png"/></Relationships>
</file>

<file path=ppt/slides/_rels/slide15.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slideLayout" Target="../slideLayouts/slideLayout2.xml"/><Relationship Id="rId4" Type="http://schemas.openxmlformats.org/officeDocument/2006/relationships/image" Target="../media/image6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2.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1.png"/><Relationship Id="rId10" Type="http://schemas.openxmlformats.org/officeDocument/2006/relationships/image" Target="../media/image17.png"/><Relationship Id="rId4" Type="http://schemas.openxmlformats.org/officeDocument/2006/relationships/image" Target="../media/image10.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sz="quarter"/>
          </p:nvPr>
        </p:nvSpPr>
        <p:spPr>
          <a:xfrm>
            <a:off x="914400" y="228600"/>
            <a:ext cx="10363200" cy="1676400"/>
          </a:xfrm>
        </p:spPr>
        <p:txBody>
          <a:bodyPr/>
          <a:lstStyle/>
          <a:p>
            <a:r>
              <a:rPr lang="en-US" altLang="en-US" dirty="0"/>
              <a:t>ECEN 214, Spring 2022</a:t>
            </a:r>
            <a:br>
              <a:rPr lang="en-US" altLang="en-US" dirty="0"/>
            </a:br>
            <a:r>
              <a:rPr lang="en-US" altLang="en-US" dirty="0"/>
              <a:t>Electrical Circuit Theory</a:t>
            </a:r>
          </a:p>
        </p:txBody>
      </p:sp>
      <p:sp>
        <p:nvSpPr>
          <p:cNvPr id="7" name="Subtitle 2"/>
          <p:cNvSpPr>
            <a:spLocks noGrp="1"/>
          </p:cNvSpPr>
          <p:nvPr>
            <p:ph type="subTitle" sz="quarter" idx="1"/>
          </p:nvPr>
        </p:nvSpPr>
        <p:spPr>
          <a:xfrm>
            <a:off x="1930400" y="3124200"/>
            <a:ext cx="8534400" cy="1752600"/>
          </a:xfrm>
        </p:spPr>
        <p:txBody>
          <a:bodyPr/>
          <a:lstStyle/>
          <a:p>
            <a:r>
              <a:rPr lang="en-US" dirty="0"/>
              <a:t>Prof. Adam Birchfield</a:t>
            </a:r>
          </a:p>
          <a:p>
            <a:r>
              <a:rPr lang="en-US" dirty="0"/>
              <a:t>Dept. of Electrical and Computer Engineering</a:t>
            </a:r>
          </a:p>
          <a:p>
            <a:r>
              <a:rPr lang="en-US" dirty="0"/>
              <a:t>Texas A&amp;M University</a:t>
            </a:r>
          </a:p>
          <a:p>
            <a:r>
              <a:rPr lang="en-US" dirty="0">
                <a:hlinkClick r:id="rId3"/>
              </a:rPr>
              <a:t>abirchfield@tamu.edu</a:t>
            </a:r>
            <a:endParaRPr lang="en-US" dirty="0"/>
          </a:p>
          <a:p>
            <a:endParaRPr lang="en-US" dirty="0"/>
          </a:p>
        </p:txBody>
      </p:sp>
      <p:sp>
        <p:nvSpPr>
          <p:cNvPr id="6" name="Rectangle 5"/>
          <p:cNvSpPr/>
          <p:nvPr/>
        </p:nvSpPr>
        <p:spPr>
          <a:xfrm>
            <a:off x="1828800" y="1752601"/>
            <a:ext cx="8686800" cy="1077218"/>
          </a:xfrm>
          <a:prstGeom prst="rect">
            <a:avLst/>
          </a:prstGeom>
        </p:spPr>
        <p:txBody>
          <a:bodyPr wrap="square">
            <a:spAutoFit/>
          </a:bodyPr>
          <a:lstStyle/>
          <a:p>
            <a:pPr algn="ctr"/>
            <a:r>
              <a:rPr lang="en-US" sz="3200" b="1" kern="0" dirty="0">
                <a:solidFill>
                  <a:srgbClr val="1E0000"/>
                </a:solidFill>
                <a:latin typeface="Arial" pitchFamily="34" charset="0"/>
                <a:cs typeface="Arial" pitchFamily="34" charset="0"/>
              </a:rPr>
              <a:t>Class 4: The Node-Voltage Circuit Analysis Method</a:t>
            </a:r>
          </a:p>
        </p:txBody>
      </p:sp>
    </p:spTree>
    <p:extLst>
      <p:ext uri="{BB962C8B-B14F-4D97-AF65-F5344CB8AC3E}">
        <p14:creationId xmlns:p14="http://schemas.microsoft.com/office/powerpoint/2010/main" val="3458487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Example of Node-Voltage Method, Step 5</a:t>
            </a:r>
          </a:p>
        </p:txBody>
      </p:sp>
      <p:sp>
        <p:nvSpPr>
          <p:cNvPr id="2" name="TextBox 1"/>
          <p:cNvSpPr txBox="1"/>
          <p:nvPr/>
        </p:nvSpPr>
        <p:spPr>
          <a:xfrm>
            <a:off x="2057400" y="5562601"/>
            <a:ext cx="8077200" cy="830997"/>
          </a:xfrm>
          <a:prstGeom prst="rect">
            <a:avLst/>
          </a:prstGeom>
          <a:noFill/>
        </p:spPr>
        <p:txBody>
          <a:bodyPr wrap="square" rtlCol="0">
            <a:spAutoFit/>
          </a:bodyPr>
          <a:lstStyle/>
          <a:p>
            <a:r>
              <a:rPr lang="en-US" sz="2400" b="1" dirty="0">
                <a:solidFill>
                  <a:schemeClr val="tx2"/>
                </a:solidFill>
                <a:latin typeface="+mj-lt"/>
              </a:rPr>
              <a:t>Step 5 </a:t>
            </a:r>
            <a:r>
              <a:rPr lang="en-US" sz="2400" dirty="0">
                <a:latin typeface="+mj-lt"/>
              </a:rPr>
              <a:t>– Use KCL at each essential node to set up equations to solve for the unknown voltages.</a:t>
            </a:r>
          </a:p>
        </p:txBody>
      </p:sp>
      <mc:AlternateContent xmlns:mc="http://schemas.openxmlformats.org/markup-compatibility/2006" xmlns:a14="http://schemas.microsoft.com/office/drawing/2010/main">
        <mc:Choice Requires="a14">
          <p:sp>
            <p:nvSpPr>
              <p:cNvPr id="18" name="TextBox 17"/>
              <p:cNvSpPr txBox="1"/>
              <p:nvPr/>
            </p:nvSpPr>
            <p:spPr>
              <a:xfrm>
                <a:off x="2590801" y="3810000"/>
                <a:ext cx="2656240" cy="400110"/>
              </a:xfrm>
              <a:prstGeom prst="rect">
                <a:avLst/>
              </a:prstGeom>
              <a:noFill/>
            </p:spPr>
            <p:txBody>
              <a:bodyPr wrap="none" rtlCol="0">
                <a:spAutoFit/>
              </a:bodyPr>
              <a:lstStyle/>
              <a:p>
                <a:r>
                  <a:rPr lang="en-US" sz="2000" dirty="0">
                    <a:latin typeface="+mj-lt"/>
                  </a:rPr>
                  <a:t>At node 1: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𝐼</m:t>
                        </m:r>
                      </m:e>
                      <m:sub>
                        <m:r>
                          <a:rPr lang="en-US" sz="2000" i="1">
                            <a:latin typeface="Cambria Math" panose="02040503050406030204" pitchFamily="18" charset="0"/>
                          </a:rPr>
                          <m:t>1</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𝐼</m:t>
                        </m:r>
                      </m:e>
                      <m:sub>
                        <m:r>
                          <a:rPr lang="en-US" sz="2000" i="1">
                            <a:latin typeface="Cambria Math" panose="02040503050406030204" pitchFamily="18" charset="0"/>
                          </a:rPr>
                          <m:t>5</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𝐼</m:t>
                        </m:r>
                      </m:e>
                      <m:sub>
                        <m:r>
                          <a:rPr lang="en-US" sz="2000" i="1">
                            <a:latin typeface="Cambria Math" panose="02040503050406030204" pitchFamily="18" charset="0"/>
                          </a:rPr>
                          <m:t>2</m:t>
                        </m:r>
                      </m:sub>
                    </m:sSub>
                  </m:oMath>
                </a14:m>
                <a:endParaRPr lang="en-US" sz="2000" dirty="0">
                  <a:latin typeface="+mj-lt"/>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2590801" y="3810000"/>
                <a:ext cx="2656240" cy="400110"/>
              </a:xfrm>
              <a:prstGeom prst="rect">
                <a:avLst/>
              </a:prstGeom>
              <a:blipFill>
                <a:blip r:embed="rId3"/>
                <a:stretch>
                  <a:fillRect l="-2294" t="-6061" b="-272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7" name="TextBox 96"/>
              <p:cNvSpPr txBox="1"/>
              <p:nvPr/>
            </p:nvSpPr>
            <p:spPr>
              <a:xfrm>
                <a:off x="6725966" y="3810000"/>
                <a:ext cx="2705484" cy="400110"/>
              </a:xfrm>
              <a:prstGeom prst="rect">
                <a:avLst/>
              </a:prstGeom>
              <a:noFill/>
            </p:spPr>
            <p:txBody>
              <a:bodyPr wrap="none" rtlCol="0">
                <a:spAutoFit/>
              </a:bodyPr>
              <a:lstStyle/>
              <a:p>
                <a:r>
                  <a:rPr lang="en-US" sz="2000" dirty="0">
                    <a:latin typeface="+mj-lt"/>
                  </a:rPr>
                  <a:t>At node 2: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𝐼</m:t>
                        </m:r>
                      </m:e>
                      <m:sub>
                        <m:r>
                          <a:rPr lang="en-US" sz="2000" i="1">
                            <a:latin typeface="Cambria Math" panose="02040503050406030204" pitchFamily="18" charset="0"/>
                          </a:rPr>
                          <m:t>2</m:t>
                        </m:r>
                      </m:sub>
                    </m:sSub>
                    <m:r>
                      <a:rPr lang="en-US" sz="2000" i="1">
                        <a:latin typeface="Cambria Math" panose="02040503050406030204" pitchFamily="18" charset="0"/>
                      </a:rPr>
                      <m:t>+</m:t>
                    </m:r>
                    <m:sSub>
                      <m:sSubPr>
                        <m:ctrlPr>
                          <a:rPr lang="en-US" sz="2000" i="1" dirty="0">
                            <a:latin typeface="Cambria Math" panose="02040503050406030204" pitchFamily="18" charset="0"/>
                          </a:rPr>
                        </m:ctrlPr>
                      </m:sSubPr>
                      <m:e>
                        <m:r>
                          <a:rPr lang="en-US" sz="2000" i="1" dirty="0">
                            <a:latin typeface="Cambria Math" panose="02040503050406030204" pitchFamily="18" charset="0"/>
                          </a:rPr>
                          <m:t>𝐼</m:t>
                        </m:r>
                      </m:e>
                      <m:sub>
                        <m:r>
                          <a:rPr lang="en-US" sz="2000" i="1" dirty="0">
                            <a:latin typeface="Cambria Math" panose="02040503050406030204" pitchFamily="18" charset="0"/>
                          </a:rPr>
                          <m:t>10</m:t>
                        </m:r>
                      </m:sub>
                    </m:sSub>
                    <m:r>
                      <a:rPr lang="en-US" sz="2000" i="1">
                        <a:latin typeface="Cambria Math" panose="02040503050406030204" pitchFamily="18" charset="0"/>
                      </a:rPr>
                      <m:t>=2</m:t>
                    </m:r>
                  </m:oMath>
                </a14:m>
                <a:endParaRPr lang="en-US" sz="2000" dirty="0">
                  <a:latin typeface="+mj-lt"/>
                </a:endParaRPr>
              </a:p>
            </p:txBody>
          </p:sp>
        </mc:Choice>
        <mc:Fallback xmlns="">
          <p:sp>
            <p:nvSpPr>
              <p:cNvPr id="97" name="TextBox 96"/>
              <p:cNvSpPr txBox="1">
                <a:spLocks noRot="1" noChangeAspect="1" noMove="1" noResize="1" noEditPoints="1" noAdjustHandles="1" noChangeArrowheads="1" noChangeShapeType="1" noTextEdit="1"/>
              </p:cNvSpPr>
              <p:nvPr/>
            </p:nvSpPr>
            <p:spPr>
              <a:xfrm>
                <a:off x="6725966" y="3810000"/>
                <a:ext cx="2705484" cy="400110"/>
              </a:xfrm>
              <a:prstGeom prst="rect">
                <a:avLst/>
              </a:prstGeom>
              <a:blipFill>
                <a:blip r:embed="rId4"/>
                <a:stretch>
                  <a:fillRect l="-2252" t="-6061" b="-272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2514600" y="4646864"/>
                <a:ext cx="2758832" cy="6685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1</m:t>
                          </m:r>
                        </m:sub>
                      </m:sSub>
                      <m:r>
                        <a:rPr lang="en-US" sz="2000" i="1">
                          <a:latin typeface="Cambria Math" panose="02040503050406030204" pitchFamily="18" charset="0"/>
                        </a:rPr>
                        <m:t>−10+</m:t>
                      </m: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1</m:t>
                              </m:r>
                            </m:sub>
                          </m:sSub>
                        </m:num>
                        <m:den>
                          <m:r>
                            <a:rPr lang="en-US" sz="2000" i="1">
                              <a:latin typeface="Cambria Math" panose="02040503050406030204" pitchFamily="18" charset="0"/>
                            </a:rPr>
                            <m:t>5</m:t>
                          </m:r>
                        </m:den>
                      </m:f>
                      <m:r>
                        <a:rPr lang="en-US" sz="2000" i="1">
                          <a:latin typeface="Cambria Math" panose="02040503050406030204" pitchFamily="18" charset="0"/>
                        </a:rPr>
                        <m:t>=</m:t>
                      </m: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2</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1</m:t>
                              </m:r>
                            </m:sub>
                          </m:sSub>
                        </m:num>
                        <m:den>
                          <m:r>
                            <a:rPr lang="en-US" sz="2000" i="1">
                              <a:latin typeface="Cambria Math" panose="02040503050406030204" pitchFamily="18" charset="0"/>
                            </a:rPr>
                            <m:t>2</m:t>
                          </m:r>
                        </m:den>
                      </m:f>
                    </m:oMath>
                  </m:oMathPara>
                </a14:m>
                <a:endParaRPr lang="en-US" sz="2000" dirty="0">
                  <a:latin typeface="+mj-lt"/>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2514600" y="4646864"/>
                <a:ext cx="2758832" cy="668516"/>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6937500" y="4646927"/>
                <a:ext cx="2112951" cy="6685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2</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1</m:t>
                              </m:r>
                            </m:sub>
                          </m:sSub>
                        </m:num>
                        <m:den>
                          <m:r>
                            <a:rPr lang="en-US" sz="2000" i="1">
                              <a:latin typeface="Cambria Math" panose="02040503050406030204" pitchFamily="18" charset="0"/>
                            </a:rPr>
                            <m:t>2</m:t>
                          </m:r>
                        </m:den>
                      </m:f>
                      <m:r>
                        <a:rPr lang="en-US" sz="2000" i="1">
                          <a:latin typeface="Cambria Math" panose="02040503050406030204" pitchFamily="18" charset="0"/>
                        </a:rPr>
                        <m:t>+</m:t>
                      </m: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2</m:t>
                              </m:r>
                            </m:sub>
                          </m:sSub>
                        </m:num>
                        <m:den>
                          <m:r>
                            <a:rPr lang="en-US" sz="2000" i="1">
                              <a:latin typeface="Cambria Math" panose="02040503050406030204" pitchFamily="18" charset="0"/>
                            </a:rPr>
                            <m:t>10</m:t>
                          </m:r>
                        </m:den>
                      </m:f>
                      <m:r>
                        <a:rPr lang="en-US" sz="2000" i="1">
                          <a:latin typeface="Cambria Math" panose="02040503050406030204" pitchFamily="18" charset="0"/>
                        </a:rPr>
                        <m:t>=2</m:t>
                      </m:r>
                    </m:oMath>
                  </m:oMathPara>
                </a14:m>
                <a:endParaRPr lang="en-US" sz="2000" dirty="0">
                  <a:latin typeface="+mj-lt"/>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6937500" y="4646927"/>
                <a:ext cx="2112951" cy="668581"/>
              </a:xfrm>
              <a:prstGeom prst="rect">
                <a:avLst/>
              </a:prstGeom>
              <a:blipFill>
                <a:blip r:embed="rId6"/>
                <a:stretch>
                  <a:fillRect/>
                </a:stretch>
              </a:blipFill>
            </p:spPr>
            <p:txBody>
              <a:bodyPr/>
              <a:lstStyle/>
              <a:p>
                <a:r>
                  <a:rPr lang="en-US">
                    <a:noFill/>
                  </a:rPr>
                  <a:t> </a:t>
                </a:r>
              </a:p>
            </p:txBody>
          </p:sp>
        </mc:Fallback>
      </mc:AlternateContent>
      <p:sp>
        <p:nvSpPr>
          <p:cNvPr id="21" name="Down Arrow 20"/>
          <p:cNvSpPr/>
          <p:nvPr/>
        </p:nvSpPr>
        <p:spPr>
          <a:xfrm>
            <a:off x="3664882" y="4179332"/>
            <a:ext cx="297518" cy="467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8" name="Down Arrow 97"/>
          <p:cNvSpPr/>
          <p:nvPr/>
        </p:nvSpPr>
        <p:spPr>
          <a:xfrm>
            <a:off x="7779682" y="4191000"/>
            <a:ext cx="297518" cy="467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7" name="Group 16"/>
          <p:cNvGrpSpPr/>
          <p:nvPr/>
        </p:nvGrpSpPr>
        <p:grpSpPr>
          <a:xfrm>
            <a:off x="2262291" y="1219201"/>
            <a:ext cx="5967310" cy="2362200"/>
            <a:chOff x="1588345" y="1447800"/>
            <a:chExt cx="5967310" cy="2362200"/>
          </a:xfrm>
        </p:grpSpPr>
        <mc:AlternateContent xmlns:mc="http://schemas.openxmlformats.org/markup-compatibility/2006" xmlns:a14="http://schemas.microsoft.com/office/drawing/2010/main">
          <mc:Choice Requires="a14">
            <p:sp>
              <p:nvSpPr>
                <p:cNvPr id="3" name="TextBox 2"/>
                <p:cNvSpPr txBox="1"/>
                <p:nvPr/>
              </p:nvSpPr>
              <p:spPr>
                <a:xfrm>
                  <a:off x="3657600" y="1447800"/>
                  <a:ext cx="4580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1</m:t>
                            </m:r>
                          </m:sub>
                        </m:sSub>
                      </m:oMath>
                    </m:oMathPara>
                  </a14:m>
                  <a:endParaRPr lang="en-US" sz="1800" dirty="0"/>
                </a:p>
              </p:txBody>
            </p:sp>
          </mc:Choice>
          <mc:Fallback xmlns="">
            <p:sp>
              <p:nvSpPr>
                <p:cNvPr id="3" name="TextBox 2"/>
                <p:cNvSpPr txBox="1">
                  <a:spLocks noRot="1" noChangeAspect="1" noMove="1" noResize="1" noEditPoints="1" noAdjustHandles="1" noChangeArrowheads="1" noChangeShapeType="1" noTextEdit="1"/>
                </p:cNvSpPr>
                <p:nvPr/>
              </p:nvSpPr>
              <p:spPr>
                <a:xfrm>
                  <a:off x="3657600" y="1447800"/>
                  <a:ext cx="458009"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5326778" y="1447800"/>
                  <a:ext cx="4633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2</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5326778" y="1447800"/>
                  <a:ext cx="463332" cy="369332"/>
                </a:xfrm>
                <a:prstGeom prst="rect">
                  <a:avLst/>
                </a:prstGeom>
                <a:blipFill>
                  <a:blip r:embed="rId8"/>
                  <a:stretch>
                    <a:fillRect/>
                  </a:stretch>
                </a:blipFill>
              </p:spPr>
              <p:txBody>
                <a:bodyPr/>
                <a:lstStyle/>
                <a:p>
                  <a:r>
                    <a:rPr lang="en-US">
                      <a:noFill/>
                    </a:rPr>
                    <a:t> </a:t>
                  </a:r>
                </a:p>
              </p:txBody>
            </p:sp>
          </mc:Fallback>
        </mc:AlternateContent>
        <p:grpSp>
          <p:nvGrpSpPr>
            <p:cNvPr id="8" name="Group 7"/>
            <p:cNvGrpSpPr/>
            <p:nvPr/>
          </p:nvGrpSpPr>
          <p:grpSpPr>
            <a:xfrm>
              <a:off x="1588345" y="1476059"/>
              <a:ext cx="5967310" cy="2333941"/>
              <a:chOff x="1588345" y="1476059"/>
              <a:chExt cx="5967310" cy="2333941"/>
            </a:xfrm>
          </p:grpSpPr>
          <p:grpSp>
            <p:nvGrpSpPr>
              <p:cNvPr id="14349" name="Group 14348"/>
              <p:cNvGrpSpPr/>
              <p:nvPr/>
            </p:nvGrpSpPr>
            <p:grpSpPr>
              <a:xfrm>
                <a:off x="1588345" y="1476059"/>
                <a:ext cx="5967310" cy="2257741"/>
                <a:chOff x="14565" y="1752600"/>
                <a:chExt cx="5967310" cy="2257741"/>
              </a:xfrm>
            </p:grpSpPr>
            <p:cxnSp>
              <p:nvCxnSpPr>
                <p:cNvPr id="7" name="Straight Connector 6"/>
                <p:cNvCxnSpPr/>
                <p:nvPr/>
              </p:nvCxnSpPr>
              <p:spPr>
                <a:xfrm flipV="1">
                  <a:off x="5286481" y="2265159"/>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057881" y="2908348"/>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13" name="Straight Arrow Connector 12"/>
                <p:cNvCxnSpPr/>
                <p:nvPr/>
              </p:nvCxnSpPr>
              <p:spPr>
                <a:xfrm flipV="1">
                  <a:off x="5280235" y="2997405"/>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52600" y="2939985"/>
                  <a:ext cx="478016"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14" name="Group 13"/>
                <p:cNvGrpSpPr/>
                <p:nvPr/>
              </p:nvGrpSpPr>
              <p:grpSpPr>
                <a:xfrm>
                  <a:off x="2167325" y="2286000"/>
                  <a:ext cx="298003" cy="1724341"/>
                  <a:chOff x="4384898" y="2541687"/>
                  <a:chExt cx="298003" cy="1724341"/>
                </a:xfrm>
              </p:grpSpPr>
              <p:cxnSp>
                <p:nvCxnSpPr>
                  <p:cNvPr id="22" name="Straight Connector 21"/>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6" name="Group 54"/>
                <p:cNvGrpSpPr>
                  <a:grpSpLocks/>
                </p:cNvGrpSpPr>
                <p:nvPr/>
              </p:nvGrpSpPr>
              <p:grpSpPr bwMode="auto">
                <a:xfrm>
                  <a:off x="544594" y="2279650"/>
                  <a:ext cx="457200" cy="1701800"/>
                  <a:chOff x="2870970" y="2690727"/>
                  <a:chExt cx="457183" cy="1701799"/>
                </a:xfrm>
              </p:grpSpPr>
              <p:cxnSp>
                <p:nvCxnSpPr>
                  <p:cNvPr id="126" name="Straight Connector 125"/>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7" name="Group 98"/>
                  <p:cNvGrpSpPr>
                    <a:grpSpLocks/>
                  </p:cNvGrpSpPr>
                  <p:nvPr/>
                </p:nvGrpSpPr>
                <p:grpSpPr bwMode="auto">
                  <a:xfrm>
                    <a:off x="2870970" y="3301187"/>
                    <a:ext cx="457183" cy="480153"/>
                    <a:chOff x="991181" y="2834859"/>
                    <a:chExt cx="457183" cy="480153"/>
                  </a:xfrm>
                </p:grpSpPr>
                <p:sp>
                  <p:nvSpPr>
                    <p:cNvPr id="128" name="Oval 127"/>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29"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30"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50" name="Group 140"/>
                <p:cNvGrpSpPr>
                  <a:grpSpLocks/>
                </p:cNvGrpSpPr>
                <p:nvPr/>
              </p:nvGrpSpPr>
              <p:grpSpPr bwMode="auto">
                <a:xfrm rot="16200000">
                  <a:off x="1473330" y="1417447"/>
                  <a:ext cx="298003" cy="1724404"/>
                  <a:chOff x="4384898" y="2541687"/>
                  <a:chExt cx="298003" cy="1724341"/>
                </a:xfrm>
              </p:grpSpPr>
              <p:cxnSp>
                <p:nvCxnSpPr>
                  <p:cNvPr id="85" name="Straight Connector 84"/>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1" name="Group 140"/>
                <p:cNvGrpSpPr>
                  <a:grpSpLocks/>
                </p:cNvGrpSpPr>
                <p:nvPr/>
              </p:nvGrpSpPr>
              <p:grpSpPr bwMode="auto">
                <a:xfrm rot="16200000">
                  <a:off x="2951196" y="1420400"/>
                  <a:ext cx="298003" cy="1724404"/>
                  <a:chOff x="4384898" y="2541687"/>
                  <a:chExt cx="298003" cy="1724341"/>
                </a:xfrm>
              </p:grpSpPr>
              <p:cxnSp>
                <p:nvCxnSpPr>
                  <p:cNvPr id="132" name="Straight Connector 131"/>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3200400" y="2286000"/>
                  <a:ext cx="914400" cy="1724341"/>
                  <a:chOff x="4587352" y="2667000"/>
                  <a:chExt cx="914400" cy="1724341"/>
                </a:xfrm>
              </p:grpSpPr>
              <p:sp>
                <p:nvSpPr>
                  <p:cNvPr id="152" name="TextBox 151"/>
                  <p:cNvSpPr txBox="1"/>
                  <p:nvPr/>
                </p:nvSpPr>
                <p:spPr>
                  <a:xfrm>
                    <a:off x="4587352" y="3320985"/>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153" name="Group 152"/>
                  <p:cNvGrpSpPr/>
                  <p:nvPr/>
                </p:nvGrpSpPr>
                <p:grpSpPr>
                  <a:xfrm>
                    <a:off x="5203749" y="2667000"/>
                    <a:ext cx="298003" cy="1724341"/>
                    <a:chOff x="4384898" y="2541687"/>
                    <a:chExt cx="298003" cy="1724341"/>
                  </a:xfrm>
                </p:grpSpPr>
                <p:cxnSp>
                  <p:nvCxnSpPr>
                    <p:cNvPr id="154" name="Straight Connector 15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340" name="Straight Connector 14339"/>
                <p:cNvCxnSpPr/>
                <p:nvPr/>
              </p:nvCxnSpPr>
              <p:spPr>
                <a:xfrm>
                  <a:off x="3901696" y="2267979"/>
                  <a:ext cx="13890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4" name="Straight Connector 14343"/>
                <p:cNvCxnSpPr/>
                <p:nvPr/>
              </p:nvCxnSpPr>
              <p:spPr>
                <a:xfrm>
                  <a:off x="773194" y="3973958"/>
                  <a:ext cx="4510164" cy="74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46" name="TextBox 14345"/>
                <p:cNvSpPr txBox="1"/>
                <p:nvPr/>
              </p:nvSpPr>
              <p:spPr>
                <a:xfrm>
                  <a:off x="1450285" y="175260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sp>
              <p:nvSpPr>
                <p:cNvPr id="171" name="TextBox 170"/>
                <p:cNvSpPr txBox="1"/>
                <p:nvPr/>
              </p:nvSpPr>
              <p:spPr>
                <a:xfrm>
                  <a:off x="2785760" y="1752600"/>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14347" name="TextBox 14346"/>
                <p:cNvSpPr txBox="1"/>
                <p:nvPr/>
              </p:nvSpPr>
              <p:spPr>
                <a:xfrm>
                  <a:off x="5515081" y="2971800"/>
                  <a:ext cx="466794" cy="369332"/>
                </a:xfrm>
                <a:prstGeom prst="rect">
                  <a:avLst/>
                </a:prstGeom>
                <a:noFill/>
              </p:spPr>
              <p:txBody>
                <a:bodyPr wrap="none" rtlCol="0">
                  <a:spAutoFit/>
                </a:bodyPr>
                <a:lstStyle/>
                <a:p>
                  <a:r>
                    <a:rPr lang="en-US" sz="1800" dirty="0"/>
                    <a:t>2A</a:t>
                  </a:r>
                </a:p>
              </p:txBody>
            </p:sp>
            <p:sp>
              <p:nvSpPr>
                <p:cNvPr id="14348" name="TextBox 14347"/>
                <p:cNvSpPr txBox="1"/>
                <p:nvPr/>
              </p:nvSpPr>
              <p:spPr>
                <a:xfrm>
                  <a:off x="14565" y="2925419"/>
                  <a:ext cx="582211" cy="369332"/>
                </a:xfrm>
                <a:prstGeom prst="rect">
                  <a:avLst/>
                </a:prstGeom>
                <a:noFill/>
              </p:spPr>
              <p:txBody>
                <a:bodyPr wrap="none" rtlCol="0">
                  <a:spAutoFit/>
                </a:bodyPr>
                <a:lstStyle/>
                <a:p>
                  <a:r>
                    <a:rPr lang="en-US" sz="1800" dirty="0"/>
                    <a:t>10V</a:t>
                  </a:r>
                </a:p>
              </p:txBody>
            </p:sp>
          </p:grpSp>
          <p:grpSp>
            <p:nvGrpSpPr>
              <p:cNvPr id="4" name="Group 3"/>
              <p:cNvGrpSpPr/>
              <p:nvPr/>
            </p:nvGrpSpPr>
            <p:grpSpPr>
              <a:xfrm>
                <a:off x="2819400" y="1904730"/>
                <a:ext cx="3520372" cy="1905270"/>
                <a:chOff x="2819400" y="1904730"/>
                <a:chExt cx="3520372" cy="1905270"/>
              </a:xfrm>
            </p:grpSpPr>
            <p:sp>
              <p:nvSpPr>
                <p:cNvPr id="14350" name="Oval 14349"/>
                <p:cNvSpPr/>
                <p:nvPr/>
              </p:nvSpPr>
              <p:spPr>
                <a:xfrm>
                  <a:off x="3810000" y="19047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6" name="Oval 175"/>
                <p:cNvSpPr/>
                <p:nvPr/>
              </p:nvSpPr>
              <p:spPr>
                <a:xfrm>
                  <a:off x="5486400" y="190500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7" name="Oval 176"/>
                <p:cNvSpPr/>
                <p:nvPr/>
              </p:nvSpPr>
              <p:spPr>
                <a:xfrm>
                  <a:off x="4610100" y="35811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grpSp>
              <p:nvGrpSpPr>
                <p:cNvPr id="9" name="Group 8"/>
                <p:cNvGrpSpPr/>
                <p:nvPr/>
              </p:nvGrpSpPr>
              <p:grpSpPr>
                <a:xfrm>
                  <a:off x="2819400" y="2221468"/>
                  <a:ext cx="603188" cy="369332"/>
                  <a:chOff x="2362200" y="1764268"/>
                  <a:chExt cx="603188" cy="369332"/>
                </a:xfrm>
              </p:grpSpPr>
              <p:cxnSp>
                <p:nvCxnSpPr>
                  <p:cNvPr id="5" name="Straight Arrow Connector 4"/>
                  <p:cNvCxnSpPr/>
                  <p:nvPr/>
                </p:nvCxnSpPr>
                <p:spPr>
                  <a:xfrm flipH="1">
                    <a:off x="2362200" y="1801457"/>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546364" y="1764268"/>
                        <a:ext cx="4190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m:t>
                                  </m:r>
                                </m:sub>
                              </m:sSub>
                            </m:oMath>
                          </m:oMathPara>
                        </a14:m>
                        <a:endParaRPr lang="en-US" sz="1800" dirty="0"/>
                      </a:p>
                    </p:txBody>
                  </p:sp>
                </mc:Choice>
                <mc:Fallback xmlns="">
                  <p:sp>
                    <p:nvSpPr>
                      <p:cNvPr id="6" name="TextBox 5"/>
                      <p:cNvSpPr txBox="1">
                        <a:spLocks noRot="1" noChangeAspect="1" noMove="1" noResize="1" noEditPoints="1" noAdjustHandles="1" noChangeArrowheads="1" noChangeShapeType="1" noTextEdit="1"/>
                      </p:cNvSpPr>
                      <p:nvPr/>
                    </p:nvSpPr>
                    <p:spPr>
                      <a:xfrm>
                        <a:off x="2546364" y="1764268"/>
                        <a:ext cx="419024" cy="369332"/>
                      </a:xfrm>
                      <a:prstGeom prst="rect">
                        <a:avLst/>
                      </a:prstGeom>
                      <a:blipFill>
                        <a:blip r:embed="rId9"/>
                        <a:stretch>
                          <a:fillRect/>
                        </a:stretch>
                      </a:blipFill>
                    </p:spPr>
                    <p:txBody>
                      <a:bodyPr/>
                      <a:lstStyle/>
                      <a:p>
                        <a:r>
                          <a:rPr lang="en-US">
                            <a:noFill/>
                          </a:rPr>
                          <a:t> </a:t>
                        </a:r>
                      </a:p>
                    </p:txBody>
                  </p:sp>
                </mc:Fallback>
              </mc:AlternateContent>
            </p:grpSp>
            <p:grpSp>
              <p:nvGrpSpPr>
                <p:cNvPr id="74" name="Group 73"/>
                <p:cNvGrpSpPr/>
                <p:nvPr/>
              </p:nvGrpSpPr>
              <p:grpSpPr>
                <a:xfrm>
                  <a:off x="4419600" y="2209800"/>
                  <a:ext cx="608511" cy="369332"/>
                  <a:chOff x="2362200" y="1764268"/>
                  <a:chExt cx="608511" cy="369332"/>
                </a:xfrm>
              </p:grpSpPr>
              <p:cxnSp>
                <p:nvCxnSpPr>
                  <p:cNvPr id="75" name="Straight Arrow Connector 74"/>
                  <p:cNvCxnSpPr/>
                  <p:nvPr/>
                </p:nvCxnSpPr>
                <p:spPr>
                  <a:xfrm flipH="1">
                    <a:off x="2362200" y="1801457"/>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TextBox 75"/>
                      <p:cNvSpPr txBox="1"/>
                      <p:nvPr/>
                    </p:nvSpPr>
                    <p:spPr>
                      <a:xfrm>
                        <a:off x="2546364" y="17642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2</m:t>
                                  </m:r>
                                </m:sub>
                              </m:sSub>
                            </m:oMath>
                          </m:oMathPara>
                        </a14:m>
                        <a:endParaRPr lang="en-US" sz="1800" dirty="0"/>
                      </a:p>
                    </p:txBody>
                  </p:sp>
                </mc:Choice>
                <mc:Fallback xmlns="">
                  <p:sp>
                    <p:nvSpPr>
                      <p:cNvPr id="76" name="TextBox 75"/>
                      <p:cNvSpPr txBox="1">
                        <a:spLocks noRot="1" noChangeAspect="1" noMove="1" noResize="1" noEditPoints="1" noAdjustHandles="1" noChangeArrowheads="1" noChangeShapeType="1" noTextEdit="1"/>
                      </p:cNvSpPr>
                      <p:nvPr/>
                    </p:nvSpPr>
                    <p:spPr>
                      <a:xfrm>
                        <a:off x="2546364" y="1764268"/>
                        <a:ext cx="424347" cy="369332"/>
                      </a:xfrm>
                      <a:prstGeom prst="rect">
                        <a:avLst/>
                      </a:prstGeom>
                      <a:blipFill>
                        <a:blip r:embed="rId10"/>
                        <a:stretch>
                          <a:fillRect/>
                        </a:stretch>
                      </a:blipFill>
                    </p:spPr>
                    <p:txBody>
                      <a:bodyPr/>
                      <a:lstStyle/>
                      <a:p>
                        <a:r>
                          <a:rPr lang="en-US">
                            <a:noFill/>
                          </a:rPr>
                          <a:t> </a:t>
                        </a:r>
                      </a:p>
                    </p:txBody>
                  </p:sp>
                </mc:Fallback>
              </mc:AlternateContent>
            </p:grpSp>
            <p:grpSp>
              <p:nvGrpSpPr>
                <p:cNvPr id="10" name="Group 9"/>
                <p:cNvGrpSpPr/>
                <p:nvPr/>
              </p:nvGrpSpPr>
              <p:grpSpPr>
                <a:xfrm>
                  <a:off x="4070364" y="2590800"/>
                  <a:ext cx="424347" cy="533400"/>
                  <a:chOff x="3155964" y="4343400"/>
                  <a:chExt cx="424347" cy="533400"/>
                </a:xfrm>
              </p:grpSpPr>
              <p:cxnSp>
                <p:nvCxnSpPr>
                  <p:cNvPr id="78" name="Straight Arrow Connector 77"/>
                  <p:cNvCxnSpPr/>
                  <p:nvPr/>
                </p:nvCxnSpPr>
                <p:spPr>
                  <a:xfrm rot="16200000" flipH="1">
                    <a:off x="2933700" y="4610100"/>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9" name="TextBox 78"/>
                      <p:cNvSpPr txBox="1"/>
                      <p:nvPr/>
                    </p:nvSpPr>
                    <p:spPr>
                      <a:xfrm>
                        <a:off x="3155964" y="43550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5</m:t>
                                  </m:r>
                                </m:sub>
                              </m:sSub>
                            </m:oMath>
                          </m:oMathPara>
                        </a14:m>
                        <a:endParaRPr lang="en-US" sz="1800" dirty="0"/>
                      </a:p>
                    </p:txBody>
                  </p:sp>
                </mc:Choice>
                <mc:Fallback xmlns="">
                  <p:sp>
                    <p:nvSpPr>
                      <p:cNvPr id="79" name="TextBox 78"/>
                      <p:cNvSpPr txBox="1">
                        <a:spLocks noRot="1" noChangeAspect="1" noMove="1" noResize="1" noEditPoints="1" noAdjustHandles="1" noChangeArrowheads="1" noChangeShapeType="1" noTextEdit="1"/>
                      </p:cNvSpPr>
                      <p:nvPr/>
                    </p:nvSpPr>
                    <p:spPr>
                      <a:xfrm>
                        <a:off x="3155964" y="4355068"/>
                        <a:ext cx="424347" cy="369332"/>
                      </a:xfrm>
                      <a:prstGeom prst="rect">
                        <a:avLst/>
                      </a:prstGeom>
                      <a:blipFill>
                        <a:blip r:embed="rId11"/>
                        <a:stretch>
                          <a:fillRect b="-1639"/>
                        </a:stretch>
                      </a:blipFill>
                    </p:spPr>
                    <p:txBody>
                      <a:bodyPr/>
                      <a:lstStyle/>
                      <a:p>
                        <a:r>
                          <a:rPr lang="en-US">
                            <a:noFill/>
                          </a:rPr>
                          <a:t> </a:t>
                        </a:r>
                      </a:p>
                    </p:txBody>
                  </p:sp>
                </mc:Fallback>
              </mc:AlternateContent>
            </p:grpSp>
            <p:grpSp>
              <p:nvGrpSpPr>
                <p:cNvPr id="81" name="Group 80"/>
                <p:cNvGrpSpPr/>
                <p:nvPr/>
              </p:nvGrpSpPr>
              <p:grpSpPr>
                <a:xfrm>
                  <a:off x="5822964" y="2590800"/>
                  <a:ext cx="516808" cy="533400"/>
                  <a:chOff x="3155964" y="4343400"/>
                  <a:chExt cx="516808" cy="533400"/>
                </a:xfrm>
              </p:grpSpPr>
              <p:cxnSp>
                <p:nvCxnSpPr>
                  <p:cNvPr id="82" name="Straight Arrow Connector 81"/>
                  <p:cNvCxnSpPr/>
                  <p:nvPr/>
                </p:nvCxnSpPr>
                <p:spPr>
                  <a:xfrm rot="16200000" flipH="1">
                    <a:off x="2933700" y="4610100"/>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3" name="TextBox 82"/>
                      <p:cNvSpPr txBox="1"/>
                      <p:nvPr/>
                    </p:nvSpPr>
                    <p:spPr>
                      <a:xfrm>
                        <a:off x="3155964" y="4355068"/>
                        <a:ext cx="51680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10</m:t>
                                  </m:r>
                                </m:sub>
                              </m:sSub>
                            </m:oMath>
                          </m:oMathPara>
                        </a14:m>
                        <a:endParaRPr lang="en-US" sz="1800" dirty="0"/>
                      </a:p>
                    </p:txBody>
                  </p:sp>
                </mc:Choice>
                <mc:Fallback xmlns="">
                  <p:sp>
                    <p:nvSpPr>
                      <p:cNvPr id="83" name="TextBox 82"/>
                      <p:cNvSpPr txBox="1">
                        <a:spLocks noRot="1" noChangeAspect="1" noMove="1" noResize="1" noEditPoints="1" noAdjustHandles="1" noChangeArrowheads="1" noChangeShapeType="1" noTextEdit="1"/>
                      </p:cNvSpPr>
                      <p:nvPr/>
                    </p:nvSpPr>
                    <p:spPr>
                      <a:xfrm>
                        <a:off x="3155964" y="4355068"/>
                        <a:ext cx="516808" cy="369332"/>
                      </a:xfrm>
                      <a:prstGeom prst="rect">
                        <a:avLst/>
                      </a:prstGeom>
                      <a:blipFill>
                        <a:blip r:embed="rId12"/>
                        <a:stretch>
                          <a:fillRect/>
                        </a:stretch>
                      </a:blipFill>
                    </p:spPr>
                    <p:txBody>
                      <a:bodyPr/>
                      <a:lstStyle/>
                      <a:p>
                        <a:r>
                          <a:rPr lang="en-US">
                            <a:noFill/>
                          </a:rPr>
                          <a:t> </a:t>
                        </a:r>
                      </a:p>
                    </p:txBody>
                  </p:sp>
                </mc:Fallback>
              </mc:AlternateContent>
            </p:grpSp>
          </p:grpSp>
        </p:grpSp>
      </p:grpSp>
      <p:sp>
        <p:nvSpPr>
          <p:cNvPr id="94" name="Down Arrow 93"/>
          <p:cNvSpPr/>
          <p:nvPr/>
        </p:nvSpPr>
        <p:spPr>
          <a:xfrm>
            <a:off x="5167882" y="3466966"/>
            <a:ext cx="384727" cy="381000"/>
          </a:xfrm>
          <a:prstGeom prst="downArrow">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95" name="TextBox 94"/>
              <p:cNvSpPr txBox="1"/>
              <p:nvPr/>
            </p:nvSpPr>
            <p:spPr>
              <a:xfrm>
                <a:off x="8696614" y="1384247"/>
                <a:ext cx="1620444" cy="23951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panose="02040503050406030204" pitchFamily="18" charset="0"/>
                            </a:rPr>
                            <m:t>𝐼</m:t>
                          </m:r>
                        </m:e>
                        <m:sub>
                          <m:r>
                            <a:rPr lang="en-US" sz="2000" i="1">
                              <a:solidFill>
                                <a:srgbClr val="F61818"/>
                              </a:solidFill>
                              <a:latin typeface="Cambria Math" panose="02040503050406030204" pitchFamily="18" charset="0"/>
                            </a:rPr>
                            <m:t>1</m:t>
                          </m:r>
                        </m:sub>
                      </m:sSub>
                      <m:r>
                        <a:rPr lang="en-US" sz="2000" i="1">
                          <a:latin typeface="Cambria Math" panose="02040503050406030204" pitchFamily="18" charset="0"/>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panose="02040503050406030204" pitchFamily="18" charset="0"/>
                                </a:rPr>
                                <m:t>𝑉</m:t>
                              </m:r>
                            </m:e>
                            <m:sub>
                              <m:r>
                                <a:rPr lang="en-US" sz="2000" i="1">
                                  <a:solidFill>
                                    <a:srgbClr val="7030A0"/>
                                  </a:solidFill>
                                  <a:latin typeface="Cambria Math" panose="02040503050406030204" pitchFamily="18" charset="0"/>
                                </a:rPr>
                                <m:t>1</m:t>
                              </m:r>
                            </m:sub>
                          </m:sSub>
                          <m:r>
                            <a:rPr lang="en-US" sz="2000" i="1">
                              <a:latin typeface="Cambria Math" panose="02040503050406030204" pitchFamily="18" charset="0"/>
                            </a:rPr>
                            <m:t>−10</m:t>
                          </m:r>
                        </m:num>
                        <m:den>
                          <m:r>
                            <a:rPr lang="en-US" sz="2000" i="1">
                              <a:latin typeface="Cambria Math" panose="02040503050406030204" pitchFamily="18" charset="0"/>
                            </a:rPr>
                            <m:t>1</m:t>
                          </m:r>
                        </m:den>
                      </m:f>
                    </m:oMath>
                  </m:oMathPara>
                </a14:m>
                <a:endParaRPr lang="en-US" sz="2000" dirty="0">
                  <a:latin typeface="+mj-lt"/>
                </a:endParaRPr>
              </a:p>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panose="02040503050406030204" pitchFamily="18" charset="0"/>
                            </a:rPr>
                            <m:t>𝐼</m:t>
                          </m:r>
                        </m:e>
                        <m:sub>
                          <m:r>
                            <a:rPr lang="en-US" sz="2000" i="1">
                              <a:solidFill>
                                <a:srgbClr val="F61818"/>
                              </a:solidFill>
                              <a:latin typeface="Cambria Math" panose="02040503050406030204" pitchFamily="18" charset="0"/>
                            </a:rPr>
                            <m:t>2</m:t>
                          </m:r>
                        </m:sub>
                      </m:sSub>
                      <m:r>
                        <a:rPr lang="en-US" sz="2000" i="1">
                          <a:latin typeface="Cambria Math" panose="02040503050406030204" pitchFamily="18" charset="0"/>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panose="02040503050406030204" pitchFamily="18" charset="0"/>
                                </a:rPr>
                                <m:t>𝑉</m:t>
                              </m:r>
                            </m:e>
                            <m:sub>
                              <m:r>
                                <a:rPr lang="en-US" sz="2000" i="1">
                                  <a:solidFill>
                                    <a:srgbClr val="7030A0"/>
                                  </a:solidFill>
                                  <a:latin typeface="Cambria Math" panose="02040503050406030204" pitchFamily="18" charset="0"/>
                                </a:rPr>
                                <m:t>2</m:t>
                              </m:r>
                            </m:sub>
                          </m:sSub>
                          <m:r>
                            <a:rPr lang="en-US" sz="2000" i="1">
                              <a:latin typeface="Cambria Math" panose="02040503050406030204" pitchFamily="18" charset="0"/>
                            </a:rPr>
                            <m:t>−</m:t>
                          </m:r>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panose="02040503050406030204" pitchFamily="18" charset="0"/>
                                </a:rPr>
                                <m:t>𝑉</m:t>
                              </m:r>
                            </m:e>
                            <m:sub>
                              <m:r>
                                <a:rPr lang="en-US" sz="2000" i="1">
                                  <a:solidFill>
                                    <a:srgbClr val="7030A0"/>
                                  </a:solidFill>
                                  <a:latin typeface="Cambria Math" panose="02040503050406030204" pitchFamily="18" charset="0"/>
                                </a:rPr>
                                <m:t>1</m:t>
                              </m:r>
                            </m:sub>
                          </m:sSub>
                        </m:num>
                        <m:den>
                          <m:r>
                            <a:rPr lang="en-US" sz="2000" i="1">
                              <a:latin typeface="Cambria Math" panose="02040503050406030204" pitchFamily="18" charset="0"/>
                            </a:rPr>
                            <m:t>2</m:t>
                          </m:r>
                        </m:den>
                      </m:f>
                    </m:oMath>
                  </m:oMathPara>
                </a14:m>
                <a:endParaRPr lang="en-US" sz="2000" dirty="0">
                  <a:latin typeface="+mj-lt"/>
                </a:endParaRPr>
              </a:p>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panose="02040503050406030204" pitchFamily="18" charset="0"/>
                            </a:rPr>
                            <m:t>𝐼</m:t>
                          </m:r>
                        </m:e>
                        <m:sub>
                          <m:r>
                            <a:rPr lang="en-US" sz="2000" i="1">
                              <a:solidFill>
                                <a:srgbClr val="F61818"/>
                              </a:solidFill>
                              <a:latin typeface="Cambria Math" panose="02040503050406030204" pitchFamily="18" charset="0"/>
                            </a:rPr>
                            <m:t>5</m:t>
                          </m:r>
                        </m:sub>
                      </m:sSub>
                      <m:r>
                        <a:rPr lang="en-US" sz="2000" i="1">
                          <a:latin typeface="Cambria Math" panose="02040503050406030204" pitchFamily="18" charset="0"/>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panose="02040503050406030204" pitchFamily="18" charset="0"/>
                                </a:rPr>
                                <m:t>𝑉</m:t>
                              </m:r>
                            </m:e>
                            <m:sub>
                              <m:r>
                                <a:rPr lang="en-US" sz="2000" i="1">
                                  <a:solidFill>
                                    <a:srgbClr val="7030A0"/>
                                  </a:solidFill>
                                  <a:latin typeface="Cambria Math" panose="02040503050406030204" pitchFamily="18" charset="0"/>
                                </a:rPr>
                                <m:t>1</m:t>
                              </m:r>
                            </m:sub>
                          </m:sSub>
                        </m:num>
                        <m:den>
                          <m:r>
                            <a:rPr lang="en-US" sz="2000" i="1">
                              <a:latin typeface="Cambria Math" panose="02040503050406030204" pitchFamily="18" charset="0"/>
                            </a:rPr>
                            <m:t>5</m:t>
                          </m:r>
                        </m:den>
                      </m:f>
                    </m:oMath>
                  </m:oMathPara>
                </a14:m>
                <a:endParaRPr lang="en-US" sz="2000" dirty="0">
                  <a:latin typeface="+mj-lt"/>
                </a:endParaRPr>
              </a:p>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panose="02040503050406030204" pitchFamily="18" charset="0"/>
                            </a:rPr>
                            <m:t>𝐼</m:t>
                          </m:r>
                        </m:e>
                        <m:sub>
                          <m:r>
                            <a:rPr lang="en-US" sz="2000" i="1">
                              <a:solidFill>
                                <a:srgbClr val="F61818"/>
                              </a:solidFill>
                              <a:latin typeface="Cambria Math" panose="02040503050406030204" pitchFamily="18" charset="0"/>
                            </a:rPr>
                            <m:t>10</m:t>
                          </m:r>
                        </m:sub>
                      </m:sSub>
                      <m:r>
                        <a:rPr lang="en-US" sz="2000" i="1">
                          <a:latin typeface="Cambria Math" panose="02040503050406030204" pitchFamily="18" charset="0"/>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panose="02040503050406030204" pitchFamily="18" charset="0"/>
                                </a:rPr>
                                <m:t>𝑉</m:t>
                              </m:r>
                            </m:e>
                            <m:sub>
                              <m:r>
                                <a:rPr lang="en-US" sz="2000" i="1">
                                  <a:solidFill>
                                    <a:srgbClr val="7030A0"/>
                                  </a:solidFill>
                                  <a:latin typeface="Cambria Math" panose="02040503050406030204" pitchFamily="18" charset="0"/>
                                </a:rPr>
                                <m:t>2</m:t>
                              </m:r>
                            </m:sub>
                          </m:sSub>
                        </m:num>
                        <m:den>
                          <m:r>
                            <a:rPr lang="en-US" sz="2000" i="1">
                              <a:latin typeface="Cambria Math" panose="02040503050406030204" pitchFamily="18" charset="0"/>
                            </a:rPr>
                            <m:t>10</m:t>
                          </m:r>
                        </m:den>
                      </m:f>
                    </m:oMath>
                  </m:oMathPara>
                </a14:m>
                <a:endParaRPr lang="en-US" sz="2000" dirty="0">
                  <a:latin typeface="+mj-lt"/>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8696614" y="1384247"/>
                <a:ext cx="1620444" cy="2395143"/>
              </a:xfrm>
              <a:prstGeom prst="rect">
                <a:avLst/>
              </a:prstGeom>
              <a:blipFill>
                <a:blip r:embed="rId1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977543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Example of Node-Voltage Method, Step 6</a:t>
            </a:r>
          </a:p>
        </p:txBody>
      </p:sp>
      <p:sp>
        <p:nvSpPr>
          <p:cNvPr id="2" name="TextBox 1"/>
          <p:cNvSpPr txBox="1"/>
          <p:nvPr/>
        </p:nvSpPr>
        <p:spPr>
          <a:xfrm>
            <a:off x="2057400" y="5562600"/>
            <a:ext cx="8077200" cy="461665"/>
          </a:xfrm>
          <a:prstGeom prst="rect">
            <a:avLst/>
          </a:prstGeom>
          <a:noFill/>
        </p:spPr>
        <p:txBody>
          <a:bodyPr wrap="square" rtlCol="0">
            <a:spAutoFit/>
          </a:bodyPr>
          <a:lstStyle/>
          <a:p>
            <a:r>
              <a:rPr lang="en-US" sz="2400" b="1" dirty="0">
                <a:solidFill>
                  <a:schemeClr val="tx2"/>
                </a:solidFill>
                <a:latin typeface="+mj-lt"/>
              </a:rPr>
              <a:t>Step 6 </a:t>
            </a:r>
            <a:r>
              <a:rPr lang="en-US" sz="2400" dirty="0">
                <a:latin typeface="+mj-lt"/>
              </a:rPr>
              <a:t>– Solve equations for unknown voltages.</a:t>
            </a:r>
          </a:p>
        </p:txBody>
      </p:sp>
      <p:grpSp>
        <p:nvGrpSpPr>
          <p:cNvPr id="14336" name="Group 14335"/>
          <p:cNvGrpSpPr/>
          <p:nvPr/>
        </p:nvGrpSpPr>
        <p:grpSpPr>
          <a:xfrm>
            <a:off x="2209800" y="3884865"/>
            <a:ext cx="2495235" cy="1372936"/>
            <a:chOff x="990600" y="3884864"/>
            <a:chExt cx="2495235" cy="1372936"/>
          </a:xfrm>
        </p:grpSpPr>
        <mc:AlternateContent xmlns:mc="http://schemas.openxmlformats.org/markup-compatibility/2006" xmlns:a14="http://schemas.microsoft.com/office/drawing/2010/main">
          <mc:Choice Requires="a14">
            <p:sp>
              <p:nvSpPr>
                <p:cNvPr id="19" name="TextBox 18"/>
                <p:cNvSpPr txBox="1"/>
                <p:nvPr/>
              </p:nvSpPr>
              <p:spPr>
                <a:xfrm>
                  <a:off x="990600" y="3884864"/>
                  <a:ext cx="2495235" cy="6109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1</m:t>
                            </m:r>
                          </m:sub>
                        </m:sSub>
                        <m:r>
                          <a:rPr lang="en-US" sz="1800" i="1">
                            <a:latin typeface="Cambria Math"/>
                          </a:rPr>
                          <m:t>−10+</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1</m:t>
                                </m:r>
                              </m:sub>
                            </m:sSub>
                          </m:num>
                          <m:den>
                            <m:r>
                              <a:rPr lang="en-US" sz="1800" i="1">
                                <a:latin typeface="Cambria Math"/>
                              </a:rPr>
                              <m:t>5</m:t>
                            </m:r>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2</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1</m:t>
                                </m:r>
                              </m:sub>
                            </m:sSub>
                          </m:num>
                          <m:den>
                            <m:r>
                              <a:rPr lang="en-US" sz="1800" i="1">
                                <a:latin typeface="Cambria Math"/>
                              </a:rPr>
                              <m:t>2</m:t>
                            </m:r>
                          </m:den>
                        </m:f>
                      </m:oMath>
                    </m:oMathPara>
                  </a14:m>
                  <a:endParaRPr lang="en-US" sz="1800" dirty="0"/>
                </a:p>
              </p:txBody>
            </p:sp>
          </mc:Choice>
          <mc:Fallback xmlns="">
            <p:sp>
              <p:nvSpPr>
                <p:cNvPr id="19" name="TextBox 18"/>
                <p:cNvSpPr txBox="1">
                  <a:spLocks noRot="1" noChangeAspect="1" noMove="1" noResize="1" noEditPoints="1" noAdjustHandles="1" noChangeArrowheads="1" noChangeShapeType="1" noTextEdit="1"/>
                </p:cNvSpPr>
                <p:nvPr/>
              </p:nvSpPr>
              <p:spPr>
                <a:xfrm>
                  <a:off x="990600" y="3884864"/>
                  <a:ext cx="2495235" cy="61093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1279974" y="4646927"/>
                  <a:ext cx="1916487" cy="6108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2</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1</m:t>
                                </m:r>
                              </m:sub>
                            </m:sSub>
                          </m:num>
                          <m:den>
                            <m:r>
                              <a:rPr lang="en-US" sz="1800" i="1">
                                <a:latin typeface="Cambria Math"/>
                              </a:rPr>
                              <m:t>2</m:t>
                            </m:r>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2</m:t>
                                </m:r>
                              </m:sub>
                            </m:sSub>
                          </m:num>
                          <m:den>
                            <m:r>
                              <a:rPr lang="en-US" sz="1800" i="1">
                                <a:latin typeface="Cambria Math"/>
                              </a:rPr>
                              <m:t>10</m:t>
                            </m:r>
                          </m:den>
                        </m:f>
                        <m:r>
                          <a:rPr lang="en-US" sz="1800" i="1">
                            <a:latin typeface="Cambria Math"/>
                          </a:rPr>
                          <m:t>=2</m:t>
                        </m:r>
                      </m:oMath>
                    </m:oMathPara>
                  </a14:m>
                  <a:endParaRPr lang="en-US" sz="1800" dirty="0"/>
                </a:p>
              </p:txBody>
            </p:sp>
          </mc:Choice>
          <mc:Fallback xmlns="">
            <p:sp>
              <p:nvSpPr>
                <p:cNvPr id="20" name="TextBox 19"/>
                <p:cNvSpPr txBox="1">
                  <a:spLocks noRot="1" noChangeAspect="1" noMove="1" noResize="1" noEditPoints="1" noAdjustHandles="1" noChangeArrowheads="1" noChangeShapeType="1" noTextEdit="1"/>
                </p:cNvSpPr>
                <p:nvPr/>
              </p:nvSpPr>
              <p:spPr>
                <a:xfrm>
                  <a:off x="1279974" y="4646927"/>
                  <a:ext cx="1916487" cy="610873"/>
                </a:xfrm>
                <a:prstGeom prst="rect">
                  <a:avLst/>
                </a:prstGeom>
                <a:blipFill>
                  <a:blip r:embed="rId4"/>
                  <a:stretch>
                    <a:fillRect/>
                  </a:stretch>
                </a:blipFill>
              </p:spPr>
              <p:txBody>
                <a:bodyPr/>
                <a:lstStyle/>
                <a:p>
                  <a:r>
                    <a:rPr lang="en-US">
                      <a:noFill/>
                    </a:rPr>
                    <a:t> </a:t>
                  </a:r>
                </a:p>
              </p:txBody>
            </p:sp>
          </mc:Fallback>
        </mc:AlternateContent>
      </p:grpSp>
      <p:grpSp>
        <p:nvGrpSpPr>
          <p:cNvPr id="16" name="Group 15"/>
          <p:cNvGrpSpPr/>
          <p:nvPr/>
        </p:nvGrpSpPr>
        <p:grpSpPr>
          <a:xfrm>
            <a:off x="5334000" y="4202668"/>
            <a:ext cx="2170735" cy="902732"/>
            <a:chOff x="4038600" y="4202668"/>
            <a:chExt cx="2170735" cy="902732"/>
          </a:xfrm>
        </p:grpSpPr>
        <mc:AlternateContent xmlns:mc="http://schemas.openxmlformats.org/markup-compatibility/2006" xmlns:a14="http://schemas.microsoft.com/office/drawing/2010/main">
          <mc:Choice Requires="a14">
            <p:sp>
              <p:nvSpPr>
                <p:cNvPr id="15" name="TextBox 14"/>
                <p:cNvSpPr txBox="1"/>
                <p:nvPr/>
              </p:nvSpPr>
              <p:spPr>
                <a:xfrm>
                  <a:off x="4038600" y="4202668"/>
                  <a:ext cx="202549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17</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1</m:t>
                            </m:r>
                          </m:sub>
                        </m:sSub>
                        <m:r>
                          <a:rPr lang="en-US" sz="1800" i="1">
                            <a:latin typeface="Cambria Math"/>
                          </a:rPr>
                          <m:t>−5</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2</m:t>
                            </m:r>
                          </m:sub>
                        </m:sSub>
                        <m:r>
                          <a:rPr lang="en-US" sz="1800" i="1">
                            <a:latin typeface="Cambria Math"/>
                          </a:rPr>
                          <m:t>=100</m:t>
                        </m:r>
                      </m:oMath>
                    </m:oMathPara>
                  </a14:m>
                  <a:endParaRPr lang="en-US" sz="1800" dirty="0"/>
                </a:p>
              </p:txBody>
            </p:sp>
          </mc:Choice>
          <mc:Fallback xmlns="">
            <p:sp>
              <p:nvSpPr>
                <p:cNvPr id="15" name="TextBox 14"/>
                <p:cNvSpPr txBox="1">
                  <a:spLocks noRot="1" noChangeAspect="1" noMove="1" noResize="1" noEditPoints="1" noAdjustHandles="1" noChangeArrowheads="1" noChangeShapeType="1" noTextEdit="1"/>
                </p:cNvSpPr>
                <p:nvPr/>
              </p:nvSpPr>
              <p:spPr>
                <a:xfrm>
                  <a:off x="4038600" y="4202668"/>
                  <a:ext cx="2025490" cy="36933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4267200" y="4736068"/>
                  <a:ext cx="19421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−5</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1</m:t>
                            </m:r>
                          </m:sub>
                        </m:sSub>
                        <m:r>
                          <a:rPr lang="en-US" sz="1800" i="1">
                            <a:latin typeface="Cambria Math"/>
                          </a:rPr>
                          <m:t>+6</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2</m:t>
                            </m:r>
                          </m:sub>
                        </m:sSub>
                        <m:r>
                          <a:rPr lang="en-US" sz="1800" i="1">
                            <a:latin typeface="Cambria Math"/>
                          </a:rPr>
                          <m:t>=20</m:t>
                        </m:r>
                      </m:oMath>
                    </m:oMathPara>
                  </a14:m>
                  <a:endParaRPr lang="en-US" sz="1800" dirty="0"/>
                </a:p>
              </p:txBody>
            </p:sp>
          </mc:Choice>
          <mc:Fallback xmlns="">
            <p:sp>
              <p:nvSpPr>
                <p:cNvPr id="94" name="TextBox 93"/>
                <p:cNvSpPr txBox="1">
                  <a:spLocks noRot="1" noChangeAspect="1" noMove="1" noResize="1" noEditPoints="1" noAdjustHandles="1" noChangeArrowheads="1" noChangeShapeType="1" noTextEdit="1"/>
                </p:cNvSpPr>
                <p:nvPr/>
              </p:nvSpPr>
              <p:spPr>
                <a:xfrm>
                  <a:off x="4267200" y="4736068"/>
                  <a:ext cx="1942135" cy="369332"/>
                </a:xfrm>
                <a:prstGeom prst="rect">
                  <a:avLst/>
                </a:prstGeom>
                <a:blipFill>
                  <a:blip r:embed="rId6"/>
                  <a:stretch>
                    <a:fillRect/>
                  </a:stretch>
                </a:blipFill>
              </p:spPr>
              <p:txBody>
                <a:bodyPr/>
                <a:lstStyle/>
                <a:p>
                  <a:r>
                    <a:rPr lang="en-US">
                      <a:noFill/>
                    </a:rPr>
                    <a:t> </a:t>
                  </a:r>
                </a:p>
              </p:txBody>
            </p:sp>
          </mc:Fallback>
        </mc:AlternateContent>
      </p:grpSp>
      <p:grpSp>
        <p:nvGrpSpPr>
          <p:cNvPr id="31" name="Group 30"/>
          <p:cNvGrpSpPr/>
          <p:nvPr/>
        </p:nvGrpSpPr>
        <p:grpSpPr>
          <a:xfrm>
            <a:off x="8458201" y="4191000"/>
            <a:ext cx="1325748" cy="902732"/>
            <a:chOff x="6727748" y="4191000"/>
            <a:chExt cx="1325748" cy="902732"/>
          </a:xfrm>
        </p:grpSpPr>
        <mc:AlternateContent xmlns:mc="http://schemas.openxmlformats.org/markup-compatibility/2006" xmlns:a14="http://schemas.microsoft.com/office/drawing/2010/main">
          <mc:Choice Requires="a14">
            <p:sp>
              <p:nvSpPr>
                <p:cNvPr id="96" name="TextBox 95"/>
                <p:cNvSpPr txBox="1"/>
                <p:nvPr/>
              </p:nvSpPr>
              <p:spPr>
                <a:xfrm>
                  <a:off x="6794529" y="4191000"/>
                  <a:ext cx="1192186" cy="369332"/>
                </a:xfrm>
                <a:prstGeom prst="rect">
                  <a:avLst/>
                </a:prstGeom>
                <a:noFill/>
              </p:spPr>
              <p:txBody>
                <a:bodyPr wrap="none" rtlCol="0">
                  <a:spAutoFit/>
                </a:bodyPr>
                <a:lstStyle/>
                <a:p>
                  <a:pPr/>
                  <a14:m>
                    <m:oMathPara xmlns:m="http://schemas.openxmlformats.org/officeDocument/2006/math">
                      <m:oMathParaPr>
                        <m:jc m:val="center"/>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1</m:t>
                            </m:r>
                          </m:sub>
                        </m:sSub>
                        <m:r>
                          <a:rPr lang="en-US" sz="1800" i="1">
                            <a:latin typeface="Cambria Math"/>
                          </a:rPr>
                          <m:t>=9.09</m:t>
                        </m:r>
                      </m:oMath>
                    </m:oMathPara>
                  </a14:m>
                  <a:endParaRPr lang="en-US" sz="1800" dirty="0"/>
                </a:p>
              </p:txBody>
            </p:sp>
          </mc:Choice>
          <mc:Fallback xmlns="">
            <p:sp>
              <p:nvSpPr>
                <p:cNvPr id="96" name="TextBox 95"/>
                <p:cNvSpPr txBox="1">
                  <a:spLocks noRot="1" noChangeAspect="1" noMove="1" noResize="1" noEditPoints="1" noAdjustHandles="1" noChangeArrowheads="1" noChangeShapeType="1" noTextEdit="1"/>
                </p:cNvSpPr>
                <p:nvPr/>
              </p:nvSpPr>
              <p:spPr>
                <a:xfrm>
                  <a:off x="6794529" y="4191000"/>
                  <a:ext cx="1192186"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9" name="TextBox 98"/>
                <p:cNvSpPr txBox="1"/>
                <p:nvPr/>
              </p:nvSpPr>
              <p:spPr>
                <a:xfrm>
                  <a:off x="6727748" y="4724400"/>
                  <a:ext cx="132574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2</m:t>
                            </m:r>
                          </m:sub>
                        </m:sSub>
                        <m:r>
                          <a:rPr lang="en-US" sz="1800" i="1">
                            <a:latin typeface="Cambria Math"/>
                          </a:rPr>
                          <m:t>=10.91</m:t>
                        </m:r>
                      </m:oMath>
                    </m:oMathPara>
                  </a14:m>
                  <a:endParaRPr lang="en-US" sz="1800" dirty="0"/>
                </a:p>
              </p:txBody>
            </p:sp>
          </mc:Choice>
          <mc:Fallback xmlns="">
            <p:sp>
              <p:nvSpPr>
                <p:cNvPr id="99" name="TextBox 98"/>
                <p:cNvSpPr txBox="1">
                  <a:spLocks noRot="1" noChangeAspect="1" noMove="1" noResize="1" noEditPoints="1" noAdjustHandles="1" noChangeArrowheads="1" noChangeShapeType="1" noTextEdit="1"/>
                </p:cNvSpPr>
                <p:nvPr/>
              </p:nvSpPr>
              <p:spPr>
                <a:xfrm>
                  <a:off x="6727748" y="4724400"/>
                  <a:ext cx="1325748" cy="369332"/>
                </a:xfrm>
                <a:prstGeom prst="rect">
                  <a:avLst/>
                </a:prstGeom>
                <a:blipFill>
                  <a:blip r:embed="rId8"/>
                  <a:stretch>
                    <a:fillRect/>
                  </a:stretch>
                </a:blipFill>
              </p:spPr>
              <p:txBody>
                <a:bodyPr/>
                <a:lstStyle/>
                <a:p>
                  <a:r>
                    <a:rPr lang="en-US">
                      <a:noFill/>
                    </a:rPr>
                    <a:t> </a:t>
                  </a:r>
                </a:p>
              </p:txBody>
            </p:sp>
          </mc:Fallback>
        </mc:AlternateContent>
      </p:grpSp>
      <p:sp>
        <p:nvSpPr>
          <p:cNvPr id="14339" name="Right Arrow 14338"/>
          <p:cNvSpPr/>
          <p:nvPr/>
        </p:nvSpPr>
        <p:spPr>
          <a:xfrm>
            <a:off x="4711447" y="4495800"/>
            <a:ext cx="553658" cy="4132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0" name="Right Arrow 99"/>
          <p:cNvSpPr/>
          <p:nvPr/>
        </p:nvSpPr>
        <p:spPr>
          <a:xfrm>
            <a:off x="7675942" y="4495800"/>
            <a:ext cx="553658" cy="4132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8" name="Group 17"/>
          <p:cNvGrpSpPr/>
          <p:nvPr/>
        </p:nvGrpSpPr>
        <p:grpSpPr>
          <a:xfrm>
            <a:off x="2514601" y="1219200"/>
            <a:ext cx="5967310" cy="2635250"/>
            <a:chOff x="1588345" y="1219200"/>
            <a:chExt cx="5967310" cy="2635250"/>
          </a:xfrm>
        </p:grpSpPr>
        <p:grpSp>
          <p:nvGrpSpPr>
            <p:cNvPr id="17" name="Group 16"/>
            <p:cNvGrpSpPr/>
            <p:nvPr/>
          </p:nvGrpSpPr>
          <p:grpSpPr>
            <a:xfrm>
              <a:off x="1588345" y="1219200"/>
              <a:ext cx="5967310" cy="2362200"/>
              <a:chOff x="1588345" y="1447800"/>
              <a:chExt cx="5967310" cy="2362200"/>
            </a:xfrm>
          </p:grpSpPr>
          <mc:AlternateContent xmlns:mc="http://schemas.openxmlformats.org/markup-compatibility/2006" xmlns:a14="http://schemas.microsoft.com/office/drawing/2010/main">
            <mc:Choice Requires="a14">
              <p:sp>
                <p:nvSpPr>
                  <p:cNvPr id="3" name="TextBox 2"/>
                  <p:cNvSpPr txBox="1"/>
                  <p:nvPr/>
                </p:nvSpPr>
                <p:spPr>
                  <a:xfrm>
                    <a:off x="3657600" y="1447800"/>
                    <a:ext cx="4580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1</m:t>
                              </m:r>
                            </m:sub>
                          </m:sSub>
                        </m:oMath>
                      </m:oMathPara>
                    </a14:m>
                    <a:endParaRPr lang="en-US" sz="1800" dirty="0"/>
                  </a:p>
                </p:txBody>
              </p:sp>
            </mc:Choice>
            <mc:Fallback xmlns="">
              <p:sp>
                <p:nvSpPr>
                  <p:cNvPr id="3" name="TextBox 2"/>
                  <p:cNvSpPr txBox="1">
                    <a:spLocks noRot="1" noChangeAspect="1" noMove="1" noResize="1" noEditPoints="1" noAdjustHandles="1" noChangeArrowheads="1" noChangeShapeType="1" noTextEdit="1"/>
                  </p:cNvSpPr>
                  <p:nvPr/>
                </p:nvSpPr>
                <p:spPr>
                  <a:xfrm>
                    <a:off x="3657600" y="1447800"/>
                    <a:ext cx="458009" cy="369332"/>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5326778" y="1447800"/>
                    <a:ext cx="4633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2</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5326778" y="1447800"/>
                    <a:ext cx="463332" cy="369332"/>
                  </a:xfrm>
                  <a:prstGeom prst="rect">
                    <a:avLst/>
                  </a:prstGeom>
                  <a:blipFill>
                    <a:blip r:embed="rId10"/>
                    <a:stretch>
                      <a:fillRect/>
                    </a:stretch>
                  </a:blipFill>
                </p:spPr>
                <p:txBody>
                  <a:bodyPr/>
                  <a:lstStyle/>
                  <a:p>
                    <a:r>
                      <a:rPr lang="en-US">
                        <a:noFill/>
                      </a:rPr>
                      <a:t> </a:t>
                    </a:r>
                  </a:p>
                </p:txBody>
              </p:sp>
            </mc:Fallback>
          </mc:AlternateContent>
          <p:grpSp>
            <p:nvGrpSpPr>
              <p:cNvPr id="8" name="Group 7"/>
              <p:cNvGrpSpPr/>
              <p:nvPr/>
            </p:nvGrpSpPr>
            <p:grpSpPr>
              <a:xfrm>
                <a:off x="1588345" y="1476059"/>
                <a:ext cx="5967310" cy="2333941"/>
                <a:chOff x="1588345" y="1476059"/>
                <a:chExt cx="5967310" cy="2333941"/>
              </a:xfrm>
            </p:grpSpPr>
            <p:grpSp>
              <p:nvGrpSpPr>
                <p:cNvPr id="14349" name="Group 14348"/>
                <p:cNvGrpSpPr/>
                <p:nvPr/>
              </p:nvGrpSpPr>
              <p:grpSpPr>
                <a:xfrm>
                  <a:off x="1588345" y="1476059"/>
                  <a:ext cx="5967310" cy="2257741"/>
                  <a:chOff x="14565" y="1752600"/>
                  <a:chExt cx="5967310" cy="2257741"/>
                </a:xfrm>
              </p:grpSpPr>
              <p:cxnSp>
                <p:nvCxnSpPr>
                  <p:cNvPr id="7" name="Straight Connector 6"/>
                  <p:cNvCxnSpPr/>
                  <p:nvPr/>
                </p:nvCxnSpPr>
                <p:spPr>
                  <a:xfrm flipV="1">
                    <a:off x="5286481" y="2265159"/>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057881" y="2908348"/>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13" name="Straight Arrow Connector 12"/>
                  <p:cNvCxnSpPr/>
                  <p:nvPr/>
                </p:nvCxnSpPr>
                <p:spPr>
                  <a:xfrm flipV="1">
                    <a:off x="5280235" y="2997405"/>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52600" y="2939985"/>
                    <a:ext cx="478016"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14" name="Group 13"/>
                  <p:cNvGrpSpPr/>
                  <p:nvPr/>
                </p:nvGrpSpPr>
                <p:grpSpPr>
                  <a:xfrm>
                    <a:off x="2167325" y="2286000"/>
                    <a:ext cx="298003" cy="1724341"/>
                    <a:chOff x="4384898" y="2541687"/>
                    <a:chExt cx="298003" cy="1724341"/>
                  </a:xfrm>
                </p:grpSpPr>
                <p:cxnSp>
                  <p:nvCxnSpPr>
                    <p:cNvPr id="22" name="Straight Connector 21"/>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6" name="Group 54"/>
                  <p:cNvGrpSpPr>
                    <a:grpSpLocks/>
                  </p:cNvGrpSpPr>
                  <p:nvPr/>
                </p:nvGrpSpPr>
                <p:grpSpPr bwMode="auto">
                  <a:xfrm>
                    <a:off x="544594" y="2279650"/>
                    <a:ext cx="457200" cy="1701800"/>
                    <a:chOff x="2870970" y="2690727"/>
                    <a:chExt cx="457183" cy="1701799"/>
                  </a:xfrm>
                </p:grpSpPr>
                <p:cxnSp>
                  <p:nvCxnSpPr>
                    <p:cNvPr id="126" name="Straight Connector 125"/>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7" name="Group 98"/>
                    <p:cNvGrpSpPr>
                      <a:grpSpLocks/>
                    </p:cNvGrpSpPr>
                    <p:nvPr/>
                  </p:nvGrpSpPr>
                  <p:grpSpPr bwMode="auto">
                    <a:xfrm>
                      <a:off x="2870970" y="3301187"/>
                      <a:ext cx="457183" cy="480153"/>
                      <a:chOff x="991181" y="2834859"/>
                      <a:chExt cx="457183" cy="480153"/>
                    </a:xfrm>
                  </p:grpSpPr>
                  <p:sp>
                    <p:nvSpPr>
                      <p:cNvPr id="128" name="Oval 127"/>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29"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30"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50" name="Group 140"/>
                  <p:cNvGrpSpPr>
                    <a:grpSpLocks/>
                  </p:cNvGrpSpPr>
                  <p:nvPr/>
                </p:nvGrpSpPr>
                <p:grpSpPr bwMode="auto">
                  <a:xfrm rot="16200000">
                    <a:off x="1473330" y="1417447"/>
                    <a:ext cx="298003" cy="1724404"/>
                    <a:chOff x="4384898" y="2541687"/>
                    <a:chExt cx="298003" cy="1724341"/>
                  </a:xfrm>
                </p:grpSpPr>
                <p:cxnSp>
                  <p:nvCxnSpPr>
                    <p:cNvPr id="85" name="Straight Connector 84"/>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1" name="Group 140"/>
                  <p:cNvGrpSpPr>
                    <a:grpSpLocks/>
                  </p:cNvGrpSpPr>
                  <p:nvPr/>
                </p:nvGrpSpPr>
                <p:grpSpPr bwMode="auto">
                  <a:xfrm rot="16200000">
                    <a:off x="2951196" y="1420400"/>
                    <a:ext cx="298003" cy="1724404"/>
                    <a:chOff x="4384898" y="2541687"/>
                    <a:chExt cx="298003" cy="1724341"/>
                  </a:xfrm>
                </p:grpSpPr>
                <p:cxnSp>
                  <p:nvCxnSpPr>
                    <p:cNvPr id="132" name="Straight Connector 131"/>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3200400" y="2286000"/>
                    <a:ext cx="914400" cy="1724341"/>
                    <a:chOff x="4587352" y="2667000"/>
                    <a:chExt cx="914400" cy="1724341"/>
                  </a:xfrm>
                </p:grpSpPr>
                <p:sp>
                  <p:nvSpPr>
                    <p:cNvPr id="152" name="TextBox 151"/>
                    <p:cNvSpPr txBox="1"/>
                    <p:nvPr/>
                  </p:nvSpPr>
                  <p:spPr>
                    <a:xfrm>
                      <a:off x="4587352" y="3320985"/>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153" name="Group 152"/>
                    <p:cNvGrpSpPr/>
                    <p:nvPr/>
                  </p:nvGrpSpPr>
                  <p:grpSpPr>
                    <a:xfrm>
                      <a:off x="5203749" y="2667000"/>
                      <a:ext cx="298003" cy="1724341"/>
                      <a:chOff x="4384898" y="2541687"/>
                      <a:chExt cx="298003" cy="1724341"/>
                    </a:xfrm>
                  </p:grpSpPr>
                  <p:cxnSp>
                    <p:nvCxnSpPr>
                      <p:cNvPr id="154" name="Straight Connector 15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340" name="Straight Connector 14339"/>
                  <p:cNvCxnSpPr/>
                  <p:nvPr/>
                </p:nvCxnSpPr>
                <p:spPr>
                  <a:xfrm>
                    <a:off x="3901696" y="2267979"/>
                    <a:ext cx="13890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4" name="Straight Connector 14343"/>
                  <p:cNvCxnSpPr/>
                  <p:nvPr/>
                </p:nvCxnSpPr>
                <p:spPr>
                  <a:xfrm>
                    <a:off x="773194" y="3973958"/>
                    <a:ext cx="4510164" cy="74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46" name="TextBox 14345"/>
                  <p:cNvSpPr txBox="1"/>
                  <p:nvPr/>
                </p:nvSpPr>
                <p:spPr>
                  <a:xfrm>
                    <a:off x="1450285" y="175260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sp>
                <p:nvSpPr>
                  <p:cNvPr id="171" name="TextBox 170"/>
                  <p:cNvSpPr txBox="1"/>
                  <p:nvPr/>
                </p:nvSpPr>
                <p:spPr>
                  <a:xfrm>
                    <a:off x="2785760" y="1752600"/>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14347" name="TextBox 14346"/>
                  <p:cNvSpPr txBox="1"/>
                  <p:nvPr/>
                </p:nvSpPr>
                <p:spPr>
                  <a:xfrm>
                    <a:off x="5515081" y="2971800"/>
                    <a:ext cx="466794" cy="369332"/>
                  </a:xfrm>
                  <a:prstGeom prst="rect">
                    <a:avLst/>
                  </a:prstGeom>
                  <a:noFill/>
                </p:spPr>
                <p:txBody>
                  <a:bodyPr wrap="none" rtlCol="0">
                    <a:spAutoFit/>
                  </a:bodyPr>
                  <a:lstStyle/>
                  <a:p>
                    <a:r>
                      <a:rPr lang="en-US" sz="1800" dirty="0"/>
                      <a:t>2A</a:t>
                    </a:r>
                  </a:p>
                </p:txBody>
              </p:sp>
              <p:sp>
                <p:nvSpPr>
                  <p:cNvPr id="14348" name="TextBox 14347"/>
                  <p:cNvSpPr txBox="1"/>
                  <p:nvPr/>
                </p:nvSpPr>
                <p:spPr>
                  <a:xfrm>
                    <a:off x="14565" y="2925419"/>
                    <a:ext cx="582211" cy="369332"/>
                  </a:xfrm>
                  <a:prstGeom prst="rect">
                    <a:avLst/>
                  </a:prstGeom>
                  <a:noFill/>
                </p:spPr>
                <p:txBody>
                  <a:bodyPr wrap="none" rtlCol="0">
                    <a:spAutoFit/>
                  </a:bodyPr>
                  <a:lstStyle/>
                  <a:p>
                    <a:r>
                      <a:rPr lang="en-US" sz="1800" dirty="0"/>
                      <a:t>10V</a:t>
                    </a:r>
                  </a:p>
                </p:txBody>
              </p:sp>
            </p:grpSp>
            <p:grpSp>
              <p:nvGrpSpPr>
                <p:cNvPr id="4" name="Group 3"/>
                <p:cNvGrpSpPr/>
                <p:nvPr/>
              </p:nvGrpSpPr>
              <p:grpSpPr>
                <a:xfrm>
                  <a:off x="2819400" y="1904730"/>
                  <a:ext cx="3520372" cy="1905270"/>
                  <a:chOff x="2819400" y="1904730"/>
                  <a:chExt cx="3520372" cy="1905270"/>
                </a:xfrm>
              </p:grpSpPr>
              <p:sp>
                <p:nvSpPr>
                  <p:cNvPr id="14350" name="Oval 14349"/>
                  <p:cNvSpPr/>
                  <p:nvPr/>
                </p:nvSpPr>
                <p:spPr>
                  <a:xfrm>
                    <a:off x="3810000" y="19047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6" name="Oval 175"/>
                  <p:cNvSpPr/>
                  <p:nvPr/>
                </p:nvSpPr>
                <p:spPr>
                  <a:xfrm>
                    <a:off x="5486400" y="190500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7" name="Oval 176"/>
                  <p:cNvSpPr/>
                  <p:nvPr/>
                </p:nvSpPr>
                <p:spPr>
                  <a:xfrm>
                    <a:off x="4610100" y="35811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grpSp>
                <p:nvGrpSpPr>
                  <p:cNvPr id="9" name="Group 8"/>
                  <p:cNvGrpSpPr/>
                  <p:nvPr/>
                </p:nvGrpSpPr>
                <p:grpSpPr>
                  <a:xfrm>
                    <a:off x="2819400" y="2221468"/>
                    <a:ext cx="603188" cy="369332"/>
                    <a:chOff x="2362200" y="1764268"/>
                    <a:chExt cx="603188" cy="369332"/>
                  </a:xfrm>
                </p:grpSpPr>
                <p:cxnSp>
                  <p:nvCxnSpPr>
                    <p:cNvPr id="5" name="Straight Arrow Connector 4"/>
                    <p:cNvCxnSpPr/>
                    <p:nvPr/>
                  </p:nvCxnSpPr>
                  <p:spPr>
                    <a:xfrm flipH="1">
                      <a:off x="2362200" y="1801457"/>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546364" y="1764268"/>
                          <a:ext cx="4190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m:t>
                                    </m:r>
                                  </m:sub>
                                </m:sSub>
                              </m:oMath>
                            </m:oMathPara>
                          </a14:m>
                          <a:endParaRPr lang="en-US" sz="1800" dirty="0"/>
                        </a:p>
                      </p:txBody>
                    </p:sp>
                  </mc:Choice>
                  <mc:Fallback xmlns="">
                    <p:sp>
                      <p:nvSpPr>
                        <p:cNvPr id="6" name="TextBox 5"/>
                        <p:cNvSpPr txBox="1">
                          <a:spLocks noRot="1" noChangeAspect="1" noMove="1" noResize="1" noEditPoints="1" noAdjustHandles="1" noChangeArrowheads="1" noChangeShapeType="1" noTextEdit="1"/>
                        </p:cNvSpPr>
                        <p:nvPr/>
                      </p:nvSpPr>
                      <p:spPr>
                        <a:xfrm>
                          <a:off x="2546364" y="1764268"/>
                          <a:ext cx="419024" cy="369332"/>
                        </a:xfrm>
                        <a:prstGeom prst="rect">
                          <a:avLst/>
                        </a:prstGeom>
                        <a:blipFill>
                          <a:blip r:embed="rId11"/>
                          <a:stretch>
                            <a:fillRect/>
                          </a:stretch>
                        </a:blipFill>
                      </p:spPr>
                      <p:txBody>
                        <a:bodyPr/>
                        <a:lstStyle/>
                        <a:p>
                          <a:r>
                            <a:rPr lang="en-US">
                              <a:noFill/>
                            </a:rPr>
                            <a:t> </a:t>
                          </a:r>
                        </a:p>
                      </p:txBody>
                    </p:sp>
                  </mc:Fallback>
                </mc:AlternateContent>
              </p:grpSp>
              <p:grpSp>
                <p:nvGrpSpPr>
                  <p:cNvPr id="74" name="Group 73"/>
                  <p:cNvGrpSpPr/>
                  <p:nvPr/>
                </p:nvGrpSpPr>
                <p:grpSpPr>
                  <a:xfrm>
                    <a:off x="4419600" y="2209800"/>
                    <a:ext cx="608511" cy="369332"/>
                    <a:chOff x="2362200" y="1764268"/>
                    <a:chExt cx="608511" cy="369332"/>
                  </a:xfrm>
                </p:grpSpPr>
                <p:cxnSp>
                  <p:nvCxnSpPr>
                    <p:cNvPr id="75" name="Straight Arrow Connector 74"/>
                    <p:cNvCxnSpPr/>
                    <p:nvPr/>
                  </p:nvCxnSpPr>
                  <p:spPr>
                    <a:xfrm flipH="1">
                      <a:off x="2362200" y="1801457"/>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TextBox 75"/>
                        <p:cNvSpPr txBox="1"/>
                        <p:nvPr/>
                      </p:nvSpPr>
                      <p:spPr>
                        <a:xfrm>
                          <a:off x="2546364" y="17642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2</m:t>
                                    </m:r>
                                  </m:sub>
                                </m:sSub>
                              </m:oMath>
                            </m:oMathPara>
                          </a14:m>
                          <a:endParaRPr lang="en-US" sz="1800" dirty="0"/>
                        </a:p>
                      </p:txBody>
                    </p:sp>
                  </mc:Choice>
                  <mc:Fallback xmlns="">
                    <p:sp>
                      <p:nvSpPr>
                        <p:cNvPr id="76" name="TextBox 75"/>
                        <p:cNvSpPr txBox="1">
                          <a:spLocks noRot="1" noChangeAspect="1" noMove="1" noResize="1" noEditPoints="1" noAdjustHandles="1" noChangeArrowheads="1" noChangeShapeType="1" noTextEdit="1"/>
                        </p:cNvSpPr>
                        <p:nvPr/>
                      </p:nvSpPr>
                      <p:spPr>
                        <a:xfrm>
                          <a:off x="2546364" y="1764268"/>
                          <a:ext cx="424347" cy="369332"/>
                        </a:xfrm>
                        <a:prstGeom prst="rect">
                          <a:avLst/>
                        </a:prstGeom>
                        <a:blipFill>
                          <a:blip r:embed="rId12"/>
                          <a:stretch>
                            <a:fillRect/>
                          </a:stretch>
                        </a:blipFill>
                      </p:spPr>
                      <p:txBody>
                        <a:bodyPr/>
                        <a:lstStyle/>
                        <a:p>
                          <a:r>
                            <a:rPr lang="en-US">
                              <a:noFill/>
                            </a:rPr>
                            <a:t> </a:t>
                          </a:r>
                        </a:p>
                      </p:txBody>
                    </p:sp>
                  </mc:Fallback>
                </mc:AlternateContent>
              </p:grpSp>
              <p:grpSp>
                <p:nvGrpSpPr>
                  <p:cNvPr id="10" name="Group 9"/>
                  <p:cNvGrpSpPr/>
                  <p:nvPr/>
                </p:nvGrpSpPr>
                <p:grpSpPr>
                  <a:xfrm>
                    <a:off x="4070364" y="2590800"/>
                    <a:ext cx="424347" cy="533400"/>
                    <a:chOff x="3155964" y="4343400"/>
                    <a:chExt cx="424347" cy="533400"/>
                  </a:xfrm>
                </p:grpSpPr>
                <p:cxnSp>
                  <p:nvCxnSpPr>
                    <p:cNvPr id="78" name="Straight Arrow Connector 77"/>
                    <p:cNvCxnSpPr/>
                    <p:nvPr/>
                  </p:nvCxnSpPr>
                  <p:spPr>
                    <a:xfrm rot="16200000" flipH="1">
                      <a:off x="2933700" y="4610100"/>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9" name="TextBox 78"/>
                        <p:cNvSpPr txBox="1"/>
                        <p:nvPr/>
                      </p:nvSpPr>
                      <p:spPr>
                        <a:xfrm>
                          <a:off x="3155964" y="43550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5</m:t>
                                    </m:r>
                                  </m:sub>
                                </m:sSub>
                              </m:oMath>
                            </m:oMathPara>
                          </a14:m>
                          <a:endParaRPr lang="en-US" sz="1800" dirty="0"/>
                        </a:p>
                      </p:txBody>
                    </p:sp>
                  </mc:Choice>
                  <mc:Fallback xmlns="">
                    <p:sp>
                      <p:nvSpPr>
                        <p:cNvPr id="79" name="TextBox 78"/>
                        <p:cNvSpPr txBox="1">
                          <a:spLocks noRot="1" noChangeAspect="1" noMove="1" noResize="1" noEditPoints="1" noAdjustHandles="1" noChangeArrowheads="1" noChangeShapeType="1" noTextEdit="1"/>
                        </p:cNvSpPr>
                        <p:nvPr/>
                      </p:nvSpPr>
                      <p:spPr>
                        <a:xfrm>
                          <a:off x="3155964" y="4355068"/>
                          <a:ext cx="424347" cy="369332"/>
                        </a:xfrm>
                        <a:prstGeom prst="rect">
                          <a:avLst/>
                        </a:prstGeom>
                        <a:blipFill>
                          <a:blip r:embed="rId13"/>
                          <a:stretch>
                            <a:fillRect b="-1639"/>
                          </a:stretch>
                        </a:blipFill>
                      </p:spPr>
                      <p:txBody>
                        <a:bodyPr/>
                        <a:lstStyle/>
                        <a:p>
                          <a:r>
                            <a:rPr lang="en-US">
                              <a:noFill/>
                            </a:rPr>
                            <a:t> </a:t>
                          </a:r>
                        </a:p>
                      </p:txBody>
                    </p:sp>
                  </mc:Fallback>
                </mc:AlternateContent>
              </p:grpSp>
              <p:grpSp>
                <p:nvGrpSpPr>
                  <p:cNvPr id="81" name="Group 80"/>
                  <p:cNvGrpSpPr/>
                  <p:nvPr/>
                </p:nvGrpSpPr>
                <p:grpSpPr>
                  <a:xfrm>
                    <a:off x="5822964" y="2590800"/>
                    <a:ext cx="516808" cy="533400"/>
                    <a:chOff x="3155964" y="4343400"/>
                    <a:chExt cx="516808" cy="533400"/>
                  </a:xfrm>
                </p:grpSpPr>
                <p:cxnSp>
                  <p:nvCxnSpPr>
                    <p:cNvPr id="82" name="Straight Arrow Connector 81"/>
                    <p:cNvCxnSpPr/>
                    <p:nvPr/>
                  </p:nvCxnSpPr>
                  <p:spPr>
                    <a:xfrm rot="16200000" flipH="1">
                      <a:off x="2933700" y="4610100"/>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3" name="TextBox 82"/>
                        <p:cNvSpPr txBox="1"/>
                        <p:nvPr/>
                      </p:nvSpPr>
                      <p:spPr>
                        <a:xfrm>
                          <a:off x="3155964" y="4355068"/>
                          <a:ext cx="51680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10</m:t>
                                    </m:r>
                                  </m:sub>
                                </m:sSub>
                              </m:oMath>
                            </m:oMathPara>
                          </a14:m>
                          <a:endParaRPr lang="en-US" sz="1800" dirty="0"/>
                        </a:p>
                      </p:txBody>
                    </p:sp>
                  </mc:Choice>
                  <mc:Fallback xmlns="">
                    <p:sp>
                      <p:nvSpPr>
                        <p:cNvPr id="83" name="TextBox 82"/>
                        <p:cNvSpPr txBox="1">
                          <a:spLocks noRot="1" noChangeAspect="1" noMove="1" noResize="1" noEditPoints="1" noAdjustHandles="1" noChangeArrowheads="1" noChangeShapeType="1" noTextEdit="1"/>
                        </p:cNvSpPr>
                        <p:nvPr/>
                      </p:nvSpPr>
                      <p:spPr>
                        <a:xfrm>
                          <a:off x="3155964" y="4355068"/>
                          <a:ext cx="516808" cy="369332"/>
                        </a:xfrm>
                        <a:prstGeom prst="rect">
                          <a:avLst/>
                        </a:prstGeom>
                        <a:blipFill>
                          <a:blip r:embed="rId14"/>
                          <a:stretch>
                            <a:fillRect/>
                          </a:stretch>
                        </a:blipFill>
                      </p:spPr>
                      <p:txBody>
                        <a:bodyPr/>
                        <a:lstStyle/>
                        <a:p>
                          <a:r>
                            <a:rPr lang="en-US">
                              <a:noFill/>
                            </a:rPr>
                            <a:t> </a:t>
                          </a:r>
                        </a:p>
                      </p:txBody>
                    </p:sp>
                  </mc:Fallback>
                </mc:AlternateContent>
              </p:grpSp>
            </p:grpSp>
          </p:grpSp>
        </p:grpSp>
        <p:sp>
          <p:nvSpPr>
            <p:cNvPr id="95" name="Down Arrow 94"/>
            <p:cNvSpPr/>
            <p:nvPr/>
          </p:nvSpPr>
          <p:spPr>
            <a:xfrm>
              <a:off x="4493936" y="3473450"/>
              <a:ext cx="384727" cy="381000"/>
            </a:xfrm>
            <a:prstGeom prst="downArrow">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grpSp>
      <mc:AlternateContent xmlns:mc="http://schemas.openxmlformats.org/markup-compatibility/2006" xmlns:a14="http://schemas.microsoft.com/office/drawing/2010/main">
        <mc:Choice Requires="a14">
          <p:sp>
            <p:nvSpPr>
              <p:cNvPr id="97" name="TextBox 96"/>
              <p:cNvSpPr txBox="1"/>
              <p:nvPr/>
            </p:nvSpPr>
            <p:spPr>
              <a:xfrm>
                <a:off x="8696614" y="1384247"/>
                <a:ext cx="1468222" cy="21648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m:t>
                          </m:r>
                        </m:sub>
                      </m:sSub>
                      <m:r>
                        <a:rPr lang="en-US" sz="1800" i="1">
                          <a:latin typeface="Cambria Math"/>
                        </a:rPr>
                        <m:t>=</m:t>
                      </m:r>
                      <m:f>
                        <m:fPr>
                          <m:ctrlPr>
                            <a:rPr lang="en-US" sz="1800" i="1">
                              <a:latin typeface="Cambria Math" panose="02040503050406030204" pitchFamily="18" charset="0"/>
                            </a:rPr>
                          </m:ctrlPr>
                        </m:fPr>
                        <m:num>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1</m:t>
                              </m:r>
                            </m:sub>
                          </m:sSub>
                          <m:r>
                            <a:rPr lang="en-US" sz="1800" i="1">
                              <a:latin typeface="Cambria Math"/>
                            </a:rPr>
                            <m:t>−10</m:t>
                          </m:r>
                        </m:num>
                        <m:den>
                          <m:r>
                            <a:rPr lang="en-US" sz="1800" i="1">
                              <a:latin typeface="Cambria Math"/>
                            </a:rPr>
                            <m:t>1</m:t>
                          </m:r>
                        </m:den>
                      </m:f>
                    </m:oMath>
                  </m:oMathPara>
                </a14:m>
                <a:endParaRPr lang="en-US" sz="1800" dirty="0"/>
              </a:p>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2</m:t>
                          </m:r>
                        </m:sub>
                      </m:sSub>
                      <m:r>
                        <a:rPr lang="en-US" sz="1800" i="1">
                          <a:latin typeface="Cambria Math"/>
                        </a:rPr>
                        <m:t>=</m:t>
                      </m:r>
                      <m:f>
                        <m:fPr>
                          <m:ctrlPr>
                            <a:rPr lang="en-US" sz="1800" i="1">
                              <a:latin typeface="Cambria Math" panose="02040503050406030204" pitchFamily="18" charset="0"/>
                            </a:rPr>
                          </m:ctrlPr>
                        </m:fPr>
                        <m:num>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2</m:t>
                              </m:r>
                            </m:sub>
                          </m:sSub>
                          <m:r>
                            <a:rPr lang="en-US" sz="1800" i="1">
                              <a:latin typeface="Cambria Math"/>
                            </a:rPr>
                            <m:t>−</m:t>
                          </m:r>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1</m:t>
                              </m:r>
                            </m:sub>
                          </m:sSub>
                        </m:num>
                        <m:den>
                          <m:r>
                            <a:rPr lang="en-US" sz="1800" i="1">
                              <a:latin typeface="Cambria Math"/>
                            </a:rPr>
                            <m:t>2</m:t>
                          </m:r>
                        </m:den>
                      </m:f>
                    </m:oMath>
                  </m:oMathPara>
                </a14:m>
                <a:endParaRPr lang="en-US" sz="1800" dirty="0"/>
              </a:p>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5</m:t>
                          </m:r>
                        </m:sub>
                      </m:sSub>
                      <m:r>
                        <a:rPr lang="en-US" sz="1800" i="1">
                          <a:latin typeface="Cambria Math"/>
                        </a:rPr>
                        <m:t>=</m:t>
                      </m:r>
                      <m:f>
                        <m:fPr>
                          <m:ctrlPr>
                            <a:rPr lang="en-US" sz="1800" i="1">
                              <a:latin typeface="Cambria Math" panose="02040503050406030204" pitchFamily="18" charset="0"/>
                            </a:rPr>
                          </m:ctrlPr>
                        </m:fPr>
                        <m:num>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1</m:t>
                              </m:r>
                            </m:sub>
                          </m:sSub>
                        </m:num>
                        <m:den>
                          <m:r>
                            <a:rPr lang="en-US" sz="1800" i="1">
                              <a:latin typeface="Cambria Math"/>
                            </a:rPr>
                            <m:t>5</m:t>
                          </m:r>
                        </m:den>
                      </m:f>
                    </m:oMath>
                  </m:oMathPara>
                </a14:m>
                <a:endParaRPr lang="en-US" sz="1800" dirty="0"/>
              </a:p>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10</m:t>
                          </m:r>
                        </m:sub>
                      </m:sSub>
                      <m:r>
                        <a:rPr lang="en-US" sz="1800" i="1">
                          <a:latin typeface="Cambria Math"/>
                        </a:rPr>
                        <m:t>=</m:t>
                      </m:r>
                      <m:f>
                        <m:fPr>
                          <m:ctrlPr>
                            <a:rPr lang="en-US" sz="1800" i="1">
                              <a:latin typeface="Cambria Math" panose="02040503050406030204" pitchFamily="18" charset="0"/>
                            </a:rPr>
                          </m:ctrlPr>
                        </m:fPr>
                        <m:num>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2</m:t>
                              </m:r>
                            </m:sub>
                          </m:sSub>
                        </m:num>
                        <m:den>
                          <m:r>
                            <a:rPr lang="en-US" sz="1800" i="1">
                              <a:latin typeface="Cambria Math"/>
                            </a:rPr>
                            <m:t>10</m:t>
                          </m:r>
                        </m:den>
                      </m:f>
                    </m:oMath>
                  </m:oMathPara>
                </a14:m>
                <a:endParaRPr lang="en-US" sz="1800" dirty="0"/>
              </a:p>
            </p:txBody>
          </p:sp>
        </mc:Choice>
        <mc:Fallback xmlns="">
          <p:sp>
            <p:nvSpPr>
              <p:cNvPr id="97" name="TextBox 96"/>
              <p:cNvSpPr txBox="1">
                <a:spLocks noRot="1" noChangeAspect="1" noMove="1" noResize="1" noEditPoints="1" noAdjustHandles="1" noChangeArrowheads="1" noChangeShapeType="1" noTextEdit="1"/>
              </p:cNvSpPr>
              <p:nvPr/>
            </p:nvSpPr>
            <p:spPr>
              <a:xfrm>
                <a:off x="8696614" y="1384247"/>
                <a:ext cx="1468222" cy="2164823"/>
              </a:xfrm>
              <a:prstGeom prst="rect">
                <a:avLst/>
              </a:prstGeom>
              <a:blipFill>
                <a:blip r:embed="rId1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97602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Group 80"/>
          <p:cNvGrpSpPr/>
          <p:nvPr/>
        </p:nvGrpSpPr>
        <p:grpSpPr>
          <a:xfrm>
            <a:off x="1828800" y="2309266"/>
            <a:ext cx="7010964" cy="2239467"/>
            <a:chOff x="533400" y="3348043"/>
            <a:chExt cx="7010964" cy="2239467"/>
          </a:xfrm>
        </p:grpSpPr>
        <p:sp>
          <p:nvSpPr>
            <p:cNvPr id="7" name="TextBox 6"/>
            <p:cNvSpPr txBox="1"/>
            <p:nvPr/>
          </p:nvSpPr>
          <p:spPr>
            <a:xfrm>
              <a:off x="2440925" y="458176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grpSp>
          <p:nvGrpSpPr>
            <p:cNvPr id="8" name="Group 7"/>
            <p:cNvGrpSpPr/>
            <p:nvPr/>
          </p:nvGrpSpPr>
          <p:grpSpPr>
            <a:xfrm>
              <a:off x="2211692" y="3852184"/>
              <a:ext cx="298003" cy="1724341"/>
              <a:chOff x="4384898" y="2541687"/>
              <a:chExt cx="298003" cy="1724341"/>
            </a:xfrm>
          </p:grpSpPr>
          <p:cxnSp>
            <p:nvCxnSpPr>
              <p:cNvPr id="53" name="Straight Connector 52"/>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4800600" y="3852183"/>
              <a:ext cx="914400" cy="1724341"/>
              <a:chOff x="4587352" y="2667000"/>
              <a:chExt cx="914400" cy="1724341"/>
            </a:xfrm>
          </p:grpSpPr>
          <p:sp>
            <p:nvSpPr>
              <p:cNvPr id="19" name="TextBox 18"/>
              <p:cNvSpPr txBox="1"/>
              <p:nvPr/>
            </p:nvSpPr>
            <p:spPr>
              <a:xfrm>
                <a:off x="4587352" y="3320985"/>
                <a:ext cx="593432" cy="369332"/>
              </a:xfrm>
              <a:prstGeom prst="rect">
                <a:avLst/>
              </a:prstGeom>
              <a:noFill/>
            </p:spPr>
            <p:txBody>
              <a:bodyPr wrap="none" rtlCol="0">
                <a:spAutoFit/>
              </a:bodyPr>
              <a:lstStyle/>
              <a:p>
                <a:r>
                  <a:rPr lang="en-US" sz="1800" dirty="0"/>
                  <a:t>12</a:t>
                </a:r>
                <a:r>
                  <a:rPr lang="en-US" sz="1800" dirty="0">
                    <a:latin typeface="Symbol" pitchFamily="18" charset="2"/>
                  </a:rPr>
                  <a:t>W</a:t>
                </a:r>
              </a:p>
            </p:txBody>
          </p:sp>
          <p:grpSp>
            <p:nvGrpSpPr>
              <p:cNvPr id="20" name="Group 19"/>
              <p:cNvGrpSpPr/>
              <p:nvPr/>
            </p:nvGrpSpPr>
            <p:grpSpPr>
              <a:xfrm>
                <a:off x="5203749" y="2667000"/>
                <a:ext cx="298003" cy="1724341"/>
                <a:chOff x="4384898" y="2541687"/>
                <a:chExt cx="298003" cy="1724341"/>
              </a:xfrm>
            </p:grpSpPr>
            <p:cxnSp>
              <p:nvCxnSpPr>
                <p:cNvPr id="21" name="Straight Connector 20"/>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3" name="Straight Connector 12"/>
            <p:cNvCxnSpPr/>
            <p:nvPr/>
          </p:nvCxnSpPr>
          <p:spPr>
            <a:xfrm>
              <a:off x="1356588" y="3863912"/>
              <a:ext cx="1004872" cy="246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367648" y="5587508"/>
              <a:ext cx="5947537" cy="2"/>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 name="Group 140"/>
            <p:cNvGrpSpPr>
              <a:grpSpLocks/>
            </p:cNvGrpSpPr>
            <p:nvPr/>
          </p:nvGrpSpPr>
          <p:grpSpPr bwMode="auto">
            <a:xfrm rot="16200000">
              <a:off x="3073515" y="3012890"/>
              <a:ext cx="298003" cy="1724404"/>
              <a:chOff x="4384898" y="2541687"/>
              <a:chExt cx="298003" cy="1724341"/>
            </a:xfrm>
          </p:grpSpPr>
          <p:cxnSp>
            <p:nvCxnSpPr>
              <p:cNvPr id="39" name="Straight Connector 38"/>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1" name="Group 140"/>
            <p:cNvGrpSpPr>
              <a:grpSpLocks/>
            </p:cNvGrpSpPr>
            <p:nvPr/>
          </p:nvGrpSpPr>
          <p:grpSpPr bwMode="auto">
            <a:xfrm rot="16200000">
              <a:off x="4551381" y="3015843"/>
              <a:ext cx="298003" cy="1724404"/>
              <a:chOff x="4384898" y="2541687"/>
              <a:chExt cx="298003" cy="1724341"/>
            </a:xfrm>
          </p:grpSpPr>
          <p:cxnSp>
            <p:nvCxnSpPr>
              <p:cNvPr id="30" name="Straight Connector 29"/>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3050470" y="3348043"/>
              <a:ext cx="478016" cy="369332"/>
            </a:xfrm>
            <a:prstGeom prst="rect">
              <a:avLst/>
            </a:prstGeom>
            <a:noFill/>
          </p:spPr>
          <p:txBody>
            <a:bodyPr wrap="none" rtlCol="0">
              <a:spAutoFit/>
            </a:bodyPr>
            <a:lstStyle/>
            <a:p>
              <a:r>
                <a:rPr lang="en-US" sz="1800" dirty="0"/>
                <a:t>6</a:t>
              </a:r>
              <a:r>
                <a:rPr lang="en-US" sz="1800" dirty="0">
                  <a:latin typeface="Symbol" pitchFamily="18" charset="2"/>
                </a:rPr>
                <a:t>W</a:t>
              </a:r>
            </a:p>
          </p:txBody>
        </p:sp>
        <p:sp>
          <p:nvSpPr>
            <p:cNvPr id="16" name="TextBox 15"/>
            <p:cNvSpPr txBox="1"/>
            <p:nvPr/>
          </p:nvSpPr>
          <p:spPr>
            <a:xfrm>
              <a:off x="4385945" y="3348043"/>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cxnSp>
          <p:nvCxnSpPr>
            <p:cNvPr id="4" name="Straight Connector 3"/>
            <p:cNvCxnSpPr>
              <a:cxnSpLocks/>
            </p:cNvCxnSpPr>
            <p:nvPr/>
          </p:nvCxnSpPr>
          <p:spPr>
            <a:xfrm flipV="1">
              <a:off x="1354948" y="3869544"/>
              <a:ext cx="0" cy="171796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1126348" y="452938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6" name="Straight Arrow Connector 5"/>
            <p:cNvCxnSpPr/>
            <p:nvPr/>
          </p:nvCxnSpPr>
          <p:spPr>
            <a:xfrm flipV="1">
              <a:off x="1348702" y="4618446"/>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33400" y="4592841"/>
              <a:ext cx="639919" cy="369332"/>
            </a:xfrm>
            <a:prstGeom prst="rect">
              <a:avLst/>
            </a:prstGeom>
            <a:noFill/>
          </p:spPr>
          <p:txBody>
            <a:bodyPr wrap="none" rtlCol="0">
              <a:spAutoFit/>
            </a:bodyPr>
            <a:lstStyle/>
            <a:p>
              <a:r>
                <a:rPr lang="en-US" sz="1800" dirty="0"/>
                <a:t>4.5A</a:t>
              </a:r>
            </a:p>
          </p:txBody>
        </p:sp>
        <p:grpSp>
          <p:nvGrpSpPr>
            <p:cNvPr id="68" name="Group 67"/>
            <p:cNvGrpSpPr/>
            <p:nvPr/>
          </p:nvGrpSpPr>
          <p:grpSpPr>
            <a:xfrm>
              <a:off x="6557135" y="3871998"/>
              <a:ext cx="987229" cy="1715510"/>
              <a:chOff x="1588345" y="2003109"/>
              <a:chExt cx="987229" cy="1715510"/>
            </a:xfrm>
          </p:grpSpPr>
          <p:grpSp>
            <p:nvGrpSpPr>
              <p:cNvPr id="9" name="Group 54"/>
              <p:cNvGrpSpPr>
                <a:grpSpLocks/>
              </p:cNvGrpSpPr>
              <p:nvPr/>
            </p:nvGrpSpPr>
            <p:grpSpPr bwMode="auto">
              <a:xfrm>
                <a:off x="2118374" y="2003109"/>
                <a:ext cx="457200" cy="1715510"/>
                <a:chOff x="2870970" y="2690727"/>
                <a:chExt cx="457183" cy="1715509"/>
              </a:xfrm>
            </p:grpSpPr>
            <p:cxnSp>
              <p:nvCxnSpPr>
                <p:cNvPr id="48" name="Straight Connector 47"/>
                <p:cNvCxnSpPr>
                  <a:cxnSpLocks/>
                </p:cNvCxnSpPr>
                <p:nvPr/>
              </p:nvCxnSpPr>
              <p:spPr>
                <a:xfrm flipV="1">
                  <a:off x="3098983" y="2690727"/>
                  <a:ext cx="578" cy="171550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9" name="Group 98"/>
                <p:cNvGrpSpPr>
                  <a:grpSpLocks/>
                </p:cNvGrpSpPr>
                <p:nvPr/>
              </p:nvGrpSpPr>
              <p:grpSpPr bwMode="auto">
                <a:xfrm>
                  <a:off x="2870970" y="3301187"/>
                  <a:ext cx="457183" cy="480153"/>
                  <a:chOff x="991181" y="2834859"/>
                  <a:chExt cx="457183" cy="480153"/>
                </a:xfrm>
              </p:grpSpPr>
              <p:sp>
                <p:nvSpPr>
                  <p:cNvPr id="50" name="Oval 49"/>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18" name="TextBox 17"/>
              <p:cNvSpPr txBox="1"/>
              <p:nvPr/>
            </p:nvSpPr>
            <p:spPr>
              <a:xfrm>
                <a:off x="1588345" y="2648878"/>
                <a:ext cx="582211" cy="369332"/>
              </a:xfrm>
              <a:prstGeom prst="rect">
                <a:avLst/>
              </a:prstGeom>
              <a:noFill/>
            </p:spPr>
            <p:txBody>
              <a:bodyPr wrap="none" rtlCol="0">
                <a:spAutoFit/>
              </a:bodyPr>
              <a:lstStyle/>
              <a:p>
                <a:r>
                  <a:rPr lang="en-US" sz="1800" dirty="0"/>
                  <a:t>30V</a:t>
                </a:r>
              </a:p>
            </p:txBody>
          </p:sp>
        </p:grpSp>
        <p:grpSp>
          <p:nvGrpSpPr>
            <p:cNvPr id="69" name="Group 140"/>
            <p:cNvGrpSpPr>
              <a:grpSpLocks/>
            </p:cNvGrpSpPr>
            <p:nvPr/>
          </p:nvGrpSpPr>
          <p:grpSpPr bwMode="auto">
            <a:xfrm rot="16200000">
              <a:off x="6303996" y="3020600"/>
              <a:ext cx="298003" cy="1724404"/>
              <a:chOff x="4384898" y="2541687"/>
              <a:chExt cx="298003" cy="1724341"/>
            </a:xfrm>
          </p:grpSpPr>
          <p:cxnSp>
            <p:nvCxnSpPr>
              <p:cNvPr id="70" name="Straight Connector 69"/>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80" name="TextBox 79"/>
            <p:cNvSpPr txBox="1"/>
            <p:nvPr/>
          </p:nvSpPr>
          <p:spPr>
            <a:xfrm>
              <a:off x="6248400" y="3352800"/>
              <a:ext cx="478016" cy="369332"/>
            </a:xfrm>
            <a:prstGeom prst="rect">
              <a:avLst/>
            </a:prstGeom>
            <a:noFill/>
          </p:spPr>
          <p:txBody>
            <a:bodyPr wrap="none" rtlCol="0">
              <a:spAutoFit/>
            </a:bodyPr>
            <a:lstStyle/>
            <a:p>
              <a:r>
                <a:rPr lang="en-US" sz="1800" dirty="0"/>
                <a:t>4</a:t>
              </a:r>
              <a:r>
                <a:rPr lang="en-US" sz="1800" dirty="0">
                  <a:latin typeface="Symbol" pitchFamily="18" charset="2"/>
                </a:rPr>
                <a:t>W</a:t>
              </a:r>
            </a:p>
          </p:txBody>
        </p:sp>
      </p:grpSp>
      <p:grpSp>
        <p:nvGrpSpPr>
          <p:cNvPr id="3" name="Group 2"/>
          <p:cNvGrpSpPr/>
          <p:nvPr/>
        </p:nvGrpSpPr>
        <p:grpSpPr>
          <a:xfrm>
            <a:off x="5021340" y="2744194"/>
            <a:ext cx="510268" cy="1666220"/>
            <a:chOff x="4267200" y="1828800"/>
            <a:chExt cx="510268" cy="1666220"/>
          </a:xfrm>
        </p:grpSpPr>
        <p:sp>
          <p:nvSpPr>
            <p:cNvPr id="82" name="TextBox 81"/>
            <p:cNvSpPr txBox="1"/>
            <p:nvPr/>
          </p:nvSpPr>
          <p:spPr>
            <a:xfrm>
              <a:off x="4343400" y="1828800"/>
              <a:ext cx="386644" cy="523220"/>
            </a:xfrm>
            <a:prstGeom prst="rect">
              <a:avLst/>
            </a:prstGeom>
            <a:noFill/>
          </p:spPr>
          <p:txBody>
            <a:bodyPr wrap="none" rtlCol="0">
              <a:spAutoFit/>
            </a:bodyPr>
            <a:lstStyle/>
            <a:p>
              <a:r>
                <a:rPr lang="en-US" dirty="0"/>
                <a:t>+</a:t>
              </a:r>
            </a:p>
          </p:txBody>
        </p:sp>
        <mc:AlternateContent xmlns:mc="http://schemas.openxmlformats.org/markup-compatibility/2006" xmlns:a14="http://schemas.microsoft.com/office/drawing/2010/main">
          <mc:Choice Requires="a14">
            <p:sp>
              <p:nvSpPr>
                <p:cNvPr id="83" name="TextBox 82"/>
                <p:cNvSpPr txBox="1"/>
                <p:nvPr/>
              </p:nvSpPr>
              <p:spPr>
                <a:xfrm>
                  <a:off x="4267200" y="2450068"/>
                  <a:ext cx="510268"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a:latin typeface="Cambria Math"/>
                          </a:rPr>
                          <m:t>𝑉</m:t>
                        </m:r>
                      </m:oMath>
                    </m:oMathPara>
                  </a14:m>
                  <a:endParaRPr lang="en-US" dirty="0"/>
                </a:p>
              </p:txBody>
            </p:sp>
          </mc:Choice>
          <mc:Fallback xmlns="">
            <p:sp>
              <p:nvSpPr>
                <p:cNvPr id="83" name="TextBox 82"/>
                <p:cNvSpPr txBox="1">
                  <a:spLocks noRot="1" noChangeAspect="1" noMove="1" noResize="1" noEditPoints="1" noAdjustHandles="1" noChangeArrowheads="1" noChangeShapeType="1" noTextEdit="1"/>
                </p:cNvSpPr>
                <p:nvPr/>
              </p:nvSpPr>
              <p:spPr>
                <a:xfrm>
                  <a:off x="4267200" y="2450068"/>
                  <a:ext cx="510268" cy="523220"/>
                </a:xfrm>
                <a:prstGeom prst="rect">
                  <a:avLst/>
                </a:prstGeom>
                <a:blipFill>
                  <a:blip r:embed="rId2"/>
                  <a:stretch>
                    <a:fillRect/>
                  </a:stretch>
                </a:blipFill>
              </p:spPr>
              <p:txBody>
                <a:bodyPr/>
                <a:lstStyle/>
                <a:p>
                  <a:r>
                    <a:rPr lang="en-US">
                      <a:noFill/>
                    </a:rPr>
                    <a:t> </a:t>
                  </a:r>
                </a:p>
              </p:txBody>
            </p:sp>
          </mc:Fallback>
        </mc:AlternateContent>
        <p:sp>
          <p:nvSpPr>
            <p:cNvPr id="84" name="TextBox 83"/>
            <p:cNvSpPr txBox="1"/>
            <p:nvPr/>
          </p:nvSpPr>
          <p:spPr>
            <a:xfrm>
              <a:off x="4343400" y="2971800"/>
              <a:ext cx="364202" cy="523220"/>
            </a:xfrm>
            <a:prstGeom prst="rect">
              <a:avLst/>
            </a:prstGeom>
            <a:noFill/>
          </p:spPr>
          <p:txBody>
            <a:bodyPr wrap="none" rtlCol="0">
              <a:spAutoFit/>
            </a:bodyPr>
            <a:lstStyle/>
            <a:p>
              <a:r>
                <a:rPr lang="en-US" dirty="0"/>
                <a:t>_</a:t>
              </a:r>
            </a:p>
          </p:txBody>
        </p:sp>
      </p:grpSp>
      <p:sp>
        <p:nvSpPr>
          <p:cNvPr id="65" name="Title 64">
            <a:extLst>
              <a:ext uri="{FF2B5EF4-FFF2-40B4-BE49-F238E27FC236}">
                <a16:creationId xmlns:a16="http://schemas.microsoft.com/office/drawing/2014/main" id="{52FFA2A5-3046-453A-BB5A-214F43142B3D}"/>
              </a:ext>
            </a:extLst>
          </p:cNvPr>
          <p:cNvSpPr>
            <a:spLocks noGrp="1"/>
          </p:cNvSpPr>
          <p:nvPr>
            <p:ph type="title"/>
          </p:nvPr>
        </p:nvSpPr>
        <p:spPr/>
        <p:txBody>
          <a:bodyPr/>
          <a:lstStyle/>
          <a:p>
            <a:r>
              <a:rPr lang="en-US" dirty="0"/>
              <a:t>Example 2</a:t>
            </a:r>
          </a:p>
        </p:txBody>
      </p:sp>
      <mc:AlternateContent xmlns:mc="http://schemas.openxmlformats.org/markup-compatibility/2006" xmlns:a14="http://schemas.microsoft.com/office/drawing/2010/main">
        <mc:Choice Requires="a14">
          <p:sp>
            <p:nvSpPr>
              <p:cNvPr id="66" name="Content Placeholder 65">
                <a:extLst>
                  <a:ext uri="{FF2B5EF4-FFF2-40B4-BE49-F238E27FC236}">
                    <a16:creationId xmlns:a16="http://schemas.microsoft.com/office/drawing/2014/main" id="{27ADEEB1-4F1C-45B8-87D0-E7AC012E2617}"/>
                  </a:ext>
                </a:extLst>
              </p:cNvPr>
              <p:cNvSpPr>
                <a:spLocks noGrp="1"/>
              </p:cNvSpPr>
              <p:nvPr>
                <p:ph idx="1"/>
              </p:nvPr>
            </p:nvSpPr>
            <p:spPr/>
            <p:txBody>
              <a:bodyPr/>
              <a:lstStyle/>
              <a:p>
                <a:r>
                  <a:rPr lang="en-US" dirty="0"/>
                  <a:t>Use the node-voltage method to find </a:t>
                </a:r>
                <a14:m>
                  <m:oMath xmlns:m="http://schemas.openxmlformats.org/officeDocument/2006/math">
                    <m:r>
                      <a:rPr lang="en-US">
                        <a:latin typeface="Cambria Math" panose="02040503050406030204" pitchFamily="18" charset="0"/>
                      </a:rPr>
                      <m:t>𝑉</m:t>
                    </m:r>
                  </m:oMath>
                </a14:m>
                <a:r>
                  <a:rPr lang="en-US" dirty="0"/>
                  <a:t> in the circuit.</a:t>
                </a:r>
              </a:p>
              <a:p>
                <a:endParaRPr lang="en-US" dirty="0"/>
              </a:p>
            </p:txBody>
          </p:sp>
        </mc:Choice>
        <mc:Fallback xmlns="">
          <p:sp>
            <p:nvSpPr>
              <p:cNvPr id="66" name="Content Placeholder 65">
                <a:extLst>
                  <a:ext uri="{FF2B5EF4-FFF2-40B4-BE49-F238E27FC236}">
                    <a16:creationId xmlns:a16="http://schemas.microsoft.com/office/drawing/2014/main" id="{27ADEEB1-4F1C-45B8-87D0-E7AC012E2617}"/>
                  </a:ext>
                </a:extLst>
              </p:cNvPr>
              <p:cNvSpPr>
                <a:spLocks noGrp="1" noRot="1" noChangeAspect="1" noMove="1" noResize="1" noEditPoints="1" noAdjustHandles="1" noChangeArrowheads="1" noChangeShapeType="1" noTextEdit="1"/>
              </p:cNvSpPr>
              <p:nvPr>
                <p:ph idx="1"/>
              </p:nvPr>
            </p:nvSpPr>
            <p:spPr>
              <a:blipFill>
                <a:blip r:embed="rId3"/>
                <a:stretch>
                  <a:fillRect l="-504" t="-469"/>
                </a:stretch>
              </a:blipFill>
            </p:spPr>
            <p:txBody>
              <a:bodyPr/>
              <a:lstStyle/>
              <a:p>
                <a:r>
                  <a:rPr lang="en-US">
                    <a:noFill/>
                  </a:rPr>
                  <a:t> </a:t>
                </a:r>
              </a:p>
            </p:txBody>
          </p:sp>
        </mc:Fallback>
      </mc:AlternateContent>
    </p:spTree>
    <p:extLst>
      <p:ext uri="{BB962C8B-B14F-4D97-AF65-F5344CB8AC3E}">
        <p14:creationId xmlns:p14="http://schemas.microsoft.com/office/powerpoint/2010/main" val="2877872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A Special Case</a:t>
            </a:r>
          </a:p>
        </p:txBody>
      </p:sp>
      <p:sp>
        <p:nvSpPr>
          <p:cNvPr id="6" name="Content Placeholder 5">
            <a:extLst>
              <a:ext uri="{FF2B5EF4-FFF2-40B4-BE49-F238E27FC236}">
                <a16:creationId xmlns:a16="http://schemas.microsoft.com/office/drawing/2014/main" id="{A9A6F0D4-35AF-4392-AAB8-51A0A5034EAF}"/>
              </a:ext>
            </a:extLst>
          </p:cNvPr>
          <p:cNvSpPr>
            <a:spLocks noGrp="1"/>
          </p:cNvSpPr>
          <p:nvPr>
            <p:ph idx="1"/>
          </p:nvPr>
        </p:nvSpPr>
        <p:spPr/>
        <p:txBody>
          <a:bodyPr/>
          <a:lstStyle/>
          <a:p>
            <a:r>
              <a:rPr lang="en-US" dirty="0"/>
              <a:t>If a circuit contains a branch with only a voltage source between two nodes, the standard node voltage technique can break down.</a:t>
            </a:r>
          </a:p>
          <a:p>
            <a:endParaRPr lang="en-US" dirty="0"/>
          </a:p>
        </p:txBody>
      </p:sp>
      <p:grpSp>
        <p:nvGrpSpPr>
          <p:cNvPr id="33" name="Group 32"/>
          <p:cNvGrpSpPr/>
          <p:nvPr/>
        </p:nvGrpSpPr>
        <p:grpSpPr>
          <a:xfrm>
            <a:off x="3561905" y="2191930"/>
            <a:ext cx="5125626" cy="2182504"/>
            <a:chOff x="2113374" y="2313296"/>
            <a:chExt cx="5125626" cy="2182504"/>
          </a:xfrm>
        </p:grpSpPr>
        <p:grpSp>
          <p:nvGrpSpPr>
            <p:cNvPr id="21" name="Group 20"/>
            <p:cNvGrpSpPr/>
            <p:nvPr/>
          </p:nvGrpSpPr>
          <p:grpSpPr>
            <a:xfrm>
              <a:off x="2113374" y="2535585"/>
              <a:ext cx="5125626" cy="1960215"/>
              <a:chOff x="1552196" y="3608089"/>
              <a:chExt cx="5125626" cy="1960215"/>
            </a:xfrm>
          </p:grpSpPr>
          <p:grpSp>
            <p:nvGrpSpPr>
              <p:cNvPr id="98" name="Group 54"/>
              <p:cNvGrpSpPr>
                <a:grpSpLocks/>
              </p:cNvGrpSpPr>
              <p:nvPr/>
            </p:nvGrpSpPr>
            <p:grpSpPr bwMode="auto">
              <a:xfrm rot="16200000">
                <a:off x="3873917" y="2985789"/>
                <a:ext cx="457200" cy="1701800"/>
                <a:chOff x="2870970" y="2690727"/>
                <a:chExt cx="457183" cy="1701799"/>
              </a:xfrm>
            </p:grpSpPr>
            <p:cxnSp>
              <p:nvCxnSpPr>
                <p:cNvPr id="102" name="Straight Connector 101"/>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3" name="Group 98"/>
                <p:cNvGrpSpPr>
                  <a:grpSpLocks/>
                </p:cNvGrpSpPr>
                <p:nvPr/>
              </p:nvGrpSpPr>
              <p:grpSpPr bwMode="auto">
                <a:xfrm>
                  <a:off x="2870970" y="3301188"/>
                  <a:ext cx="457183" cy="480152"/>
                  <a:chOff x="991181" y="2834860"/>
                  <a:chExt cx="457183" cy="480152"/>
                </a:xfrm>
              </p:grpSpPr>
              <p:sp>
                <p:nvSpPr>
                  <p:cNvPr id="104" name="Oval 103"/>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05" name="TextBox 100"/>
                  <p:cNvSpPr txBox="1">
                    <a:spLocks noChangeArrowheads="1"/>
                  </p:cNvSpPr>
                  <p:nvPr/>
                </p:nvSpPr>
                <p:spPr bwMode="auto">
                  <a:xfrm>
                    <a:off x="1054692" y="2834860"/>
                    <a:ext cx="314498" cy="369332"/>
                  </a:xfrm>
                  <a:prstGeom prst="rect">
                    <a:avLst/>
                  </a:prstGeom>
                  <a:noFill/>
                  <a:ln w="9525">
                    <a:noFill/>
                    <a:miter lim="800000"/>
                    <a:headEnd/>
                    <a:tailEnd/>
                  </a:ln>
                </p:spPr>
                <p:txBody>
                  <a:bodyPr wrap="none">
                    <a:spAutoFit/>
                  </a:bodyPr>
                  <a:lstStyle/>
                  <a:p>
                    <a:r>
                      <a:rPr lang="en-US" sz="1800"/>
                      <a:t>+</a:t>
                    </a:r>
                  </a:p>
                </p:txBody>
              </p:sp>
              <p:sp>
                <p:nvSpPr>
                  <p:cNvPr id="106" name="TextBox 101"/>
                  <p:cNvSpPr txBox="1">
                    <a:spLocks noChangeArrowheads="1"/>
                  </p:cNvSpPr>
                  <p:nvPr/>
                </p:nvSpPr>
                <p:spPr bwMode="auto">
                  <a:xfrm>
                    <a:off x="1052283"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115" name="Group 140"/>
              <p:cNvGrpSpPr>
                <a:grpSpLocks/>
              </p:cNvGrpSpPr>
              <p:nvPr/>
            </p:nvGrpSpPr>
            <p:grpSpPr bwMode="auto">
              <a:xfrm rot="16200000">
                <a:off x="2265396" y="2983909"/>
                <a:ext cx="298003" cy="1724404"/>
                <a:chOff x="4384898" y="2541687"/>
                <a:chExt cx="298003" cy="1724341"/>
              </a:xfrm>
            </p:grpSpPr>
            <p:cxnSp>
              <p:nvCxnSpPr>
                <p:cNvPr id="116" name="Straight Connector 115"/>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25" name="Group 140"/>
              <p:cNvGrpSpPr>
                <a:grpSpLocks/>
              </p:cNvGrpSpPr>
              <p:nvPr/>
            </p:nvGrpSpPr>
            <p:grpSpPr bwMode="auto">
              <a:xfrm rot="16200000">
                <a:off x="5666618" y="2982318"/>
                <a:ext cx="298003" cy="1724404"/>
                <a:chOff x="4384898" y="2541687"/>
                <a:chExt cx="298003" cy="1724341"/>
              </a:xfrm>
            </p:grpSpPr>
            <p:cxnSp>
              <p:nvCxnSpPr>
                <p:cNvPr id="141" name="Straight Connector 140"/>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0" name="Group 149"/>
              <p:cNvGrpSpPr/>
              <p:nvPr/>
            </p:nvGrpSpPr>
            <p:grpSpPr>
              <a:xfrm>
                <a:off x="3132347" y="3843963"/>
                <a:ext cx="298003" cy="1724341"/>
                <a:chOff x="4384898" y="2541687"/>
                <a:chExt cx="298003" cy="1724341"/>
              </a:xfrm>
            </p:grpSpPr>
            <p:cxnSp>
              <p:nvCxnSpPr>
                <p:cNvPr id="163" name="Straight Connector 162"/>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73" name="Group 172"/>
              <p:cNvGrpSpPr/>
              <p:nvPr/>
            </p:nvGrpSpPr>
            <p:grpSpPr>
              <a:xfrm>
                <a:off x="4853950" y="3843963"/>
                <a:ext cx="298003" cy="1724341"/>
                <a:chOff x="4384898" y="2541687"/>
                <a:chExt cx="298003" cy="1724341"/>
              </a:xfrm>
            </p:grpSpPr>
            <p:cxnSp>
              <p:nvCxnSpPr>
                <p:cNvPr id="174" name="Straight Connector 17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32" name="TextBox 31"/>
                <p:cNvSpPr txBox="1"/>
                <p:nvPr/>
              </p:nvSpPr>
              <p:spPr>
                <a:xfrm>
                  <a:off x="3642761" y="2316688"/>
                  <a:ext cx="4580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panose="02040503050406030204" pitchFamily="18" charset="0"/>
                              </a:rPr>
                              <m:t>𝑉</m:t>
                            </m:r>
                          </m:e>
                          <m:sub>
                            <m:r>
                              <a:rPr lang="en-US" sz="1800" i="1">
                                <a:solidFill>
                                  <a:srgbClr val="7030A0"/>
                                </a:solidFill>
                                <a:latin typeface="Cambria Math" panose="02040503050406030204" pitchFamily="18" charset="0"/>
                              </a:rPr>
                              <m:t>1</m:t>
                            </m:r>
                          </m:sub>
                        </m:sSub>
                      </m:oMath>
                    </m:oMathPara>
                  </a14:m>
                  <a:endParaRPr lang="en-US" sz="1800" dirty="0"/>
                </a:p>
              </p:txBody>
            </p:sp>
          </mc:Choice>
          <mc:Fallback xmlns="">
            <p:sp>
              <p:nvSpPr>
                <p:cNvPr id="32" name="TextBox 31"/>
                <p:cNvSpPr txBox="1">
                  <a:spLocks noRot="1" noChangeAspect="1" noMove="1" noResize="1" noEditPoints="1" noAdjustHandles="1" noChangeArrowheads="1" noChangeShapeType="1" noTextEdit="1"/>
                </p:cNvSpPr>
                <p:nvPr/>
              </p:nvSpPr>
              <p:spPr>
                <a:xfrm>
                  <a:off x="3642761" y="2316688"/>
                  <a:ext cx="458009"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5" name="TextBox 184"/>
                <p:cNvSpPr txBox="1"/>
                <p:nvPr/>
              </p:nvSpPr>
              <p:spPr>
                <a:xfrm>
                  <a:off x="5326778" y="2313296"/>
                  <a:ext cx="4633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panose="02040503050406030204" pitchFamily="18" charset="0"/>
                              </a:rPr>
                              <m:t>𝑉</m:t>
                            </m:r>
                          </m:e>
                          <m:sub>
                            <m:r>
                              <a:rPr lang="en-US" sz="1800" i="1">
                                <a:solidFill>
                                  <a:srgbClr val="7030A0"/>
                                </a:solidFill>
                                <a:latin typeface="Cambria Math" panose="02040503050406030204" pitchFamily="18" charset="0"/>
                              </a:rPr>
                              <m:t>2</m:t>
                            </m:r>
                          </m:sub>
                        </m:sSub>
                      </m:oMath>
                    </m:oMathPara>
                  </a14:m>
                  <a:endParaRPr lang="en-US" sz="1800" dirty="0"/>
                </a:p>
              </p:txBody>
            </p:sp>
          </mc:Choice>
          <mc:Fallback xmlns="">
            <p:sp>
              <p:nvSpPr>
                <p:cNvPr id="185" name="TextBox 184"/>
                <p:cNvSpPr txBox="1">
                  <a:spLocks noRot="1" noChangeAspect="1" noMove="1" noResize="1" noEditPoints="1" noAdjustHandles="1" noChangeArrowheads="1" noChangeShapeType="1" noTextEdit="1"/>
                </p:cNvSpPr>
                <p:nvPr/>
              </p:nvSpPr>
              <p:spPr>
                <a:xfrm>
                  <a:off x="5326778" y="2313296"/>
                  <a:ext cx="463332" cy="369332"/>
                </a:xfrm>
                <a:prstGeom prst="rect">
                  <a:avLst/>
                </a:prstGeom>
                <a:blipFill>
                  <a:blip r:embed="rId4"/>
                  <a:stretch>
                    <a:fillRect b="-1667"/>
                  </a:stretch>
                </a:blipFill>
              </p:spPr>
              <p:txBody>
                <a:bodyPr/>
                <a:lstStyle/>
                <a:p>
                  <a:r>
                    <a:rPr lang="en-US">
                      <a:noFill/>
                    </a:rPr>
                    <a:t> </a:t>
                  </a:r>
                </a:p>
              </p:txBody>
            </p:sp>
          </mc:Fallback>
        </mc:AlternateContent>
      </p:grpSp>
      <p:sp>
        <p:nvSpPr>
          <p:cNvPr id="34" name="TextBox 33"/>
          <p:cNvSpPr txBox="1"/>
          <p:nvPr/>
        </p:nvSpPr>
        <p:spPr>
          <a:xfrm>
            <a:off x="295300" y="2323830"/>
            <a:ext cx="2999563" cy="2246769"/>
          </a:xfrm>
          <a:prstGeom prst="rect">
            <a:avLst/>
          </a:prstGeom>
          <a:solidFill>
            <a:srgbClr val="D6D2C4"/>
          </a:solidFill>
          <a:ln>
            <a:noFill/>
          </a:ln>
        </p:spPr>
        <p:txBody>
          <a:bodyPr wrap="square" rtlCol="0">
            <a:spAutoFit/>
          </a:bodyPr>
          <a:lstStyle/>
          <a:p>
            <a:r>
              <a:rPr lang="en-US" sz="2000" dirty="0">
                <a:latin typeface="+mj-lt"/>
              </a:rPr>
              <a:t>If we tried to perform a KCL at node 1, the current flowing through the voltage source is unknown and cannot be written in terms of the various node voltages.  </a:t>
            </a:r>
          </a:p>
        </p:txBody>
      </p:sp>
      <p:grpSp>
        <p:nvGrpSpPr>
          <p:cNvPr id="55" name="Group 54"/>
          <p:cNvGrpSpPr/>
          <p:nvPr/>
        </p:nvGrpSpPr>
        <p:grpSpPr>
          <a:xfrm>
            <a:off x="5669911" y="3030130"/>
            <a:ext cx="883062" cy="369332"/>
            <a:chOff x="2175908" y="1764268"/>
            <a:chExt cx="883062" cy="369332"/>
          </a:xfrm>
        </p:grpSpPr>
        <p:cxnSp>
          <p:nvCxnSpPr>
            <p:cNvPr id="56" name="Straight Arrow Connector 55"/>
            <p:cNvCxnSpPr/>
            <p:nvPr/>
          </p:nvCxnSpPr>
          <p:spPr>
            <a:xfrm flipH="1">
              <a:off x="2362200" y="1801457"/>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7" name="TextBox 56"/>
                <p:cNvSpPr txBox="1"/>
                <p:nvPr/>
              </p:nvSpPr>
              <p:spPr>
                <a:xfrm>
                  <a:off x="2175908" y="1764268"/>
                  <a:ext cx="88306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panose="02040503050406030204" pitchFamily="18" charset="0"/>
                              </a:rPr>
                              <m:t>𝑠</m:t>
                            </m:r>
                          </m:sub>
                        </m:sSub>
                        <m:r>
                          <a:rPr lang="en-US" sz="1800" i="1">
                            <a:solidFill>
                              <a:srgbClr val="F61818"/>
                            </a:solidFill>
                            <a:latin typeface="Cambria Math" panose="02040503050406030204" pitchFamily="18" charset="0"/>
                          </a:rPr>
                          <m:t>=??</m:t>
                        </m:r>
                      </m:oMath>
                    </m:oMathPara>
                  </a14:m>
                  <a:endParaRPr lang="en-US" sz="1800" dirty="0"/>
                </a:p>
              </p:txBody>
            </p:sp>
          </mc:Choice>
          <mc:Fallback xmlns="">
            <p:sp>
              <p:nvSpPr>
                <p:cNvPr id="57" name="TextBox 56"/>
                <p:cNvSpPr txBox="1">
                  <a:spLocks noRot="1" noChangeAspect="1" noMove="1" noResize="1" noEditPoints="1" noAdjustHandles="1" noChangeArrowheads="1" noChangeShapeType="1" noTextEdit="1"/>
                </p:cNvSpPr>
                <p:nvPr/>
              </p:nvSpPr>
              <p:spPr>
                <a:xfrm>
                  <a:off x="2175908" y="1764268"/>
                  <a:ext cx="883062" cy="369332"/>
                </a:xfrm>
                <a:prstGeom prst="rect">
                  <a:avLst/>
                </a:prstGeom>
                <a:blipFill>
                  <a:blip r:embed="rId5"/>
                  <a:stretch>
                    <a:fillRect/>
                  </a:stretch>
                </a:blipFill>
              </p:spPr>
              <p:txBody>
                <a:bodyPr/>
                <a:lstStyle/>
                <a:p>
                  <a:r>
                    <a:rPr lang="en-US">
                      <a:noFill/>
                    </a:rPr>
                    <a:t> </a:t>
                  </a:r>
                </a:p>
              </p:txBody>
            </p:sp>
          </mc:Fallback>
        </mc:AlternateContent>
      </p:grpSp>
      <p:sp>
        <p:nvSpPr>
          <p:cNvPr id="58" name="Oval 57"/>
          <p:cNvSpPr/>
          <p:nvPr/>
        </p:nvSpPr>
        <p:spPr>
          <a:xfrm>
            <a:off x="5233131" y="253456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59" name="TextBox 58"/>
          <p:cNvSpPr txBox="1"/>
          <p:nvPr/>
        </p:nvSpPr>
        <p:spPr>
          <a:xfrm>
            <a:off x="8935523" y="2034569"/>
            <a:ext cx="2999563" cy="2616101"/>
          </a:xfrm>
          <a:prstGeom prst="rect">
            <a:avLst/>
          </a:prstGeom>
          <a:solidFill>
            <a:srgbClr val="D6D2C4"/>
          </a:solidFill>
          <a:ln>
            <a:noFill/>
          </a:ln>
        </p:spPr>
        <p:txBody>
          <a:bodyPr wrap="square" rtlCol="0">
            <a:spAutoFit/>
          </a:bodyPr>
          <a:lstStyle/>
          <a:p>
            <a:r>
              <a:rPr lang="en-US" sz="2000" dirty="0">
                <a:latin typeface="+mj-lt"/>
              </a:rPr>
              <a:t>We run into the same problem if we try to perform a KCL at node 2.</a:t>
            </a:r>
          </a:p>
          <a:p>
            <a:r>
              <a:rPr lang="en-US" sz="2000" dirty="0">
                <a:latin typeface="+mj-lt"/>
                <a:sym typeface="Wingdings" panose="05000000000000000000" pitchFamily="2" charset="2"/>
              </a:rPr>
              <a:t> We are missing two equations needed to solve for the unknown node voltages.</a:t>
            </a:r>
            <a:endParaRPr lang="en-US" sz="2000" dirty="0">
              <a:latin typeface="+mj-lt"/>
            </a:endParaRPr>
          </a:p>
        </p:txBody>
      </p:sp>
      <p:sp>
        <p:nvSpPr>
          <p:cNvPr id="60" name="Oval 59"/>
          <p:cNvSpPr/>
          <p:nvPr/>
        </p:nvSpPr>
        <p:spPr>
          <a:xfrm>
            <a:off x="6942337" y="254677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2" name="TextBox 1"/>
              <p:cNvSpPr txBox="1"/>
              <p:nvPr/>
            </p:nvSpPr>
            <p:spPr>
              <a:xfrm>
                <a:off x="1559245" y="4783202"/>
                <a:ext cx="9406176" cy="1754326"/>
              </a:xfrm>
              <a:prstGeom prst="rect">
                <a:avLst/>
              </a:prstGeom>
              <a:solidFill>
                <a:srgbClr val="D6D2C4"/>
              </a:solidFill>
              <a:ln>
                <a:noFill/>
              </a:ln>
            </p:spPr>
            <p:txBody>
              <a:bodyPr wrap="square" rtlCol="0">
                <a:spAutoFit/>
              </a:bodyPr>
              <a:lstStyle/>
              <a:p>
                <a:r>
                  <a:rPr lang="en-US" sz="2000" dirty="0">
                    <a:latin typeface="+mj-lt"/>
                  </a:rPr>
                  <a:t>We will replace the missing equations as follows:</a:t>
                </a:r>
              </a:p>
              <a:p>
                <a:pPr lvl="1"/>
                <a:r>
                  <a:rPr lang="en-US" sz="2000" dirty="0">
                    <a:latin typeface="+mj-lt"/>
                  </a:rPr>
                  <a:t>1) The voltage source will force a relationship between the two node voltages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1</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2</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𝑠</m:t>
                        </m:r>
                      </m:sub>
                    </m:sSub>
                  </m:oMath>
                </a14:m>
                <a:r>
                  <a:rPr lang="en-US" sz="2000" dirty="0">
                    <a:latin typeface="+mj-lt"/>
                  </a:rPr>
                  <a:t> in this case).</a:t>
                </a:r>
              </a:p>
              <a:p>
                <a:pPr lvl="1"/>
                <a:r>
                  <a:rPr lang="en-US" sz="2000" dirty="0">
                    <a:latin typeface="+mj-lt"/>
                  </a:rPr>
                  <a:t>2) By introducing the idea of a “</a:t>
                </a:r>
                <a:r>
                  <a:rPr lang="en-US" sz="2000" dirty="0" err="1">
                    <a:latin typeface="+mj-lt"/>
                  </a:rPr>
                  <a:t>supernode</a:t>
                </a:r>
                <a:r>
                  <a:rPr lang="en-US" sz="2000" dirty="0">
                    <a:latin typeface="+mj-lt"/>
                  </a:rPr>
                  <a:t>”, we can construct that last needed equation.</a:t>
                </a:r>
              </a:p>
            </p:txBody>
          </p:sp>
        </mc:Choice>
        <mc:Fallback xmlns="">
          <p:sp>
            <p:nvSpPr>
              <p:cNvPr id="2" name="TextBox 1"/>
              <p:cNvSpPr txBox="1">
                <a:spLocks noRot="1" noChangeAspect="1" noMove="1" noResize="1" noEditPoints="1" noAdjustHandles="1" noChangeArrowheads="1" noChangeShapeType="1" noTextEdit="1"/>
              </p:cNvSpPr>
              <p:nvPr/>
            </p:nvSpPr>
            <p:spPr>
              <a:xfrm>
                <a:off x="1559245" y="4783202"/>
                <a:ext cx="9406176" cy="1754326"/>
              </a:xfrm>
              <a:prstGeom prst="rect">
                <a:avLst/>
              </a:prstGeom>
              <a:blipFill>
                <a:blip r:embed="rId6"/>
                <a:stretch>
                  <a:fillRect l="-713" t="-1742" r="-972" b="-5923"/>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5906050" y="2036698"/>
                <a:ext cx="42729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𝑉</m:t>
                          </m:r>
                        </m:e>
                        <m:sub>
                          <m:r>
                            <a:rPr lang="en-US" sz="1800" i="1">
                              <a:latin typeface="Cambria Math" panose="02040503050406030204" pitchFamily="18" charset="0"/>
                            </a:rPr>
                            <m:t>𝑠</m:t>
                          </m:r>
                        </m:sub>
                      </m:sSub>
                    </m:oMath>
                  </m:oMathPara>
                </a14:m>
                <a:endParaRPr lang="en-US" sz="1800" dirty="0"/>
              </a:p>
            </p:txBody>
          </p:sp>
        </mc:Choice>
        <mc:Fallback xmlns="">
          <p:sp>
            <p:nvSpPr>
              <p:cNvPr id="3" name="TextBox 2"/>
              <p:cNvSpPr txBox="1">
                <a:spLocks noRot="1" noChangeAspect="1" noMove="1" noResize="1" noEditPoints="1" noAdjustHandles="1" noChangeArrowheads="1" noChangeShapeType="1" noTextEdit="1"/>
              </p:cNvSpPr>
              <p:nvPr/>
            </p:nvSpPr>
            <p:spPr>
              <a:xfrm>
                <a:off x="5906050" y="2036698"/>
                <a:ext cx="427296" cy="369332"/>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232104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err="1"/>
              <a:t>Supernodes</a:t>
            </a:r>
            <a:endParaRPr lang="en-US" dirty="0"/>
          </a:p>
        </p:txBody>
      </p:sp>
      <mc:AlternateContent xmlns:mc="http://schemas.openxmlformats.org/markup-compatibility/2006" xmlns:a14="http://schemas.microsoft.com/office/drawing/2010/main">
        <mc:Choice Requires="a14">
          <p:sp>
            <p:nvSpPr>
              <p:cNvPr id="10" name="Content Placeholder 9">
                <a:extLst>
                  <a:ext uri="{FF2B5EF4-FFF2-40B4-BE49-F238E27FC236}">
                    <a16:creationId xmlns:a16="http://schemas.microsoft.com/office/drawing/2014/main" id="{222BFB73-D5E6-45E7-BF5B-405FA61F3605}"/>
                  </a:ext>
                </a:extLst>
              </p:cNvPr>
              <p:cNvSpPr>
                <a:spLocks noGrp="1"/>
              </p:cNvSpPr>
              <p:nvPr>
                <p:ph idx="1"/>
              </p:nvPr>
            </p:nvSpPr>
            <p:spPr/>
            <p:txBody>
              <a:bodyPr/>
              <a:lstStyle/>
              <a:p>
                <a:r>
                  <a:rPr lang="en-US" dirty="0"/>
                  <a:t>The two nodes connected by the voltage source are combined into what is called a </a:t>
                </a:r>
                <a:r>
                  <a:rPr lang="en-US" dirty="0" err="1"/>
                  <a:t>supernode</a:t>
                </a:r>
                <a:r>
                  <a:rPr lang="en-US" dirty="0"/>
                  <a: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algn="just"/>
                <a:r>
                  <a:rPr lang="en-US" dirty="0"/>
                  <a:t>A KCL performed at the </a:t>
                </a:r>
                <a:r>
                  <a:rPr lang="en-US" dirty="0" err="1"/>
                  <a:t>supernode</a:t>
                </a:r>
                <a:r>
                  <a:rPr lang="en-US" dirty="0"/>
                  <a:t> allows us to specify an equation without needing to know the current through the voltage source.</a:t>
                </a:r>
              </a:p>
              <a:p>
                <a:pPr algn="just"/>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3</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4</m:t>
                        </m:r>
                      </m:sub>
                    </m:sSub>
                    <m:r>
                      <a:rPr lang="en-US" i="1">
                        <a:latin typeface="Cambria Math" panose="02040503050406030204" pitchFamily="18" charset="0"/>
                      </a:rPr>
                      <m:t>=0</m:t>
                    </m:r>
                  </m:oMath>
                </a14:m>
                <a:endParaRPr lang="en-US" dirty="0"/>
              </a:p>
              <a:p>
                <a:endParaRPr lang="en-US" dirty="0"/>
              </a:p>
            </p:txBody>
          </p:sp>
        </mc:Choice>
        <mc:Fallback xmlns="">
          <p:sp>
            <p:nvSpPr>
              <p:cNvPr id="10" name="Content Placeholder 9">
                <a:extLst>
                  <a:ext uri="{FF2B5EF4-FFF2-40B4-BE49-F238E27FC236}">
                    <a16:creationId xmlns:a16="http://schemas.microsoft.com/office/drawing/2014/main" id="{222BFB73-D5E6-45E7-BF5B-405FA61F3605}"/>
                  </a:ext>
                </a:extLst>
              </p:cNvPr>
              <p:cNvSpPr>
                <a:spLocks noGrp="1" noRot="1" noChangeAspect="1" noMove="1" noResize="1" noEditPoints="1" noAdjustHandles="1" noChangeArrowheads="1" noChangeShapeType="1" noTextEdit="1"/>
              </p:cNvSpPr>
              <p:nvPr>
                <p:ph idx="1"/>
              </p:nvPr>
            </p:nvSpPr>
            <p:spPr>
              <a:blipFill>
                <a:blip r:embed="rId3"/>
                <a:stretch>
                  <a:fillRect l="-504" t="-469" r="-560"/>
                </a:stretch>
              </a:blipFill>
            </p:spPr>
            <p:txBody>
              <a:bodyPr/>
              <a:lstStyle/>
              <a:p>
                <a:r>
                  <a:rPr lang="en-US">
                    <a:noFill/>
                  </a:rPr>
                  <a:t> </a:t>
                </a:r>
              </a:p>
            </p:txBody>
          </p:sp>
        </mc:Fallback>
      </mc:AlternateContent>
      <p:grpSp>
        <p:nvGrpSpPr>
          <p:cNvPr id="33" name="Group 32"/>
          <p:cNvGrpSpPr/>
          <p:nvPr/>
        </p:nvGrpSpPr>
        <p:grpSpPr>
          <a:xfrm>
            <a:off x="3048000" y="2438400"/>
            <a:ext cx="5125626" cy="2182504"/>
            <a:chOff x="2113374" y="2313296"/>
            <a:chExt cx="5125626" cy="2182504"/>
          </a:xfrm>
        </p:grpSpPr>
        <p:grpSp>
          <p:nvGrpSpPr>
            <p:cNvPr id="21" name="Group 20"/>
            <p:cNvGrpSpPr/>
            <p:nvPr/>
          </p:nvGrpSpPr>
          <p:grpSpPr>
            <a:xfrm>
              <a:off x="2113374" y="2535585"/>
              <a:ext cx="5125626" cy="1960215"/>
              <a:chOff x="1552196" y="3608089"/>
              <a:chExt cx="5125626" cy="1960215"/>
            </a:xfrm>
          </p:grpSpPr>
          <p:grpSp>
            <p:nvGrpSpPr>
              <p:cNvPr id="98" name="Group 54"/>
              <p:cNvGrpSpPr>
                <a:grpSpLocks/>
              </p:cNvGrpSpPr>
              <p:nvPr/>
            </p:nvGrpSpPr>
            <p:grpSpPr bwMode="auto">
              <a:xfrm rot="16200000">
                <a:off x="3873917" y="2985789"/>
                <a:ext cx="457200" cy="1701800"/>
                <a:chOff x="2870970" y="2690727"/>
                <a:chExt cx="457183" cy="1701799"/>
              </a:xfrm>
            </p:grpSpPr>
            <p:cxnSp>
              <p:nvCxnSpPr>
                <p:cNvPr id="102" name="Straight Connector 101"/>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3" name="Group 98"/>
                <p:cNvGrpSpPr>
                  <a:grpSpLocks/>
                </p:cNvGrpSpPr>
                <p:nvPr/>
              </p:nvGrpSpPr>
              <p:grpSpPr bwMode="auto">
                <a:xfrm>
                  <a:off x="2870970" y="3301188"/>
                  <a:ext cx="457183" cy="480152"/>
                  <a:chOff x="991181" y="2834860"/>
                  <a:chExt cx="457183" cy="480152"/>
                </a:xfrm>
              </p:grpSpPr>
              <p:sp>
                <p:nvSpPr>
                  <p:cNvPr id="104" name="Oval 103"/>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05" name="TextBox 100"/>
                  <p:cNvSpPr txBox="1">
                    <a:spLocks noChangeArrowheads="1"/>
                  </p:cNvSpPr>
                  <p:nvPr/>
                </p:nvSpPr>
                <p:spPr bwMode="auto">
                  <a:xfrm>
                    <a:off x="1054692" y="2834860"/>
                    <a:ext cx="314498" cy="369332"/>
                  </a:xfrm>
                  <a:prstGeom prst="rect">
                    <a:avLst/>
                  </a:prstGeom>
                  <a:noFill/>
                  <a:ln w="9525">
                    <a:noFill/>
                    <a:miter lim="800000"/>
                    <a:headEnd/>
                    <a:tailEnd/>
                  </a:ln>
                </p:spPr>
                <p:txBody>
                  <a:bodyPr wrap="none">
                    <a:spAutoFit/>
                  </a:bodyPr>
                  <a:lstStyle/>
                  <a:p>
                    <a:r>
                      <a:rPr lang="en-US" sz="1800"/>
                      <a:t>+</a:t>
                    </a:r>
                  </a:p>
                </p:txBody>
              </p:sp>
              <p:sp>
                <p:nvSpPr>
                  <p:cNvPr id="106" name="TextBox 101"/>
                  <p:cNvSpPr txBox="1">
                    <a:spLocks noChangeArrowheads="1"/>
                  </p:cNvSpPr>
                  <p:nvPr/>
                </p:nvSpPr>
                <p:spPr bwMode="auto">
                  <a:xfrm>
                    <a:off x="1052283"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115" name="Group 140"/>
              <p:cNvGrpSpPr>
                <a:grpSpLocks/>
              </p:cNvGrpSpPr>
              <p:nvPr/>
            </p:nvGrpSpPr>
            <p:grpSpPr bwMode="auto">
              <a:xfrm rot="16200000">
                <a:off x="2265396" y="2983909"/>
                <a:ext cx="298003" cy="1724404"/>
                <a:chOff x="4384898" y="2541687"/>
                <a:chExt cx="298003" cy="1724341"/>
              </a:xfrm>
            </p:grpSpPr>
            <p:cxnSp>
              <p:nvCxnSpPr>
                <p:cNvPr id="116" name="Straight Connector 115"/>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25" name="Group 140"/>
              <p:cNvGrpSpPr>
                <a:grpSpLocks/>
              </p:cNvGrpSpPr>
              <p:nvPr/>
            </p:nvGrpSpPr>
            <p:grpSpPr bwMode="auto">
              <a:xfrm rot="16200000">
                <a:off x="5666618" y="2982318"/>
                <a:ext cx="298003" cy="1724404"/>
                <a:chOff x="4384898" y="2541687"/>
                <a:chExt cx="298003" cy="1724341"/>
              </a:xfrm>
            </p:grpSpPr>
            <p:cxnSp>
              <p:nvCxnSpPr>
                <p:cNvPr id="141" name="Straight Connector 140"/>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0" name="Group 149"/>
              <p:cNvGrpSpPr/>
              <p:nvPr/>
            </p:nvGrpSpPr>
            <p:grpSpPr>
              <a:xfrm>
                <a:off x="3132347" y="3843963"/>
                <a:ext cx="298003" cy="1724341"/>
                <a:chOff x="4384898" y="2541687"/>
                <a:chExt cx="298003" cy="1724341"/>
              </a:xfrm>
            </p:grpSpPr>
            <p:cxnSp>
              <p:nvCxnSpPr>
                <p:cNvPr id="163" name="Straight Connector 162"/>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73" name="Group 172"/>
              <p:cNvGrpSpPr/>
              <p:nvPr/>
            </p:nvGrpSpPr>
            <p:grpSpPr>
              <a:xfrm>
                <a:off x="4853950" y="3843963"/>
                <a:ext cx="298003" cy="1724341"/>
                <a:chOff x="4384898" y="2541687"/>
                <a:chExt cx="298003" cy="1724341"/>
              </a:xfrm>
            </p:grpSpPr>
            <p:cxnSp>
              <p:nvCxnSpPr>
                <p:cNvPr id="174" name="Straight Connector 17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32" name="TextBox 31"/>
                <p:cNvSpPr txBox="1"/>
                <p:nvPr/>
              </p:nvSpPr>
              <p:spPr>
                <a:xfrm>
                  <a:off x="3642761" y="2316688"/>
                  <a:ext cx="4580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panose="02040503050406030204" pitchFamily="18" charset="0"/>
                              </a:rPr>
                              <m:t>𝑉</m:t>
                            </m:r>
                          </m:e>
                          <m:sub>
                            <m:r>
                              <a:rPr lang="en-US" sz="1800" i="1">
                                <a:solidFill>
                                  <a:srgbClr val="7030A0"/>
                                </a:solidFill>
                                <a:latin typeface="Cambria Math" panose="02040503050406030204" pitchFamily="18" charset="0"/>
                              </a:rPr>
                              <m:t>1</m:t>
                            </m:r>
                          </m:sub>
                        </m:sSub>
                      </m:oMath>
                    </m:oMathPara>
                  </a14:m>
                  <a:endParaRPr lang="en-US" sz="1800" dirty="0"/>
                </a:p>
              </p:txBody>
            </p:sp>
          </mc:Choice>
          <mc:Fallback xmlns="">
            <p:sp>
              <p:nvSpPr>
                <p:cNvPr id="32" name="TextBox 31"/>
                <p:cNvSpPr txBox="1">
                  <a:spLocks noRot="1" noChangeAspect="1" noMove="1" noResize="1" noEditPoints="1" noAdjustHandles="1" noChangeArrowheads="1" noChangeShapeType="1" noTextEdit="1"/>
                </p:cNvSpPr>
                <p:nvPr/>
              </p:nvSpPr>
              <p:spPr>
                <a:xfrm>
                  <a:off x="3642761" y="2316688"/>
                  <a:ext cx="458009" cy="369332"/>
                </a:xfrm>
                <a:prstGeom prst="rect">
                  <a:avLst/>
                </a:prstGeom>
                <a:blipFill>
                  <a:blip r:embed="rId4"/>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5" name="TextBox 184"/>
                <p:cNvSpPr txBox="1"/>
                <p:nvPr/>
              </p:nvSpPr>
              <p:spPr>
                <a:xfrm>
                  <a:off x="5326778" y="2313296"/>
                  <a:ext cx="4633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panose="02040503050406030204" pitchFamily="18" charset="0"/>
                              </a:rPr>
                              <m:t>𝑉</m:t>
                            </m:r>
                          </m:e>
                          <m:sub>
                            <m:r>
                              <a:rPr lang="en-US" sz="1800" i="1">
                                <a:solidFill>
                                  <a:srgbClr val="7030A0"/>
                                </a:solidFill>
                                <a:latin typeface="Cambria Math" panose="02040503050406030204" pitchFamily="18" charset="0"/>
                              </a:rPr>
                              <m:t>2</m:t>
                            </m:r>
                          </m:sub>
                        </m:sSub>
                      </m:oMath>
                    </m:oMathPara>
                  </a14:m>
                  <a:endParaRPr lang="en-US" sz="1800" dirty="0"/>
                </a:p>
              </p:txBody>
            </p:sp>
          </mc:Choice>
          <mc:Fallback xmlns="">
            <p:sp>
              <p:nvSpPr>
                <p:cNvPr id="185" name="TextBox 184"/>
                <p:cNvSpPr txBox="1">
                  <a:spLocks noRot="1" noChangeAspect="1" noMove="1" noResize="1" noEditPoints="1" noAdjustHandles="1" noChangeArrowheads="1" noChangeShapeType="1" noTextEdit="1"/>
                </p:cNvSpPr>
                <p:nvPr/>
              </p:nvSpPr>
              <p:spPr>
                <a:xfrm>
                  <a:off x="5326778" y="2313296"/>
                  <a:ext cx="463332" cy="369332"/>
                </a:xfrm>
                <a:prstGeom prst="rect">
                  <a:avLst/>
                </a:prstGeom>
                <a:blipFill>
                  <a:blip r:embed="rId5"/>
                  <a:stretch>
                    <a:fillRect/>
                  </a:stretch>
                </a:blipFill>
              </p:spPr>
              <p:txBody>
                <a:bodyPr/>
                <a:lstStyle/>
                <a:p>
                  <a:r>
                    <a:rPr lang="en-US">
                      <a:noFill/>
                    </a:rPr>
                    <a:t> </a:t>
                  </a:r>
                </a:p>
              </p:txBody>
            </p:sp>
          </mc:Fallback>
        </mc:AlternateContent>
      </p:grpSp>
      <p:sp>
        <p:nvSpPr>
          <p:cNvPr id="2" name="Rounded Rectangle 1"/>
          <p:cNvSpPr/>
          <p:nvPr/>
        </p:nvSpPr>
        <p:spPr>
          <a:xfrm>
            <a:off x="4516026" y="2411104"/>
            <a:ext cx="2286000" cy="838200"/>
          </a:xfrm>
          <a:prstGeom prst="roundRect">
            <a:avLst/>
          </a:prstGeom>
          <a:no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6" name="Group 5"/>
          <p:cNvGrpSpPr/>
          <p:nvPr/>
        </p:nvGrpSpPr>
        <p:grpSpPr>
          <a:xfrm>
            <a:off x="3296827" y="3249304"/>
            <a:ext cx="846913" cy="369332"/>
            <a:chOff x="2362200" y="3200400"/>
            <a:chExt cx="846913" cy="369332"/>
          </a:xfrm>
        </p:grpSpPr>
        <p:cxnSp>
          <p:nvCxnSpPr>
            <p:cNvPr id="4" name="Straight Arrow Connector 3"/>
            <p:cNvCxnSpPr/>
            <p:nvPr/>
          </p:nvCxnSpPr>
          <p:spPr>
            <a:xfrm>
              <a:off x="2362200" y="3200400"/>
              <a:ext cx="84691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TextBox 4"/>
                <p:cNvSpPr txBox="1"/>
                <p:nvPr/>
              </p:nvSpPr>
              <p:spPr>
                <a:xfrm>
                  <a:off x="2546364" y="3200400"/>
                  <a:ext cx="4190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F0000"/>
                                </a:solidFill>
                                <a:latin typeface="Cambria Math" panose="02040503050406030204" pitchFamily="18" charset="0"/>
                              </a:rPr>
                            </m:ctrlPr>
                          </m:sSubPr>
                          <m:e>
                            <m:r>
                              <a:rPr lang="en-US" sz="1800" i="1">
                                <a:solidFill>
                                  <a:srgbClr val="FF0000"/>
                                </a:solidFill>
                                <a:latin typeface="Cambria Math" panose="02040503050406030204" pitchFamily="18" charset="0"/>
                              </a:rPr>
                              <m:t>𝐼</m:t>
                            </m:r>
                          </m:e>
                          <m:sub>
                            <m:r>
                              <a:rPr lang="en-US" sz="1800" i="1">
                                <a:solidFill>
                                  <a:srgbClr val="FF0000"/>
                                </a:solidFill>
                                <a:latin typeface="Cambria Math" panose="02040503050406030204" pitchFamily="18" charset="0"/>
                              </a:rPr>
                              <m:t>1</m:t>
                            </m:r>
                          </m:sub>
                        </m:sSub>
                      </m:oMath>
                    </m:oMathPara>
                  </a14:m>
                  <a:endParaRPr lang="en-US" sz="1800" dirty="0"/>
                </a:p>
              </p:txBody>
            </p:sp>
          </mc:Choice>
          <mc:Fallback xmlns="">
            <p:sp>
              <p:nvSpPr>
                <p:cNvPr id="5" name="TextBox 4"/>
                <p:cNvSpPr txBox="1">
                  <a:spLocks noRot="1" noChangeAspect="1" noMove="1" noResize="1" noEditPoints="1" noAdjustHandles="1" noChangeArrowheads="1" noChangeShapeType="1" noTextEdit="1"/>
                </p:cNvSpPr>
                <p:nvPr/>
              </p:nvSpPr>
              <p:spPr>
                <a:xfrm>
                  <a:off x="2546364" y="3200400"/>
                  <a:ext cx="419024" cy="369332"/>
                </a:xfrm>
                <a:prstGeom prst="rect">
                  <a:avLst/>
                </a:prstGeom>
                <a:blipFill>
                  <a:blip r:embed="rId6"/>
                  <a:stretch>
                    <a:fillRect/>
                  </a:stretch>
                </a:blipFill>
              </p:spPr>
              <p:txBody>
                <a:bodyPr/>
                <a:lstStyle/>
                <a:p>
                  <a:r>
                    <a:rPr lang="en-US">
                      <a:noFill/>
                    </a:rPr>
                    <a:t> </a:t>
                  </a:r>
                </a:p>
              </p:txBody>
            </p:sp>
          </mc:Fallback>
        </mc:AlternateContent>
      </p:grpSp>
      <p:grpSp>
        <p:nvGrpSpPr>
          <p:cNvPr id="60" name="Group 59"/>
          <p:cNvGrpSpPr/>
          <p:nvPr/>
        </p:nvGrpSpPr>
        <p:grpSpPr>
          <a:xfrm flipH="1">
            <a:off x="7021914" y="3249304"/>
            <a:ext cx="846913" cy="369332"/>
            <a:chOff x="2362200" y="3200400"/>
            <a:chExt cx="846913" cy="369332"/>
          </a:xfrm>
        </p:grpSpPr>
        <p:cxnSp>
          <p:nvCxnSpPr>
            <p:cNvPr id="61" name="Straight Arrow Connector 60"/>
            <p:cNvCxnSpPr/>
            <p:nvPr/>
          </p:nvCxnSpPr>
          <p:spPr>
            <a:xfrm>
              <a:off x="2362200" y="3200400"/>
              <a:ext cx="84691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2" name="TextBox 61"/>
                <p:cNvSpPr txBox="1"/>
                <p:nvPr/>
              </p:nvSpPr>
              <p:spPr>
                <a:xfrm>
                  <a:off x="2547453" y="3200400"/>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F0000"/>
                                </a:solidFill>
                                <a:latin typeface="Cambria Math" panose="02040503050406030204" pitchFamily="18" charset="0"/>
                              </a:rPr>
                            </m:ctrlPr>
                          </m:sSubPr>
                          <m:e>
                            <m:r>
                              <a:rPr lang="en-US" sz="1800" i="1">
                                <a:solidFill>
                                  <a:srgbClr val="FF0000"/>
                                </a:solidFill>
                                <a:latin typeface="Cambria Math" panose="02040503050406030204" pitchFamily="18" charset="0"/>
                              </a:rPr>
                              <m:t>𝐼</m:t>
                            </m:r>
                          </m:e>
                          <m:sub>
                            <m:r>
                              <a:rPr lang="en-US" sz="1800" i="1">
                                <a:solidFill>
                                  <a:srgbClr val="FF0000"/>
                                </a:solidFill>
                                <a:latin typeface="Cambria Math" panose="02040503050406030204" pitchFamily="18" charset="0"/>
                              </a:rPr>
                              <m:t>4</m:t>
                            </m:r>
                          </m:sub>
                        </m:sSub>
                      </m:oMath>
                    </m:oMathPara>
                  </a14:m>
                  <a:endParaRPr lang="en-US" sz="1800" dirty="0"/>
                </a:p>
              </p:txBody>
            </p:sp>
          </mc:Choice>
          <mc:Fallback xmlns="">
            <p:sp>
              <p:nvSpPr>
                <p:cNvPr id="62" name="TextBox 61"/>
                <p:cNvSpPr txBox="1">
                  <a:spLocks noRot="1" noChangeAspect="1" noMove="1" noResize="1" noEditPoints="1" noAdjustHandles="1" noChangeArrowheads="1" noChangeShapeType="1" noTextEdit="1"/>
                </p:cNvSpPr>
                <p:nvPr/>
              </p:nvSpPr>
              <p:spPr>
                <a:xfrm>
                  <a:off x="2547453" y="3200400"/>
                  <a:ext cx="424347" cy="369332"/>
                </a:xfrm>
                <a:prstGeom prst="rect">
                  <a:avLst/>
                </a:prstGeom>
                <a:blipFill>
                  <a:blip r:embed="rId7"/>
                  <a:stretch>
                    <a:fillRect/>
                  </a:stretch>
                </a:blipFill>
              </p:spPr>
              <p:txBody>
                <a:bodyPr/>
                <a:lstStyle/>
                <a:p>
                  <a:r>
                    <a:rPr lang="en-US">
                      <a:noFill/>
                    </a:rPr>
                    <a:t> </a:t>
                  </a:r>
                </a:p>
              </p:txBody>
            </p:sp>
          </mc:Fallback>
        </mc:AlternateContent>
      </p:grpSp>
      <p:grpSp>
        <p:nvGrpSpPr>
          <p:cNvPr id="7" name="Group 6"/>
          <p:cNvGrpSpPr/>
          <p:nvPr/>
        </p:nvGrpSpPr>
        <p:grpSpPr>
          <a:xfrm>
            <a:off x="4973227" y="3401705"/>
            <a:ext cx="424347" cy="846913"/>
            <a:chOff x="6477000" y="3572686"/>
            <a:chExt cx="424347" cy="846913"/>
          </a:xfrm>
        </p:grpSpPr>
        <p:cxnSp>
          <p:nvCxnSpPr>
            <p:cNvPr id="64" name="Straight Arrow Connector 63"/>
            <p:cNvCxnSpPr/>
            <p:nvPr/>
          </p:nvCxnSpPr>
          <p:spPr>
            <a:xfrm rot="5400000" flipH="1">
              <a:off x="6129744" y="3996143"/>
              <a:ext cx="84691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5" name="TextBox 64"/>
                <p:cNvSpPr txBox="1"/>
                <p:nvPr/>
              </p:nvSpPr>
              <p:spPr>
                <a:xfrm flipH="1">
                  <a:off x="6477000" y="38216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F0000"/>
                                </a:solidFill>
                                <a:latin typeface="Cambria Math" panose="02040503050406030204" pitchFamily="18" charset="0"/>
                              </a:rPr>
                            </m:ctrlPr>
                          </m:sSubPr>
                          <m:e>
                            <m:r>
                              <a:rPr lang="en-US" sz="1800" i="1">
                                <a:solidFill>
                                  <a:srgbClr val="FF0000"/>
                                </a:solidFill>
                                <a:latin typeface="Cambria Math" panose="02040503050406030204" pitchFamily="18" charset="0"/>
                              </a:rPr>
                              <m:t>𝐼</m:t>
                            </m:r>
                          </m:e>
                          <m:sub>
                            <m:r>
                              <a:rPr lang="en-US" sz="1800" i="1">
                                <a:solidFill>
                                  <a:srgbClr val="FF0000"/>
                                </a:solidFill>
                                <a:latin typeface="Cambria Math" panose="02040503050406030204" pitchFamily="18" charset="0"/>
                              </a:rPr>
                              <m:t>2</m:t>
                            </m:r>
                          </m:sub>
                        </m:sSub>
                      </m:oMath>
                    </m:oMathPara>
                  </a14:m>
                  <a:endParaRPr lang="en-US" sz="1800" dirty="0"/>
                </a:p>
              </p:txBody>
            </p:sp>
          </mc:Choice>
          <mc:Fallback xmlns="">
            <p:sp>
              <p:nvSpPr>
                <p:cNvPr id="65" name="TextBox 64"/>
                <p:cNvSpPr txBox="1">
                  <a:spLocks noRot="1" noChangeAspect="1" noMove="1" noResize="1" noEditPoints="1" noAdjustHandles="1" noChangeArrowheads="1" noChangeShapeType="1" noTextEdit="1"/>
                </p:cNvSpPr>
                <p:nvPr/>
              </p:nvSpPr>
              <p:spPr>
                <a:xfrm flipH="1">
                  <a:off x="6477000" y="3821668"/>
                  <a:ext cx="424347" cy="369332"/>
                </a:xfrm>
                <a:prstGeom prst="rect">
                  <a:avLst/>
                </a:prstGeom>
                <a:blipFill>
                  <a:blip r:embed="rId8"/>
                  <a:stretch>
                    <a:fillRect b="-1667"/>
                  </a:stretch>
                </a:blipFill>
              </p:spPr>
              <p:txBody>
                <a:bodyPr/>
                <a:lstStyle/>
                <a:p>
                  <a:r>
                    <a:rPr lang="en-US">
                      <a:noFill/>
                    </a:rPr>
                    <a:t> </a:t>
                  </a:r>
                </a:p>
              </p:txBody>
            </p:sp>
          </mc:Fallback>
        </mc:AlternateContent>
      </p:grpSp>
      <p:grpSp>
        <p:nvGrpSpPr>
          <p:cNvPr id="67" name="Group 66"/>
          <p:cNvGrpSpPr/>
          <p:nvPr/>
        </p:nvGrpSpPr>
        <p:grpSpPr>
          <a:xfrm>
            <a:off x="6066468" y="3401705"/>
            <a:ext cx="424347" cy="846913"/>
            <a:chOff x="6477000" y="3572686"/>
            <a:chExt cx="424347" cy="846913"/>
          </a:xfrm>
        </p:grpSpPr>
        <p:cxnSp>
          <p:nvCxnSpPr>
            <p:cNvPr id="68" name="Straight Arrow Connector 67"/>
            <p:cNvCxnSpPr/>
            <p:nvPr/>
          </p:nvCxnSpPr>
          <p:spPr>
            <a:xfrm rot="5400000" flipH="1">
              <a:off x="6129744" y="3996143"/>
              <a:ext cx="84691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TextBox 68"/>
                <p:cNvSpPr txBox="1"/>
                <p:nvPr/>
              </p:nvSpPr>
              <p:spPr>
                <a:xfrm flipH="1">
                  <a:off x="6477000" y="38216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F0000"/>
                                </a:solidFill>
                                <a:latin typeface="Cambria Math" panose="02040503050406030204" pitchFamily="18" charset="0"/>
                              </a:rPr>
                            </m:ctrlPr>
                          </m:sSubPr>
                          <m:e>
                            <m:r>
                              <a:rPr lang="en-US" sz="1800" i="1">
                                <a:solidFill>
                                  <a:srgbClr val="FF0000"/>
                                </a:solidFill>
                                <a:latin typeface="Cambria Math" panose="02040503050406030204" pitchFamily="18" charset="0"/>
                              </a:rPr>
                              <m:t>𝐼</m:t>
                            </m:r>
                          </m:e>
                          <m:sub>
                            <m:r>
                              <a:rPr lang="en-US" sz="1800" i="1">
                                <a:solidFill>
                                  <a:srgbClr val="FF0000"/>
                                </a:solidFill>
                                <a:latin typeface="Cambria Math" panose="02040503050406030204" pitchFamily="18" charset="0"/>
                              </a:rPr>
                              <m:t>3</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flipH="1">
                  <a:off x="6477000" y="3821668"/>
                  <a:ext cx="424347" cy="369332"/>
                </a:xfrm>
                <a:prstGeom prst="rect">
                  <a:avLst/>
                </a:prstGeom>
                <a:blipFill>
                  <a:blip r:embed="rId9"/>
                  <a:stretch>
                    <a:fillRect b="-1667"/>
                  </a:stretch>
                </a:blipFill>
              </p:spPr>
              <p:txBody>
                <a:bodyPr/>
                <a:lstStyle/>
                <a:p>
                  <a:r>
                    <a:rPr lang="en-US">
                      <a:noFill/>
                    </a:rPr>
                    <a:t> </a:t>
                  </a:r>
                </a:p>
              </p:txBody>
            </p:sp>
          </mc:Fallback>
        </mc:AlternateContent>
      </p:grpSp>
      <p:sp>
        <p:nvSpPr>
          <p:cNvPr id="70" name="TextBox 69"/>
          <p:cNvSpPr txBox="1"/>
          <p:nvPr/>
        </p:nvSpPr>
        <p:spPr>
          <a:xfrm>
            <a:off x="4995805" y="2030104"/>
            <a:ext cx="1210588" cy="369332"/>
          </a:xfrm>
          <a:prstGeom prst="rect">
            <a:avLst/>
          </a:prstGeom>
          <a:noFill/>
        </p:spPr>
        <p:txBody>
          <a:bodyPr wrap="none" rtlCol="0">
            <a:spAutoFit/>
          </a:bodyPr>
          <a:lstStyle/>
          <a:p>
            <a:r>
              <a:rPr lang="en-US" sz="1800" b="1" dirty="0" err="1">
                <a:solidFill>
                  <a:srgbClr val="00B050"/>
                </a:solidFill>
              </a:rPr>
              <a:t>supernode</a:t>
            </a:r>
            <a:endParaRPr lang="en-US" sz="1800" b="1" dirty="0">
              <a:solidFill>
                <a:srgbClr val="00B050"/>
              </a:solidFill>
            </a:endParaRPr>
          </a:p>
        </p:txBody>
      </p:sp>
    </p:spTree>
    <p:extLst>
      <p:ext uri="{BB962C8B-B14F-4D97-AF65-F5344CB8AC3E}">
        <p14:creationId xmlns:p14="http://schemas.microsoft.com/office/powerpoint/2010/main" val="1173075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2971800" y="2590800"/>
            <a:ext cx="6002781" cy="1947969"/>
            <a:chOff x="533400" y="4729372"/>
            <a:chExt cx="6002781" cy="1947969"/>
          </a:xfrm>
        </p:grpSpPr>
        <p:sp>
          <p:nvSpPr>
            <p:cNvPr id="7" name="TextBox 6"/>
            <p:cNvSpPr txBox="1"/>
            <p:nvPr/>
          </p:nvSpPr>
          <p:spPr>
            <a:xfrm>
              <a:off x="945444" y="5650468"/>
              <a:ext cx="651140" cy="369332"/>
            </a:xfrm>
            <a:prstGeom prst="rect">
              <a:avLst/>
            </a:prstGeom>
            <a:noFill/>
          </p:spPr>
          <p:txBody>
            <a:bodyPr wrap="none" rtlCol="0">
              <a:spAutoFit/>
            </a:bodyPr>
            <a:lstStyle/>
            <a:p>
              <a:r>
                <a:rPr lang="en-US" sz="1800" dirty="0"/>
                <a:t>7.5</a:t>
              </a:r>
              <a:r>
                <a:rPr lang="en-US" sz="1800" dirty="0">
                  <a:latin typeface="Symbol" pitchFamily="18" charset="2"/>
                </a:rPr>
                <a:t>W</a:t>
              </a:r>
            </a:p>
          </p:txBody>
        </p:sp>
        <p:grpSp>
          <p:nvGrpSpPr>
            <p:cNvPr id="8" name="Group 7"/>
            <p:cNvGrpSpPr/>
            <p:nvPr/>
          </p:nvGrpSpPr>
          <p:grpSpPr>
            <a:xfrm>
              <a:off x="3048000" y="4946003"/>
              <a:ext cx="298003" cy="1724341"/>
              <a:chOff x="4384898" y="2541687"/>
              <a:chExt cx="298003" cy="1724341"/>
            </a:xfrm>
          </p:grpSpPr>
          <p:cxnSp>
            <p:nvCxnSpPr>
              <p:cNvPr id="53" name="Straight Connector 52"/>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14" name="Straight Connector 13"/>
            <p:cNvCxnSpPr/>
            <p:nvPr/>
          </p:nvCxnSpPr>
          <p:spPr>
            <a:xfrm>
              <a:off x="734704" y="6665606"/>
              <a:ext cx="5567374" cy="47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09800" y="5040868"/>
              <a:ext cx="651140" cy="369332"/>
            </a:xfrm>
            <a:prstGeom prst="rect">
              <a:avLst/>
            </a:prstGeom>
            <a:noFill/>
          </p:spPr>
          <p:txBody>
            <a:bodyPr wrap="none" rtlCol="0">
              <a:spAutoFit/>
            </a:bodyPr>
            <a:lstStyle/>
            <a:p>
              <a:r>
                <a:rPr lang="en-US" sz="1800" dirty="0"/>
                <a:t>2.5</a:t>
              </a:r>
              <a:r>
                <a:rPr lang="en-US" sz="1800" dirty="0">
                  <a:latin typeface="Symbol" pitchFamily="18" charset="2"/>
                </a:rPr>
                <a:t>W</a:t>
              </a:r>
            </a:p>
          </p:txBody>
        </p:sp>
        <p:sp>
          <p:nvSpPr>
            <p:cNvPr id="16" name="TextBox 15"/>
            <p:cNvSpPr txBox="1"/>
            <p:nvPr/>
          </p:nvSpPr>
          <p:spPr>
            <a:xfrm>
              <a:off x="3962400" y="5638800"/>
              <a:ext cx="651140" cy="369332"/>
            </a:xfrm>
            <a:prstGeom prst="rect">
              <a:avLst/>
            </a:prstGeom>
            <a:noFill/>
          </p:spPr>
          <p:txBody>
            <a:bodyPr wrap="none" rtlCol="0">
              <a:spAutoFit/>
            </a:bodyPr>
            <a:lstStyle/>
            <a:p>
              <a:r>
                <a:rPr lang="en-US" sz="1800" dirty="0"/>
                <a:t>2.5</a:t>
              </a:r>
              <a:r>
                <a:rPr lang="en-US" sz="1800" dirty="0">
                  <a:latin typeface="Symbol" pitchFamily="18" charset="2"/>
                </a:rPr>
                <a:t>W</a:t>
              </a:r>
            </a:p>
          </p:txBody>
        </p:sp>
        <p:grpSp>
          <p:nvGrpSpPr>
            <p:cNvPr id="68" name="Group 67"/>
            <p:cNvGrpSpPr/>
            <p:nvPr/>
          </p:nvGrpSpPr>
          <p:grpSpPr>
            <a:xfrm>
              <a:off x="5548952" y="4941665"/>
              <a:ext cx="987229" cy="1701800"/>
              <a:chOff x="1588345" y="2003109"/>
              <a:chExt cx="987229" cy="1701800"/>
            </a:xfrm>
          </p:grpSpPr>
          <p:grpSp>
            <p:nvGrpSpPr>
              <p:cNvPr id="9" name="Group 54"/>
              <p:cNvGrpSpPr>
                <a:grpSpLocks/>
              </p:cNvGrpSpPr>
              <p:nvPr/>
            </p:nvGrpSpPr>
            <p:grpSpPr bwMode="auto">
              <a:xfrm>
                <a:off x="2118374" y="2003109"/>
                <a:ext cx="457200" cy="1701800"/>
                <a:chOff x="2870970" y="2690727"/>
                <a:chExt cx="457183" cy="1701799"/>
              </a:xfrm>
            </p:grpSpPr>
            <p:cxnSp>
              <p:nvCxnSpPr>
                <p:cNvPr id="48" name="Straight Connector 47"/>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9" name="Group 98"/>
                <p:cNvGrpSpPr>
                  <a:grpSpLocks/>
                </p:cNvGrpSpPr>
                <p:nvPr/>
              </p:nvGrpSpPr>
              <p:grpSpPr bwMode="auto">
                <a:xfrm>
                  <a:off x="2870970" y="3301187"/>
                  <a:ext cx="457183" cy="480153"/>
                  <a:chOff x="991181" y="2834859"/>
                  <a:chExt cx="457183" cy="480153"/>
                </a:xfrm>
              </p:grpSpPr>
              <p:sp>
                <p:nvSpPr>
                  <p:cNvPr id="50" name="Oval 49"/>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18" name="TextBox 17"/>
              <p:cNvSpPr txBox="1"/>
              <p:nvPr/>
            </p:nvSpPr>
            <p:spPr>
              <a:xfrm>
                <a:off x="1588345" y="2648878"/>
                <a:ext cx="582211" cy="369332"/>
              </a:xfrm>
              <a:prstGeom prst="rect">
                <a:avLst/>
              </a:prstGeom>
              <a:noFill/>
            </p:spPr>
            <p:txBody>
              <a:bodyPr wrap="none" rtlCol="0">
                <a:spAutoFit/>
              </a:bodyPr>
              <a:lstStyle/>
              <a:p>
                <a:r>
                  <a:rPr lang="en-US" sz="1800" dirty="0"/>
                  <a:t>12V</a:t>
                </a:r>
              </a:p>
            </p:txBody>
          </p:sp>
        </p:grpSp>
        <p:grpSp>
          <p:nvGrpSpPr>
            <p:cNvPr id="69" name="Group 140"/>
            <p:cNvGrpSpPr>
              <a:grpSpLocks/>
            </p:cNvGrpSpPr>
            <p:nvPr/>
          </p:nvGrpSpPr>
          <p:grpSpPr bwMode="auto">
            <a:xfrm rot="16200000">
              <a:off x="5290889" y="4107844"/>
              <a:ext cx="298003" cy="1724404"/>
              <a:chOff x="4384898" y="2541687"/>
              <a:chExt cx="298003" cy="1724341"/>
            </a:xfrm>
          </p:grpSpPr>
          <p:cxnSp>
            <p:nvCxnSpPr>
              <p:cNvPr id="70" name="Straight Connector 69"/>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80" name="TextBox 79"/>
            <p:cNvSpPr txBox="1"/>
            <p:nvPr/>
          </p:nvSpPr>
          <p:spPr>
            <a:xfrm>
              <a:off x="2438400" y="5677764"/>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90" name="Group 140"/>
            <p:cNvGrpSpPr>
              <a:grpSpLocks/>
            </p:cNvGrpSpPr>
            <p:nvPr/>
          </p:nvGrpSpPr>
          <p:grpSpPr bwMode="auto">
            <a:xfrm rot="16200000">
              <a:off x="2389601" y="4107844"/>
              <a:ext cx="298003" cy="1724404"/>
              <a:chOff x="4384898" y="2541687"/>
              <a:chExt cx="298003" cy="1724341"/>
            </a:xfrm>
          </p:grpSpPr>
          <p:cxnSp>
            <p:nvCxnSpPr>
              <p:cNvPr id="91" name="Straight Connector 90"/>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12" name="Straight Connector 11"/>
            <p:cNvCxnSpPr/>
            <p:nvPr/>
          </p:nvCxnSpPr>
          <p:spPr>
            <a:xfrm>
              <a:off x="762000" y="4953000"/>
              <a:ext cx="901152"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3303896" y="5357336"/>
              <a:ext cx="393954" cy="891064"/>
              <a:chOff x="3990873" y="2678668"/>
              <a:chExt cx="393954" cy="891064"/>
            </a:xfrm>
          </p:grpSpPr>
          <p:sp>
            <p:nvSpPr>
              <p:cNvPr id="123" name="TextBox 122"/>
              <p:cNvSpPr txBox="1"/>
              <p:nvPr/>
            </p:nvSpPr>
            <p:spPr>
              <a:xfrm>
                <a:off x="4038600" y="2678668"/>
                <a:ext cx="314510" cy="369332"/>
              </a:xfrm>
              <a:prstGeom prst="rect">
                <a:avLst/>
              </a:prstGeom>
              <a:noFill/>
            </p:spPr>
            <p:txBody>
              <a:bodyPr wrap="none" rtlCol="0">
                <a:spAutoFit/>
              </a:bodyPr>
              <a:lstStyle/>
              <a:p>
                <a:r>
                  <a:rPr lang="en-US" sz="1800" dirty="0"/>
                  <a:t>+</a:t>
                </a:r>
              </a:p>
            </p:txBody>
          </p:sp>
          <mc:AlternateContent xmlns:mc="http://schemas.openxmlformats.org/markup-compatibility/2006" xmlns:a14="http://schemas.microsoft.com/office/drawing/2010/main">
            <mc:Choice Requires="a14">
              <p:sp>
                <p:nvSpPr>
                  <p:cNvPr id="124" name="TextBox 123"/>
                  <p:cNvSpPr txBox="1"/>
                  <p:nvPr/>
                </p:nvSpPr>
                <p:spPr>
                  <a:xfrm>
                    <a:off x="3990873" y="2995870"/>
                    <a:ext cx="39395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panose="02040503050406030204" pitchFamily="18" charset="0"/>
                            </a:rPr>
                            <m:t>𝑉</m:t>
                          </m:r>
                        </m:oMath>
                      </m:oMathPara>
                    </a14:m>
                    <a:endParaRPr lang="en-US" sz="1800" dirty="0"/>
                  </a:p>
                </p:txBody>
              </p:sp>
            </mc:Choice>
            <mc:Fallback xmlns="">
              <p:sp>
                <p:nvSpPr>
                  <p:cNvPr id="124" name="TextBox 123"/>
                  <p:cNvSpPr txBox="1">
                    <a:spLocks noRot="1" noChangeAspect="1" noMove="1" noResize="1" noEditPoints="1" noAdjustHandles="1" noChangeArrowheads="1" noChangeShapeType="1" noTextEdit="1"/>
                  </p:cNvSpPr>
                  <p:nvPr/>
                </p:nvSpPr>
                <p:spPr>
                  <a:xfrm>
                    <a:off x="3990873" y="2995870"/>
                    <a:ext cx="393954" cy="369332"/>
                  </a:xfrm>
                  <a:prstGeom prst="rect">
                    <a:avLst/>
                  </a:prstGeom>
                  <a:blipFill>
                    <a:blip r:embed="rId2"/>
                    <a:stretch>
                      <a:fillRect/>
                    </a:stretch>
                  </a:blipFill>
                </p:spPr>
                <p:txBody>
                  <a:bodyPr/>
                  <a:lstStyle/>
                  <a:p>
                    <a:r>
                      <a:rPr lang="en-US">
                        <a:noFill/>
                      </a:rPr>
                      <a:t> </a:t>
                    </a:r>
                  </a:p>
                </p:txBody>
              </p:sp>
            </mc:Fallback>
          </mc:AlternateContent>
          <p:sp>
            <p:nvSpPr>
              <p:cNvPr id="125" name="TextBox 124"/>
              <p:cNvSpPr txBox="1"/>
              <p:nvPr/>
            </p:nvSpPr>
            <p:spPr>
              <a:xfrm>
                <a:off x="4038600" y="3200400"/>
                <a:ext cx="300082" cy="369332"/>
              </a:xfrm>
              <a:prstGeom prst="rect">
                <a:avLst/>
              </a:prstGeom>
              <a:noFill/>
            </p:spPr>
            <p:txBody>
              <a:bodyPr wrap="none" rtlCol="0">
                <a:spAutoFit/>
              </a:bodyPr>
              <a:lstStyle/>
              <a:p>
                <a:r>
                  <a:rPr lang="en-US" sz="1800" dirty="0"/>
                  <a:t>_</a:t>
                </a:r>
              </a:p>
            </p:txBody>
          </p:sp>
        </p:grpSp>
        <p:grpSp>
          <p:nvGrpSpPr>
            <p:cNvPr id="4" name="Group 3"/>
            <p:cNvGrpSpPr/>
            <p:nvPr/>
          </p:nvGrpSpPr>
          <p:grpSpPr>
            <a:xfrm>
              <a:off x="3124200" y="4729372"/>
              <a:ext cx="1721389" cy="457200"/>
              <a:chOff x="6427039" y="4729372"/>
              <a:chExt cx="1721389" cy="457200"/>
            </a:xfrm>
          </p:grpSpPr>
          <p:cxnSp>
            <p:nvCxnSpPr>
              <p:cNvPr id="127" name="Straight Connector 126"/>
              <p:cNvCxnSpPr/>
              <p:nvPr/>
            </p:nvCxnSpPr>
            <p:spPr>
              <a:xfrm rot="16200000" flipV="1">
                <a:off x="7287733" y="4097277"/>
                <a:ext cx="1" cy="172138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8" name="Rectangle 127"/>
              <p:cNvSpPr/>
              <p:nvPr/>
            </p:nvSpPr>
            <p:spPr>
              <a:xfrm rot="18900000">
                <a:off x="7068528" y="4729372"/>
                <a:ext cx="457200"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sp>
            <p:nvSpPr>
              <p:cNvPr id="129" name="TextBox 128"/>
              <p:cNvSpPr txBox="1"/>
              <p:nvPr/>
            </p:nvSpPr>
            <p:spPr>
              <a:xfrm rot="16200000">
                <a:off x="7241517" y="4768072"/>
                <a:ext cx="314510" cy="369332"/>
              </a:xfrm>
              <a:prstGeom prst="rect">
                <a:avLst/>
              </a:prstGeom>
              <a:noFill/>
            </p:spPr>
            <p:txBody>
              <a:bodyPr wrap="none" rtlCol="0">
                <a:spAutoFit/>
              </a:bodyPr>
              <a:lstStyle/>
              <a:p>
                <a:r>
                  <a:rPr lang="en-US" sz="1800" dirty="0"/>
                  <a:t>+</a:t>
                </a:r>
              </a:p>
            </p:txBody>
          </p:sp>
          <p:sp>
            <p:nvSpPr>
              <p:cNvPr id="130" name="TextBox 129"/>
              <p:cNvSpPr txBox="1"/>
              <p:nvPr/>
            </p:nvSpPr>
            <p:spPr>
              <a:xfrm rot="16200000" flipV="1">
                <a:off x="7136247" y="4773304"/>
                <a:ext cx="308853" cy="369332"/>
              </a:xfrm>
              <a:prstGeom prst="rect">
                <a:avLst/>
              </a:prstGeom>
              <a:noFill/>
            </p:spPr>
            <p:txBody>
              <a:bodyPr wrap="square" rtlCol="0">
                <a:spAutoFit/>
              </a:bodyPr>
              <a:lstStyle/>
              <a:p>
                <a:r>
                  <a:rPr lang="en-US" sz="1800" dirty="0"/>
                  <a:t>_</a:t>
                </a:r>
              </a:p>
            </p:txBody>
          </p:sp>
        </p:grpSp>
        <p:grpSp>
          <p:nvGrpSpPr>
            <p:cNvPr id="25" name="Group 24"/>
            <p:cNvGrpSpPr/>
            <p:nvPr/>
          </p:nvGrpSpPr>
          <p:grpSpPr>
            <a:xfrm flipV="1">
              <a:off x="1865539" y="5649734"/>
              <a:ext cx="337849" cy="446266"/>
              <a:chOff x="1712169" y="4680400"/>
              <a:chExt cx="337849" cy="446266"/>
            </a:xfrm>
          </p:grpSpPr>
          <p:cxnSp>
            <p:nvCxnSpPr>
              <p:cNvPr id="23" name="Straight Arrow Connector 22"/>
              <p:cNvCxnSpPr/>
              <p:nvPr/>
            </p:nvCxnSpPr>
            <p:spPr>
              <a:xfrm flipV="1">
                <a:off x="1763233" y="4680400"/>
                <a:ext cx="0" cy="44626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1712169" y="4719446"/>
                    <a:ext cx="33784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panose="02040503050406030204" pitchFamily="18" charset="0"/>
                            </a:rPr>
                            <m:t>𝐼</m:t>
                          </m:r>
                        </m:oMath>
                      </m:oMathPara>
                    </a14:m>
                    <a:endParaRPr lang="en-US" sz="1800" dirty="0"/>
                  </a:p>
                </p:txBody>
              </p:sp>
            </mc:Choice>
            <mc:Fallback xmlns="">
              <p:sp>
                <p:nvSpPr>
                  <p:cNvPr id="24" name="TextBox 23"/>
                  <p:cNvSpPr txBox="1">
                    <a:spLocks noRot="1" noChangeAspect="1" noMove="1" noResize="1" noEditPoints="1" noAdjustHandles="1" noChangeArrowheads="1" noChangeShapeType="1" noTextEdit="1"/>
                  </p:cNvSpPr>
                  <p:nvPr/>
                </p:nvSpPr>
                <p:spPr>
                  <a:xfrm>
                    <a:off x="1712169" y="4719446"/>
                    <a:ext cx="337849" cy="369332"/>
                  </a:xfrm>
                  <a:prstGeom prst="rect">
                    <a:avLst/>
                  </a:prstGeom>
                  <a:blipFill>
                    <a:blip r:embed="rId3"/>
                    <a:stretch>
                      <a:fillRect/>
                    </a:stretch>
                  </a:blipFill>
                </p:spPr>
                <p:txBody>
                  <a:bodyPr/>
                  <a:lstStyle/>
                  <a:p>
                    <a:r>
                      <a:rPr lang="en-US">
                        <a:noFill/>
                      </a:rPr>
                      <a:t> </a:t>
                    </a:r>
                  </a:p>
                </p:txBody>
              </p:sp>
            </mc:Fallback>
          </mc:AlternateContent>
        </p:grpSp>
        <p:grpSp>
          <p:nvGrpSpPr>
            <p:cNvPr id="86" name="Group 85"/>
            <p:cNvGrpSpPr/>
            <p:nvPr/>
          </p:nvGrpSpPr>
          <p:grpSpPr>
            <a:xfrm>
              <a:off x="4572000" y="4953000"/>
              <a:ext cx="298003" cy="1724341"/>
              <a:chOff x="4384898" y="2541687"/>
              <a:chExt cx="298003" cy="1724341"/>
            </a:xfrm>
          </p:grpSpPr>
          <p:cxnSp>
            <p:nvCxnSpPr>
              <p:cNvPr id="87" name="Straight Connector 86"/>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07" name="Group 106"/>
            <p:cNvGrpSpPr/>
            <p:nvPr/>
          </p:nvGrpSpPr>
          <p:grpSpPr>
            <a:xfrm>
              <a:off x="1524000" y="4939352"/>
              <a:ext cx="298003" cy="1724341"/>
              <a:chOff x="4384898" y="2541687"/>
              <a:chExt cx="298003" cy="1724341"/>
            </a:xfrm>
          </p:grpSpPr>
          <p:cxnSp>
            <p:nvCxnSpPr>
              <p:cNvPr id="108" name="Straight Connector 107"/>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22" name="TextBox 121"/>
            <p:cNvSpPr txBox="1"/>
            <p:nvPr/>
          </p:nvSpPr>
          <p:spPr>
            <a:xfrm>
              <a:off x="5159992" y="5040868"/>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grpSp>
          <p:nvGrpSpPr>
            <p:cNvPr id="126" name="Group 125"/>
            <p:cNvGrpSpPr/>
            <p:nvPr/>
          </p:nvGrpSpPr>
          <p:grpSpPr>
            <a:xfrm>
              <a:off x="533400" y="4939352"/>
              <a:ext cx="457200" cy="1701308"/>
              <a:chOff x="6232987" y="2795027"/>
              <a:chExt cx="457200" cy="1701308"/>
            </a:xfrm>
          </p:grpSpPr>
          <p:grpSp>
            <p:nvGrpSpPr>
              <p:cNvPr id="132" name="Group 131"/>
              <p:cNvGrpSpPr/>
              <p:nvPr/>
            </p:nvGrpSpPr>
            <p:grpSpPr>
              <a:xfrm>
                <a:off x="6232987" y="2795027"/>
                <a:ext cx="457200" cy="1701308"/>
                <a:chOff x="1659748" y="4318490"/>
                <a:chExt cx="457200" cy="1701308"/>
              </a:xfrm>
            </p:grpSpPr>
            <p:cxnSp>
              <p:nvCxnSpPr>
                <p:cNvPr id="134" name="Straight Connector 133"/>
                <p:cNvCxnSpPr/>
                <p:nvPr/>
              </p:nvCxnSpPr>
              <p:spPr>
                <a:xfrm flipV="1">
                  <a:off x="1888348"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5" name="Oval 134"/>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133" name="Straight Arrow Connector 132"/>
              <p:cNvCxnSpPr/>
              <p:nvPr/>
            </p:nvCxnSpPr>
            <p:spPr>
              <a:xfrm flipV="1">
                <a:off x="6470754" y="3505200"/>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13" name="TextBox 12"/>
          <p:cNvSpPr txBox="1"/>
          <p:nvPr/>
        </p:nvSpPr>
        <p:spPr>
          <a:xfrm>
            <a:off x="2315308" y="3491551"/>
            <a:ext cx="639919" cy="369332"/>
          </a:xfrm>
          <a:prstGeom prst="rect">
            <a:avLst/>
          </a:prstGeom>
          <a:noFill/>
        </p:spPr>
        <p:txBody>
          <a:bodyPr wrap="none" rtlCol="0">
            <a:spAutoFit/>
          </a:bodyPr>
          <a:lstStyle/>
          <a:p>
            <a:r>
              <a:rPr lang="en-US" sz="1800" dirty="0"/>
              <a:t>4.8A</a:t>
            </a:r>
          </a:p>
        </p:txBody>
      </p:sp>
      <mc:AlternateContent xmlns:mc="http://schemas.openxmlformats.org/markup-compatibility/2006" xmlns:a14="http://schemas.microsoft.com/office/drawing/2010/main">
        <mc:Choice Requires="a14">
          <p:sp>
            <p:nvSpPr>
              <p:cNvPr id="17" name="TextBox 16"/>
              <p:cNvSpPr txBox="1"/>
              <p:nvPr/>
            </p:nvSpPr>
            <p:spPr>
              <a:xfrm>
                <a:off x="6582507" y="2285999"/>
                <a:ext cx="33784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panose="02040503050406030204" pitchFamily="18" charset="0"/>
                        </a:rPr>
                        <m:t>𝐼</m:t>
                      </m:r>
                    </m:oMath>
                  </m:oMathPara>
                </a14:m>
                <a:endParaRPr lang="en-US" sz="1800" dirty="0"/>
              </a:p>
            </p:txBody>
          </p:sp>
        </mc:Choice>
        <mc:Fallback xmlns="">
          <p:sp>
            <p:nvSpPr>
              <p:cNvPr id="17" name="TextBox 16"/>
              <p:cNvSpPr txBox="1">
                <a:spLocks noRot="1" noChangeAspect="1" noMove="1" noResize="1" noEditPoints="1" noAdjustHandles="1" noChangeArrowheads="1" noChangeShapeType="1" noTextEdit="1"/>
              </p:cNvSpPr>
              <p:nvPr/>
            </p:nvSpPr>
            <p:spPr>
              <a:xfrm>
                <a:off x="6582507" y="2285999"/>
                <a:ext cx="337849" cy="369332"/>
              </a:xfrm>
              <a:prstGeom prst="rect">
                <a:avLst/>
              </a:prstGeom>
              <a:blipFill>
                <a:blip r:embed="rId4"/>
                <a:stretch>
                  <a:fillRect/>
                </a:stretch>
              </a:blipFill>
            </p:spPr>
            <p:txBody>
              <a:bodyPr/>
              <a:lstStyle/>
              <a:p>
                <a:r>
                  <a:rPr lang="en-US">
                    <a:noFill/>
                  </a:rPr>
                  <a:t> </a:t>
                </a:r>
              </a:p>
            </p:txBody>
          </p:sp>
        </mc:Fallback>
      </mc:AlternateContent>
      <p:sp>
        <p:nvSpPr>
          <p:cNvPr id="19" name="Title 18">
            <a:extLst>
              <a:ext uri="{FF2B5EF4-FFF2-40B4-BE49-F238E27FC236}">
                <a16:creationId xmlns:a16="http://schemas.microsoft.com/office/drawing/2014/main" id="{AE446E67-A81F-498E-AD18-5E87B458D238}"/>
              </a:ext>
            </a:extLst>
          </p:cNvPr>
          <p:cNvSpPr>
            <a:spLocks noGrp="1"/>
          </p:cNvSpPr>
          <p:nvPr>
            <p:ph type="title"/>
          </p:nvPr>
        </p:nvSpPr>
        <p:spPr/>
        <p:txBody>
          <a:bodyPr/>
          <a:lstStyle/>
          <a:p>
            <a:r>
              <a:rPr lang="en-US" dirty="0"/>
              <a:t>Example 3</a:t>
            </a:r>
          </a:p>
        </p:txBody>
      </p:sp>
      <p:sp>
        <p:nvSpPr>
          <p:cNvPr id="20" name="Content Placeholder 19">
            <a:extLst>
              <a:ext uri="{FF2B5EF4-FFF2-40B4-BE49-F238E27FC236}">
                <a16:creationId xmlns:a16="http://schemas.microsoft.com/office/drawing/2014/main" id="{307D4B00-26BE-4727-A3D6-7F43525B0518}"/>
              </a:ext>
            </a:extLst>
          </p:cNvPr>
          <p:cNvSpPr>
            <a:spLocks noGrp="1"/>
          </p:cNvSpPr>
          <p:nvPr>
            <p:ph idx="1"/>
          </p:nvPr>
        </p:nvSpPr>
        <p:spPr>
          <a:xfrm>
            <a:off x="228600" y="1280160"/>
            <a:ext cx="10896600" cy="5196840"/>
          </a:xfrm>
        </p:spPr>
        <p:txBody>
          <a:bodyPr/>
          <a:lstStyle/>
          <a:p>
            <a:r>
              <a:rPr lang="en-US" dirty="0"/>
              <a:t>Solve for voltage V</a:t>
            </a:r>
          </a:p>
        </p:txBody>
      </p:sp>
    </p:spTree>
    <p:extLst>
      <p:ext uri="{BB962C8B-B14F-4D97-AF65-F5344CB8AC3E}">
        <p14:creationId xmlns:p14="http://schemas.microsoft.com/office/powerpoint/2010/main" val="422511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FFFF-FCA6-4388-9458-4FAEB5D0B5EF}"/>
              </a:ext>
            </a:extLst>
          </p:cNvPr>
          <p:cNvSpPr>
            <a:spLocks noGrp="1"/>
          </p:cNvSpPr>
          <p:nvPr>
            <p:ph type="title"/>
          </p:nvPr>
        </p:nvSpPr>
        <p:spPr/>
        <p:txBody>
          <a:bodyPr/>
          <a:lstStyle/>
          <a:p>
            <a:r>
              <a:rPr lang="en-US"/>
              <a:t>Assignments</a:t>
            </a:r>
            <a:endParaRPr lang="en-US" dirty="0"/>
          </a:p>
        </p:txBody>
      </p:sp>
      <p:sp>
        <p:nvSpPr>
          <p:cNvPr id="3" name="Content Placeholder 2">
            <a:extLst>
              <a:ext uri="{FF2B5EF4-FFF2-40B4-BE49-F238E27FC236}">
                <a16:creationId xmlns:a16="http://schemas.microsoft.com/office/drawing/2014/main" id="{0D499C76-1DCC-4426-9370-4B493474F7B9}"/>
              </a:ext>
            </a:extLst>
          </p:cNvPr>
          <p:cNvSpPr>
            <a:spLocks noGrp="1"/>
          </p:cNvSpPr>
          <p:nvPr>
            <p:ph idx="1"/>
          </p:nvPr>
        </p:nvSpPr>
        <p:spPr/>
        <p:txBody>
          <a:bodyPr/>
          <a:lstStyle/>
          <a:p>
            <a:r>
              <a:rPr lang="en-US" dirty="0"/>
              <a:t>Get the </a:t>
            </a:r>
            <a:r>
              <a:rPr lang="en-US" dirty="0" err="1"/>
              <a:t>Zybook</a:t>
            </a:r>
            <a:r>
              <a:rPr lang="en-US" dirty="0"/>
              <a:t> and complete sections 3.6, 3.8, 3.10</a:t>
            </a:r>
          </a:p>
          <a:p>
            <a:pPr lvl="1"/>
            <a:r>
              <a:rPr lang="en-US" dirty="0"/>
              <a:t>Due 4pm on Monday, Feb 7</a:t>
            </a:r>
          </a:p>
          <a:p>
            <a:pPr lvl="1"/>
            <a:r>
              <a:rPr lang="en-US" dirty="0"/>
              <a:t>If you haven’t done the earlier sections that were due today, do these as well</a:t>
            </a:r>
          </a:p>
          <a:p>
            <a:pPr lvl="1"/>
            <a:r>
              <a:rPr lang="en-US" dirty="0"/>
              <a:t>See the syllabus for details on how to get the </a:t>
            </a:r>
            <a:r>
              <a:rPr lang="en-US" dirty="0" err="1"/>
              <a:t>Zybook</a:t>
            </a:r>
            <a:endParaRPr lang="en-US" dirty="0"/>
          </a:p>
          <a:p>
            <a:r>
              <a:rPr lang="en-US" dirty="0"/>
              <a:t>Homework #2 on Canvas</a:t>
            </a:r>
          </a:p>
          <a:p>
            <a:pPr lvl="1"/>
            <a:r>
              <a:rPr lang="en-US" dirty="0"/>
              <a:t>Also due 4pm on Monday</a:t>
            </a:r>
            <a:r>
              <a:rPr lang="en-US"/>
              <a:t>, Feb </a:t>
            </a:r>
            <a:r>
              <a:rPr lang="en-US" dirty="0"/>
              <a:t>7</a:t>
            </a:r>
          </a:p>
          <a:p>
            <a:pPr lvl="1"/>
            <a:r>
              <a:rPr lang="en-US" dirty="0"/>
              <a:t>Take it as many times as needed, your best score will count. It is different each time, so it is good for additional practice.</a:t>
            </a:r>
          </a:p>
          <a:p>
            <a:r>
              <a:rPr lang="en-US" dirty="0"/>
              <a:t>Review in-class examples and notes</a:t>
            </a:r>
          </a:p>
          <a:p>
            <a:pPr lvl="1"/>
            <a:r>
              <a:rPr lang="en-US" dirty="0"/>
              <a:t>Practice, practice, practice!</a:t>
            </a:r>
          </a:p>
          <a:p>
            <a:r>
              <a:rPr lang="en-US" dirty="0"/>
              <a:t>Don’t forget, you need to go to office hours once in either January or February and again in either March or April. Bring at least one technical question!</a:t>
            </a:r>
          </a:p>
          <a:p>
            <a:r>
              <a:rPr lang="en-US" dirty="0"/>
              <a:t>Quiz #4 on Wednesday</a:t>
            </a:r>
          </a:p>
        </p:txBody>
      </p:sp>
    </p:spTree>
    <p:extLst>
      <p:ext uri="{BB962C8B-B14F-4D97-AF65-F5344CB8AC3E}">
        <p14:creationId xmlns:p14="http://schemas.microsoft.com/office/powerpoint/2010/main" val="1771719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Solving Larger Circuits</a:t>
            </a:r>
          </a:p>
        </p:txBody>
      </p:sp>
      <p:sp>
        <p:nvSpPr>
          <p:cNvPr id="5" name="Content Placeholder 4">
            <a:extLst>
              <a:ext uri="{FF2B5EF4-FFF2-40B4-BE49-F238E27FC236}">
                <a16:creationId xmlns:a16="http://schemas.microsoft.com/office/drawing/2014/main" id="{5EFEBF0E-62AD-45C5-8B99-7406080F4657}"/>
              </a:ext>
            </a:extLst>
          </p:cNvPr>
          <p:cNvSpPr>
            <a:spLocks noGrp="1"/>
          </p:cNvSpPr>
          <p:nvPr>
            <p:ph idx="1"/>
          </p:nvPr>
        </p:nvSpPr>
        <p:spPr>
          <a:xfrm>
            <a:off x="228600" y="1280160"/>
            <a:ext cx="7391400" cy="5196840"/>
          </a:xfrm>
        </p:spPr>
        <p:txBody>
          <a:bodyPr/>
          <a:lstStyle/>
          <a:p>
            <a:r>
              <a:rPr lang="en-US" dirty="0"/>
              <a:t>When we attempt to analyze circuits involving several elements, the number of equations and corresponding unknowns we have to solve for can quickly get out of hand.</a:t>
            </a:r>
          </a:p>
          <a:p>
            <a:r>
              <a:rPr lang="en-US" dirty="0"/>
              <a:t>In this section and the next we will present two systematic techniques for finding voltages and currents in circuits that help to keep the amount of work we have to perform down to a minimum.</a:t>
            </a:r>
          </a:p>
          <a:p>
            <a:endParaRPr lang="en-US" dirty="0"/>
          </a:p>
        </p:txBody>
      </p:sp>
      <p:pic>
        <p:nvPicPr>
          <p:cNvPr id="1029" name="Picture 5" descr="C:\Users\smiller\AppData\Local\Microsoft\Windows\Temporary Internet Files\Content.IE5\KGY4ZQB9\MP90038284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4340908"/>
            <a:ext cx="1708874" cy="21360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smiller\AppData\Local\Microsoft\Windows\Temporary Internet Files\Content.IE5\KGY4ZQB9\MP90039012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376468"/>
            <a:ext cx="3048000" cy="217424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smiller\AppData\Local\Microsoft\Windows\Temporary Internet Files\Content.IE5\55FLFQN9\MP900387641[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33800" y="4213861"/>
            <a:ext cx="2075688" cy="240029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A person working on a power line&#10;&#10;Description automatically generated with low confidence">
            <a:extLst>
              <a:ext uri="{FF2B5EF4-FFF2-40B4-BE49-F238E27FC236}">
                <a16:creationId xmlns:a16="http://schemas.microsoft.com/office/drawing/2014/main" id="{67F44F82-06D0-4321-8971-5B229CBFEABD}"/>
              </a:ext>
            </a:extLst>
          </p:cNvPr>
          <p:cNvPicPr>
            <a:picLocks noChangeAspect="1"/>
          </p:cNvPicPr>
          <p:nvPr/>
        </p:nvPicPr>
        <p:blipFill rotWithShape="1">
          <a:blip r:embed="rId6">
            <a:extLst>
              <a:ext uri="{28A0092B-C50C-407E-A947-70E740481C1C}">
                <a14:useLocalDpi xmlns:a14="http://schemas.microsoft.com/office/drawing/2010/main" val="0"/>
              </a:ext>
            </a:extLst>
          </a:blip>
          <a:srcRect r="56300"/>
          <a:stretch/>
        </p:blipFill>
        <p:spPr>
          <a:xfrm>
            <a:off x="8223974" y="1752600"/>
            <a:ext cx="3581400" cy="46140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Node-Voltage Circuit Analysis Method</a:t>
            </a: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280DD7F4-1311-419D-8F63-53ED171A823C}"/>
                  </a:ext>
                </a:extLst>
              </p:cNvPr>
              <p:cNvSpPr>
                <a:spLocks noGrp="1"/>
              </p:cNvSpPr>
              <p:nvPr>
                <p:ph idx="1"/>
              </p:nvPr>
            </p:nvSpPr>
            <p:spPr>
              <a:xfrm>
                <a:off x="228600" y="1280160"/>
                <a:ext cx="6705600" cy="5196840"/>
              </a:xfrm>
            </p:spPr>
            <p:txBody>
              <a:bodyPr/>
              <a:lstStyle/>
              <a:p>
                <a:pPr marL="914400" indent="-914400">
                  <a:buNone/>
                </a:pPr>
                <a:r>
                  <a:rPr lang="en-US" dirty="0"/>
                  <a:t>Here are the steps:</a:t>
                </a:r>
              </a:p>
              <a:p>
                <a:pPr marL="914400" indent="-914400">
                  <a:buNone/>
                </a:pPr>
                <a:endParaRPr lang="en-US" b="1" dirty="0">
                  <a:solidFill>
                    <a:schemeClr val="tx2"/>
                  </a:solidFill>
                </a:endParaRPr>
              </a:p>
              <a:p>
                <a:pPr marL="1084263" indent="-1084263">
                  <a:buNone/>
                </a:pPr>
                <a:r>
                  <a:rPr lang="en-US" b="1" dirty="0">
                    <a:solidFill>
                      <a:schemeClr val="tx2"/>
                    </a:solidFill>
                  </a:rPr>
                  <a:t>Step 1 </a:t>
                </a:r>
                <a:r>
                  <a:rPr lang="en-US" dirty="0"/>
                  <a:t>– Identify all essential nodes in the circuit (where three or more elements are connected).</a:t>
                </a:r>
              </a:p>
              <a:p>
                <a:pPr marL="1084263" indent="-1084263">
                  <a:buNone/>
                </a:pPr>
                <a:r>
                  <a:rPr lang="en-US" b="1" dirty="0">
                    <a:solidFill>
                      <a:schemeClr val="tx2"/>
                    </a:solidFill>
                  </a:rPr>
                  <a:t>Step 2 </a:t>
                </a:r>
                <a:r>
                  <a:rPr lang="en-US" dirty="0"/>
                  <a:t>– Choose one node as a reference node (usually the one with the most elements connected).  Label that node with a     and treat the voltage at that point as zero. (Ground)</a:t>
                </a:r>
              </a:p>
              <a:p>
                <a:pPr marL="1084263" indent="-1084263">
                  <a:buNone/>
                </a:pPr>
                <a:r>
                  <a:rPr lang="en-US" b="1" dirty="0">
                    <a:solidFill>
                      <a:schemeClr val="tx2"/>
                    </a:solidFill>
                  </a:rPr>
                  <a:t>Step 3 </a:t>
                </a:r>
                <a:r>
                  <a:rPr lang="en-US" dirty="0"/>
                  <a:t>– Label unknown voltages at all other essential nodes: </a:t>
                </a:r>
                <a14:m>
                  <m:oMath xmlns:m="http://schemas.openxmlformats.org/officeDocument/2006/math">
                    <m:sSub>
                      <m:sSubPr>
                        <m:ctrlPr>
                          <a:rPr lang="en-US" i="1">
                            <a:latin typeface="Cambria Math" panose="02040503050406030204" pitchFamily="18" charset="0"/>
                          </a:rPr>
                        </m:ctrlPr>
                      </m:sSubPr>
                      <m:e>
                        <m:r>
                          <a:rPr lang="en-US" i="1">
                            <a:latin typeface="Cambria Math"/>
                          </a:rPr>
                          <m:t>𝑉</m:t>
                        </m:r>
                      </m:e>
                      <m:sub>
                        <m:r>
                          <a:rPr lang="en-US" i="1">
                            <a:latin typeface="Cambria Math"/>
                          </a:rPr>
                          <m:t>1</m:t>
                        </m:r>
                      </m:sub>
                    </m:sSub>
                  </m:oMath>
                </a14:m>
                <a:r>
                  <a:rPr lang="en-US" dirty="0"/>
                  <a: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a:rPr>
                          <m:t>𝑉</m:t>
                        </m:r>
                      </m:e>
                      <m:sub>
                        <m:r>
                          <a:rPr lang="en-US" i="1" dirty="0">
                            <a:latin typeface="Cambria Math"/>
                          </a:rPr>
                          <m:t>2</m:t>
                        </m:r>
                      </m:sub>
                    </m:sSub>
                  </m:oMath>
                </a14:m>
                <a:r>
                  <a:rPr lang="en-US" dirty="0"/>
                  <a:t>, . . . etc.</a:t>
                </a:r>
              </a:p>
              <a:p>
                <a:pPr marL="1084263" indent="-1084263">
                  <a:buNone/>
                </a:pPr>
                <a:r>
                  <a:rPr lang="en-US" b="1" dirty="0">
                    <a:solidFill>
                      <a:schemeClr val="tx2"/>
                    </a:solidFill>
                  </a:rPr>
                  <a:t>Step 4 </a:t>
                </a:r>
                <a:r>
                  <a:rPr lang="en-US" dirty="0"/>
                  <a:t>– Identify currents entering/leaving essential nodes in terms of </a:t>
                </a:r>
                <a14:m>
                  <m:oMath xmlns:m="http://schemas.openxmlformats.org/officeDocument/2006/math">
                    <m:sSub>
                      <m:sSubPr>
                        <m:ctrlPr>
                          <a:rPr lang="en-US" i="1">
                            <a:latin typeface="Cambria Math" panose="02040503050406030204" pitchFamily="18" charset="0"/>
                          </a:rPr>
                        </m:ctrlPr>
                      </m:sSubPr>
                      <m:e>
                        <m:r>
                          <a:rPr lang="en-US" i="1">
                            <a:latin typeface="Cambria Math"/>
                          </a:rPr>
                          <m:t>𝑉</m:t>
                        </m:r>
                      </m:e>
                      <m:sub>
                        <m:r>
                          <a:rPr lang="en-US" i="1">
                            <a:latin typeface="Cambria Math"/>
                          </a:rPr>
                          <m:t>1</m:t>
                        </m:r>
                      </m:sub>
                    </m:sSub>
                  </m:oMath>
                </a14:m>
                <a:r>
                  <a:rPr lang="en-US" dirty="0"/>
                  <a: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a:rPr>
                          <m:t>𝑉</m:t>
                        </m:r>
                      </m:e>
                      <m:sub>
                        <m:r>
                          <a:rPr lang="en-US" i="1" dirty="0">
                            <a:latin typeface="Cambria Math"/>
                          </a:rPr>
                          <m:t>2</m:t>
                        </m:r>
                      </m:sub>
                    </m:sSub>
                  </m:oMath>
                </a14:m>
                <a:r>
                  <a:rPr lang="en-US" dirty="0"/>
                  <a:t>, …</a:t>
                </a:r>
              </a:p>
              <a:p>
                <a:pPr marL="1084263" indent="-1084263">
                  <a:buNone/>
                </a:pPr>
                <a:r>
                  <a:rPr lang="en-US" b="1" dirty="0">
                    <a:solidFill>
                      <a:schemeClr val="tx2"/>
                    </a:solidFill>
                  </a:rPr>
                  <a:t>Step 5 </a:t>
                </a:r>
                <a:r>
                  <a:rPr lang="en-US" dirty="0"/>
                  <a:t>– Use KCL at each essential node to set up equations to solve for the unknown voltages.</a:t>
                </a:r>
              </a:p>
              <a:p>
                <a:pPr marL="1084263" indent="-1084263">
                  <a:buNone/>
                </a:pPr>
                <a:r>
                  <a:rPr lang="en-US" b="1" dirty="0">
                    <a:solidFill>
                      <a:schemeClr val="tx2"/>
                    </a:solidFill>
                  </a:rPr>
                  <a:t>Step 6 </a:t>
                </a:r>
                <a:r>
                  <a:rPr lang="en-US" dirty="0"/>
                  <a:t>– Solve equations for unknown voltages.</a:t>
                </a:r>
              </a:p>
              <a:p>
                <a:endParaRPr lang="en-US" dirty="0"/>
              </a:p>
            </p:txBody>
          </p:sp>
        </mc:Choice>
        <mc:Fallback xmlns="">
          <p:sp>
            <p:nvSpPr>
              <p:cNvPr id="6" name="Content Placeholder 5">
                <a:extLst>
                  <a:ext uri="{FF2B5EF4-FFF2-40B4-BE49-F238E27FC236}">
                    <a16:creationId xmlns:a16="http://schemas.microsoft.com/office/drawing/2014/main" id="{280DD7F4-1311-419D-8F63-53ED171A823C}"/>
                  </a:ext>
                </a:extLst>
              </p:cNvPr>
              <p:cNvSpPr>
                <a:spLocks noGrp="1" noRot="1" noChangeAspect="1" noMove="1" noResize="1" noEditPoints="1" noAdjustHandles="1" noChangeArrowheads="1" noChangeShapeType="1" noTextEdit="1"/>
              </p:cNvSpPr>
              <p:nvPr>
                <p:ph idx="1"/>
              </p:nvPr>
            </p:nvSpPr>
            <p:spPr>
              <a:xfrm>
                <a:off x="228600" y="1280160"/>
                <a:ext cx="6705600" cy="5196840"/>
              </a:xfrm>
              <a:blipFill>
                <a:blip r:embed="rId3"/>
                <a:stretch>
                  <a:fillRect l="-1000" t="-469" r="-1727" b="-117"/>
                </a:stretch>
              </a:blipFill>
            </p:spPr>
            <p:txBody>
              <a:bodyPr/>
              <a:lstStyle/>
              <a:p>
                <a:r>
                  <a:rPr lang="en-US">
                    <a:noFill/>
                  </a:rPr>
                  <a:t> </a:t>
                </a:r>
              </a:p>
            </p:txBody>
          </p:sp>
        </mc:Fallback>
      </mc:AlternateContent>
      <p:sp>
        <p:nvSpPr>
          <p:cNvPr id="3" name="Down Arrow 2"/>
          <p:cNvSpPr/>
          <p:nvPr/>
        </p:nvSpPr>
        <p:spPr>
          <a:xfrm>
            <a:off x="3962400" y="3424518"/>
            <a:ext cx="228600" cy="228600"/>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6" descr="C:\Users\smiller\AppData\Local\Microsoft\Windows\Temporary Internet Files\Content.IE5\KGY4ZQB9\MP900390129[1].jpg">
            <a:extLst>
              <a:ext uri="{FF2B5EF4-FFF2-40B4-BE49-F238E27FC236}">
                <a16:creationId xmlns:a16="http://schemas.microsoft.com/office/drawing/2014/main" id="{D67DC21F-7C30-44BC-8892-2513B79D31A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0" y="2294786"/>
            <a:ext cx="3657600" cy="260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887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82CCE-6460-46E5-B16A-D4C7A7F0D861}"/>
              </a:ext>
            </a:extLst>
          </p:cNvPr>
          <p:cNvSpPr>
            <a:spLocks noGrp="1"/>
          </p:cNvSpPr>
          <p:nvPr>
            <p:ph type="title"/>
          </p:nvPr>
        </p:nvSpPr>
        <p:spPr/>
        <p:txBody>
          <a:bodyPr/>
          <a:lstStyle/>
          <a:p>
            <a:r>
              <a:rPr lang="en-US" dirty="0"/>
              <a:t>Example of Node-Voltage Method</a:t>
            </a:r>
          </a:p>
        </p:txBody>
      </p:sp>
      <p:sp>
        <p:nvSpPr>
          <p:cNvPr id="3" name="Content Placeholder 2">
            <a:extLst>
              <a:ext uri="{FF2B5EF4-FFF2-40B4-BE49-F238E27FC236}">
                <a16:creationId xmlns:a16="http://schemas.microsoft.com/office/drawing/2014/main" id="{04CAF390-0E9F-45AF-8D7A-890D39A965C9}"/>
              </a:ext>
            </a:extLst>
          </p:cNvPr>
          <p:cNvSpPr>
            <a:spLocks noGrp="1"/>
          </p:cNvSpPr>
          <p:nvPr>
            <p:ph idx="1"/>
          </p:nvPr>
        </p:nvSpPr>
        <p:spPr/>
        <p:txBody>
          <a:bodyPr/>
          <a:lstStyle/>
          <a:p>
            <a:r>
              <a:rPr lang="en-US" dirty="0"/>
              <a:t>Solve this circuit for all voltages and currents</a:t>
            </a:r>
          </a:p>
        </p:txBody>
      </p:sp>
      <p:grpSp>
        <p:nvGrpSpPr>
          <p:cNvPr id="4" name="Group 3">
            <a:extLst>
              <a:ext uri="{FF2B5EF4-FFF2-40B4-BE49-F238E27FC236}">
                <a16:creationId xmlns:a16="http://schemas.microsoft.com/office/drawing/2014/main" id="{822D27BA-D2CE-455E-B434-81CF764574C2}"/>
              </a:ext>
            </a:extLst>
          </p:cNvPr>
          <p:cNvGrpSpPr/>
          <p:nvPr/>
        </p:nvGrpSpPr>
        <p:grpSpPr>
          <a:xfrm>
            <a:off x="2819400" y="2514600"/>
            <a:ext cx="5967310" cy="2257741"/>
            <a:chOff x="14565" y="1752600"/>
            <a:chExt cx="5967310" cy="2257741"/>
          </a:xfrm>
        </p:grpSpPr>
        <p:cxnSp>
          <p:nvCxnSpPr>
            <p:cNvPr id="5" name="Straight Connector 4">
              <a:extLst>
                <a:ext uri="{FF2B5EF4-FFF2-40B4-BE49-F238E27FC236}">
                  <a16:creationId xmlns:a16="http://schemas.microsoft.com/office/drawing/2014/main" id="{86A23B04-BB1A-4BE3-87FF-DB213D71DF69}"/>
                </a:ext>
              </a:extLst>
            </p:cNvPr>
            <p:cNvCxnSpPr/>
            <p:nvPr/>
          </p:nvCxnSpPr>
          <p:spPr>
            <a:xfrm flipV="1">
              <a:off x="5286481" y="2265159"/>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5C810231-26DE-4A97-AEAA-2F7F8B3C1A0D}"/>
                </a:ext>
              </a:extLst>
            </p:cNvPr>
            <p:cNvSpPr/>
            <p:nvPr/>
          </p:nvSpPr>
          <p:spPr>
            <a:xfrm>
              <a:off x="5057881" y="2908348"/>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7" name="Straight Arrow Connector 6">
              <a:extLst>
                <a:ext uri="{FF2B5EF4-FFF2-40B4-BE49-F238E27FC236}">
                  <a16:creationId xmlns:a16="http://schemas.microsoft.com/office/drawing/2014/main" id="{57A06F23-3E11-4596-88FF-1F91E65FB09A}"/>
                </a:ext>
              </a:extLst>
            </p:cNvPr>
            <p:cNvCxnSpPr/>
            <p:nvPr/>
          </p:nvCxnSpPr>
          <p:spPr>
            <a:xfrm flipV="1">
              <a:off x="5280235" y="2997405"/>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6C82206-FC67-471D-802D-5E9B760B5F06}"/>
                </a:ext>
              </a:extLst>
            </p:cNvPr>
            <p:cNvSpPr txBox="1"/>
            <p:nvPr/>
          </p:nvSpPr>
          <p:spPr>
            <a:xfrm>
              <a:off x="1752600" y="2939985"/>
              <a:ext cx="478016"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9" name="Group 8">
              <a:extLst>
                <a:ext uri="{FF2B5EF4-FFF2-40B4-BE49-F238E27FC236}">
                  <a16:creationId xmlns:a16="http://schemas.microsoft.com/office/drawing/2014/main" id="{BCB21A5B-1401-42A4-8853-6D3570AE6837}"/>
                </a:ext>
              </a:extLst>
            </p:cNvPr>
            <p:cNvGrpSpPr/>
            <p:nvPr/>
          </p:nvGrpSpPr>
          <p:grpSpPr>
            <a:xfrm>
              <a:off x="2167325" y="2286000"/>
              <a:ext cx="298003" cy="1724341"/>
              <a:chOff x="4384898" y="2541687"/>
              <a:chExt cx="298003" cy="1724341"/>
            </a:xfrm>
          </p:grpSpPr>
          <p:cxnSp>
            <p:nvCxnSpPr>
              <p:cNvPr id="54" name="Straight Connector 53">
                <a:extLst>
                  <a:ext uri="{FF2B5EF4-FFF2-40B4-BE49-F238E27FC236}">
                    <a16:creationId xmlns:a16="http://schemas.microsoft.com/office/drawing/2014/main" id="{B2F0FBA1-D657-4E48-956E-D98625DF9573}"/>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AA0B1D6-B37F-4793-A6D1-D8BC57140DB2}"/>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6BBA1C3F-ADF0-49DA-A4ED-8602DC651245}"/>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63695025-02DF-4DED-BD91-C4193FE46B3F}"/>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2CFC865-5AB2-4F49-8EF8-1DBD070754E9}"/>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8C19E26-6219-4536-BFF8-1E3FD447EE4C}"/>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8E1EE5D6-C9B7-471E-AADD-8DA69AF2D2B0}"/>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6F377EE-FF7E-4B9E-BB9F-C66B5F08FCD6}"/>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9512F89-D35B-4529-8950-00FA2B277531}"/>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0" name="Group 54">
              <a:extLst>
                <a:ext uri="{FF2B5EF4-FFF2-40B4-BE49-F238E27FC236}">
                  <a16:creationId xmlns:a16="http://schemas.microsoft.com/office/drawing/2014/main" id="{D0AFD22D-9737-4C00-86C1-AB7A9E924D46}"/>
                </a:ext>
              </a:extLst>
            </p:cNvPr>
            <p:cNvGrpSpPr>
              <a:grpSpLocks/>
            </p:cNvGrpSpPr>
            <p:nvPr/>
          </p:nvGrpSpPr>
          <p:grpSpPr bwMode="auto">
            <a:xfrm>
              <a:off x="544594" y="2279650"/>
              <a:ext cx="457200" cy="1701800"/>
              <a:chOff x="2870970" y="2690727"/>
              <a:chExt cx="457183" cy="1701799"/>
            </a:xfrm>
          </p:grpSpPr>
          <p:cxnSp>
            <p:nvCxnSpPr>
              <p:cNvPr id="49" name="Straight Connector 48">
                <a:extLst>
                  <a:ext uri="{FF2B5EF4-FFF2-40B4-BE49-F238E27FC236}">
                    <a16:creationId xmlns:a16="http://schemas.microsoft.com/office/drawing/2014/main" id="{D347BE90-63A0-451B-B94C-1761BB28BA20}"/>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50" name="Group 98">
                <a:extLst>
                  <a:ext uri="{FF2B5EF4-FFF2-40B4-BE49-F238E27FC236}">
                    <a16:creationId xmlns:a16="http://schemas.microsoft.com/office/drawing/2014/main" id="{1F7559A4-2B45-475B-B7CB-D9D2E5D58787}"/>
                  </a:ext>
                </a:extLst>
              </p:cNvPr>
              <p:cNvGrpSpPr>
                <a:grpSpLocks/>
              </p:cNvGrpSpPr>
              <p:nvPr/>
            </p:nvGrpSpPr>
            <p:grpSpPr bwMode="auto">
              <a:xfrm>
                <a:off x="2870970" y="3301187"/>
                <a:ext cx="457183" cy="480153"/>
                <a:chOff x="991181" y="2834859"/>
                <a:chExt cx="457183" cy="480153"/>
              </a:xfrm>
            </p:grpSpPr>
            <p:sp>
              <p:nvSpPr>
                <p:cNvPr id="51" name="Oval 50">
                  <a:extLst>
                    <a:ext uri="{FF2B5EF4-FFF2-40B4-BE49-F238E27FC236}">
                      <a16:creationId xmlns:a16="http://schemas.microsoft.com/office/drawing/2014/main" id="{623B3650-54A7-4955-8F20-7A404FF32037}"/>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52" name="TextBox 100">
                  <a:extLst>
                    <a:ext uri="{FF2B5EF4-FFF2-40B4-BE49-F238E27FC236}">
                      <a16:creationId xmlns:a16="http://schemas.microsoft.com/office/drawing/2014/main" id="{B8F618F7-F45F-42E4-A680-5062751EDDB8}"/>
                    </a:ext>
                  </a:extLst>
                </p:cNvPr>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53" name="TextBox 101">
                  <a:extLst>
                    <a:ext uri="{FF2B5EF4-FFF2-40B4-BE49-F238E27FC236}">
                      <a16:creationId xmlns:a16="http://schemas.microsoft.com/office/drawing/2014/main" id="{8560A3AE-C568-4E61-9A41-BAFDD69FEE1A}"/>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11" name="Group 140">
              <a:extLst>
                <a:ext uri="{FF2B5EF4-FFF2-40B4-BE49-F238E27FC236}">
                  <a16:creationId xmlns:a16="http://schemas.microsoft.com/office/drawing/2014/main" id="{C8EE0AC5-6E24-4765-BE38-792B75947B68}"/>
                </a:ext>
              </a:extLst>
            </p:cNvPr>
            <p:cNvGrpSpPr>
              <a:grpSpLocks/>
            </p:cNvGrpSpPr>
            <p:nvPr/>
          </p:nvGrpSpPr>
          <p:grpSpPr bwMode="auto">
            <a:xfrm rot="16200000">
              <a:off x="1473330" y="1417447"/>
              <a:ext cx="298003" cy="1724404"/>
              <a:chOff x="4384898" y="2541687"/>
              <a:chExt cx="298003" cy="1724341"/>
            </a:xfrm>
          </p:grpSpPr>
          <p:cxnSp>
            <p:nvCxnSpPr>
              <p:cNvPr id="40" name="Straight Connector 39">
                <a:extLst>
                  <a:ext uri="{FF2B5EF4-FFF2-40B4-BE49-F238E27FC236}">
                    <a16:creationId xmlns:a16="http://schemas.microsoft.com/office/drawing/2014/main" id="{05898F9C-5378-462D-8F97-ACFC389FB44B}"/>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B639682-E3EB-4AFC-8452-FF5D378136AF}"/>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7719DC9-B46E-44E1-87CC-BBA8592F6CBB}"/>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1266EBC-2EE7-4240-9BEB-37A44AC60AC3}"/>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142AA22-DE5F-49E0-AA01-7CB613259228}"/>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E1DC3E2-3427-4E03-852C-8A8AE859988D}"/>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4DA8358-C11B-41DE-8CF7-894B852D9444}"/>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94CAB392-75F4-437B-828F-10A500C9E6D1}"/>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0630C2E-8794-4D98-ACDC-0812C8F27270}"/>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2" name="Group 140">
              <a:extLst>
                <a:ext uri="{FF2B5EF4-FFF2-40B4-BE49-F238E27FC236}">
                  <a16:creationId xmlns:a16="http://schemas.microsoft.com/office/drawing/2014/main" id="{59287592-24AF-4013-A03F-04215841A41B}"/>
                </a:ext>
              </a:extLst>
            </p:cNvPr>
            <p:cNvGrpSpPr>
              <a:grpSpLocks/>
            </p:cNvGrpSpPr>
            <p:nvPr/>
          </p:nvGrpSpPr>
          <p:grpSpPr bwMode="auto">
            <a:xfrm rot="16200000">
              <a:off x="2951196" y="1420400"/>
              <a:ext cx="298003" cy="1724404"/>
              <a:chOff x="4384898" y="2541687"/>
              <a:chExt cx="298003" cy="1724341"/>
            </a:xfrm>
          </p:grpSpPr>
          <p:cxnSp>
            <p:nvCxnSpPr>
              <p:cNvPr id="31" name="Straight Connector 30">
                <a:extLst>
                  <a:ext uri="{FF2B5EF4-FFF2-40B4-BE49-F238E27FC236}">
                    <a16:creationId xmlns:a16="http://schemas.microsoft.com/office/drawing/2014/main" id="{C01BEBE9-E367-4FA8-BADA-28B00696F887}"/>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064F1E3-C135-4040-86E6-7CAEF5526A33}"/>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3AEF62D-93CA-4D29-BC78-38752DDF86C7}"/>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B5479E6-3688-4B28-8C55-CA95864B0499}"/>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880E105-A9B5-4264-BC6E-7D5FE6B7DE5F}"/>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C66C949-2424-4498-BE87-33EC72D07427}"/>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4049FA5-C038-4236-93CA-AC2C36D6FCEF}"/>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BB6396A-7D5A-4A63-B496-0B03E4BD0F9A}"/>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8740BEA-E077-43FE-8A21-3CFC661FF2A2}"/>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39C27E44-6447-469E-9428-55FCD5EF874F}"/>
                </a:ext>
              </a:extLst>
            </p:cNvPr>
            <p:cNvGrpSpPr/>
            <p:nvPr/>
          </p:nvGrpSpPr>
          <p:grpSpPr>
            <a:xfrm>
              <a:off x="3200400" y="2286000"/>
              <a:ext cx="914400" cy="1724341"/>
              <a:chOff x="4587352" y="2667000"/>
              <a:chExt cx="914400" cy="1724341"/>
            </a:xfrm>
          </p:grpSpPr>
          <p:sp>
            <p:nvSpPr>
              <p:cNvPr id="20" name="TextBox 19">
                <a:extLst>
                  <a:ext uri="{FF2B5EF4-FFF2-40B4-BE49-F238E27FC236}">
                    <a16:creationId xmlns:a16="http://schemas.microsoft.com/office/drawing/2014/main" id="{071DAC3A-BD50-45A0-AA1D-ECE8C591F5CF}"/>
                  </a:ext>
                </a:extLst>
              </p:cNvPr>
              <p:cNvSpPr txBox="1"/>
              <p:nvPr/>
            </p:nvSpPr>
            <p:spPr>
              <a:xfrm>
                <a:off x="4587352" y="3320985"/>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21" name="Group 20">
                <a:extLst>
                  <a:ext uri="{FF2B5EF4-FFF2-40B4-BE49-F238E27FC236}">
                    <a16:creationId xmlns:a16="http://schemas.microsoft.com/office/drawing/2014/main" id="{4F012659-BD22-45D7-B2E1-FD79C43A2DBB}"/>
                  </a:ext>
                </a:extLst>
              </p:cNvPr>
              <p:cNvGrpSpPr/>
              <p:nvPr/>
            </p:nvGrpSpPr>
            <p:grpSpPr>
              <a:xfrm>
                <a:off x="5203749" y="2667000"/>
                <a:ext cx="298003" cy="1724341"/>
                <a:chOff x="4384898" y="2541687"/>
                <a:chExt cx="298003" cy="1724341"/>
              </a:xfrm>
            </p:grpSpPr>
            <p:cxnSp>
              <p:nvCxnSpPr>
                <p:cNvPr id="22" name="Straight Connector 21">
                  <a:extLst>
                    <a:ext uri="{FF2B5EF4-FFF2-40B4-BE49-F238E27FC236}">
                      <a16:creationId xmlns:a16="http://schemas.microsoft.com/office/drawing/2014/main" id="{BDBE21D1-A03A-4916-9F1B-2AC6C2CE909E}"/>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C1C43F2-D759-41DD-BEF4-A3CF2DA71FCB}"/>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1B9116B-9C04-42C5-9358-2F89018D736F}"/>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4E69BA3-97A1-444C-976C-918E400E4492}"/>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AAE53D3-65A1-4510-9909-E5910BB2074D}"/>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C787046-B8CF-4751-9DF0-02F9E5A260F0}"/>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3B88278-11DE-45C4-9C15-64A9C165703B}"/>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4C3D03B-6BA6-4172-ACC1-B549DF2F56B5}"/>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91774F6-3C70-4864-9FE1-7D7C1A670463}"/>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 name="Straight Connector 13">
              <a:extLst>
                <a:ext uri="{FF2B5EF4-FFF2-40B4-BE49-F238E27FC236}">
                  <a16:creationId xmlns:a16="http://schemas.microsoft.com/office/drawing/2014/main" id="{894EFAFB-3F72-46C3-BB33-D9A8AF17C9F6}"/>
                </a:ext>
              </a:extLst>
            </p:cNvPr>
            <p:cNvCxnSpPr/>
            <p:nvPr/>
          </p:nvCxnSpPr>
          <p:spPr>
            <a:xfrm>
              <a:off x="3901696" y="2267979"/>
              <a:ext cx="13890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90E082B-5F29-4122-8BC5-36D2E3BCA67C}"/>
                </a:ext>
              </a:extLst>
            </p:cNvPr>
            <p:cNvCxnSpPr/>
            <p:nvPr/>
          </p:nvCxnSpPr>
          <p:spPr>
            <a:xfrm>
              <a:off x="773194" y="3973958"/>
              <a:ext cx="4510164" cy="74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4D7CF6B-4DB2-436F-BC37-C549A7F7F019}"/>
                </a:ext>
              </a:extLst>
            </p:cNvPr>
            <p:cNvSpPr txBox="1"/>
            <p:nvPr/>
          </p:nvSpPr>
          <p:spPr>
            <a:xfrm>
              <a:off x="1450285" y="175260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sp>
          <p:nvSpPr>
            <p:cNvPr id="17" name="TextBox 16">
              <a:extLst>
                <a:ext uri="{FF2B5EF4-FFF2-40B4-BE49-F238E27FC236}">
                  <a16:creationId xmlns:a16="http://schemas.microsoft.com/office/drawing/2014/main" id="{D7271918-34C0-4783-AABA-2C9E18429EBE}"/>
                </a:ext>
              </a:extLst>
            </p:cNvPr>
            <p:cNvSpPr txBox="1"/>
            <p:nvPr/>
          </p:nvSpPr>
          <p:spPr>
            <a:xfrm>
              <a:off x="2785760" y="1752600"/>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18" name="TextBox 17">
              <a:extLst>
                <a:ext uri="{FF2B5EF4-FFF2-40B4-BE49-F238E27FC236}">
                  <a16:creationId xmlns:a16="http://schemas.microsoft.com/office/drawing/2014/main" id="{AF7DE6D5-A9EF-4511-BF93-037E4F4F37B8}"/>
                </a:ext>
              </a:extLst>
            </p:cNvPr>
            <p:cNvSpPr txBox="1"/>
            <p:nvPr/>
          </p:nvSpPr>
          <p:spPr>
            <a:xfrm>
              <a:off x="5515081" y="2971800"/>
              <a:ext cx="466794" cy="369332"/>
            </a:xfrm>
            <a:prstGeom prst="rect">
              <a:avLst/>
            </a:prstGeom>
            <a:noFill/>
          </p:spPr>
          <p:txBody>
            <a:bodyPr wrap="none" rtlCol="0">
              <a:spAutoFit/>
            </a:bodyPr>
            <a:lstStyle/>
            <a:p>
              <a:r>
                <a:rPr lang="en-US" sz="1800" dirty="0"/>
                <a:t>2A</a:t>
              </a:r>
            </a:p>
          </p:txBody>
        </p:sp>
        <p:sp>
          <p:nvSpPr>
            <p:cNvPr id="19" name="TextBox 18">
              <a:extLst>
                <a:ext uri="{FF2B5EF4-FFF2-40B4-BE49-F238E27FC236}">
                  <a16:creationId xmlns:a16="http://schemas.microsoft.com/office/drawing/2014/main" id="{7C125FE5-EA36-4E4F-9EB1-52AF2E558C18}"/>
                </a:ext>
              </a:extLst>
            </p:cNvPr>
            <p:cNvSpPr txBox="1"/>
            <p:nvPr/>
          </p:nvSpPr>
          <p:spPr>
            <a:xfrm>
              <a:off x="14565" y="2925419"/>
              <a:ext cx="582211" cy="369332"/>
            </a:xfrm>
            <a:prstGeom prst="rect">
              <a:avLst/>
            </a:prstGeom>
            <a:noFill/>
          </p:spPr>
          <p:txBody>
            <a:bodyPr wrap="none" rtlCol="0">
              <a:spAutoFit/>
            </a:bodyPr>
            <a:lstStyle/>
            <a:p>
              <a:r>
                <a:rPr lang="en-US" sz="1800" dirty="0"/>
                <a:t>10V</a:t>
              </a:r>
            </a:p>
          </p:txBody>
        </p:sp>
      </p:grpSp>
    </p:spTree>
    <p:extLst>
      <p:ext uri="{BB962C8B-B14F-4D97-AF65-F5344CB8AC3E}">
        <p14:creationId xmlns:p14="http://schemas.microsoft.com/office/powerpoint/2010/main" val="2701338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Example of Node-Voltage Method, Step 1</a:t>
            </a:r>
          </a:p>
        </p:txBody>
      </p:sp>
      <p:grpSp>
        <p:nvGrpSpPr>
          <p:cNvPr id="14349" name="Group 14348"/>
          <p:cNvGrpSpPr/>
          <p:nvPr/>
        </p:nvGrpSpPr>
        <p:grpSpPr>
          <a:xfrm>
            <a:off x="2743200" y="1904999"/>
            <a:ext cx="5967310" cy="2257741"/>
            <a:chOff x="14565" y="1752600"/>
            <a:chExt cx="5967310" cy="2257741"/>
          </a:xfrm>
        </p:grpSpPr>
        <p:cxnSp>
          <p:nvCxnSpPr>
            <p:cNvPr id="7" name="Straight Connector 6"/>
            <p:cNvCxnSpPr/>
            <p:nvPr/>
          </p:nvCxnSpPr>
          <p:spPr>
            <a:xfrm flipV="1">
              <a:off x="5286481" y="2265159"/>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057881" y="2908348"/>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13" name="Straight Arrow Connector 12"/>
            <p:cNvCxnSpPr/>
            <p:nvPr/>
          </p:nvCxnSpPr>
          <p:spPr>
            <a:xfrm flipV="1">
              <a:off x="5280235" y="2997405"/>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52600" y="2939985"/>
              <a:ext cx="478016"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14" name="Group 13"/>
            <p:cNvGrpSpPr/>
            <p:nvPr/>
          </p:nvGrpSpPr>
          <p:grpSpPr>
            <a:xfrm>
              <a:off x="2167325" y="2286000"/>
              <a:ext cx="298003" cy="1724341"/>
              <a:chOff x="4384898" y="2541687"/>
              <a:chExt cx="298003" cy="1724341"/>
            </a:xfrm>
          </p:grpSpPr>
          <p:cxnSp>
            <p:nvCxnSpPr>
              <p:cNvPr id="22" name="Straight Connector 21"/>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6" name="Group 54"/>
            <p:cNvGrpSpPr>
              <a:grpSpLocks/>
            </p:cNvGrpSpPr>
            <p:nvPr/>
          </p:nvGrpSpPr>
          <p:grpSpPr bwMode="auto">
            <a:xfrm>
              <a:off x="544594" y="2279650"/>
              <a:ext cx="457200" cy="1701800"/>
              <a:chOff x="2870970" y="2690727"/>
              <a:chExt cx="457183" cy="1701799"/>
            </a:xfrm>
          </p:grpSpPr>
          <p:cxnSp>
            <p:nvCxnSpPr>
              <p:cNvPr id="126" name="Straight Connector 125"/>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7" name="Group 98"/>
              <p:cNvGrpSpPr>
                <a:grpSpLocks/>
              </p:cNvGrpSpPr>
              <p:nvPr/>
            </p:nvGrpSpPr>
            <p:grpSpPr bwMode="auto">
              <a:xfrm>
                <a:off x="2870970" y="3301187"/>
                <a:ext cx="457183" cy="480153"/>
                <a:chOff x="991181" y="2834859"/>
                <a:chExt cx="457183" cy="480153"/>
              </a:xfrm>
            </p:grpSpPr>
            <p:sp>
              <p:nvSpPr>
                <p:cNvPr id="128" name="Oval 127"/>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29"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30"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50" name="Group 140"/>
            <p:cNvGrpSpPr>
              <a:grpSpLocks/>
            </p:cNvGrpSpPr>
            <p:nvPr/>
          </p:nvGrpSpPr>
          <p:grpSpPr bwMode="auto">
            <a:xfrm rot="16200000">
              <a:off x="1473330" y="1417447"/>
              <a:ext cx="298003" cy="1724404"/>
              <a:chOff x="4384898" y="2541687"/>
              <a:chExt cx="298003" cy="1724341"/>
            </a:xfrm>
          </p:grpSpPr>
          <p:cxnSp>
            <p:nvCxnSpPr>
              <p:cNvPr id="85" name="Straight Connector 84"/>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1" name="Group 140"/>
            <p:cNvGrpSpPr>
              <a:grpSpLocks/>
            </p:cNvGrpSpPr>
            <p:nvPr/>
          </p:nvGrpSpPr>
          <p:grpSpPr bwMode="auto">
            <a:xfrm rot="16200000">
              <a:off x="2951196" y="1420400"/>
              <a:ext cx="298003" cy="1724404"/>
              <a:chOff x="4384898" y="2541687"/>
              <a:chExt cx="298003" cy="1724341"/>
            </a:xfrm>
          </p:grpSpPr>
          <p:cxnSp>
            <p:nvCxnSpPr>
              <p:cNvPr id="132" name="Straight Connector 131"/>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3200400" y="2286000"/>
              <a:ext cx="914400" cy="1724341"/>
              <a:chOff x="4587352" y="2667000"/>
              <a:chExt cx="914400" cy="1724341"/>
            </a:xfrm>
          </p:grpSpPr>
          <p:sp>
            <p:nvSpPr>
              <p:cNvPr id="152" name="TextBox 151"/>
              <p:cNvSpPr txBox="1"/>
              <p:nvPr/>
            </p:nvSpPr>
            <p:spPr>
              <a:xfrm>
                <a:off x="4587352" y="3320985"/>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153" name="Group 152"/>
              <p:cNvGrpSpPr/>
              <p:nvPr/>
            </p:nvGrpSpPr>
            <p:grpSpPr>
              <a:xfrm>
                <a:off x="5203749" y="2667000"/>
                <a:ext cx="298003" cy="1724341"/>
                <a:chOff x="4384898" y="2541687"/>
                <a:chExt cx="298003" cy="1724341"/>
              </a:xfrm>
            </p:grpSpPr>
            <p:cxnSp>
              <p:nvCxnSpPr>
                <p:cNvPr id="154" name="Straight Connector 15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340" name="Straight Connector 14339"/>
            <p:cNvCxnSpPr/>
            <p:nvPr/>
          </p:nvCxnSpPr>
          <p:spPr>
            <a:xfrm>
              <a:off x="3901696" y="2267979"/>
              <a:ext cx="13890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4" name="Straight Connector 14343"/>
            <p:cNvCxnSpPr/>
            <p:nvPr/>
          </p:nvCxnSpPr>
          <p:spPr>
            <a:xfrm>
              <a:off x="773194" y="3973958"/>
              <a:ext cx="4510164" cy="74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46" name="TextBox 14345"/>
            <p:cNvSpPr txBox="1"/>
            <p:nvPr/>
          </p:nvSpPr>
          <p:spPr>
            <a:xfrm>
              <a:off x="1450285" y="175260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sp>
          <p:nvSpPr>
            <p:cNvPr id="171" name="TextBox 170"/>
            <p:cNvSpPr txBox="1"/>
            <p:nvPr/>
          </p:nvSpPr>
          <p:spPr>
            <a:xfrm>
              <a:off x="2785760" y="1752600"/>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14347" name="TextBox 14346"/>
            <p:cNvSpPr txBox="1"/>
            <p:nvPr/>
          </p:nvSpPr>
          <p:spPr>
            <a:xfrm>
              <a:off x="5515081" y="2971800"/>
              <a:ext cx="466794" cy="369332"/>
            </a:xfrm>
            <a:prstGeom prst="rect">
              <a:avLst/>
            </a:prstGeom>
            <a:noFill/>
          </p:spPr>
          <p:txBody>
            <a:bodyPr wrap="none" rtlCol="0">
              <a:spAutoFit/>
            </a:bodyPr>
            <a:lstStyle/>
            <a:p>
              <a:r>
                <a:rPr lang="en-US" sz="1800" dirty="0"/>
                <a:t>2A</a:t>
              </a:r>
            </a:p>
          </p:txBody>
        </p:sp>
        <p:sp>
          <p:nvSpPr>
            <p:cNvPr id="14348" name="TextBox 14347"/>
            <p:cNvSpPr txBox="1"/>
            <p:nvPr/>
          </p:nvSpPr>
          <p:spPr>
            <a:xfrm>
              <a:off x="14565" y="2925419"/>
              <a:ext cx="582211" cy="369332"/>
            </a:xfrm>
            <a:prstGeom prst="rect">
              <a:avLst/>
            </a:prstGeom>
            <a:noFill/>
          </p:spPr>
          <p:txBody>
            <a:bodyPr wrap="none" rtlCol="0">
              <a:spAutoFit/>
            </a:bodyPr>
            <a:lstStyle/>
            <a:p>
              <a:r>
                <a:rPr lang="en-US" sz="1800" dirty="0"/>
                <a:t>10V</a:t>
              </a:r>
            </a:p>
          </p:txBody>
        </p:sp>
      </p:grpSp>
      <p:sp>
        <p:nvSpPr>
          <p:cNvPr id="2" name="TextBox 1"/>
          <p:cNvSpPr txBox="1"/>
          <p:nvPr/>
        </p:nvSpPr>
        <p:spPr>
          <a:xfrm>
            <a:off x="2057400" y="4953001"/>
            <a:ext cx="8077200" cy="830997"/>
          </a:xfrm>
          <a:prstGeom prst="rect">
            <a:avLst/>
          </a:prstGeom>
          <a:noFill/>
        </p:spPr>
        <p:txBody>
          <a:bodyPr wrap="square" rtlCol="0">
            <a:spAutoFit/>
          </a:bodyPr>
          <a:lstStyle/>
          <a:p>
            <a:r>
              <a:rPr lang="en-US" sz="2400" b="1" dirty="0">
                <a:solidFill>
                  <a:schemeClr val="tx2"/>
                </a:solidFill>
                <a:latin typeface="+mj-lt"/>
              </a:rPr>
              <a:t>Step 1 </a:t>
            </a:r>
            <a:r>
              <a:rPr lang="en-US" sz="2400" dirty="0">
                <a:latin typeface="+mj-lt"/>
              </a:rPr>
              <a:t>– Identify all essential nodes in the circuit (where three or more elements are connected).</a:t>
            </a:r>
          </a:p>
        </p:txBody>
      </p:sp>
      <p:sp>
        <p:nvSpPr>
          <p:cNvPr id="14350" name="Oval 14349"/>
          <p:cNvSpPr/>
          <p:nvPr/>
        </p:nvSpPr>
        <p:spPr>
          <a:xfrm>
            <a:off x="4964854" y="233367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6" name="Oval 175"/>
          <p:cNvSpPr/>
          <p:nvPr/>
        </p:nvSpPr>
        <p:spPr>
          <a:xfrm>
            <a:off x="6641254" y="233394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7" name="Oval 176"/>
          <p:cNvSpPr/>
          <p:nvPr/>
        </p:nvSpPr>
        <p:spPr>
          <a:xfrm>
            <a:off x="5803054" y="401007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0418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5EDE-460E-40E8-81D0-C7BE1E0D43D1}"/>
              </a:ext>
            </a:extLst>
          </p:cNvPr>
          <p:cNvSpPr>
            <a:spLocks noGrp="1"/>
          </p:cNvSpPr>
          <p:nvPr>
            <p:ph type="title"/>
          </p:nvPr>
        </p:nvSpPr>
        <p:spPr/>
        <p:txBody>
          <a:bodyPr/>
          <a:lstStyle/>
          <a:p>
            <a:r>
              <a:rPr lang="en-US" dirty="0"/>
              <a:t>Grounding and Reference Nodes</a:t>
            </a:r>
          </a:p>
        </p:txBody>
      </p:sp>
      <p:sp>
        <p:nvSpPr>
          <p:cNvPr id="3" name="Content Placeholder 2">
            <a:extLst>
              <a:ext uri="{FF2B5EF4-FFF2-40B4-BE49-F238E27FC236}">
                <a16:creationId xmlns:a16="http://schemas.microsoft.com/office/drawing/2014/main" id="{BA21E74C-F534-4EDC-BC19-BC541FAF4F9F}"/>
              </a:ext>
            </a:extLst>
          </p:cNvPr>
          <p:cNvSpPr>
            <a:spLocks noGrp="1"/>
          </p:cNvSpPr>
          <p:nvPr>
            <p:ph idx="1"/>
          </p:nvPr>
        </p:nvSpPr>
        <p:spPr>
          <a:xfrm>
            <a:off x="228600" y="1280160"/>
            <a:ext cx="6324600" cy="5196840"/>
          </a:xfrm>
        </p:spPr>
        <p:txBody>
          <a:bodyPr/>
          <a:lstStyle/>
          <a:p>
            <a:r>
              <a:rPr lang="en-US" dirty="0"/>
              <a:t>The earth is a fairly good electrical conductor</a:t>
            </a:r>
          </a:p>
          <a:p>
            <a:pPr lvl="1"/>
            <a:r>
              <a:rPr lang="en-US" dirty="0"/>
              <a:t>Wet soil conducts better than rock</a:t>
            </a:r>
          </a:p>
          <a:p>
            <a:r>
              <a:rPr lang="en-US" dirty="0"/>
              <a:t>Therefore it all has (about) the same voltage</a:t>
            </a:r>
          </a:p>
          <a:p>
            <a:r>
              <a:rPr lang="en-US" dirty="0"/>
              <a:t>Often we use it as a “reference node” and measure other voltages with respect to it</a:t>
            </a:r>
          </a:p>
          <a:p>
            <a:r>
              <a:rPr lang="en-US" dirty="0"/>
              <a:t>For safety, it’s normally good to keep buildings, circuit boards, and other metal structures “grounded” or connected by conductors to the earth. This avoids static buildup, elevated voltages unexpectedly.</a:t>
            </a:r>
          </a:p>
          <a:p>
            <a:r>
              <a:rPr lang="en-US" dirty="0"/>
              <a:t>In our circuits, we’ll be picking a node to be the reference node. It doesn’t necessarily have to be grounded, but often (especially in high-voltage power systems) the ground is the reference node.</a:t>
            </a:r>
          </a:p>
        </p:txBody>
      </p:sp>
      <p:pic>
        <p:nvPicPr>
          <p:cNvPr id="4" name="Picture 3" descr="A person working on a power line&#10;&#10;Description automatically generated with low confidence">
            <a:extLst>
              <a:ext uri="{FF2B5EF4-FFF2-40B4-BE49-F238E27FC236}">
                <a16:creationId xmlns:a16="http://schemas.microsoft.com/office/drawing/2014/main" id="{48FD0C14-497F-4DC2-A4C3-49A2C624EA43}"/>
              </a:ext>
            </a:extLst>
          </p:cNvPr>
          <p:cNvPicPr>
            <a:picLocks noChangeAspect="1"/>
          </p:cNvPicPr>
          <p:nvPr/>
        </p:nvPicPr>
        <p:blipFill rotWithShape="1">
          <a:blip r:embed="rId2">
            <a:extLst>
              <a:ext uri="{28A0092B-C50C-407E-A947-70E740481C1C}">
                <a14:useLocalDpi xmlns:a14="http://schemas.microsoft.com/office/drawing/2010/main" val="0"/>
              </a:ext>
            </a:extLst>
          </a:blip>
          <a:srcRect r="56300"/>
          <a:stretch/>
        </p:blipFill>
        <p:spPr>
          <a:xfrm>
            <a:off x="7575176" y="1676400"/>
            <a:ext cx="3581400" cy="4614025"/>
          </a:xfrm>
          <a:prstGeom prst="rect">
            <a:avLst/>
          </a:prstGeom>
        </p:spPr>
      </p:pic>
    </p:spTree>
    <p:extLst>
      <p:ext uri="{BB962C8B-B14F-4D97-AF65-F5344CB8AC3E}">
        <p14:creationId xmlns:p14="http://schemas.microsoft.com/office/powerpoint/2010/main" val="1619776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Example of Node-Voltage Method, Step 2</a:t>
            </a:r>
          </a:p>
        </p:txBody>
      </p:sp>
      <p:grpSp>
        <p:nvGrpSpPr>
          <p:cNvPr id="14349" name="Group 14348"/>
          <p:cNvGrpSpPr/>
          <p:nvPr/>
        </p:nvGrpSpPr>
        <p:grpSpPr>
          <a:xfrm>
            <a:off x="3112346" y="1476060"/>
            <a:ext cx="5967310" cy="2257741"/>
            <a:chOff x="14565" y="1752600"/>
            <a:chExt cx="5967310" cy="2257741"/>
          </a:xfrm>
        </p:grpSpPr>
        <p:cxnSp>
          <p:nvCxnSpPr>
            <p:cNvPr id="7" name="Straight Connector 6"/>
            <p:cNvCxnSpPr/>
            <p:nvPr/>
          </p:nvCxnSpPr>
          <p:spPr>
            <a:xfrm flipV="1">
              <a:off x="5286481" y="2265159"/>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057881" y="2908348"/>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13" name="Straight Arrow Connector 12"/>
            <p:cNvCxnSpPr/>
            <p:nvPr/>
          </p:nvCxnSpPr>
          <p:spPr>
            <a:xfrm flipV="1">
              <a:off x="5280235" y="2997405"/>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52600" y="2939985"/>
              <a:ext cx="478016"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14" name="Group 13"/>
            <p:cNvGrpSpPr/>
            <p:nvPr/>
          </p:nvGrpSpPr>
          <p:grpSpPr>
            <a:xfrm>
              <a:off x="2167325" y="2286000"/>
              <a:ext cx="298003" cy="1724341"/>
              <a:chOff x="4384898" y="2541687"/>
              <a:chExt cx="298003" cy="1724341"/>
            </a:xfrm>
          </p:grpSpPr>
          <p:cxnSp>
            <p:nvCxnSpPr>
              <p:cNvPr id="22" name="Straight Connector 21"/>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6" name="Group 54"/>
            <p:cNvGrpSpPr>
              <a:grpSpLocks/>
            </p:cNvGrpSpPr>
            <p:nvPr/>
          </p:nvGrpSpPr>
          <p:grpSpPr bwMode="auto">
            <a:xfrm>
              <a:off x="544594" y="2279650"/>
              <a:ext cx="457200" cy="1701800"/>
              <a:chOff x="2870970" y="2690727"/>
              <a:chExt cx="457183" cy="1701799"/>
            </a:xfrm>
          </p:grpSpPr>
          <p:cxnSp>
            <p:nvCxnSpPr>
              <p:cNvPr id="126" name="Straight Connector 125"/>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7" name="Group 98"/>
              <p:cNvGrpSpPr>
                <a:grpSpLocks/>
              </p:cNvGrpSpPr>
              <p:nvPr/>
            </p:nvGrpSpPr>
            <p:grpSpPr bwMode="auto">
              <a:xfrm>
                <a:off x="2870970" y="3301187"/>
                <a:ext cx="457183" cy="480153"/>
                <a:chOff x="991181" y="2834859"/>
                <a:chExt cx="457183" cy="480153"/>
              </a:xfrm>
            </p:grpSpPr>
            <p:sp>
              <p:nvSpPr>
                <p:cNvPr id="128" name="Oval 127"/>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29"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30"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50" name="Group 140"/>
            <p:cNvGrpSpPr>
              <a:grpSpLocks/>
            </p:cNvGrpSpPr>
            <p:nvPr/>
          </p:nvGrpSpPr>
          <p:grpSpPr bwMode="auto">
            <a:xfrm rot="16200000">
              <a:off x="1473330" y="1417447"/>
              <a:ext cx="298003" cy="1724404"/>
              <a:chOff x="4384898" y="2541687"/>
              <a:chExt cx="298003" cy="1724341"/>
            </a:xfrm>
          </p:grpSpPr>
          <p:cxnSp>
            <p:nvCxnSpPr>
              <p:cNvPr id="85" name="Straight Connector 84"/>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1" name="Group 140"/>
            <p:cNvGrpSpPr>
              <a:grpSpLocks/>
            </p:cNvGrpSpPr>
            <p:nvPr/>
          </p:nvGrpSpPr>
          <p:grpSpPr bwMode="auto">
            <a:xfrm rot="16200000">
              <a:off x="2951196" y="1420400"/>
              <a:ext cx="298003" cy="1724404"/>
              <a:chOff x="4384898" y="2541687"/>
              <a:chExt cx="298003" cy="1724341"/>
            </a:xfrm>
          </p:grpSpPr>
          <p:cxnSp>
            <p:nvCxnSpPr>
              <p:cNvPr id="132" name="Straight Connector 131"/>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3200400" y="2286000"/>
              <a:ext cx="914400" cy="1724341"/>
              <a:chOff x="4587352" y="2667000"/>
              <a:chExt cx="914400" cy="1724341"/>
            </a:xfrm>
          </p:grpSpPr>
          <p:sp>
            <p:nvSpPr>
              <p:cNvPr id="152" name="TextBox 151"/>
              <p:cNvSpPr txBox="1"/>
              <p:nvPr/>
            </p:nvSpPr>
            <p:spPr>
              <a:xfrm>
                <a:off x="4587352" y="3320985"/>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153" name="Group 152"/>
              <p:cNvGrpSpPr/>
              <p:nvPr/>
            </p:nvGrpSpPr>
            <p:grpSpPr>
              <a:xfrm>
                <a:off x="5203749" y="2667000"/>
                <a:ext cx="298003" cy="1724341"/>
                <a:chOff x="4384898" y="2541687"/>
                <a:chExt cx="298003" cy="1724341"/>
              </a:xfrm>
            </p:grpSpPr>
            <p:cxnSp>
              <p:nvCxnSpPr>
                <p:cNvPr id="154" name="Straight Connector 15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340" name="Straight Connector 14339"/>
            <p:cNvCxnSpPr/>
            <p:nvPr/>
          </p:nvCxnSpPr>
          <p:spPr>
            <a:xfrm>
              <a:off x="3901696" y="2267979"/>
              <a:ext cx="13890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4" name="Straight Connector 14343"/>
            <p:cNvCxnSpPr/>
            <p:nvPr/>
          </p:nvCxnSpPr>
          <p:spPr>
            <a:xfrm>
              <a:off x="773194" y="3973958"/>
              <a:ext cx="4510164" cy="74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46" name="TextBox 14345"/>
            <p:cNvSpPr txBox="1"/>
            <p:nvPr/>
          </p:nvSpPr>
          <p:spPr>
            <a:xfrm>
              <a:off x="1450285" y="175260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sp>
          <p:nvSpPr>
            <p:cNvPr id="171" name="TextBox 170"/>
            <p:cNvSpPr txBox="1"/>
            <p:nvPr/>
          </p:nvSpPr>
          <p:spPr>
            <a:xfrm>
              <a:off x="2785760" y="1752600"/>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14347" name="TextBox 14346"/>
            <p:cNvSpPr txBox="1"/>
            <p:nvPr/>
          </p:nvSpPr>
          <p:spPr>
            <a:xfrm>
              <a:off x="5515081" y="2971800"/>
              <a:ext cx="466794" cy="369332"/>
            </a:xfrm>
            <a:prstGeom prst="rect">
              <a:avLst/>
            </a:prstGeom>
            <a:noFill/>
          </p:spPr>
          <p:txBody>
            <a:bodyPr wrap="none" rtlCol="0">
              <a:spAutoFit/>
            </a:bodyPr>
            <a:lstStyle/>
            <a:p>
              <a:r>
                <a:rPr lang="en-US" sz="1800" dirty="0"/>
                <a:t>2A</a:t>
              </a:r>
            </a:p>
          </p:txBody>
        </p:sp>
        <p:sp>
          <p:nvSpPr>
            <p:cNvPr id="14348" name="TextBox 14347"/>
            <p:cNvSpPr txBox="1"/>
            <p:nvPr/>
          </p:nvSpPr>
          <p:spPr>
            <a:xfrm>
              <a:off x="14565" y="2925419"/>
              <a:ext cx="582211" cy="369332"/>
            </a:xfrm>
            <a:prstGeom prst="rect">
              <a:avLst/>
            </a:prstGeom>
            <a:noFill/>
          </p:spPr>
          <p:txBody>
            <a:bodyPr wrap="none" rtlCol="0">
              <a:spAutoFit/>
            </a:bodyPr>
            <a:lstStyle/>
            <a:p>
              <a:r>
                <a:rPr lang="en-US" sz="1800" dirty="0"/>
                <a:t>10V</a:t>
              </a:r>
            </a:p>
          </p:txBody>
        </p:sp>
      </p:grpSp>
      <p:sp>
        <p:nvSpPr>
          <p:cNvPr id="14350" name="Oval 14349"/>
          <p:cNvSpPr/>
          <p:nvPr/>
        </p:nvSpPr>
        <p:spPr>
          <a:xfrm>
            <a:off x="5334000" y="19047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6" name="Oval 175"/>
          <p:cNvSpPr/>
          <p:nvPr/>
        </p:nvSpPr>
        <p:spPr>
          <a:xfrm>
            <a:off x="7010400" y="190500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7" name="Oval 176"/>
          <p:cNvSpPr/>
          <p:nvPr/>
        </p:nvSpPr>
        <p:spPr>
          <a:xfrm>
            <a:off x="6134100" y="35811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67" name="Down Arrow 66"/>
          <p:cNvSpPr/>
          <p:nvPr/>
        </p:nvSpPr>
        <p:spPr>
          <a:xfrm>
            <a:off x="6022424" y="3702050"/>
            <a:ext cx="384727" cy="381000"/>
          </a:xfrm>
          <a:prstGeom prst="downArrow">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grpSp>
        <p:nvGrpSpPr>
          <p:cNvPr id="3" name="Group 2"/>
          <p:cNvGrpSpPr/>
          <p:nvPr/>
        </p:nvGrpSpPr>
        <p:grpSpPr>
          <a:xfrm>
            <a:off x="2057400" y="4953000"/>
            <a:ext cx="8077200" cy="1200329"/>
            <a:chOff x="533400" y="4953000"/>
            <a:chExt cx="8077200" cy="1200329"/>
          </a:xfrm>
        </p:grpSpPr>
        <p:sp>
          <p:nvSpPr>
            <p:cNvPr id="2" name="TextBox 1"/>
            <p:cNvSpPr txBox="1"/>
            <p:nvPr/>
          </p:nvSpPr>
          <p:spPr>
            <a:xfrm>
              <a:off x="533400" y="4953000"/>
              <a:ext cx="8077200" cy="1200329"/>
            </a:xfrm>
            <a:prstGeom prst="rect">
              <a:avLst/>
            </a:prstGeom>
            <a:noFill/>
          </p:spPr>
          <p:txBody>
            <a:bodyPr wrap="square" rtlCol="0">
              <a:spAutoFit/>
            </a:bodyPr>
            <a:lstStyle/>
            <a:p>
              <a:r>
                <a:rPr lang="en-US" sz="2400" b="1" dirty="0">
                  <a:solidFill>
                    <a:schemeClr val="tx2"/>
                  </a:solidFill>
                  <a:latin typeface="+mj-lt"/>
                </a:rPr>
                <a:t>Step 2 </a:t>
              </a:r>
              <a:r>
                <a:rPr lang="en-US" sz="2400" dirty="0">
                  <a:latin typeface="+mj-lt"/>
                </a:rPr>
                <a:t>– Choose one node as a reference node (usually the one with the most elements connected).  Label that node with a     and treat the voltage at that point as zero.</a:t>
              </a:r>
            </a:p>
          </p:txBody>
        </p:sp>
        <p:sp>
          <p:nvSpPr>
            <p:cNvPr id="68" name="Down Arrow 67"/>
            <p:cNvSpPr/>
            <p:nvPr/>
          </p:nvSpPr>
          <p:spPr>
            <a:xfrm>
              <a:off x="2277471" y="5825286"/>
              <a:ext cx="228600" cy="228600"/>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83500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Example of Node-Voltage Method, Step 3</a:t>
            </a:r>
          </a:p>
        </p:txBody>
      </p:sp>
      <mc:AlternateContent xmlns:mc="http://schemas.openxmlformats.org/markup-compatibility/2006" xmlns:a14="http://schemas.microsoft.com/office/drawing/2010/main">
        <mc:Choice Requires="a14">
          <p:sp>
            <p:nvSpPr>
              <p:cNvPr id="2" name="TextBox 1"/>
              <p:cNvSpPr txBox="1"/>
              <p:nvPr/>
            </p:nvSpPr>
            <p:spPr>
              <a:xfrm>
                <a:off x="2057400" y="4953001"/>
                <a:ext cx="8077200" cy="830997"/>
              </a:xfrm>
              <a:prstGeom prst="rect">
                <a:avLst/>
              </a:prstGeom>
              <a:noFill/>
            </p:spPr>
            <p:txBody>
              <a:bodyPr wrap="square" rtlCol="0">
                <a:spAutoFit/>
              </a:bodyPr>
              <a:lstStyle/>
              <a:p>
                <a:r>
                  <a:rPr lang="en-US" sz="2400" b="1" dirty="0">
                    <a:solidFill>
                      <a:schemeClr val="tx2"/>
                    </a:solidFill>
                    <a:latin typeface="+mj-lt"/>
                  </a:rPr>
                  <a:t>Step 3 </a:t>
                </a:r>
                <a:r>
                  <a:rPr lang="en-US" sz="2400" dirty="0">
                    <a:latin typeface="+mj-lt"/>
                  </a:rPr>
                  <a:t>– Label unknown voltages at all other essential nodes: </a:t>
                </a:r>
                <a14:m>
                  <m:oMath xmlns:m="http://schemas.openxmlformats.org/officeDocument/2006/math">
                    <m:sSub>
                      <m:sSubPr>
                        <m:ctrlPr>
                          <a:rPr lang="en-US" sz="2400" i="1">
                            <a:solidFill>
                              <a:srgbClr val="7030A0"/>
                            </a:solidFill>
                            <a:latin typeface="Cambria Math" panose="02040503050406030204" pitchFamily="18" charset="0"/>
                          </a:rPr>
                        </m:ctrlPr>
                      </m:sSubPr>
                      <m:e>
                        <m:r>
                          <a:rPr lang="en-US" sz="2400" i="1">
                            <a:solidFill>
                              <a:srgbClr val="7030A0"/>
                            </a:solidFill>
                            <a:latin typeface="Cambria Math" panose="02040503050406030204" pitchFamily="18" charset="0"/>
                          </a:rPr>
                          <m:t>𝑉</m:t>
                        </m:r>
                      </m:e>
                      <m:sub>
                        <m:r>
                          <a:rPr lang="en-US" sz="2400" i="1">
                            <a:solidFill>
                              <a:srgbClr val="7030A0"/>
                            </a:solidFill>
                            <a:latin typeface="Cambria Math" panose="02040503050406030204" pitchFamily="18" charset="0"/>
                          </a:rPr>
                          <m:t>1</m:t>
                        </m:r>
                      </m:sub>
                    </m:sSub>
                  </m:oMath>
                </a14:m>
                <a:r>
                  <a:rPr lang="en-US" sz="2400" dirty="0">
                    <a:latin typeface="+mj-lt"/>
                  </a:rPr>
                  <a:t>, </a:t>
                </a:r>
                <a14:m>
                  <m:oMath xmlns:m="http://schemas.openxmlformats.org/officeDocument/2006/math">
                    <m:sSub>
                      <m:sSubPr>
                        <m:ctrlPr>
                          <a:rPr lang="en-US" sz="2400" i="1" dirty="0">
                            <a:solidFill>
                              <a:srgbClr val="7030A0"/>
                            </a:solidFill>
                            <a:latin typeface="Cambria Math" panose="02040503050406030204" pitchFamily="18" charset="0"/>
                          </a:rPr>
                        </m:ctrlPr>
                      </m:sSubPr>
                      <m:e>
                        <m:r>
                          <a:rPr lang="en-US" sz="2400" i="1" dirty="0">
                            <a:solidFill>
                              <a:srgbClr val="7030A0"/>
                            </a:solidFill>
                            <a:latin typeface="Cambria Math" panose="02040503050406030204" pitchFamily="18" charset="0"/>
                          </a:rPr>
                          <m:t>𝑉</m:t>
                        </m:r>
                      </m:e>
                      <m:sub>
                        <m:r>
                          <a:rPr lang="en-US" sz="2400" i="1" dirty="0">
                            <a:solidFill>
                              <a:srgbClr val="7030A0"/>
                            </a:solidFill>
                            <a:latin typeface="Cambria Math" panose="02040503050406030204" pitchFamily="18" charset="0"/>
                          </a:rPr>
                          <m:t>2</m:t>
                        </m:r>
                      </m:sub>
                    </m:sSub>
                  </m:oMath>
                </a14:m>
                <a:r>
                  <a:rPr lang="en-US" sz="2400" dirty="0">
                    <a:latin typeface="+mj-lt"/>
                  </a:rPr>
                  <a:t>, . . . etc.</a:t>
                </a:r>
              </a:p>
            </p:txBody>
          </p:sp>
        </mc:Choice>
        <mc:Fallback xmlns="">
          <p:sp>
            <p:nvSpPr>
              <p:cNvPr id="2" name="TextBox 1"/>
              <p:cNvSpPr txBox="1">
                <a:spLocks noRot="1" noChangeAspect="1" noMove="1" noResize="1" noEditPoints="1" noAdjustHandles="1" noChangeArrowheads="1" noChangeShapeType="1" noTextEdit="1"/>
              </p:cNvSpPr>
              <p:nvPr/>
            </p:nvSpPr>
            <p:spPr>
              <a:xfrm>
                <a:off x="2057400" y="4953001"/>
                <a:ext cx="8077200" cy="830997"/>
              </a:xfrm>
              <a:prstGeom prst="rect">
                <a:avLst/>
              </a:prstGeom>
              <a:blipFill>
                <a:blip r:embed="rId3"/>
                <a:stretch>
                  <a:fillRect l="-1208" t="-5147" b="-16176"/>
                </a:stretch>
              </a:blipFill>
            </p:spPr>
            <p:txBody>
              <a:bodyPr/>
              <a:lstStyle/>
              <a:p>
                <a:r>
                  <a:rPr lang="en-US">
                    <a:noFill/>
                  </a:rPr>
                  <a:t> </a:t>
                </a:r>
              </a:p>
            </p:txBody>
          </p:sp>
        </mc:Fallback>
      </mc:AlternateContent>
      <p:grpSp>
        <p:nvGrpSpPr>
          <p:cNvPr id="14349" name="Group 14348"/>
          <p:cNvGrpSpPr/>
          <p:nvPr/>
        </p:nvGrpSpPr>
        <p:grpSpPr>
          <a:xfrm>
            <a:off x="3112346" y="1476060"/>
            <a:ext cx="5967310" cy="2257741"/>
            <a:chOff x="14565" y="1752600"/>
            <a:chExt cx="5967310" cy="2257741"/>
          </a:xfrm>
        </p:grpSpPr>
        <p:cxnSp>
          <p:nvCxnSpPr>
            <p:cNvPr id="7" name="Straight Connector 6"/>
            <p:cNvCxnSpPr/>
            <p:nvPr/>
          </p:nvCxnSpPr>
          <p:spPr>
            <a:xfrm flipV="1">
              <a:off x="5286481" y="2265159"/>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057881" y="2908348"/>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13" name="Straight Arrow Connector 12"/>
            <p:cNvCxnSpPr/>
            <p:nvPr/>
          </p:nvCxnSpPr>
          <p:spPr>
            <a:xfrm flipV="1">
              <a:off x="5280235" y="2997405"/>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52600" y="2939985"/>
              <a:ext cx="478016"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14" name="Group 13"/>
            <p:cNvGrpSpPr/>
            <p:nvPr/>
          </p:nvGrpSpPr>
          <p:grpSpPr>
            <a:xfrm>
              <a:off x="2167325" y="2286000"/>
              <a:ext cx="298003" cy="1724341"/>
              <a:chOff x="4384898" y="2541687"/>
              <a:chExt cx="298003" cy="1724341"/>
            </a:xfrm>
          </p:grpSpPr>
          <p:cxnSp>
            <p:nvCxnSpPr>
              <p:cNvPr id="22" name="Straight Connector 21"/>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6" name="Group 54"/>
            <p:cNvGrpSpPr>
              <a:grpSpLocks/>
            </p:cNvGrpSpPr>
            <p:nvPr/>
          </p:nvGrpSpPr>
          <p:grpSpPr bwMode="auto">
            <a:xfrm>
              <a:off x="544594" y="2279650"/>
              <a:ext cx="457200" cy="1701800"/>
              <a:chOff x="2870970" y="2690727"/>
              <a:chExt cx="457183" cy="1701799"/>
            </a:xfrm>
          </p:grpSpPr>
          <p:cxnSp>
            <p:nvCxnSpPr>
              <p:cNvPr id="126" name="Straight Connector 125"/>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7" name="Group 98"/>
              <p:cNvGrpSpPr>
                <a:grpSpLocks/>
              </p:cNvGrpSpPr>
              <p:nvPr/>
            </p:nvGrpSpPr>
            <p:grpSpPr bwMode="auto">
              <a:xfrm>
                <a:off x="2870970" y="3301187"/>
                <a:ext cx="457183" cy="480153"/>
                <a:chOff x="991181" y="2834859"/>
                <a:chExt cx="457183" cy="480153"/>
              </a:xfrm>
            </p:grpSpPr>
            <p:sp>
              <p:nvSpPr>
                <p:cNvPr id="128" name="Oval 127"/>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29"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30"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50" name="Group 140"/>
            <p:cNvGrpSpPr>
              <a:grpSpLocks/>
            </p:cNvGrpSpPr>
            <p:nvPr/>
          </p:nvGrpSpPr>
          <p:grpSpPr bwMode="auto">
            <a:xfrm rot="16200000">
              <a:off x="1473330" y="1417447"/>
              <a:ext cx="298003" cy="1724404"/>
              <a:chOff x="4384898" y="2541687"/>
              <a:chExt cx="298003" cy="1724341"/>
            </a:xfrm>
          </p:grpSpPr>
          <p:cxnSp>
            <p:nvCxnSpPr>
              <p:cNvPr id="85" name="Straight Connector 84"/>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1" name="Group 140"/>
            <p:cNvGrpSpPr>
              <a:grpSpLocks/>
            </p:cNvGrpSpPr>
            <p:nvPr/>
          </p:nvGrpSpPr>
          <p:grpSpPr bwMode="auto">
            <a:xfrm rot="16200000">
              <a:off x="2951196" y="1420400"/>
              <a:ext cx="298003" cy="1724404"/>
              <a:chOff x="4384898" y="2541687"/>
              <a:chExt cx="298003" cy="1724341"/>
            </a:xfrm>
          </p:grpSpPr>
          <p:cxnSp>
            <p:nvCxnSpPr>
              <p:cNvPr id="132" name="Straight Connector 131"/>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3200400" y="2286000"/>
              <a:ext cx="914400" cy="1724341"/>
              <a:chOff x="4587352" y="2667000"/>
              <a:chExt cx="914400" cy="1724341"/>
            </a:xfrm>
          </p:grpSpPr>
          <p:sp>
            <p:nvSpPr>
              <p:cNvPr id="152" name="TextBox 151"/>
              <p:cNvSpPr txBox="1"/>
              <p:nvPr/>
            </p:nvSpPr>
            <p:spPr>
              <a:xfrm>
                <a:off x="4587352" y="3320985"/>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153" name="Group 152"/>
              <p:cNvGrpSpPr/>
              <p:nvPr/>
            </p:nvGrpSpPr>
            <p:grpSpPr>
              <a:xfrm>
                <a:off x="5203749" y="2667000"/>
                <a:ext cx="298003" cy="1724341"/>
                <a:chOff x="4384898" y="2541687"/>
                <a:chExt cx="298003" cy="1724341"/>
              </a:xfrm>
            </p:grpSpPr>
            <p:cxnSp>
              <p:nvCxnSpPr>
                <p:cNvPr id="154" name="Straight Connector 15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340" name="Straight Connector 14339"/>
            <p:cNvCxnSpPr/>
            <p:nvPr/>
          </p:nvCxnSpPr>
          <p:spPr>
            <a:xfrm>
              <a:off x="3901696" y="2267979"/>
              <a:ext cx="13890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4" name="Straight Connector 14343"/>
            <p:cNvCxnSpPr/>
            <p:nvPr/>
          </p:nvCxnSpPr>
          <p:spPr>
            <a:xfrm>
              <a:off x="773194" y="3973958"/>
              <a:ext cx="4510164" cy="74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46" name="TextBox 14345"/>
            <p:cNvSpPr txBox="1"/>
            <p:nvPr/>
          </p:nvSpPr>
          <p:spPr>
            <a:xfrm>
              <a:off x="1450285" y="175260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sp>
          <p:nvSpPr>
            <p:cNvPr id="171" name="TextBox 170"/>
            <p:cNvSpPr txBox="1"/>
            <p:nvPr/>
          </p:nvSpPr>
          <p:spPr>
            <a:xfrm>
              <a:off x="2785760" y="1752600"/>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14347" name="TextBox 14346"/>
            <p:cNvSpPr txBox="1"/>
            <p:nvPr/>
          </p:nvSpPr>
          <p:spPr>
            <a:xfrm>
              <a:off x="5515081" y="2971800"/>
              <a:ext cx="466794" cy="369332"/>
            </a:xfrm>
            <a:prstGeom prst="rect">
              <a:avLst/>
            </a:prstGeom>
            <a:noFill/>
          </p:spPr>
          <p:txBody>
            <a:bodyPr wrap="none" rtlCol="0">
              <a:spAutoFit/>
            </a:bodyPr>
            <a:lstStyle/>
            <a:p>
              <a:r>
                <a:rPr lang="en-US" sz="1800" dirty="0"/>
                <a:t>2A</a:t>
              </a:r>
            </a:p>
          </p:txBody>
        </p:sp>
        <p:sp>
          <p:nvSpPr>
            <p:cNvPr id="14348" name="TextBox 14347"/>
            <p:cNvSpPr txBox="1"/>
            <p:nvPr/>
          </p:nvSpPr>
          <p:spPr>
            <a:xfrm>
              <a:off x="14565" y="2925419"/>
              <a:ext cx="582211" cy="369332"/>
            </a:xfrm>
            <a:prstGeom prst="rect">
              <a:avLst/>
            </a:prstGeom>
            <a:noFill/>
          </p:spPr>
          <p:txBody>
            <a:bodyPr wrap="none" rtlCol="0">
              <a:spAutoFit/>
            </a:bodyPr>
            <a:lstStyle/>
            <a:p>
              <a:r>
                <a:rPr lang="en-US" sz="1800" dirty="0"/>
                <a:t>10V</a:t>
              </a:r>
            </a:p>
          </p:txBody>
        </p:sp>
      </p:grpSp>
      <p:sp>
        <p:nvSpPr>
          <p:cNvPr id="14350" name="Oval 14349"/>
          <p:cNvSpPr/>
          <p:nvPr/>
        </p:nvSpPr>
        <p:spPr>
          <a:xfrm>
            <a:off x="5334000" y="19047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6" name="Oval 175"/>
          <p:cNvSpPr/>
          <p:nvPr/>
        </p:nvSpPr>
        <p:spPr>
          <a:xfrm>
            <a:off x="7010400" y="190500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7" name="Oval 176"/>
          <p:cNvSpPr/>
          <p:nvPr/>
        </p:nvSpPr>
        <p:spPr>
          <a:xfrm>
            <a:off x="6134100" y="35811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3" name="TextBox 2"/>
              <p:cNvSpPr txBox="1"/>
              <p:nvPr/>
            </p:nvSpPr>
            <p:spPr>
              <a:xfrm>
                <a:off x="5181601" y="1447800"/>
                <a:ext cx="4580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1</m:t>
                          </m:r>
                        </m:sub>
                      </m:sSub>
                    </m:oMath>
                  </m:oMathPara>
                </a14:m>
                <a:endParaRPr lang="en-US" sz="1800" dirty="0"/>
              </a:p>
            </p:txBody>
          </p:sp>
        </mc:Choice>
        <mc:Fallback xmlns="">
          <p:sp>
            <p:nvSpPr>
              <p:cNvPr id="3" name="TextBox 2"/>
              <p:cNvSpPr txBox="1">
                <a:spLocks noRot="1" noChangeAspect="1" noMove="1" noResize="1" noEditPoints="1" noAdjustHandles="1" noChangeArrowheads="1" noChangeShapeType="1" noTextEdit="1"/>
              </p:cNvSpPr>
              <p:nvPr/>
            </p:nvSpPr>
            <p:spPr>
              <a:xfrm>
                <a:off x="5181601" y="1447800"/>
                <a:ext cx="458009"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6850779" y="1447800"/>
                <a:ext cx="4633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2</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6850779" y="1447800"/>
                <a:ext cx="463332" cy="369332"/>
              </a:xfrm>
              <a:prstGeom prst="rect">
                <a:avLst/>
              </a:prstGeom>
              <a:blipFill>
                <a:blip r:embed="rId5"/>
                <a:stretch>
                  <a:fillRect/>
                </a:stretch>
              </a:blipFill>
            </p:spPr>
            <p:txBody>
              <a:bodyPr/>
              <a:lstStyle/>
              <a:p>
                <a:r>
                  <a:rPr lang="en-US">
                    <a:noFill/>
                  </a:rPr>
                  <a:t> </a:t>
                </a:r>
              </a:p>
            </p:txBody>
          </p:sp>
        </mc:Fallback>
      </mc:AlternateContent>
      <p:sp>
        <p:nvSpPr>
          <p:cNvPr id="70" name="Down Arrow 69"/>
          <p:cNvSpPr/>
          <p:nvPr/>
        </p:nvSpPr>
        <p:spPr>
          <a:xfrm>
            <a:off x="6017937" y="3693926"/>
            <a:ext cx="384727" cy="381000"/>
          </a:xfrm>
          <a:prstGeom prst="downArrow">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99096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Example of Node-Voltage Method, Step 4</a:t>
            </a:r>
          </a:p>
        </p:txBody>
      </p:sp>
      <mc:AlternateContent xmlns:mc="http://schemas.openxmlformats.org/markup-compatibility/2006" xmlns:a14="http://schemas.microsoft.com/office/drawing/2010/main">
        <mc:Choice Requires="a14">
          <p:sp>
            <p:nvSpPr>
              <p:cNvPr id="2" name="TextBox 1"/>
              <p:cNvSpPr txBox="1"/>
              <p:nvPr/>
            </p:nvSpPr>
            <p:spPr>
              <a:xfrm>
                <a:off x="2057400" y="5562601"/>
                <a:ext cx="8077200" cy="830997"/>
              </a:xfrm>
              <a:prstGeom prst="rect">
                <a:avLst/>
              </a:prstGeom>
              <a:noFill/>
            </p:spPr>
            <p:txBody>
              <a:bodyPr wrap="square" rtlCol="0">
                <a:spAutoFit/>
              </a:bodyPr>
              <a:lstStyle/>
              <a:p>
                <a:r>
                  <a:rPr lang="en-US" sz="2400" b="1" dirty="0">
                    <a:solidFill>
                      <a:schemeClr val="tx2"/>
                    </a:solidFill>
                    <a:latin typeface="+mj-lt"/>
                  </a:rPr>
                  <a:t>Step 4 </a:t>
                </a:r>
                <a:r>
                  <a:rPr lang="en-US" sz="2400" dirty="0">
                    <a:latin typeface="+mj-lt"/>
                  </a:rPr>
                  <a:t>– Identify currents entering/leaving essential nodes in terms of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𝑉</m:t>
                        </m:r>
                      </m:e>
                      <m:sub>
                        <m:r>
                          <a:rPr lang="en-US" sz="2400" i="1">
                            <a:latin typeface="Cambria Math" panose="02040503050406030204" pitchFamily="18" charset="0"/>
                          </a:rPr>
                          <m:t>1</m:t>
                        </m:r>
                      </m:sub>
                    </m:sSub>
                  </m:oMath>
                </a14:m>
                <a:r>
                  <a:rPr lang="en-US" sz="2400" dirty="0">
                    <a:latin typeface="+mj-lt"/>
                  </a:rPr>
                  <a:t>, </a:t>
                </a:r>
                <a14:m>
                  <m:oMath xmlns:m="http://schemas.openxmlformats.org/officeDocument/2006/math">
                    <m:sSub>
                      <m:sSubPr>
                        <m:ctrlPr>
                          <a:rPr lang="en-US" sz="2400" i="1" dirty="0">
                            <a:latin typeface="Cambria Math" panose="02040503050406030204" pitchFamily="18" charset="0"/>
                          </a:rPr>
                        </m:ctrlPr>
                      </m:sSubPr>
                      <m:e>
                        <m:r>
                          <a:rPr lang="en-US" sz="2400" i="1" dirty="0">
                            <a:latin typeface="Cambria Math" panose="02040503050406030204" pitchFamily="18" charset="0"/>
                          </a:rPr>
                          <m:t>𝑉</m:t>
                        </m:r>
                      </m:e>
                      <m:sub>
                        <m:r>
                          <a:rPr lang="en-US" sz="2400" i="1" dirty="0">
                            <a:latin typeface="Cambria Math" panose="02040503050406030204" pitchFamily="18" charset="0"/>
                          </a:rPr>
                          <m:t>2</m:t>
                        </m:r>
                      </m:sub>
                    </m:sSub>
                  </m:oMath>
                </a14:m>
                <a:r>
                  <a:rPr lang="en-US" sz="2400" dirty="0">
                    <a:latin typeface="+mj-lt"/>
                  </a:rPr>
                  <a:t>, …</a:t>
                </a:r>
              </a:p>
            </p:txBody>
          </p:sp>
        </mc:Choice>
        <mc:Fallback xmlns="">
          <p:sp>
            <p:nvSpPr>
              <p:cNvPr id="2" name="TextBox 1"/>
              <p:cNvSpPr txBox="1">
                <a:spLocks noRot="1" noChangeAspect="1" noMove="1" noResize="1" noEditPoints="1" noAdjustHandles="1" noChangeArrowheads="1" noChangeShapeType="1" noTextEdit="1"/>
              </p:cNvSpPr>
              <p:nvPr/>
            </p:nvSpPr>
            <p:spPr>
              <a:xfrm>
                <a:off x="2057400" y="5562601"/>
                <a:ext cx="8077200" cy="830997"/>
              </a:xfrm>
              <a:prstGeom prst="rect">
                <a:avLst/>
              </a:prstGeom>
              <a:blipFill>
                <a:blip r:embed="rId3"/>
                <a:stretch>
                  <a:fillRect l="-1208" t="-5147" r="-1811" b="-16176"/>
                </a:stretch>
              </a:blipFill>
            </p:spPr>
            <p:txBody>
              <a:bodyPr/>
              <a:lstStyle/>
              <a:p>
                <a:r>
                  <a:rPr lang="en-US">
                    <a:noFill/>
                  </a:rPr>
                  <a:t> </a:t>
                </a:r>
              </a:p>
            </p:txBody>
          </p:sp>
        </mc:Fallback>
      </mc:AlternateContent>
      <p:grpSp>
        <p:nvGrpSpPr>
          <p:cNvPr id="14349" name="Group 14348"/>
          <p:cNvGrpSpPr/>
          <p:nvPr/>
        </p:nvGrpSpPr>
        <p:grpSpPr>
          <a:xfrm>
            <a:off x="3112346" y="1476060"/>
            <a:ext cx="5967310" cy="2257741"/>
            <a:chOff x="14565" y="1752600"/>
            <a:chExt cx="5967310" cy="2257741"/>
          </a:xfrm>
        </p:grpSpPr>
        <p:cxnSp>
          <p:nvCxnSpPr>
            <p:cNvPr id="7" name="Straight Connector 6"/>
            <p:cNvCxnSpPr/>
            <p:nvPr/>
          </p:nvCxnSpPr>
          <p:spPr>
            <a:xfrm flipV="1">
              <a:off x="5286481" y="2265159"/>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057881" y="2908348"/>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13" name="Straight Arrow Connector 12"/>
            <p:cNvCxnSpPr/>
            <p:nvPr/>
          </p:nvCxnSpPr>
          <p:spPr>
            <a:xfrm flipV="1">
              <a:off x="5280235" y="2997405"/>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52600" y="2939985"/>
              <a:ext cx="478016"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14" name="Group 13"/>
            <p:cNvGrpSpPr/>
            <p:nvPr/>
          </p:nvGrpSpPr>
          <p:grpSpPr>
            <a:xfrm>
              <a:off x="2167325" y="2286000"/>
              <a:ext cx="298003" cy="1724341"/>
              <a:chOff x="4384898" y="2541687"/>
              <a:chExt cx="298003" cy="1724341"/>
            </a:xfrm>
          </p:grpSpPr>
          <p:cxnSp>
            <p:nvCxnSpPr>
              <p:cNvPr id="22" name="Straight Connector 21"/>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6" name="Group 54"/>
            <p:cNvGrpSpPr>
              <a:grpSpLocks/>
            </p:cNvGrpSpPr>
            <p:nvPr/>
          </p:nvGrpSpPr>
          <p:grpSpPr bwMode="auto">
            <a:xfrm>
              <a:off x="544594" y="2279650"/>
              <a:ext cx="457200" cy="1701800"/>
              <a:chOff x="2870970" y="2690727"/>
              <a:chExt cx="457183" cy="1701799"/>
            </a:xfrm>
          </p:grpSpPr>
          <p:cxnSp>
            <p:nvCxnSpPr>
              <p:cNvPr id="126" name="Straight Connector 125"/>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7" name="Group 98"/>
              <p:cNvGrpSpPr>
                <a:grpSpLocks/>
              </p:cNvGrpSpPr>
              <p:nvPr/>
            </p:nvGrpSpPr>
            <p:grpSpPr bwMode="auto">
              <a:xfrm>
                <a:off x="2870970" y="3301187"/>
                <a:ext cx="457183" cy="480153"/>
                <a:chOff x="991181" y="2834859"/>
                <a:chExt cx="457183" cy="480153"/>
              </a:xfrm>
            </p:grpSpPr>
            <p:sp>
              <p:nvSpPr>
                <p:cNvPr id="128" name="Oval 127"/>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29"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30"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50" name="Group 140"/>
            <p:cNvGrpSpPr>
              <a:grpSpLocks/>
            </p:cNvGrpSpPr>
            <p:nvPr/>
          </p:nvGrpSpPr>
          <p:grpSpPr bwMode="auto">
            <a:xfrm rot="16200000">
              <a:off x="1473330" y="1417447"/>
              <a:ext cx="298003" cy="1724404"/>
              <a:chOff x="4384898" y="2541687"/>
              <a:chExt cx="298003" cy="1724341"/>
            </a:xfrm>
          </p:grpSpPr>
          <p:cxnSp>
            <p:nvCxnSpPr>
              <p:cNvPr id="85" name="Straight Connector 84"/>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1" name="Group 140"/>
            <p:cNvGrpSpPr>
              <a:grpSpLocks/>
            </p:cNvGrpSpPr>
            <p:nvPr/>
          </p:nvGrpSpPr>
          <p:grpSpPr bwMode="auto">
            <a:xfrm rot="16200000">
              <a:off x="2951196" y="1420400"/>
              <a:ext cx="298003" cy="1724404"/>
              <a:chOff x="4384898" y="2541687"/>
              <a:chExt cx="298003" cy="1724341"/>
            </a:xfrm>
          </p:grpSpPr>
          <p:cxnSp>
            <p:nvCxnSpPr>
              <p:cNvPr id="132" name="Straight Connector 131"/>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3200400" y="2286000"/>
              <a:ext cx="914400" cy="1724341"/>
              <a:chOff x="4587352" y="2667000"/>
              <a:chExt cx="914400" cy="1724341"/>
            </a:xfrm>
          </p:grpSpPr>
          <p:sp>
            <p:nvSpPr>
              <p:cNvPr id="152" name="TextBox 151"/>
              <p:cNvSpPr txBox="1"/>
              <p:nvPr/>
            </p:nvSpPr>
            <p:spPr>
              <a:xfrm>
                <a:off x="4587352" y="3320985"/>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153" name="Group 152"/>
              <p:cNvGrpSpPr/>
              <p:nvPr/>
            </p:nvGrpSpPr>
            <p:grpSpPr>
              <a:xfrm>
                <a:off x="5203749" y="2667000"/>
                <a:ext cx="298003" cy="1724341"/>
                <a:chOff x="4384898" y="2541687"/>
                <a:chExt cx="298003" cy="1724341"/>
              </a:xfrm>
            </p:grpSpPr>
            <p:cxnSp>
              <p:nvCxnSpPr>
                <p:cNvPr id="154" name="Straight Connector 15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340" name="Straight Connector 14339"/>
            <p:cNvCxnSpPr/>
            <p:nvPr/>
          </p:nvCxnSpPr>
          <p:spPr>
            <a:xfrm>
              <a:off x="3901696" y="2267979"/>
              <a:ext cx="13890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4" name="Straight Connector 14343"/>
            <p:cNvCxnSpPr/>
            <p:nvPr/>
          </p:nvCxnSpPr>
          <p:spPr>
            <a:xfrm>
              <a:off x="773194" y="3973958"/>
              <a:ext cx="4510164" cy="74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46" name="TextBox 14345"/>
            <p:cNvSpPr txBox="1"/>
            <p:nvPr/>
          </p:nvSpPr>
          <p:spPr>
            <a:xfrm>
              <a:off x="1450285" y="175260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sp>
          <p:nvSpPr>
            <p:cNvPr id="171" name="TextBox 170"/>
            <p:cNvSpPr txBox="1"/>
            <p:nvPr/>
          </p:nvSpPr>
          <p:spPr>
            <a:xfrm>
              <a:off x="2785760" y="1752600"/>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14347" name="TextBox 14346"/>
            <p:cNvSpPr txBox="1"/>
            <p:nvPr/>
          </p:nvSpPr>
          <p:spPr>
            <a:xfrm>
              <a:off x="5515081" y="2971800"/>
              <a:ext cx="466794" cy="369332"/>
            </a:xfrm>
            <a:prstGeom prst="rect">
              <a:avLst/>
            </a:prstGeom>
            <a:noFill/>
          </p:spPr>
          <p:txBody>
            <a:bodyPr wrap="none" rtlCol="0">
              <a:spAutoFit/>
            </a:bodyPr>
            <a:lstStyle/>
            <a:p>
              <a:r>
                <a:rPr lang="en-US" sz="1800" dirty="0"/>
                <a:t>2A</a:t>
              </a:r>
            </a:p>
          </p:txBody>
        </p:sp>
        <p:sp>
          <p:nvSpPr>
            <p:cNvPr id="14348" name="TextBox 14347"/>
            <p:cNvSpPr txBox="1"/>
            <p:nvPr/>
          </p:nvSpPr>
          <p:spPr>
            <a:xfrm>
              <a:off x="14565" y="2925419"/>
              <a:ext cx="582211" cy="369332"/>
            </a:xfrm>
            <a:prstGeom prst="rect">
              <a:avLst/>
            </a:prstGeom>
            <a:noFill/>
          </p:spPr>
          <p:txBody>
            <a:bodyPr wrap="none" rtlCol="0">
              <a:spAutoFit/>
            </a:bodyPr>
            <a:lstStyle/>
            <a:p>
              <a:r>
                <a:rPr lang="en-US" sz="1800" dirty="0"/>
                <a:t>10V</a:t>
              </a:r>
            </a:p>
          </p:txBody>
        </p:sp>
      </p:grpSp>
      <p:sp>
        <p:nvSpPr>
          <p:cNvPr id="14350" name="Oval 14349"/>
          <p:cNvSpPr/>
          <p:nvPr/>
        </p:nvSpPr>
        <p:spPr>
          <a:xfrm>
            <a:off x="5334000" y="19047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6" name="Oval 175"/>
          <p:cNvSpPr/>
          <p:nvPr/>
        </p:nvSpPr>
        <p:spPr>
          <a:xfrm>
            <a:off x="7010400" y="190500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7" name="Oval 176"/>
          <p:cNvSpPr/>
          <p:nvPr/>
        </p:nvSpPr>
        <p:spPr>
          <a:xfrm>
            <a:off x="6134100" y="35811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3" name="TextBox 2"/>
              <p:cNvSpPr txBox="1"/>
              <p:nvPr/>
            </p:nvSpPr>
            <p:spPr>
              <a:xfrm>
                <a:off x="5181601" y="1447800"/>
                <a:ext cx="4580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1</m:t>
                          </m:r>
                        </m:sub>
                      </m:sSub>
                    </m:oMath>
                  </m:oMathPara>
                </a14:m>
                <a:endParaRPr lang="en-US" sz="1800" dirty="0"/>
              </a:p>
            </p:txBody>
          </p:sp>
        </mc:Choice>
        <mc:Fallback xmlns="">
          <p:sp>
            <p:nvSpPr>
              <p:cNvPr id="3" name="TextBox 2"/>
              <p:cNvSpPr txBox="1">
                <a:spLocks noRot="1" noChangeAspect="1" noMove="1" noResize="1" noEditPoints="1" noAdjustHandles="1" noChangeArrowheads="1" noChangeShapeType="1" noTextEdit="1"/>
              </p:cNvSpPr>
              <p:nvPr/>
            </p:nvSpPr>
            <p:spPr>
              <a:xfrm>
                <a:off x="5181601" y="1447800"/>
                <a:ext cx="458009"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6850779" y="1447800"/>
                <a:ext cx="4633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2</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6850779" y="1447800"/>
                <a:ext cx="463332" cy="369332"/>
              </a:xfrm>
              <a:prstGeom prst="rect">
                <a:avLst/>
              </a:prstGeom>
              <a:blipFill>
                <a:blip r:embed="rId5"/>
                <a:stretch>
                  <a:fillRect/>
                </a:stretch>
              </a:blipFill>
            </p:spPr>
            <p:txBody>
              <a:bodyPr/>
              <a:lstStyle/>
              <a:p>
                <a:r>
                  <a:rPr lang="en-US">
                    <a:noFill/>
                  </a:rPr>
                  <a:t> </a:t>
                </a:r>
              </a:p>
            </p:txBody>
          </p:sp>
        </mc:Fallback>
      </mc:AlternateContent>
      <p:grpSp>
        <p:nvGrpSpPr>
          <p:cNvPr id="9" name="Group 8"/>
          <p:cNvGrpSpPr/>
          <p:nvPr/>
        </p:nvGrpSpPr>
        <p:grpSpPr>
          <a:xfrm>
            <a:off x="4343400" y="2221468"/>
            <a:ext cx="603188" cy="369332"/>
            <a:chOff x="2362200" y="1764268"/>
            <a:chExt cx="603188" cy="369332"/>
          </a:xfrm>
        </p:grpSpPr>
        <p:cxnSp>
          <p:nvCxnSpPr>
            <p:cNvPr id="5" name="Straight Arrow Connector 4"/>
            <p:cNvCxnSpPr/>
            <p:nvPr/>
          </p:nvCxnSpPr>
          <p:spPr>
            <a:xfrm flipH="1">
              <a:off x="2362200" y="1801457"/>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546364" y="1764268"/>
                  <a:ext cx="4190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m:t>
                            </m:r>
                          </m:sub>
                        </m:sSub>
                      </m:oMath>
                    </m:oMathPara>
                  </a14:m>
                  <a:endParaRPr lang="en-US" sz="1800" dirty="0"/>
                </a:p>
              </p:txBody>
            </p:sp>
          </mc:Choice>
          <mc:Fallback xmlns="">
            <p:sp>
              <p:nvSpPr>
                <p:cNvPr id="6" name="TextBox 5"/>
                <p:cNvSpPr txBox="1">
                  <a:spLocks noRot="1" noChangeAspect="1" noMove="1" noResize="1" noEditPoints="1" noAdjustHandles="1" noChangeArrowheads="1" noChangeShapeType="1" noTextEdit="1"/>
                </p:cNvSpPr>
                <p:nvPr/>
              </p:nvSpPr>
              <p:spPr>
                <a:xfrm>
                  <a:off x="2546364" y="1764268"/>
                  <a:ext cx="419024" cy="369332"/>
                </a:xfrm>
                <a:prstGeom prst="rect">
                  <a:avLst/>
                </a:prstGeom>
                <a:blipFill>
                  <a:blip r:embed="rId6"/>
                  <a:stretch>
                    <a:fillRect/>
                  </a:stretch>
                </a:blipFill>
              </p:spPr>
              <p:txBody>
                <a:bodyPr/>
                <a:lstStyle/>
                <a:p>
                  <a:r>
                    <a:rPr lang="en-US">
                      <a:noFill/>
                    </a:rPr>
                    <a:t> </a:t>
                  </a:r>
                </a:p>
              </p:txBody>
            </p:sp>
          </mc:Fallback>
        </mc:AlternateContent>
      </p:grpSp>
      <p:grpSp>
        <p:nvGrpSpPr>
          <p:cNvPr id="74" name="Group 73"/>
          <p:cNvGrpSpPr/>
          <p:nvPr/>
        </p:nvGrpSpPr>
        <p:grpSpPr>
          <a:xfrm>
            <a:off x="5943601" y="2209800"/>
            <a:ext cx="608511" cy="369332"/>
            <a:chOff x="2362200" y="1764268"/>
            <a:chExt cx="608511" cy="369332"/>
          </a:xfrm>
        </p:grpSpPr>
        <p:cxnSp>
          <p:nvCxnSpPr>
            <p:cNvPr id="75" name="Straight Arrow Connector 74"/>
            <p:cNvCxnSpPr/>
            <p:nvPr/>
          </p:nvCxnSpPr>
          <p:spPr>
            <a:xfrm flipH="1">
              <a:off x="2362200" y="1801457"/>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TextBox 75"/>
                <p:cNvSpPr txBox="1"/>
                <p:nvPr/>
              </p:nvSpPr>
              <p:spPr>
                <a:xfrm>
                  <a:off x="2546364" y="17642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2</m:t>
                            </m:r>
                          </m:sub>
                        </m:sSub>
                      </m:oMath>
                    </m:oMathPara>
                  </a14:m>
                  <a:endParaRPr lang="en-US" sz="1800" dirty="0"/>
                </a:p>
              </p:txBody>
            </p:sp>
          </mc:Choice>
          <mc:Fallback xmlns="">
            <p:sp>
              <p:nvSpPr>
                <p:cNvPr id="76" name="TextBox 75"/>
                <p:cNvSpPr txBox="1">
                  <a:spLocks noRot="1" noChangeAspect="1" noMove="1" noResize="1" noEditPoints="1" noAdjustHandles="1" noChangeArrowheads="1" noChangeShapeType="1" noTextEdit="1"/>
                </p:cNvSpPr>
                <p:nvPr/>
              </p:nvSpPr>
              <p:spPr>
                <a:xfrm>
                  <a:off x="2546364" y="1764268"/>
                  <a:ext cx="424347" cy="369332"/>
                </a:xfrm>
                <a:prstGeom prst="rect">
                  <a:avLst/>
                </a:prstGeom>
                <a:blipFill>
                  <a:blip r:embed="rId7"/>
                  <a:stretch>
                    <a:fillRect/>
                  </a:stretch>
                </a:blipFill>
              </p:spPr>
              <p:txBody>
                <a:bodyPr/>
                <a:lstStyle/>
                <a:p>
                  <a:r>
                    <a:rPr lang="en-US">
                      <a:noFill/>
                    </a:rPr>
                    <a:t> </a:t>
                  </a:r>
                </a:p>
              </p:txBody>
            </p:sp>
          </mc:Fallback>
        </mc:AlternateContent>
      </p:grpSp>
      <p:grpSp>
        <p:nvGrpSpPr>
          <p:cNvPr id="10" name="Group 9"/>
          <p:cNvGrpSpPr/>
          <p:nvPr/>
        </p:nvGrpSpPr>
        <p:grpSpPr>
          <a:xfrm>
            <a:off x="5594365" y="2590800"/>
            <a:ext cx="424347" cy="533400"/>
            <a:chOff x="3155964" y="4343400"/>
            <a:chExt cx="424347" cy="533400"/>
          </a:xfrm>
        </p:grpSpPr>
        <p:cxnSp>
          <p:nvCxnSpPr>
            <p:cNvPr id="78" name="Straight Arrow Connector 77"/>
            <p:cNvCxnSpPr/>
            <p:nvPr/>
          </p:nvCxnSpPr>
          <p:spPr>
            <a:xfrm rot="16200000" flipH="1">
              <a:off x="2933700" y="4610100"/>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9" name="TextBox 78"/>
                <p:cNvSpPr txBox="1"/>
                <p:nvPr/>
              </p:nvSpPr>
              <p:spPr>
                <a:xfrm>
                  <a:off x="3155964" y="43550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5</m:t>
                            </m:r>
                          </m:sub>
                        </m:sSub>
                      </m:oMath>
                    </m:oMathPara>
                  </a14:m>
                  <a:endParaRPr lang="en-US" sz="1800" dirty="0"/>
                </a:p>
              </p:txBody>
            </p:sp>
          </mc:Choice>
          <mc:Fallback xmlns="">
            <p:sp>
              <p:nvSpPr>
                <p:cNvPr id="79" name="TextBox 78"/>
                <p:cNvSpPr txBox="1">
                  <a:spLocks noRot="1" noChangeAspect="1" noMove="1" noResize="1" noEditPoints="1" noAdjustHandles="1" noChangeArrowheads="1" noChangeShapeType="1" noTextEdit="1"/>
                </p:cNvSpPr>
                <p:nvPr/>
              </p:nvSpPr>
              <p:spPr>
                <a:xfrm>
                  <a:off x="3155964" y="4355068"/>
                  <a:ext cx="424347" cy="369332"/>
                </a:xfrm>
                <a:prstGeom prst="rect">
                  <a:avLst/>
                </a:prstGeom>
                <a:blipFill>
                  <a:blip r:embed="rId8"/>
                  <a:stretch>
                    <a:fillRect/>
                  </a:stretch>
                </a:blipFill>
              </p:spPr>
              <p:txBody>
                <a:bodyPr/>
                <a:lstStyle/>
                <a:p>
                  <a:r>
                    <a:rPr lang="en-US">
                      <a:noFill/>
                    </a:rPr>
                    <a:t> </a:t>
                  </a:r>
                </a:p>
              </p:txBody>
            </p:sp>
          </mc:Fallback>
        </mc:AlternateContent>
      </p:grpSp>
      <p:grpSp>
        <p:nvGrpSpPr>
          <p:cNvPr id="81" name="Group 80"/>
          <p:cNvGrpSpPr/>
          <p:nvPr/>
        </p:nvGrpSpPr>
        <p:grpSpPr>
          <a:xfrm>
            <a:off x="7346965" y="2590800"/>
            <a:ext cx="516808" cy="533400"/>
            <a:chOff x="3155964" y="4343400"/>
            <a:chExt cx="516808" cy="533400"/>
          </a:xfrm>
        </p:grpSpPr>
        <p:cxnSp>
          <p:nvCxnSpPr>
            <p:cNvPr id="82" name="Straight Arrow Connector 81"/>
            <p:cNvCxnSpPr/>
            <p:nvPr/>
          </p:nvCxnSpPr>
          <p:spPr>
            <a:xfrm rot="16200000" flipH="1">
              <a:off x="2933700" y="4610100"/>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3" name="TextBox 82"/>
                <p:cNvSpPr txBox="1"/>
                <p:nvPr/>
              </p:nvSpPr>
              <p:spPr>
                <a:xfrm>
                  <a:off x="3155964" y="4355068"/>
                  <a:ext cx="51680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10</m:t>
                            </m:r>
                          </m:sub>
                        </m:sSub>
                      </m:oMath>
                    </m:oMathPara>
                  </a14:m>
                  <a:endParaRPr lang="en-US" sz="1800" dirty="0"/>
                </a:p>
              </p:txBody>
            </p:sp>
          </mc:Choice>
          <mc:Fallback xmlns="">
            <p:sp>
              <p:nvSpPr>
                <p:cNvPr id="83" name="TextBox 82"/>
                <p:cNvSpPr txBox="1">
                  <a:spLocks noRot="1" noChangeAspect="1" noMove="1" noResize="1" noEditPoints="1" noAdjustHandles="1" noChangeArrowheads="1" noChangeShapeType="1" noTextEdit="1"/>
                </p:cNvSpPr>
                <p:nvPr/>
              </p:nvSpPr>
              <p:spPr>
                <a:xfrm>
                  <a:off x="3155964" y="4355068"/>
                  <a:ext cx="516808" cy="369332"/>
                </a:xfrm>
                <a:prstGeom prst="rect">
                  <a:avLst/>
                </a:prstGeom>
                <a:blipFill>
                  <a:blip r:embed="rId9"/>
                  <a:stretch>
                    <a:fillRect/>
                  </a:stretch>
                </a:blipFill>
              </p:spPr>
              <p:txBody>
                <a:bodyPr/>
                <a:lstStyle/>
                <a:p>
                  <a:r>
                    <a:rPr lang="en-US">
                      <a:noFill/>
                    </a:rPr>
                    <a:t> </a:t>
                  </a:r>
                </a:p>
              </p:txBody>
            </p:sp>
          </mc:Fallback>
        </mc:AlternateContent>
      </p:grpSp>
      <p:grpSp>
        <p:nvGrpSpPr>
          <p:cNvPr id="16" name="Group 15"/>
          <p:cNvGrpSpPr/>
          <p:nvPr/>
        </p:nvGrpSpPr>
        <p:grpSpPr>
          <a:xfrm>
            <a:off x="2676549" y="4572000"/>
            <a:ext cx="6932264" cy="669446"/>
            <a:chOff x="685800" y="4724400"/>
            <a:chExt cx="6932264" cy="669446"/>
          </a:xfrm>
        </p:grpSpPr>
        <mc:AlternateContent xmlns:mc="http://schemas.openxmlformats.org/markup-compatibility/2006" xmlns:a14="http://schemas.microsoft.com/office/drawing/2010/main">
          <mc:Choice Requires="a14">
            <p:sp>
              <p:nvSpPr>
                <p:cNvPr id="15" name="TextBox 14"/>
                <p:cNvSpPr txBox="1"/>
                <p:nvPr/>
              </p:nvSpPr>
              <p:spPr>
                <a:xfrm>
                  <a:off x="685800" y="4724400"/>
                  <a:ext cx="1611723" cy="6685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a:rPr>
                              <m:t>𝐼</m:t>
                            </m:r>
                          </m:e>
                          <m:sub>
                            <m:r>
                              <a:rPr lang="en-US" sz="2000" i="1">
                                <a:solidFill>
                                  <a:srgbClr val="F61818"/>
                                </a:solidFill>
                                <a:latin typeface="Cambria Math"/>
                              </a:rPr>
                              <m:t>1</m:t>
                            </m:r>
                          </m:sub>
                        </m:sSub>
                        <m:r>
                          <a:rPr lang="en-US" sz="2000" i="1">
                            <a:latin typeface="Cambria Math"/>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a:rPr>
                                  <m:t>𝑉</m:t>
                                </m:r>
                              </m:e>
                              <m:sub>
                                <m:r>
                                  <a:rPr lang="en-US" sz="2000" i="1">
                                    <a:solidFill>
                                      <a:srgbClr val="7030A0"/>
                                    </a:solidFill>
                                    <a:latin typeface="Cambria Math"/>
                                  </a:rPr>
                                  <m:t>1</m:t>
                                </m:r>
                              </m:sub>
                            </m:sSub>
                            <m:r>
                              <a:rPr lang="en-US" sz="2000" i="1">
                                <a:latin typeface="Cambria Math"/>
                              </a:rPr>
                              <m:t>−10</m:t>
                            </m:r>
                          </m:num>
                          <m:den>
                            <m:r>
                              <a:rPr lang="en-US" sz="2000" i="1">
                                <a:latin typeface="Cambria Math"/>
                              </a:rPr>
                              <m:t>1</m:t>
                            </m:r>
                          </m:den>
                        </m:f>
                      </m:oMath>
                    </m:oMathPara>
                  </a14:m>
                  <a:endParaRPr lang="en-US" sz="2000" dirty="0"/>
                </a:p>
              </p:txBody>
            </p:sp>
          </mc:Choice>
          <mc:Fallback xmlns="">
            <p:sp>
              <p:nvSpPr>
                <p:cNvPr id="15" name="TextBox 14"/>
                <p:cNvSpPr txBox="1">
                  <a:spLocks noRot="1" noChangeAspect="1" noMove="1" noResize="1" noEditPoints="1" noAdjustHandles="1" noChangeArrowheads="1" noChangeShapeType="1" noTextEdit="1"/>
                </p:cNvSpPr>
                <p:nvPr/>
              </p:nvSpPr>
              <p:spPr>
                <a:xfrm>
                  <a:off x="685800" y="4724400"/>
                  <a:ext cx="1611723" cy="668516"/>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2790771" y="4725330"/>
                  <a:ext cx="1578253" cy="66652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a:rPr>
                              <m:t>𝐼</m:t>
                            </m:r>
                          </m:e>
                          <m:sub>
                            <m:r>
                              <a:rPr lang="en-US" sz="2000" i="1">
                                <a:solidFill>
                                  <a:srgbClr val="F61818"/>
                                </a:solidFill>
                                <a:latin typeface="Cambria Math"/>
                              </a:rPr>
                              <m:t>2</m:t>
                            </m:r>
                          </m:sub>
                        </m:sSub>
                        <m:r>
                          <a:rPr lang="en-US" sz="2000" i="1">
                            <a:latin typeface="Cambria Math"/>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a:rPr>
                                  <m:t>𝑉</m:t>
                                </m:r>
                              </m:e>
                              <m:sub>
                                <m:r>
                                  <a:rPr lang="en-US" sz="2000" i="1">
                                    <a:solidFill>
                                      <a:srgbClr val="7030A0"/>
                                    </a:solidFill>
                                    <a:latin typeface="Cambria Math"/>
                                  </a:rPr>
                                  <m:t>2</m:t>
                                </m:r>
                              </m:sub>
                            </m:sSub>
                            <m:r>
                              <a:rPr lang="en-US" sz="2000" i="1">
                                <a:latin typeface="Cambria Math"/>
                              </a:rPr>
                              <m:t>−</m:t>
                            </m:r>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a:rPr>
                                  <m:t>𝑉</m:t>
                                </m:r>
                              </m:e>
                              <m:sub>
                                <m:r>
                                  <a:rPr lang="en-US" sz="2000" i="1">
                                    <a:solidFill>
                                      <a:srgbClr val="7030A0"/>
                                    </a:solidFill>
                                    <a:latin typeface="Cambria Math"/>
                                  </a:rPr>
                                  <m:t>1</m:t>
                                </m:r>
                              </m:sub>
                            </m:sSub>
                          </m:num>
                          <m:den>
                            <m:r>
                              <a:rPr lang="en-US" sz="2000" i="1">
                                <a:latin typeface="Cambria Math"/>
                              </a:rPr>
                              <m:t>2</m:t>
                            </m:r>
                          </m:den>
                        </m:f>
                      </m:oMath>
                    </m:oMathPara>
                  </a14:m>
                  <a:endParaRPr lang="en-US" sz="2000" dirty="0"/>
                </a:p>
              </p:txBody>
            </p:sp>
          </mc:Choice>
          <mc:Fallback xmlns="">
            <p:sp>
              <p:nvSpPr>
                <p:cNvPr id="94" name="TextBox 93"/>
                <p:cNvSpPr txBox="1">
                  <a:spLocks noRot="1" noChangeAspect="1" noMove="1" noResize="1" noEditPoints="1" noAdjustHandles="1" noChangeArrowheads="1" noChangeShapeType="1" noTextEdit="1"/>
                </p:cNvSpPr>
                <p:nvPr/>
              </p:nvSpPr>
              <p:spPr>
                <a:xfrm>
                  <a:off x="2790771" y="4725330"/>
                  <a:ext cx="1578253" cy="666529"/>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5" name="TextBox 94"/>
                <p:cNvSpPr txBox="1"/>
                <p:nvPr/>
              </p:nvSpPr>
              <p:spPr>
                <a:xfrm>
                  <a:off x="4865542" y="4725330"/>
                  <a:ext cx="1025987" cy="6685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a:rPr>
                              <m:t>𝐼</m:t>
                            </m:r>
                          </m:e>
                          <m:sub>
                            <m:r>
                              <a:rPr lang="en-US" sz="2000" i="1">
                                <a:solidFill>
                                  <a:srgbClr val="F61818"/>
                                </a:solidFill>
                                <a:latin typeface="Cambria Math"/>
                              </a:rPr>
                              <m:t>5</m:t>
                            </m:r>
                          </m:sub>
                        </m:sSub>
                        <m:r>
                          <a:rPr lang="en-US" sz="2000" i="1">
                            <a:latin typeface="Cambria Math"/>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a:rPr>
                                  <m:t>𝑉</m:t>
                                </m:r>
                              </m:e>
                              <m:sub>
                                <m:r>
                                  <a:rPr lang="en-US" sz="2000" i="1">
                                    <a:solidFill>
                                      <a:srgbClr val="7030A0"/>
                                    </a:solidFill>
                                    <a:latin typeface="Cambria Math"/>
                                  </a:rPr>
                                  <m:t>1</m:t>
                                </m:r>
                              </m:sub>
                            </m:sSub>
                          </m:num>
                          <m:den>
                            <m:r>
                              <a:rPr lang="en-US" sz="2000" i="1">
                                <a:latin typeface="Cambria Math"/>
                              </a:rPr>
                              <m:t>5</m:t>
                            </m:r>
                          </m:den>
                        </m:f>
                      </m:oMath>
                    </m:oMathPara>
                  </a14:m>
                  <a:endParaRPr lang="en-US" sz="2000" dirty="0"/>
                </a:p>
              </p:txBody>
            </p:sp>
          </mc:Choice>
          <mc:Fallback xmlns="">
            <p:sp>
              <p:nvSpPr>
                <p:cNvPr id="95" name="TextBox 94"/>
                <p:cNvSpPr txBox="1">
                  <a:spLocks noRot="1" noChangeAspect="1" noMove="1" noResize="1" noEditPoints="1" noAdjustHandles="1" noChangeArrowheads="1" noChangeShapeType="1" noTextEdit="1"/>
                </p:cNvSpPr>
                <p:nvPr/>
              </p:nvSpPr>
              <p:spPr>
                <a:xfrm>
                  <a:off x="4865542" y="4725330"/>
                  <a:ext cx="1025987" cy="668516"/>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6443640" y="4724432"/>
                  <a:ext cx="1174424" cy="6685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a:rPr>
                              <m:t>𝐼</m:t>
                            </m:r>
                          </m:e>
                          <m:sub>
                            <m:r>
                              <a:rPr lang="en-US" sz="2000" i="1">
                                <a:solidFill>
                                  <a:srgbClr val="F61818"/>
                                </a:solidFill>
                                <a:latin typeface="Cambria Math"/>
                              </a:rPr>
                              <m:t>10</m:t>
                            </m:r>
                          </m:sub>
                        </m:sSub>
                        <m:r>
                          <a:rPr lang="en-US" sz="2000" i="1">
                            <a:latin typeface="Cambria Math"/>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a:rPr>
                                  <m:t>𝑉</m:t>
                                </m:r>
                              </m:e>
                              <m:sub>
                                <m:r>
                                  <a:rPr lang="en-US" sz="2000" i="1">
                                    <a:solidFill>
                                      <a:srgbClr val="7030A0"/>
                                    </a:solidFill>
                                    <a:latin typeface="Cambria Math"/>
                                  </a:rPr>
                                  <m:t>2</m:t>
                                </m:r>
                              </m:sub>
                            </m:sSub>
                          </m:num>
                          <m:den>
                            <m:r>
                              <a:rPr lang="en-US" sz="2000" i="1">
                                <a:latin typeface="Cambria Math"/>
                              </a:rPr>
                              <m:t>10</m:t>
                            </m:r>
                          </m:den>
                        </m:f>
                      </m:oMath>
                    </m:oMathPara>
                  </a14:m>
                  <a:endParaRPr lang="en-US" sz="2000" dirty="0"/>
                </a:p>
              </p:txBody>
            </p:sp>
          </mc:Choice>
          <mc:Fallback xmlns="">
            <p:sp>
              <p:nvSpPr>
                <p:cNvPr id="96" name="TextBox 95"/>
                <p:cNvSpPr txBox="1">
                  <a:spLocks noRot="1" noChangeAspect="1" noMove="1" noResize="1" noEditPoints="1" noAdjustHandles="1" noChangeArrowheads="1" noChangeShapeType="1" noTextEdit="1"/>
                </p:cNvSpPr>
                <p:nvPr/>
              </p:nvSpPr>
              <p:spPr>
                <a:xfrm>
                  <a:off x="6443640" y="4724432"/>
                  <a:ext cx="1174424" cy="668581"/>
                </a:xfrm>
                <a:prstGeom prst="rect">
                  <a:avLst/>
                </a:prstGeom>
                <a:blipFill>
                  <a:blip r:embed="rId13"/>
                  <a:stretch>
                    <a:fillRect/>
                  </a:stretch>
                </a:blipFill>
              </p:spPr>
              <p:txBody>
                <a:bodyPr/>
                <a:lstStyle/>
                <a:p>
                  <a:r>
                    <a:rPr lang="en-US">
                      <a:noFill/>
                    </a:rPr>
                    <a:t> </a:t>
                  </a:r>
                </a:p>
              </p:txBody>
            </p:sp>
          </mc:Fallback>
        </mc:AlternateContent>
      </p:grpSp>
      <p:sp>
        <p:nvSpPr>
          <p:cNvPr id="98" name="Down Arrow 97"/>
          <p:cNvSpPr/>
          <p:nvPr/>
        </p:nvSpPr>
        <p:spPr>
          <a:xfrm>
            <a:off x="6017937" y="3693926"/>
            <a:ext cx="384727" cy="381000"/>
          </a:xfrm>
          <a:prstGeom prst="downArrow">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162575435"/>
      </p:ext>
    </p:extLst>
  </p:cSld>
  <p:clrMapOvr>
    <a:masterClrMapping/>
  </p:clrMapOvr>
</p:sld>
</file>

<file path=ppt/theme/theme1.xml><?xml version="1.0" encoding="utf-8"?>
<a:theme xmlns:a="http://schemas.openxmlformats.org/drawingml/2006/main" name="Capsules">
  <a:themeElements>
    <a:clrScheme name="Custom 4">
      <a:dk1>
        <a:sysClr val="windowText" lastClr="000000"/>
      </a:dk1>
      <a:lt1>
        <a:sysClr val="window" lastClr="FFFFFF"/>
      </a:lt1>
      <a:dk2>
        <a:srgbClr val="500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txDef>
      <a:spPr>
        <a:solidFill>
          <a:srgbClr val="D6D2C4"/>
        </a:solidFill>
      </a:spPr>
      <a:bodyPr wrap="none" rtlCol="0">
        <a:spAutoFit/>
      </a:bodyPr>
      <a:lstStyle>
        <a:defPPr algn="l">
          <a:defRPr sz="1600" dirty="0" smtClean="0">
            <a:latin typeface="+mj-lt"/>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rchfield_Tamu.potx" id="{D319F705-7D6B-42A9-8290-E44552063D9C}" vid="{A0E7E341-871B-4BE6-A09B-E0E6CBF588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Birchfield_Tamu</Template>
  <TotalTime>372</TotalTime>
  <Words>1104</Words>
  <Application>Microsoft Office PowerPoint</Application>
  <PresentationFormat>Widescreen</PresentationFormat>
  <Paragraphs>217</Paragraphs>
  <Slides>16</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Cambria Math</vt:lpstr>
      <vt:lpstr>Helvetica</vt:lpstr>
      <vt:lpstr>Symbol</vt:lpstr>
      <vt:lpstr>Times New Roman</vt:lpstr>
      <vt:lpstr>Wingdings</vt:lpstr>
      <vt:lpstr>Capsules</vt:lpstr>
      <vt:lpstr>ECEN 214, Spring 2022 Electrical Circuit Theory</vt:lpstr>
      <vt:lpstr>Solving Larger Circuits</vt:lpstr>
      <vt:lpstr>Node-Voltage Circuit Analysis Method</vt:lpstr>
      <vt:lpstr>Example of Node-Voltage Method</vt:lpstr>
      <vt:lpstr>Example of Node-Voltage Method, Step 1</vt:lpstr>
      <vt:lpstr>Grounding and Reference Nodes</vt:lpstr>
      <vt:lpstr>Example of Node-Voltage Method, Step 2</vt:lpstr>
      <vt:lpstr>Example of Node-Voltage Method, Step 3</vt:lpstr>
      <vt:lpstr>Example of Node-Voltage Method, Step 4</vt:lpstr>
      <vt:lpstr>Example of Node-Voltage Method, Step 5</vt:lpstr>
      <vt:lpstr>Example of Node-Voltage Method, Step 6</vt:lpstr>
      <vt:lpstr>Example 2</vt:lpstr>
      <vt:lpstr>A Special Case</vt:lpstr>
      <vt:lpstr>Supernodes</vt:lpstr>
      <vt:lpstr>Example 3</vt:lpstr>
      <vt:lpstr>Assignments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ECEN 615, Fall 2021 Methods of Electric Power System Analysis</dc:title>
  <dc:creator>Birchfield, Adam Barlow</dc:creator>
  <cp:lastModifiedBy>Birchfield, Adam Barlow</cp:lastModifiedBy>
  <cp:revision>67</cp:revision>
  <cp:lastPrinted>2011-08-22T16:49:24Z</cp:lastPrinted>
  <dcterms:created xsi:type="dcterms:W3CDTF">2021-11-08T20:57:05Z</dcterms:created>
  <dcterms:modified xsi:type="dcterms:W3CDTF">2022-01-26T21:20:52Z</dcterms:modified>
</cp:coreProperties>
</file>