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5"/>
  </p:notesMasterIdLst>
  <p:handoutMasterIdLst>
    <p:handoutMasterId r:id="rId26"/>
  </p:handoutMasterIdLst>
  <p:sldIdLst>
    <p:sldId id="356" r:id="rId2"/>
    <p:sldId id="362" r:id="rId3"/>
    <p:sldId id="363" r:id="rId4"/>
    <p:sldId id="266" r:id="rId5"/>
    <p:sldId id="261" r:id="rId6"/>
    <p:sldId id="364" r:id="rId7"/>
    <p:sldId id="262" r:id="rId8"/>
    <p:sldId id="263" r:id="rId9"/>
    <p:sldId id="264" r:id="rId10"/>
    <p:sldId id="268" r:id="rId11"/>
    <p:sldId id="260" r:id="rId12"/>
    <p:sldId id="265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61" r:id="rId22"/>
    <p:sldId id="373" r:id="rId23"/>
    <p:sldId id="359" r:id="rId24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FFFF"/>
    <a:srgbClr val="500000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52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53149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515329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832843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40753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402156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78295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53829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798126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302720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810308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478834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25296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  <p:sldLayoutId id="2147483734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3" Type="http://schemas.openxmlformats.org/officeDocument/2006/relationships/image" Target="../media/image103.png"/><Relationship Id="rId21" Type="http://schemas.openxmlformats.org/officeDocument/2006/relationships/image" Target="../media/image116.png"/><Relationship Id="rId7" Type="http://schemas.openxmlformats.org/officeDocument/2006/relationships/image" Target="../media/image6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11.png"/><Relationship Id="rId20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06.png"/><Relationship Id="rId5" Type="http://schemas.openxmlformats.org/officeDocument/2006/relationships/image" Target="../media/image22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19" Type="http://schemas.openxmlformats.org/officeDocument/2006/relationships/image" Target="../media/image114.png"/><Relationship Id="rId4" Type="http://schemas.openxmlformats.org/officeDocument/2006/relationships/image" Target="../media/image20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Relationship Id="rId22" Type="http://schemas.openxmlformats.org/officeDocument/2006/relationships/image" Target="../media/image1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5.png"/><Relationship Id="rId4" Type="http://schemas.openxmlformats.org/officeDocument/2006/relationships/image" Target="../media/image43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24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6.png"/><Relationship Id="rId5" Type="http://schemas.openxmlformats.org/officeDocument/2006/relationships/image" Target="../media/image19.png"/><Relationship Id="rId15" Type="http://schemas.openxmlformats.org/officeDocument/2006/relationships/image" Target="../media/image8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8.png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0.png"/><Relationship Id="rId3" Type="http://schemas.openxmlformats.org/officeDocument/2006/relationships/image" Target="../media/image52.png"/><Relationship Id="rId7" Type="http://schemas.openxmlformats.org/officeDocument/2006/relationships/image" Target="../media/image20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8.png"/><Relationship Id="rId5" Type="http://schemas.openxmlformats.org/officeDocument/2006/relationships/image" Target="../media/image54.png"/><Relationship Id="rId10" Type="http://schemas.openxmlformats.org/officeDocument/2006/relationships/image" Target="../media/image57.png"/><Relationship Id="rId4" Type="http://schemas.openxmlformats.org/officeDocument/2006/relationships/image" Target="../media/image53.png"/><Relationship Id="rId9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29.png"/><Relationship Id="rId7" Type="http://schemas.openxmlformats.org/officeDocument/2006/relationships/image" Target="../media/image8.png"/><Relationship Id="rId12" Type="http://schemas.openxmlformats.org/officeDocument/2006/relationships/image" Target="../media/image6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64.png"/><Relationship Id="rId5" Type="http://schemas.openxmlformats.org/officeDocument/2006/relationships/image" Target="../media/image31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30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3: Resistive Circuits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25F3BE3-5D52-41BD-A918-A216FA06BC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</p:spPr>
            <p:txBody>
              <a:bodyPr/>
              <a:lstStyle/>
              <a:p>
                <a:r>
                  <a:rPr lang="en-US" sz="1600" dirty="0"/>
                  <a:t>For the circuit shown:</a:t>
                </a:r>
              </a:p>
              <a:p>
                <a:pPr marL="685800" indent="0">
                  <a:buNone/>
                </a:pPr>
                <a:r>
                  <a:rPr lang="en-US" sz="1600" dirty="0"/>
                  <a:t>(a) Find the voltage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600" dirty="0"/>
                  <a:t>,</a:t>
                </a:r>
              </a:p>
              <a:p>
                <a:pPr marL="685800" indent="0">
                  <a:buNone/>
                </a:pPr>
                <a:r>
                  <a:rPr lang="en-US" sz="1600" dirty="0"/>
                  <a:t>(b) Find the power delivered to the circuit by the current source,</a:t>
                </a:r>
              </a:p>
              <a:p>
                <a:pPr marL="685800" indent="0">
                  <a:buNone/>
                </a:pPr>
                <a:r>
                  <a:rPr lang="en-US" sz="1600" dirty="0"/>
                  <a:t>(c) Find the power dissipated in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1600" dirty="0"/>
                  <a:t> resistor.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25F3BE3-5D52-41BD-A918-A216FA06BC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  <a:blipFill>
                <a:blip r:embed="rId3"/>
                <a:stretch>
                  <a:fillRect l="-416" t="-352" r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400156"/>
            <a:ext cx="5029902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7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Voltage Dividers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>
                <a:extLst>
                  <a:ext uri="{FF2B5EF4-FFF2-40B4-BE49-F238E27FC236}">
                    <a16:creationId xmlns:a16="http://schemas.microsoft.com/office/drawing/2014/main" id="{FFB70D52-0527-4B9E-883C-806A2B1BAE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 voltage is applied across a series resistance combination, the voltage is divided (unequally) across the resistors.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     </m:t>
                    </m:r>
                    <m:r>
                      <a:rPr lang="en-US" i="1" dirty="0">
                        <a:latin typeface="Cambria Math"/>
                      </a:rPr>
                      <m:t>𝐼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algn="just"/>
                <a:r>
                  <a:rPr lang="en-US" dirty="0"/>
                  <a:t>The voltage is split proportionally according to the resistance values.  Higher voltage goes to the larger resistor.</a:t>
                </a:r>
              </a:p>
              <a:p>
                <a:pPr algn="just"/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Note:  </a:t>
                </a:r>
                <a:r>
                  <a:rPr lang="en-US" dirty="0"/>
                  <a:t>This kind of configuration occurs so frequently that it is worthwhile committing this result to memory.</a:t>
                </a:r>
              </a:p>
              <a:p>
                <a:pPr algn="just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Content Placeholder 15">
                <a:extLst>
                  <a:ext uri="{FF2B5EF4-FFF2-40B4-BE49-F238E27FC236}">
                    <a16:creationId xmlns:a16="http://schemas.microsoft.com/office/drawing/2014/main" id="{FFB70D52-0527-4B9E-883C-806A2B1BAE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 r="-560" b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7912287" y="1838817"/>
            <a:ext cx="2603793" cy="3021208"/>
            <a:chOff x="5976958" y="1306314"/>
            <a:chExt cx="2603793" cy="3021208"/>
          </a:xfrm>
        </p:grpSpPr>
        <p:grpSp>
          <p:nvGrpSpPr>
            <p:cNvPr id="6" name="Group 5"/>
            <p:cNvGrpSpPr/>
            <p:nvPr/>
          </p:nvGrpSpPr>
          <p:grpSpPr>
            <a:xfrm>
              <a:off x="5976958" y="1306314"/>
              <a:ext cx="2603793" cy="3021208"/>
              <a:chOff x="3733800" y="2238059"/>
              <a:chExt cx="2603793" cy="302120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4114800" y="3593068"/>
                    <a:ext cx="486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02" name="TextBox 10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4800" y="3593068"/>
                    <a:ext cx="486222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" name="Group 4"/>
              <p:cNvGrpSpPr/>
              <p:nvPr/>
            </p:nvGrpSpPr>
            <p:grpSpPr>
              <a:xfrm>
                <a:off x="3733800" y="2238059"/>
                <a:ext cx="457200" cy="3021208"/>
                <a:chOff x="4800600" y="2238059"/>
                <a:chExt cx="457200" cy="302120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 flipV="1">
                  <a:off x="5016708" y="2238059"/>
                  <a:ext cx="12492" cy="302120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Group 167"/>
                <p:cNvGrpSpPr/>
                <p:nvPr/>
              </p:nvGrpSpPr>
              <p:grpSpPr>
                <a:xfrm>
                  <a:off x="4800600" y="3508395"/>
                  <a:ext cx="457200" cy="480536"/>
                  <a:chOff x="990600" y="2834859"/>
                  <a:chExt cx="457200" cy="480536"/>
                </a:xfrm>
              </p:grpSpPr>
              <p:sp>
                <p:nvSpPr>
                  <p:cNvPr id="169" name="Oval 168"/>
                  <p:cNvSpPr/>
                  <p:nvPr/>
                </p:nvSpPr>
                <p:spPr>
                  <a:xfrm>
                    <a:off x="990600" y="2858195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/>
                  </a:p>
                </p:txBody>
              </p:sp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1052282" y="2834859"/>
                    <a:ext cx="32893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+</a:t>
                    </a:r>
                  </a:p>
                </p:txBody>
              </p:sp>
              <p:sp>
                <p:nvSpPr>
                  <p:cNvPr id="171" name="TextBox 170"/>
                  <p:cNvSpPr txBox="1"/>
                  <p:nvPr/>
                </p:nvSpPr>
                <p:spPr>
                  <a:xfrm>
                    <a:off x="1052282" y="2858195"/>
                    <a:ext cx="30885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_</a:t>
                    </a:r>
                  </a:p>
                </p:txBody>
              </p:sp>
            </p:grpSp>
          </p:grpSp>
          <p:cxnSp>
            <p:nvCxnSpPr>
              <p:cNvPr id="106" name="Straight Connector 105"/>
              <p:cNvCxnSpPr/>
              <p:nvPr/>
            </p:nvCxnSpPr>
            <p:spPr>
              <a:xfrm>
                <a:off x="3956884" y="2241581"/>
                <a:ext cx="17358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 2"/>
              <p:cNvGrpSpPr/>
              <p:nvPr/>
            </p:nvGrpSpPr>
            <p:grpSpPr>
              <a:xfrm>
                <a:off x="5181600" y="2238059"/>
                <a:ext cx="1155993" cy="3021208"/>
                <a:chOff x="5181600" y="2238059"/>
                <a:chExt cx="1155993" cy="3021208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5181600" y="3534926"/>
                  <a:ext cx="1155993" cy="1724341"/>
                  <a:chOff x="2575206" y="2343696"/>
                  <a:chExt cx="1155993" cy="1724341"/>
                </a:xfrm>
              </p:grpSpPr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2937290" y="2343696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>
                      <a:off x="4545361" y="3120546"/>
                      <a:ext cx="137540" cy="465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Straight Connector 158"/>
                    <p:cNvCxnSpPr/>
                    <p:nvPr/>
                  </p:nvCxnSpPr>
                  <p:spPr>
                    <a:xfrm flipV="1">
                      <a:off x="4407821" y="3167118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 flipH="1" flipV="1">
                      <a:off x="4396360" y="3260261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flipV="1">
                      <a:off x="4407821" y="3357285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flipH="1" flipV="1">
                      <a:off x="4396360" y="3450428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flipV="1">
                      <a:off x="4384898" y="3543572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4384898" y="3640596"/>
                      <a:ext cx="160463" cy="465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flipV="1">
                      <a:off x="4545361" y="2541687"/>
                      <a:ext cx="0" cy="57886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flipV="1">
                      <a:off x="4545361" y="3687168"/>
                      <a:ext cx="0" cy="57886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0" name="TextBox 119"/>
                      <p:cNvSpPr txBox="1"/>
                      <p:nvPr/>
                    </p:nvSpPr>
                    <p:spPr>
                      <a:xfrm>
                        <a:off x="3236513" y="2967821"/>
                        <a:ext cx="494686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20" name="TextBox 1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236513" y="2967821"/>
                        <a:ext cx="494686" cy="400110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307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3360874" y="2636524"/>
                    <a:ext cx="32893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+</a:t>
                    </a:r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3364080" y="3138639"/>
                    <a:ext cx="31290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_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4" name="TextBox 123"/>
                      <p:cNvSpPr txBox="1"/>
                      <p:nvPr/>
                    </p:nvSpPr>
                    <p:spPr>
                      <a:xfrm>
                        <a:off x="2575206" y="3005856"/>
                        <a:ext cx="52758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24" name="TextBox 12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75206" y="3005856"/>
                        <a:ext cx="527580" cy="400110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 b="-151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75" name="Group 174"/>
                <p:cNvGrpSpPr/>
                <p:nvPr/>
              </p:nvGrpSpPr>
              <p:grpSpPr>
                <a:xfrm>
                  <a:off x="5181600" y="2238059"/>
                  <a:ext cx="1150031" cy="1724341"/>
                  <a:chOff x="2575206" y="2343696"/>
                  <a:chExt cx="1150031" cy="1724341"/>
                </a:xfrm>
              </p:grpSpPr>
              <p:grpSp>
                <p:nvGrpSpPr>
                  <p:cNvPr id="176" name="Group 175"/>
                  <p:cNvGrpSpPr/>
                  <p:nvPr/>
                </p:nvGrpSpPr>
                <p:grpSpPr>
                  <a:xfrm>
                    <a:off x="2937290" y="2343696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>
                      <a:off x="4545361" y="3120546"/>
                      <a:ext cx="137540" cy="465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flipV="1">
                      <a:off x="4407821" y="3167118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flipH="1" flipV="1">
                      <a:off x="4396360" y="3260261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flipV="1">
                      <a:off x="4407821" y="3357285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flipH="1" flipV="1">
                      <a:off x="4396360" y="3450428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flipV="1">
                      <a:off x="4384898" y="3543572"/>
                      <a:ext cx="275080" cy="9314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>
                      <a:off x="4384898" y="3640596"/>
                      <a:ext cx="160463" cy="465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flipV="1">
                      <a:off x="4545361" y="2541687"/>
                      <a:ext cx="0" cy="57886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flipV="1">
                      <a:off x="4545361" y="3687168"/>
                      <a:ext cx="0" cy="57886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7" name="TextBox 176"/>
                      <p:cNvSpPr txBox="1"/>
                      <p:nvPr/>
                    </p:nvSpPr>
                    <p:spPr>
                      <a:xfrm>
                        <a:off x="3236513" y="2967821"/>
                        <a:ext cx="488724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77" name="TextBox 17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236513" y="2967821"/>
                        <a:ext cx="488724" cy="400110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b="-151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78" name="TextBox 177"/>
                  <p:cNvSpPr txBox="1"/>
                  <p:nvPr/>
                </p:nvSpPr>
                <p:spPr>
                  <a:xfrm>
                    <a:off x="3360874" y="2636524"/>
                    <a:ext cx="32893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+</a:t>
                    </a: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3364080" y="3138639"/>
                    <a:ext cx="31290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/>
                      <a:t>_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0" name="TextBox 179"/>
                      <p:cNvSpPr txBox="1"/>
                      <p:nvPr/>
                    </p:nvSpPr>
                    <p:spPr>
                      <a:xfrm>
                        <a:off x="2575206" y="3005856"/>
                        <a:ext cx="521617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80" name="TextBox 17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75206" y="3005856"/>
                        <a:ext cx="521617" cy="400110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b="-151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190" name="Straight Connector 189"/>
              <p:cNvCxnSpPr/>
              <p:nvPr/>
            </p:nvCxnSpPr>
            <p:spPr>
              <a:xfrm>
                <a:off x="3945422" y="5259267"/>
                <a:ext cx="17358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6324600" y="1752600"/>
              <a:ext cx="354712" cy="425634"/>
              <a:chOff x="2743200" y="2805544"/>
              <a:chExt cx="354712" cy="425634"/>
            </a:xfrm>
          </p:grpSpPr>
          <p:cxnSp>
            <p:nvCxnSpPr>
              <p:cNvPr id="192" name="Straight Arrow Connector 191"/>
              <p:cNvCxnSpPr/>
              <p:nvPr/>
            </p:nvCxnSpPr>
            <p:spPr>
              <a:xfrm rot="16200000">
                <a:off x="2576838" y="3004856"/>
                <a:ext cx="39862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3" name="TextBox 192"/>
                  <p:cNvSpPr txBox="1"/>
                  <p:nvPr/>
                </p:nvSpPr>
                <p:spPr>
                  <a:xfrm>
                    <a:off x="2743200" y="2831068"/>
                    <a:ext cx="35471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latin typeface="Cambria Math"/>
                            </a:rPr>
                            <m:t>𝐼</m:t>
                          </m:r>
                        </m:oMath>
                      </m:oMathPara>
                    </a14:m>
                    <a:endParaRPr lang="en-US" sz="2000" i="1" dirty="0"/>
                  </a:p>
                </p:txBody>
              </p:sp>
            </mc:Choice>
            <mc:Fallback xmlns="">
              <p:sp>
                <p:nvSpPr>
                  <p:cNvPr id="193" name="TextBox 1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3200" y="2831068"/>
                    <a:ext cx="354712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" name="Group 10"/>
          <p:cNvGrpSpPr/>
          <p:nvPr/>
        </p:nvGrpSpPr>
        <p:grpSpPr>
          <a:xfrm>
            <a:off x="1330636" y="2999739"/>
            <a:ext cx="5181600" cy="1019510"/>
            <a:chOff x="609600" y="2960832"/>
            <a:chExt cx="5181600" cy="10195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00" y="2960832"/>
                  <a:ext cx="2514600" cy="10195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𝐼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960832"/>
                  <a:ext cx="2514600" cy="10195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TextBox 193"/>
                <p:cNvSpPr txBox="1"/>
                <p:nvPr/>
              </p:nvSpPr>
              <p:spPr>
                <a:xfrm>
                  <a:off x="3276600" y="2960832"/>
                  <a:ext cx="2514600" cy="10195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𝐼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4" name="TextBox 1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2960832"/>
                  <a:ext cx="2514600" cy="10195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/>
          <p:cNvSpPr txBox="1"/>
          <p:nvPr/>
        </p:nvSpPr>
        <p:spPr>
          <a:xfrm>
            <a:off x="2690670" y="4597584"/>
            <a:ext cx="5043368" cy="400110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0">
                <a:latin typeface="+mj-lt"/>
              </a:defRPr>
            </a:lvl1pPr>
          </a:lstStyle>
          <a:p>
            <a:r>
              <a:rPr lang="en-US" dirty="0"/>
              <a:t>These ratios are known as voltage dividers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390364" y="3361089"/>
            <a:ext cx="941757" cy="620983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056374" y="3378154"/>
            <a:ext cx="909521" cy="620983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3067463" y="3991619"/>
            <a:ext cx="247164" cy="592538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 flipV="1">
            <a:off x="5298529" y="4011821"/>
            <a:ext cx="503150" cy="585763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865022" y="2233626"/>
            <a:ext cx="3041021" cy="523220"/>
            <a:chOff x="1341021" y="2233625"/>
            <a:chExt cx="3041021" cy="523220"/>
          </a:xfrm>
        </p:grpSpPr>
        <p:sp>
          <p:nvSpPr>
            <p:cNvPr id="9" name="Right Arrow 8"/>
            <p:cNvSpPr/>
            <p:nvPr/>
          </p:nvSpPr>
          <p:spPr>
            <a:xfrm>
              <a:off x="4077242" y="2407233"/>
              <a:ext cx="304800" cy="1678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41021" y="2233625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Voltage Dividers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764D9-E0F2-46C0-A192-E1401AD1C4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492072" cy="5196840"/>
              </a:xfrm>
            </p:spPr>
            <p:txBody>
              <a:bodyPr/>
              <a:lstStyle/>
              <a:p>
                <a:r>
                  <a:rPr lang="en-US" dirty="0"/>
                  <a:t>For the voltage divider circuit shown: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𝑘</m:t>
                    </m:r>
                    <m:r>
                      <a:rPr lang="el-GR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𝑘</m:t>
                    </m:r>
                    <m:r>
                      <a:rPr lang="el-GR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determine the voltages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  Also determine the power generated by the source.</a:t>
                </a:r>
              </a:p>
              <a:p>
                <a:pPr lvl="1"/>
                <a:r>
                  <a:rPr lang="en-US" dirty="0"/>
                  <a:t>Suppose we want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and that the source is capable of producing no more than 250mW of power.  What are the smallest resistors that can be used to achieve these specifications?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D764D9-E0F2-46C0-A192-E1401AD1C4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492072" cy="5196840"/>
              </a:xfrm>
              <a:blipFill>
                <a:blip r:embed="rId3"/>
                <a:stretch>
                  <a:fillRect l="-846" t="-469" r="-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8229600" y="2198797"/>
            <a:ext cx="2610039" cy="2171372"/>
            <a:chOff x="6082307" y="1143000"/>
            <a:chExt cx="2610039" cy="21713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6441502" y="2279851"/>
                  <a:ext cx="7025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1502" y="2279851"/>
                  <a:ext cx="702564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7" name="Straight Connector 166"/>
            <p:cNvCxnSpPr/>
            <p:nvPr/>
          </p:nvCxnSpPr>
          <p:spPr>
            <a:xfrm flipV="1">
              <a:off x="6304661" y="1590031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6082307" y="2220884"/>
              <a:ext cx="457200" cy="463724"/>
              <a:chOff x="990600" y="2834859"/>
              <a:chExt cx="457200" cy="463724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990600" y="2841383"/>
                <a:ext cx="457200" cy="457200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1052282" y="2834859"/>
                <a:ext cx="3289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+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052282" y="2858195"/>
                <a:ext cx="3088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_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536353" y="1590031"/>
              <a:ext cx="1155993" cy="1724341"/>
              <a:chOff x="2575206" y="2343696"/>
              <a:chExt cx="1155993" cy="1724341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2937290" y="2343696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3236513" y="2967821"/>
                    <a:ext cx="49468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0" name="TextBox 1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36513" y="2967821"/>
                    <a:ext cx="494686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1" name="TextBox 120"/>
              <p:cNvSpPr txBox="1"/>
              <p:nvPr/>
            </p:nvSpPr>
            <p:spPr>
              <a:xfrm>
                <a:off x="3360874" y="2636524"/>
                <a:ext cx="3289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+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364080" y="313863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_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2575206" y="3005856"/>
                    <a:ext cx="52758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4" name="TextBox 1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75206" y="3005856"/>
                    <a:ext cx="527580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6" name="Group 175"/>
            <p:cNvGrpSpPr/>
            <p:nvPr/>
          </p:nvGrpSpPr>
          <p:grpSpPr>
            <a:xfrm rot="16200000">
              <a:off x="7030536" y="745593"/>
              <a:ext cx="298003" cy="1724341"/>
              <a:chOff x="4384898" y="2541687"/>
              <a:chExt cx="298003" cy="1724341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>
                <a:off x="4545361" y="3120546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V="1">
                <a:off x="4407821" y="316711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H="1" flipV="1">
                <a:off x="4396360" y="3260261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flipV="1">
                <a:off x="4407821" y="3357285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4396360" y="345042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V="1">
                <a:off x="4384898" y="3543572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4384898" y="3640596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4545361" y="2541687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4545361" y="3687168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Box 179"/>
                <p:cNvSpPr txBox="1"/>
                <p:nvPr/>
              </p:nvSpPr>
              <p:spPr>
                <a:xfrm>
                  <a:off x="7013212" y="1674090"/>
                  <a:ext cx="52161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0" name="TextBox 1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3212" y="1674090"/>
                  <a:ext cx="521617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0" name="Straight Connector 189"/>
            <p:cNvCxnSpPr/>
            <p:nvPr/>
          </p:nvCxnSpPr>
          <p:spPr>
            <a:xfrm>
              <a:off x="6300175" y="3314372"/>
              <a:ext cx="173580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815296" y="1143000"/>
                  <a:ext cx="78207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000" dirty="0"/>
                    <a:t> -</a:t>
                  </a: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5296" y="1143000"/>
                  <a:ext cx="782074" cy="400110"/>
                </a:xfrm>
                <a:prstGeom prst="rect">
                  <a:avLst/>
                </a:prstGeom>
                <a:blipFill>
                  <a:blip r:embed="rId8"/>
                  <a:stretch>
                    <a:fillRect l="-7752" t="-9231" r="-7752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147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Current Dividers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CBFA60-A8AC-432A-8ACF-4B47A96DE3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474576" cy="5196840"/>
              </a:xfrm>
            </p:spPr>
            <p:txBody>
              <a:bodyPr/>
              <a:lstStyle/>
              <a:p>
                <a:r>
                  <a:rPr lang="en-US" dirty="0"/>
                  <a:t>If a current is applied to a parallel resistance combination, the current is divided (unequally) through the resistors.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𝑒𝑞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current is split proportionally according to the resistance values.  Higher current goes to the </a:t>
                </a:r>
                <a:r>
                  <a:rPr lang="en-US" b="1" dirty="0"/>
                  <a:t>smaller</a:t>
                </a:r>
                <a:r>
                  <a:rPr lang="en-US" dirty="0"/>
                  <a:t> resistor.  Again, commit this result to memory.</a:t>
                </a:r>
              </a:p>
              <a:p>
                <a:r>
                  <a:rPr lang="en-US" dirty="0">
                    <a:solidFill>
                      <a:srgbClr val="F61818"/>
                    </a:solidFill>
                  </a:rPr>
                  <a:t>Beware: </a:t>
                </a:r>
                <a:r>
                  <a:rPr lang="en-US" dirty="0"/>
                  <a:t>The current dividers are the opposite of the voltage dividers.  This will be a source of great confusion to some.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CBFA60-A8AC-432A-8ACF-4B47A96DE3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474576" cy="5196840"/>
              </a:xfrm>
              <a:blipFill>
                <a:blip r:embed="rId3"/>
                <a:stretch>
                  <a:fillRect l="-524" t="-469" b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9925" y="3184402"/>
            <a:ext cx="7729201" cy="718851"/>
            <a:chOff x="609600" y="1724927"/>
            <a:chExt cx="5181600" cy="7188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00" y="1724927"/>
                  <a:ext cx="2514600" cy="7188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1724927"/>
                  <a:ext cx="2514600" cy="71885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TextBox 193"/>
                <p:cNvSpPr txBox="1"/>
                <p:nvPr/>
              </p:nvSpPr>
              <p:spPr>
                <a:xfrm>
                  <a:off x="3276600" y="1724927"/>
                  <a:ext cx="2514600" cy="7188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4" name="TextBox 1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1724927"/>
                  <a:ext cx="2514600" cy="71885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7321865" y="2343862"/>
            <a:ext cx="4258595" cy="1756219"/>
            <a:chOff x="4524859" y="2298603"/>
            <a:chExt cx="4258595" cy="17562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524859" y="3019683"/>
                  <a:ext cx="44274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4859" y="3019683"/>
                  <a:ext cx="442749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/>
            <p:cNvCxnSpPr>
              <a:cxnSpLocks/>
            </p:cNvCxnSpPr>
            <p:nvPr/>
          </p:nvCxnSpPr>
          <p:spPr>
            <a:xfrm flipV="1">
              <a:off x="5215124" y="2298603"/>
              <a:ext cx="0" cy="17562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215124" y="4040720"/>
              <a:ext cx="30852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6572691" y="2325536"/>
              <a:ext cx="298003" cy="1724341"/>
              <a:chOff x="4384898" y="2541687"/>
              <a:chExt cx="298003" cy="172434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4545361" y="3120546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4407821" y="316711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4396360" y="3260261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4407821" y="3357285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 flipV="1">
                <a:off x="4396360" y="345042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384898" y="3543572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384898" y="3640596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V="1">
                <a:off x="4545361" y="2541687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4545361" y="3687168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158620" y="2945509"/>
                  <a:ext cx="52161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8620" y="2945509"/>
                  <a:ext cx="521617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7713683" y="2952588"/>
                  <a:ext cx="5275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3683" y="2952588"/>
                  <a:ext cx="527580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Oval 62"/>
            <p:cNvSpPr/>
            <p:nvPr/>
          </p:nvSpPr>
          <p:spPr>
            <a:xfrm>
              <a:off x="4986524" y="2996703"/>
              <a:ext cx="457200" cy="457200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5215124" y="3085760"/>
              <a:ext cx="6246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8128408" y="2298603"/>
              <a:ext cx="298003" cy="1724341"/>
              <a:chOff x="4384898" y="2541687"/>
              <a:chExt cx="298003" cy="1724341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4545361" y="3120546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4407821" y="316711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4396360" y="3260261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4407821" y="3357285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4396360" y="345042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4384898" y="3543572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384898" y="3640596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4545361" y="2541687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4545361" y="3687168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>
              <a:off x="5215124" y="2325536"/>
              <a:ext cx="307374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6764655" y="2436212"/>
              <a:ext cx="445250" cy="767956"/>
              <a:chOff x="2911482" y="2424914"/>
              <a:chExt cx="445250" cy="767956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rot="5400000" flipV="1">
                <a:off x="2924888" y="2993558"/>
                <a:ext cx="39862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2911482" y="2424914"/>
                    <a:ext cx="44525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72" name="TextBox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1482" y="2424914"/>
                    <a:ext cx="445250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8" name="Group 67"/>
            <p:cNvGrpSpPr/>
            <p:nvPr/>
          </p:nvGrpSpPr>
          <p:grpSpPr>
            <a:xfrm>
              <a:off x="8332241" y="2419750"/>
              <a:ext cx="451213" cy="767956"/>
              <a:chOff x="2911482" y="2424914"/>
              <a:chExt cx="451213" cy="767956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rot="5400000" flipV="1">
                <a:off x="2924888" y="2993558"/>
                <a:ext cx="39862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2911482" y="2424914"/>
                    <a:ext cx="45121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1482" y="2424914"/>
                    <a:ext cx="451213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4" name="TextBox 43"/>
          <p:cNvSpPr txBox="1"/>
          <p:nvPr/>
        </p:nvSpPr>
        <p:spPr>
          <a:xfrm>
            <a:off x="2362200" y="4649431"/>
            <a:ext cx="5012911" cy="400110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0">
                <a:latin typeface="+mj-lt"/>
              </a:defRPr>
            </a:lvl1pPr>
          </a:lstStyle>
          <a:p>
            <a:r>
              <a:rPr lang="en-US" dirty="0"/>
              <a:t>These ratios are known as current dividers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024499" y="3233335"/>
            <a:ext cx="838200" cy="620983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cxnSpLocks/>
          </p:cNvCxnSpPr>
          <p:nvPr/>
        </p:nvCxnSpPr>
        <p:spPr>
          <a:xfrm flipH="1" flipV="1">
            <a:off x="2548877" y="3896199"/>
            <a:ext cx="137827" cy="704297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030317" y="3233334"/>
            <a:ext cx="838200" cy="620983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cxnSpLocks/>
            <a:endCxn id="194" idx="2"/>
          </p:cNvCxnSpPr>
          <p:nvPr/>
        </p:nvCxnSpPr>
        <p:spPr>
          <a:xfrm flipV="1">
            <a:off x="5257800" y="3903253"/>
            <a:ext cx="795858" cy="746178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Current Dividers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453A0D8-B9F0-4EED-B31A-BBCDBD0E87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current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in the circuit shown.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453A0D8-B9F0-4EED-B31A-BBCDBD0E87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804206" y="2582030"/>
            <a:ext cx="4430669" cy="1860056"/>
            <a:chOff x="4157253" y="1409143"/>
            <a:chExt cx="4430669" cy="18600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4295532" y="1888999"/>
                  <a:ext cx="9133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𝑚𝐴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5532" y="1888999"/>
                  <a:ext cx="913327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4157253" y="1537362"/>
              <a:ext cx="457200" cy="1724341"/>
              <a:chOff x="3657600" y="1590031"/>
              <a:chExt cx="457200" cy="1724341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flipV="1">
                <a:off x="3879954" y="1590031"/>
                <a:ext cx="4520" cy="17243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Oval 168"/>
              <p:cNvSpPr/>
              <p:nvPr/>
            </p:nvSpPr>
            <p:spPr>
              <a:xfrm>
                <a:off x="3657600" y="2227408"/>
                <a:ext cx="457200" cy="457200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373361" y="1409143"/>
              <a:ext cx="4214561" cy="1860056"/>
              <a:chOff x="2710719" y="1458762"/>
              <a:chExt cx="4214561" cy="1860056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35982" y="1590031"/>
                <a:ext cx="835751" cy="1724341"/>
                <a:chOff x="2399542" y="2343696"/>
                <a:chExt cx="835751" cy="1724341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>
                  <a:off x="2937290" y="2343696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4" name="TextBox 123"/>
                    <p:cNvSpPr txBox="1"/>
                    <p:nvPr/>
                  </p:nvSpPr>
                  <p:spPr>
                    <a:xfrm>
                      <a:off x="2399542" y="3021292"/>
                      <a:ext cx="70724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24" name="TextBox 1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99542" y="3021292"/>
                      <a:ext cx="707245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6" name="Group 175"/>
              <p:cNvGrpSpPr/>
              <p:nvPr/>
            </p:nvGrpSpPr>
            <p:grpSpPr>
              <a:xfrm rot="16200000">
                <a:off x="4605829" y="745593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0" name="TextBox 179"/>
                  <p:cNvSpPr txBox="1"/>
                  <p:nvPr/>
                </p:nvSpPr>
                <p:spPr>
                  <a:xfrm>
                    <a:off x="4446560" y="1656432"/>
                    <a:ext cx="70724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80" name="TextBox 1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46560" y="1656432"/>
                    <a:ext cx="707245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0" name="Straight Connector 189"/>
              <p:cNvCxnSpPr/>
              <p:nvPr/>
            </p:nvCxnSpPr>
            <p:spPr>
              <a:xfrm>
                <a:off x="2710719" y="3318818"/>
                <a:ext cx="407702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39"/>
              <p:cNvGrpSpPr/>
              <p:nvPr/>
            </p:nvGrpSpPr>
            <p:grpSpPr>
              <a:xfrm>
                <a:off x="3189575" y="1594477"/>
                <a:ext cx="837070" cy="1724341"/>
                <a:chOff x="2398223" y="2343696"/>
                <a:chExt cx="837070" cy="1724341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2937290" y="2343696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398223" y="3045762"/>
                      <a:ext cx="70724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42" name="TextBox 4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98223" y="3045762"/>
                      <a:ext cx="707245" cy="40011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2" name="Group 51"/>
              <p:cNvGrpSpPr/>
              <p:nvPr/>
            </p:nvGrpSpPr>
            <p:grpSpPr>
              <a:xfrm>
                <a:off x="6096251" y="1590030"/>
                <a:ext cx="829029" cy="1724341"/>
                <a:chOff x="2406264" y="2343696"/>
                <a:chExt cx="829029" cy="1724341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2937290" y="2343696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406264" y="3006850"/>
                      <a:ext cx="70724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54" name="TextBox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06264" y="3006850"/>
                      <a:ext cx="707245" cy="40011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64" name="Straight Connector 63"/>
              <p:cNvCxnSpPr/>
              <p:nvPr/>
            </p:nvCxnSpPr>
            <p:spPr>
              <a:xfrm>
                <a:off x="5611270" y="1595572"/>
                <a:ext cx="117647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>
            <a:xfrm>
              <a:off x="4387409" y="1544858"/>
              <a:ext cx="11764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384445" y="2256014"/>
              <a:ext cx="0" cy="257856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>
              <a:off x="7500360" y="1640830"/>
              <a:ext cx="358633" cy="450180"/>
              <a:chOff x="2776150" y="2753988"/>
              <a:chExt cx="358633" cy="450180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rot="5400000" flipV="1">
                <a:off x="2576838" y="3004856"/>
                <a:ext cx="39862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2780071" y="2753988"/>
                    <a:ext cx="35471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latin typeface="Cambria Math"/>
                            </a:rPr>
                            <m:t>𝐼</m:t>
                          </m:r>
                        </m:oMath>
                      </m:oMathPara>
                    </a14:m>
                    <a:endParaRPr lang="en-US" sz="2000" i="1" dirty="0"/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0071" y="2753988"/>
                    <a:ext cx="354712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11153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and Current Dividers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0720A1-E944-4D01-BA80-1C5A3F83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concepts of voltage and current division can be applied to more than two resistors.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373268" y="1523999"/>
            <a:ext cx="5837341" cy="2748602"/>
            <a:chOff x="154069" y="1994908"/>
            <a:chExt cx="5837341" cy="27486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TextBox 169"/>
                <p:cNvSpPr txBox="1"/>
                <p:nvPr/>
              </p:nvSpPr>
              <p:spPr>
                <a:xfrm>
                  <a:off x="2982248" y="3810000"/>
                  <a:ext cx="808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70" name="TextBox 1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2248" y="3810000"/>
                  <a:ext cx="808876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54069" y="3214108"/>
              <a:ext cx="461682" cy="369332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grpSp>
          <p:nvGrpSpPr>
            <p:cNvPr id="47" name="Group 54"/>
            <p:cNvGrpSpPr>
              <a:grpSpLocks/>
            </p:cNvGrpSpPr>
            <p:nvPr/>
          </p:nvGrpSpPr>
          <p:grpSpPr bwMode="auto">
            <a:xfrm>
              <a:off x="544594" y="2598158"/>
              <a:ext cx="457200" cy="1701800"/>
              <a:chOff x="2870970" y="2690727"/>
              <a:chExt cx="457183" cy="1701799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flipV="1">
                <a:off x="3099561" y="2690727"/>
                <a:ext cx="0" cy="170179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4" name="Group 98"/>
              <p:cNvGrpSpPr>
                <a:grpSpLocks/>
              </p:cNvGrpSpPr>
              <p:nvPr/>
            </p:nvGrpSpPr>
            <p:grpSpPr bwMode="auto">
              <a:xfrm>
                <a:off x="2870970" y="3301187"/>
                <a:ext cx="457183" cy="480153"/>
                <a:chOff x="991181" y="2834859"/>
                <a:chExt cx="457183" cy="480153"/>
              </a:xfrm>
            </p:grpSpPr>
            <p:sp>
              <p:nvSpPr>
                <p:cNvPr id="165" name="Oval 164"/>
                <p:cNvSpPr/>
                <p:nvPr/>
              </p:nvSpPr>
              <p:spPr>
                <a:xfrm>
                  <a:off x="991181" y="2859399"/>
                  <a:ext cx="457183" cy="455613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/>
                </a:p>
              </p:txBody>
            </p:sp>
            <p:sp>
              <p:nvSpPr>
                <p:cNvPr id="166" name="TextBox 10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2892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67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</p:grpSp>
        <p:grpSp>
          <p:nvGrpSpPr>
            <p:cNvPr id="51" name="Group 4"/>
            <p:cNvGrpSpPr>
              <a:grpSpLocks/>
            </p:cNvGrpSpPr>
            <p:nvPr/>
          </p:nvGrpSpPr>
          <p:grpSpPr bwMode="auto">
            <a:xfrm>
              <a:off x="772622" y="1994908"/>
              <a:ext cx="3396400" cy="1004561"/>
              <a:chOff x="4881265" y="1869718"/>
              <a:chExt cx="3396276" cy="1004561"/>
            </a:xfrm>
          </p:grpSpPr>
          <p:grpSp>
            <p:nvGrpSpPr>
              <p:cNvPr id="119" name="Group 3"/>
              <p:cNvGrpSpPr>
                <a:grpSpLocks/>
              </p:cNvGrpSpPr>
              <p:nvPr/>
            </p:nvGrpSpPr>
            <p:grpSpPr bwMode="auto">
              <a:xfrm>
                <a:off x="4881265" y="1869718"/>
                <a:ext cx="1724341" cy="1004561"/>
                <a:chOff x="4881265" y="1848397"/>
                <a:chExt cx="1724341" cy="1004561"/>
              </a:xfrm>
            </p:grpSpPr>
            <p:grpSp>
              <p:nvGrpSpPr>
                <p:cNvPr id="136" name="Group 53"/>
                <p:cNvGrpSpPr>
                  <a:grpSpLocks/>
                </p:cNvGrpSpPr>
                <p:nvPr/>
              </p:nvGrpSpPr>
              <p:grpSpPr bwMode="auto">
                <a:xfrm>
                  <a:off x="5180561" y="1848397"/>
                  <a:ext cx="931689" cy="490018"/>
                  <a:chOff x="1965983" y="3272727"/>
                  <a:chExt cx="931689" cy="490018"/>
                </a:xfrm>
              </p:grpSpPr>
              <p:sp>
                <p:nvSpPr>
                  <p:cNvPr id="148" name="TextBox 1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13778" y="3362635"/>
                    <a:ext cx="464422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sz="2000">
                        <a:noFill/>
                      </a:rPr>
                      <a:t> </a:t>
                    </a:r>
                  </a:p>
                </p:txBody>
              </p:sp>
              <p:sp>
                <p:nvSpPr>
                  <p:cNvPr id="149" name="Text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5983" y="3362635"/>
                    <a:ext cx="328924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+</a:t>
                    </a:r>
                  </a:p>
                </p:txBody>
              </p:sp>
              <p:sp>
                <p:nvSpPr>
                  <p:cNvPr id="150" name="Text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4777" y="3272727"/>
                    <a:ext cx="312895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_</a:t>
                    </a:r>
                  </a:p>
                </p:txBody>
              </p:sp>
            </p:grpSp>
            <p:grpSp>
              <p:nvGrpSpPr>
                <p:cNvPr id="137" name="Group 57"/>
                <p:cNvGrpSpPr>
                  <a:grpSpLocks/>
                </p:cNvGrpSpPr>
                <p:nvPr/>
              </p:nvGrpSpPr>
              <p:grpSpPr bwMode="auto">
                <a:xfrm rot="-5400000">
                  <a:off x="5594434" y="1594469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4546829" y="3121674"/>
                    <a:ext cx="138113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4407129" y="3167710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H="1" flipV="1">
                    <a:off x="4396018" y="3261369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407130" y="3358204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4396017" y="3450275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V="1">
                    <a:off x="4384905" y="3543934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4386493" y="3640768"/>
                    <a:ext cx="160337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4545243" y="2542259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4545243" y="3686804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8" name="TextBox 1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5608" y="2483626"/>
                  <a:ext cx="494302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120" name="Group 105"/>
              <p:cNvGrpSpPr>
                <a:grpSpLocks/>
              </p:cNvGrpSpPr>
              <p:nvPr/>
            </p:nvGrpSpPr>
            <p:grpSpPr bwMode="auto">
              <a:xfrm>
                <a:off x="6553200" y="1869718"/>
                <a:ext cx="1724341" cy="1004561"/>
                <a:chOff x="4881265" y="1848397"/>
                <a:chExt cx="1724341" cy="1004561"/>
              </a:xfrm>
            </p:grpSpPr>
            <p:grpSp>
              <p:nvGrpSpPr>
                <p:cNvPr id="121" name="Group 106"/>
                <p:cNvGrpSpPr>
                  <a:grpSpLocks/>
                </p:cNvGrpSpPr>
                <p:nvPr/>
              </p:nvGrpSpPr>
              <p:grpSpPr bwMode="auto">
                <a:xfrm>
                  <a:off x="5180561" y="1848397"/>
                  <a:ext cx="931689" cy="490018"/>
                  <a:chOff x="1965983" y="3272727"/>
                  <a:chExt cx="931689" cy="490018"/>
                </a:xfrm>
              </p:grpSpPr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13778" y="3362635"/>
                    <a:ext cx="469744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sz="2000">
                        <a:noFill/>
                      </a:rPr>
                      <a:t> </a:t>
                    </a:r>
                  </a:p>
                </p:txBody>
              </p:sp>
              <p:sp>
                <p:nvSpPr>
                  <p:cNvPr id="134" name="Text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5983" y="3362635"/>
                    <a:ext cx="328924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+</a:t>
                    </a:r>
                  </a:p>
                </p:txBody>
              </p:sp>
              <p:sp>
                <p:nvSpPr>
                  <p:cNvPr id="135" name="Text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4777" y="3272727"/>
                    <a:ext cx="312895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_</a:t>
                    </a:r>
                  </a:p>
                </p:txBody>
              </p:sp>
            </p:grpSp>
            <p:grpSp>
              <p:nvGrpSpPr>
                <p:cNvPr id="122" name="Group 107"/>
                <p:cNvGrpSpPr>
                  <a:grpSpLocks/>
                </p:cNvGrpSpPr>
                <p:nvPr/>
              </p:nvGrpSpPr>
              <p:grpSpPr bwMode="auto">
                <a:xfrm rot="-5400000">
                  <a:off x="5594434" y="1594469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4546830" y="3121316"/>
                    <a:ext cx="138113" cy="4603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flipV="1">
                    <a:off x="4407130" y="3167352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flipH="1" flipV="1">
                    <a:off x="4396018" y="3261011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V="1">
                    <a:off x="4407130" y="3357845"/>
                    <a:ext cx="276225" cy="920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flipH="1" flipV="1">
                    <a:off x="4396018" y="3449916"/>
                    <a:ext cx="276225" cy="9366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flipV="1">
                    <a:off x="4384904" y="3543575"/>
                    <a:ext cx="276225" cy="9365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4386492" y="3640409"/>
                    <a:ext cx="160337" cy="4603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flipV="1">
                    <a:off x="4545243" y="2541899"/>
                    <a:ext cx="0" cy="57941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flipV="1">
                    <a:off x="4545243" y="3686446"/>
                    <a:ext cx="0" cy="5794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5608" y="2483626"/>
                  <a:ext cx="49962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</p:grpSp>
        </p:grpSp>
        <p:sp>
          <p:nvSpPr>
            <p:cNvPr id="117" name="TextBox 152"/>
            <p:cNvSpPr txBox="1">
              <a:spLocks noChangeArrowheads="1"/>
            </p:cNvSpPr>
            <p:nvPr/>
          </p:nvSpPr>
          <p:spPr bwMode="auto">
            <a:xfrm>
              <a:off x="1682589" y="3788530"/>
              <a:ext cx="3289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118" name="TextBox 153"/>
            <p:cNvSpPr txBox="1">
              <a:spLocks noChangeArrowheads="1"/>
            </p:cNvSpPr>
            <p:nvPr/>
          </p:nvSpPr>
          <p:spPr bwMode="auto">
            <a:xfrm>
              <a:off x="1149170" y="369862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_</a:t>
              </a:r>
            </a:p>
          </p:txBody>
        </p:sp>
        <p:grpSp>
          <p:nvGrpSpPr>
            <p:cNvPr id="105" name="Group 140"/>
            <p:cNvGrpSpPr>
              <a:grpSpLocks/>
            </p:cNvGrpSpPr>
            <p:nvPr/>
          </p:nvGrpSpPr>
          <p:grpSpPr bwMode="auto">
            <a:xfrm rot="16200000">
              <a:off x="1473330" y="3444663"/>
              <a:ext cx="298003" cy="1724404"/>
              <a:chOff x="4384898" y="2541687"/>
              <a:chExt cx="298003" cy="1724341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4545568" y="3686597"/>
                <a:ext cx="0" cy="5794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37"/>
            <p:cNvSpPr txBox="1">
              <a:spLocks noChangeArrowheads="1"/>
            </p:cNvSpPr>
            <p:nvPr/>
          </p:nvSpPr>
          <p:spPr bwMode="auto">
            <a:xfrm>
              <a:off x="3490670" y="3788530"/>
              <a:ext cx="3289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103" name="TextBox 138"/>
            <p:cNvSpPr txBox="1">
              <a:spLocks noChangeArrowheads="1"/>
            </p:cNvSpPr>
            <p:nvPr/>
          </p:nvSpPr>
          <p:spPr bwMode="auto">
            <a:xfrm>
              <a:off x="2825631" y="369862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_</a:t>
              </a:r>
            </a:p>
          </p:txBody>
        </p:sp>
        <p:grpSp>
          <p:nvGrpSpPr>
            <p:cNvPr id="56" name="Group 125"/>
            <p:cNvGrpSpPr>
              <a:grpSpLocks/>
            </p:cNvGrpSpPr>
            <p:nvPr/>
          </p:nvGrpSpPr>
          <p:grpSpPr bwMode="auto">
            <a:xfrm rot="16200000">
              <a:off x="3145326" y="3444663"/>
              <a:ext cx="298003" cy="1724404"/>
              <a:chOff x="4384898" y="2541687"/>
              <a:chExt cx="298003" cy="1724341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4547157" y="3121110"/>
                <a:ext cx="138112" cy="4603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4407456" y="3167145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 flipV="1">
                <a:off x="4396343" y="3260804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4407456" y="3357638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4396343" y="3449709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4385231" y="3543368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386818" y="3640202"/>
                <a:ext cx="160338" cy="460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4545568" y="2541692"/>
                <a:ext cx="0" cy="5794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4545569" y="3686239"/>
                <a:ext cx="0" cy="5794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724400" y="2599712"/>
              <a:ext cx="1267010" cy="1743688"/>
              <a:chOff x="4724400" y="2599712"/>
              <a:chExt cx="1267010" cy="1743688"/>
            </a:xfrm>
          </p:grpSpPr>
          <p:grpSp>
            <p:nvGrpSpPr>
              <p:cNvPr id="48" name="Group 56"/>
              <p:cNvGrpSpPr>
                <a:grpSpLocks/>
              </p:cNvGrpSpPr>
              <p:nvPr/>
            </p:nvGrpSpPr>
            <p:grpSpPr bwMode="auto">
              <a:xfrm>
                <a:off x="5174605" y="2599712"/>
                <a:ext cx="298014" cy="1724342"/>
                <a:chOff x="4384898" y="2541687"/>
                <a:chExt cx="298003" cy="1724341"/>
              </a:xfrm>
            </p:grpSpPr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4545875" y="3121158"/>
                  <a:ext cx="136520" cy="460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V="1">
                  <a:off x="4407767" y="3167196"/>
                  <a:ext cx="274628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H="1" flipV="1">
                  <a:off x="4396656" y="3260858"/>
                  <a:ext cx="274627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4407767" y="3357696"/>
                  <a:ext cx="274628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H="1" flipV="1">
                  <a:off x="4396656" y="3449770"/>
                  <a:ext cx="274627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4385543" y="3543432"/>
                  <a:ext cx="274628" cy="9366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4385543" y="3640270"/>
                  <a:ext cx="160332" cy="4603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4545875" y="2541721"/>
                  <a:ext cx="0" cy="5794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4545875" y="3686307"/>
                  <a:ext cx="0" cy="57943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Straight Connector 4"/>
              <p:cNvCxnSpPr/>
              <p:nvPr/>
            </p:nvCxnSpPr>
            <p:spPr>
              <a:xfrm>
                <a:off x="4724400" y="2630137"/>
                <a:ext cx="61039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4724400" y="4343400"/>
                <a:ext cx="61039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6"/>
              <p:cNvGrpSpPr/>
              <p:nvPr/>
            </p:nvGrpSpPr>
            <p:grpSpPr>
              <a:xfrm>
                <a:off x="5486400" y="2892540"/>
                <a:ext cx="505010" cy="902225"/>
                <a:chOff x="5486400" y="2892540"/>
                <a:chExt cx="505010" cy="902225"/>
              </a:xfrm>
            </p:grpSpPr>
            <p:sp>
              <p:nvSpPr>
                <p:cNvPr id="152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5598205" y="2892540"/>
                  <a:ext cx="32893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53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5601411" y="3394655"/>
                  <a:ext cx="31290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_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5486400" y="3200400"/>
                      <a:ext cx="50501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6" name="TextBox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86400" y="3200400"/>
                      <a:ext cx="505010" cy="400110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748430" y="3288268"/>
                    <a:ext cx="53790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48430" y="3288268"/>
                    <a:ext cx="537903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" name="TextBox 15"/>
            <p:cNvSpPr txBox="1"/>
            <p:nvPr/>
          </p:nvSpPr>
          <p:spPr>
            <a:xfrm>
              <a:off x="4191000" y="312420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. . 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295400" y="4343400"/>
                  <a:ext cx="596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4343400"/>
                  <a:ext cx="596510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320327" y="3733800"/>
                  <a:ext cx="5375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0327" y="3733800"/>
                  <a:ext cx="537583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TextBox 168"/>
                <p:cNvSpPr txBox="1"/>
                <p:nvPr/>
              </p:nvSpPr>
              <p:spPr>
                <a:xfrm>
                  <a:off x="2952368" y="4343400"/>
                  <a:ext cx="8417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69" name="TextBox 1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2368" y="4343400"/>
                  <a:ext cx="841769" cy="400110"/>
                </a:xfrm>
                <a:prstGeom prst="rect">
                  <a:avLst/>
                </a:prstGeom>
                <a:blipFill>
                  <a:blip r:embed="rId13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15200" y="2590800"/>
                <a:ext cx="3112519" cy="720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⋯+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590800"/>
                <a:ext cx="3112519" cy="7204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248258" y="4383828"/>
            <a:ext cx="9260344" cy="1864571"/>
            <a:chOff x="29059" y="4536229"/>
            <a:chExt cx="9260344" cy="1864571"/>
          </a:xfrm>
        </p:grpSpPr>
        <p:grpSp>
          <p:nvGrpSpPr>
            <p:cNvPr id="3" name="Group 2"/>
            <p:cNvGrpSpPr/>
            <p:nvPr/>
          </p:nvGrpSpPr>
          <p:grpSpPr>
            <a:xfrm>
              <a:off x="29059" y="4644581"/>
              <a:ext cx="5851524" cy="1756219"/>
              <a:chOff x="29059" y="4644581"/>
              <a:chExt cx="5851524" cy="17562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2" name="TextBox 171"/>
                  <p:cNvSpPr txBox="1"/>
                  <p:nvPr/>
                </p:nvSpPr>
                <p:spPr>
                  <a:xfrm>
                    <a:off x="29059" y="5365661"/>
                    <a:ext cx="44274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72" name="TextBox 1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59" y="5365661"/>
                    <a:ext cx="442749" cy="40011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3" name="Straight Connector 172"/>
              <p:cNvCxnSpPr/>
              <p:nvPr/>
            </p:nvCxnSpPr>
            <p:spPr>
              <a:xfrm flipV="1">
                <a:off x="719324" y="4699492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V="1">
                <a:off x="719324" y="6372541"/>
                <a:ext cx="3471676" cy="1415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Group 174"/>
              <p:cNvGrpSpPr/>
              <p:nvPr/>
            </p:nvGrpSpPr>
            <p:grpSpPr>
              <a:xfrm>
                <a:off x="2076891" y="4671514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1662820" y="5291487"/>
                    <a:ext cx="52161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76" name="TextBox 1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2820" y="5291487"/>
                    <a:ext cx="521617" cy="400110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8" name="Oval 177"/>
              <p:cNvSpPr/>
              <p:nvPr/>
            </p:nvSpPr>
            <p:spPr>
              <a:xfrm>
                <a:off x="490724" y="5342681"/>
                <a:ext cx="457200" cy="457200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79" name="Straight Arrow Connector 178"/>
              <p:cNvCxnSpPr/>
              <p:nvPr/>
            </p:nvCxnSpPr>
            <p:spPr>
              <a:xfrm flipV="1">
                <a:off x="719324" y="5431738"/>
                <a:ext cx="6246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719324" y="4671514"/>
                <a:ext cx="3547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Group 181"/>
              <p:cNvGrpSpPr/>
              <p:nvPr/>
            </p:nvGrpSpPr>
            <p:grpSpPr>
              <a:xfrm>
                <a:off x="2268855" y="4782190"/>
                <a:ext cx="445250" cy="767956"/>
                <a:chOff x="2911482" y="2424914"/>
                <a:chExt cx="445250" cy="767956"/>
              </a:xfrm>
            </p:grpSpPr>
            <p:cxnSp>
              <p:nvCxnSpPr>
                <p:cNvPr id="186" name="Straight Arrow Connector 185"/>
                <p:cNvCxnSpPr/>
                <p:nvPr/>
              </p:nvCxnSpPr>
              <p:spPr>
                <a:xfrm rot="5400000" flipV="1">
                  <a:off x="2924888" y="2993558"/>
                  <a:ext cx="398624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7" name="TextBox 186"/>
                    <p:cNvSpPr txBox="1"/>
                    <p:nvPr/>
                  </p:nvSpPr>
                  <p:spPr>
                    <a:xfrm>
                      <a:off x="2911482" y="2424914"/>
                      <a:ext cx="4452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87" name="TextBox 18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11482" y="2424914"/>
                      <a:ext cx="445250" cy="400110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1" name="Group 20"/>
              <p:cNvGrpSpPr/>
              <p:nvPr/>
            </p:nvGrpSpPr>
            <p:grpSpPr>
              <a:xfrm>
                <a:off x="3217883" y="4644581"/>
                <a:ext cx="1069771" cy="1724341"/>
                <a:chOff x="3217883" y="4644581"/>
                <a:chExt cx="1069771" cy="172434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7" name="TextBox 176"/>
                    <p:cNvSpPr txBox="1"/>
                    <p:nvPr/>
                  </p:nvSpPr>
                  <p:spPr>
                    <a:xfrm>
                      <a:off x="3217883" y="5298566"/>
                      <a:ext cx="52758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77" name="TextBox 17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7883" y="5298566"/>
                      <a:ext cx="527580" cy="400110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80" name="Group 179"/>
                <p:cNvGrpSpPr/>
                <p:nvPr/>
              </p:nvGrpSpPr>
              <p:grpSpPr>
                <a:xfrm>
                  <a:off x="3632608" y="4644581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3" name="Group 182"/>
                <p:cNvGrpSpPr/>
                <p:nvPr/>
              </p:nvGrpSpPr>
              <p:grpSpPr>
                <a:xfrm>
                  <a:off x="3836441" y="4765728"/>
                  <a:ext cx="451213" cy="767956"/>
                  <a:chOff x="2911482" y="2424914"/>
                  <a:chExt cx="451213" cy="767956"/>
                </a:xfrm>
              </p:grpSpPr>
              <p:cxnSp>
                <p:nvCxnSpPr>
                  <p:cNvPr id="184" name="Straight Arrow Connector 183"/>
                  <p:cNvCxnSpPr/>
                  <p:nvPr/>
                </p:nvCxnSpPr>
                <p:spPr>
                  <a:xfrm rot="5400000" flipV="1">
                    <a:off x="2924888" y="2993558"/>
                    <a:ext cx="3986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5" name="TextBox 184"/>
                      <p:cNvSpPr txBox="1"/>
                      <p:nvPr/>
                    </p:nvSpPr>
                    <p:spPr>
                      <a:xfrm>
                        <a:off x="2911482" y="2424914"/>
                        <a:ext cx="451213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85" name="TextBox 18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11482" y="2424914"/>
                        <a:ext cx="451213" cy="400110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 b="-307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4741883" y="4648200"/>
                <a:ext cx="1138700" cy="1724341"/>
                <a:chOff x="3217883" y="4644581"/>
                <a:chExt cx="1138700" cy="172434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8" name="TextBox 207"/>
                    <p:cNvSpPr txBox="1"/>
                    <p:nvPr/>
                  </p:nvSpPr>
                  <p:spPr>
                    <a:xfrm>
                      <a:off x="3217883" y="5298566"/>
                      <a:ext cx="59651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208" name="TextBox 20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7883" y="5298566"/>
                      <a:ext cx="596510" cy="400110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209" name="Group 208"/>
                <p:cNvGrpSpPr/>
                <p:nvPr/>
              </p:nvGrpSpPr>
              <p:grpSpPr>
                <a:xfrm>
                  <a:off x="3632608" y="4644581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3836441" y="4765728"/>
                  <a:ext cx="520142" cy="767956"/>
                  <a:chOff x="2911482" y="2424914"/>
                  <a:chExt cx="520142" cy="767956"/>
                </a:xfrm>
              </p:grpSpPr>
              <p:cxnSp>
                <p:nvCxnSpPr>
                  <p:cNvPr id="211" name="Straight Arrow Connector 210"/>
                  <p:cNvCxnSpPr/>
                  <p:nvPr/>
                </p:nvCxnSpPr>
                <p:spPr>
                  <a:xfrm rot="5400000" flipV="1">
                    <a:off x="2924888" y="2993558"/>
                    <a:ext cx="3986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12" name="TextBox 211"/>
                      <p:cNvSpPr txBox="1"/>
                      <p:nvPr/>
                    </p:nvSpPr>
                    <p:spPr>
                      <a:xfrm>
                        <a:off x="2911482" y="2424914"/>
                        <a:ext cx="52014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212" name="TextBox 21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11482" y="2424914"/>
                        <a:ext cx="520142" cy="400110"/>
                      </a:xfrm>
                      <a:prstGeom prst="rect">
                        <a:avLst/>
                      </a:prstGeom>
                      <a:blipFill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25" name="Straight Connector 24"/>
              <p:cNvCxnSpPr/>
              <p:nvPr/>
            </p:nvCxnSpPr>
            <p:spPr>
              <a:xfrm flipH="1">
                <a:off x="4748430" y="4671514"/>
                <a:ext cx="5571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H="1">
                <a:off x="4776820" y="6400800"/>
                <a:ext cx="5571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TextBox 222"/>
              <p:cNvSpPr txBox="1"/>
              <p:nvPr/>
            </p:nvSpPr>
            <p:spPr>
              <a:xfrm>
                <a:off x="4219133" y="5193268"/>
                <a:ext cx="5052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. . .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TextBox 223"/>
                <p:cNvSpPr txBox="1"/>
                <p:nvPr/>
              </p:nvSpPr>
              <p:spPr>
                <a:xfrm>
                  <a:off x="6318829" y="4536229"/>
                  <a:ext cx="2970574" cy="18601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𝑒𝑞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>
                    <a:ea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den>
                            </m:f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24" name="TextBox 2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8829" y="4536229"/>
                  <a:ext cx="2970574" cy="186018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3811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Symbol" pitchFamily="18" charset="2"/>
              </a:rPr>
              <a:t>D</a:t>
            </a:r>
            <a:r>
              <a:rPr lang="en-US"/>
              <a:t>-Y (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-T) Equivalent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FACF-B4C8-4839-AD2E-5FD996FF5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encounter a triangular configuration of resistors.  These cannot be simplified by series or parallel equivalents.</a:t>
            </a:r>
          </a:p>
          <a:p>
            <a:endParaRPr lang="en-US" dirty="0"/>
          </a:p>
        </p:txBody>
      </p:sp>
      <p:grpSp>
        <p:nvGrpSpPr>
          <p:cNvPr id="14349" name="Group 14348"/>
          <p:cNvGrpSpPr/>
          <p:nvPr/>
        </p:nvGrpSpPr>
        <p:grpSpPr>
          <a:xfrm>
            <a:off x="2046236" y="2678668"/>
            <a:ext cx="2800767" cy="2838510"/>
            <a:chOff x="522236" y="1981200"/>
            <a:chExt cx="2800767" cy="28385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709573" y="1981200"/>
                  <a:ext cx="5191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9573" y="1981200"/>
                  <a:ext cx="519116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 rot="16200000">
              <a:off x="1749124" y="1593162"/>
              <a:ext cx="298003" cy="1826336"/>
              <a:chOff x="2776271" y="2438400"/>
              <a:chExt cx="298003" cy="1826336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2776271" y="2540395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Oval 3"/>
              <p:cNvSpPr/>
              <p:nvPr/>
            </p:nvSpPr>
            <p:spPr>
              <a:xfrm>
                <a:off x="2895600" y="2438400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12600000" flipH="1" flipV="1">
              <a:off x="2181116" y="2324636"/>
              <a:ext cx="298003" cy="1826336"/>
              <a:chOff x="2776271" y="2438400"/>
              <a:chExt cx="298003" cy="1826336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2776271" y="2540395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/>
              <p:cNvSpPr/>
              <p:nvPr/>
            </p:nvSpPr>
            <p:spPr>
              <a:xfrm>
                <a:off x="2895600" y="2438400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2375751" y="3200400"/>
                  <a:ext cx="5401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5751" y="3200400"/>
                  <a:ext cx="540148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Group 59"/>
            <p:cNvGrpSpPr/>
            <p:nvPr/>
          </p:nvGrpSpPr>
          <p:grpSpPr>
            <a:xfrm rot="9000000">
              <a:off x="1314669" y="2324636"/>
              <a:ext cx="298003" cy="1826336"/>
              <a:chOff x="2776271" y="2438400"/>
              <a:chExt cx="298003" cy="1826336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776271" y="2540395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Oval 61"/>
              <p:cNvSpPr/>
              <p:nvPr/>
            </p:nvSpPr>
            <p:spPr>
              <a:xfrm>
                <a:off x="2895600" y="2438400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830094" y="3112532"/>
                  <a:ext cx="53578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094" y="3112532"/>
                  <a:ext cx="535788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753894" y="2198132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35094" y="2198132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49212" y="3950732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236" y="4419600"/>
              <a:ext cx="2800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“Delta (</a:t>
              </a:r>
              <a:r>
                <a:rPr lang="en-US" sz="2000" dirty="0">
                  <a:latin typeface="Symbol" pitchFamily="18" charset="2"/>
                </a:rPr>
                <a:t>D</a:t>
              </a:r>
              <a:r>
                <a:rPr lang="en-US" sz="2000" dirty="0"/>
                <a:t>)” configuration</a:t>
              </a:r>
            </a:p>
          </p:txBody>
        </p:sp>
      </p:grpSp>
      <p:grpSp>
        <p:nvGrpSpPr>
          <p:cNvPr id="14350" name="Group 14349"/>
          <p:cNvGrpSpPr/>
          <p:nvPr/>
        </p:nvGrpSpPr>
        <p:grpSpPr>
          <a:xfrm>
            <a:off x="6164094" y="2678669"/>
            <a:ext cx="3208506" cy="2838510"/>
            <a:chOff x="4640094" y="1981200"/>
            <a:chExt cx="3208506" cy="2838510"/>
          </a:xfrm>
        </p:grpSpPr>
        <p:grpSp>
          <p:nvGrpSpPr>
            <p:cNvPr id="91" name="Group 90"/>
            <p:cNvGrpSpPr/>
            <p:nvPr/>
          </p:nvGrpSpPr>
          <p:grpSpPr>
            <a:xfrm>
              <a:off x="5257800" y="2542859"/>
              <a:ext cx="298003" cy="1724341"/>
              <a:chOff x="4384898" y="2541687"/>
              <a:chExt cx="298003" cy="1724341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4545361" y="3120546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4407821" y="316711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 flipV="1">
                <a:off x="4396360" y="3260261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4407821" y="3357285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4396360" y="345042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4384898" y="3543572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384898" y="3640596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4545361" y="2541687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4545361" y="3687168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6864797" y="2539669"/>
              <a:ext cx="298003" cy="1724341"/>
              <a:chOff x="4384898" y="2541687"/>
              <a:chExt cx="298003" cy="1724341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4545361" y="3120546"/>
                <a:ext cx="137540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4407821" y="316711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 flipV="1">
                <a:off x="4396360" y="3260261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4407821" y="3357285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 flipV="1">
                <a:off x="4396360" y="3450428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4384898" y="3543572"/>
                <a:ext cx="275080" cy="931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4384898" y="3640596"/>
                <a:ext cx="160463" cy="465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4545361" y="2541687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4545361" y="3687168"/>
                <a:ext cx="0" cy="5788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39" name="Group 14338"/>
            <p:cNvGrpSpPr/>
            <p:nvPr/>
          </p:nvGrpSpPr>
          <p:grpSpPr>
            <a:xfrm>
              <a:off x="5029200" y="2387269"/>
              <a:ext cx="2438400" cy="298003"/>
              <a:chOff x="5029200" y="2362200"/>
              <a:chExt cx="2438400" cy="298003"/>
            </a:xfrm>
          </p:grpSpPr>
          <p:grpSp>
            <p:nvGrpSpPr>
              <p:cNvPr id="14338" name="Group 14337"/>
              <p:cNvGrpSpPr/>
              <p:nvPr/>
            </p:nvGrpSpPr>
            <p:grpSpPr>
              <a:xfrm>
                <a:off x="5941118" y="2362200"/>
                <a:ext cx="566623" cy="298003"/>
                <a:chOff x="5941118" y="2362200"/>
                <a:chExt cx="566623" cy="298003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6200000">
                  <a:off x="5895634" y="2407684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6200000" flipV="1">
                  <a:off x="5896722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6200000" flipH="1" flipV="1">
                  <a:off x="5989865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16200000" flipV="1">
                  <a:off x="6086889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 flipV="1">
                  <a:off x="6180032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6200000" flipV="1">
                  <a:off x="6273176" y="247609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>
                  <a:off x="6404223" y="255668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" name="Straight Connector 88"/>
              <p:cNvCxnSpPr/>
              <p:nvPr/>
            </p:nvCxnSpPr>
            <p:spPr>
              <a:xfrm flipH="1">
                <a:off x="5029200" y="2499740"/>
                <a:ext cx="9119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6507740" y="2499740"/>
                <a:ext cx="95986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 rot="16200000">
              <a:off x="4965898" y="2485273"/>
              <a:ext cx="76200" cy="101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2" name="Oval 111"/>
            <p:cNvSpPr/>
            <p:nvPr/>
          </p:nvSpPr>
          <p:spPr>
            <a:xfrm rot="16200000">
              <a:off x="7454702" y="2485273"/>
              <a:ext cx="76200" cy="101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14345" name="Group 14344"/>
            <p:cNvGrpSpPr/>
            <p:nvPr/>
          </p:nvGrpSpPr>
          <p:grpSpPr>
            <a:xfrm>
              <a:off x="5073170" y="4241798"/>
              <a:ext cx="2488804" cy="76200"/>
              <a:chOff x="5054600" y="4267200"/>
              <a:chExt cx="2488804" cy="76200"/>
            </a:xfrm>
          </p:grpSpPr>
          <p:cxnSp>
            <p:nvCxnSpPr>
              <p:cNvPr id="14342" name="Straight Connector 14341"/>
              <p:cNvCxnSpPr/>
              <p:nvPr/>
            </p:nvCxnSpPr>
            <p:spPr>
              <a:xfrm>
                <a:off x="5054600" y="4305299"/>
                <a:ext cx="2488804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Oval 118"/>
              <p:cNvSpPr/>
              <p:nvPr/>
            </p:nvSpPr>
            <p:spPr>
              <a:xfrm rot="16200000">
                <a:off x="6209904" y="4254302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6019800" y="1981200"/>
                  <a:ext cx="5191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800" y="1981200"/>
                  <a:ext cx="51911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4902882" y="3124200"/>
                  <a:ext cx="53578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2882" y="3124200"/>
                  <a:ext cx="535788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7032057" y="3200400"/>
                  <a:ext cx="5401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2057" y="3200400"/>
                  <a:ext cx="54014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5" name="TextBox 124"/>
            <p:cNvSpPr txBox="1"/>
            <p:nvPr/>
          </p:nvSpPr>
          <p:spPr>
            <a:xfrm>
              <a:off x="6096000" y="3886200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40094" y="2350532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535694" y="2350532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14347" name="TextBox 14346"/>
            <p:cNvSpPr txBox="1"/>
            <p:nvPr/>
          </p:nvSpPr>
          <p:spPr>
            <a:xfrm>
              <a:off x="4953000" y="4419600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“Pi (</a:t>
              </a:r>
              <a:r>
                <a:rPr lang="en-US" sz="2000" dirty="0">
                  <a:latin typeface="Symbol" pitchFamily="18" charset="2"/>
                </a:rPr>
                <a:t>P</a:t>
              </a:r>
              <a:r>
                <a:rPr lang="en-US" sz="2000" dirty="0"/>
                <a:t>)” configuration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Symbol" pitchFamily="18" charset="2"/>
              </a:rPr>
              <a:t>D</a:t>
            </a:r>
            <a:r>
              <a:rPr lang="en-US"/>
              <a:t>-Y (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-T) Equivalent Circuits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16859A-4158-40E8-AFA9-A9DCE786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ymbol" pitchFamily="18" charset="2"/>
              </a:rPr>
              <a:t>D/P</a:t>
            </a:r>
            <a:r>
              <a:rPr lang="en-US" dirty="0"/>
              <a:t> configurations can be transformed to a Y (or T) configuration.  Sometimes by doing so, the resulting circuit can be further simplified.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057400" y="2297667"/>
            <a:ext cx="3733800" cy="3676710"/>
            <a:chOff x="457200" y="1371600"/>
            <a:chExt cx="3733800" cy="36767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013079" y="2221468"/>
                  <a:ext cx="5275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3079" y="2221468"/>
                  <a:ext cx="527580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2375751" y="3200400"/>
                  <a:ext cx="5275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5751" y="3200400"/>
                  <a:ext cx="527580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 flipV="1">
              <a:off x="619745" y="1981200"/>
              <a:ext cx="3394640" cy="2417602"/>
              <a:chOff x="619745" y="1361553"/>
              <a:chExt cx="3394640" cy="241760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169007" y="1361553"/>
                <a:ext cx="298003" cy="1826336"/>
                <a:chOff x="2776271" y="2438400"/>
                <a:chExt cx="298003" cy="1826336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2776271" y="2540395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" name="Oval 3"/>
                <p:cNvSpPr/>
                <p:nvPr/>
              </p:nvSpPr>
              <p:spPr>
                <a:xfrm>
                  <a:off x="2895600" y="2438400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 rot="18000000" flipH="1" flipV="1">
                <a:off x="2952215" y="2693973"/>
                <a:ext cx="298003" cy="1826336"/>
                <a:chOff x="2776271" y="2438400"/>
                <a:chExt cx="298003" cy="1826336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2776271" y="2540395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Oval 48"/>
                <p:cNvSpPr/>
                <p:nvPr/>
              </p:nvSpPr>
              <p:spPr>
                <a:xfrm>
                  <a:off x="2895600" y="2438400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 rot="14400000">
                <a:off x="1383911" y="2716986"/>
                <a:ext cx="298003" cy="1826336"/>
                <a:chOff x="2776271" y="2438400"/>
                <a:chExt cx="298003" cy="1826336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2776271" y="2540395"/>
                  <a:ext cx="298003" cy="1724341"/>
                  <a:chOff x="4384898" y="2541687"/>
                  <a:chExt cx="298003" cy="1724341"/>
                </a:xfrm>
              </p:grpSpPr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4545361" y="3120546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4407821" y="316711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H="1" flipV="1">
                    <a:off x="4396360" y="326026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V="1">
                    <a:off x="4407821" y="3357285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H="1" flipV="1">
                    <a:off x="4396360" y="345042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4384898" y="3543572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384898" y="364059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V="1">
                    <a:off x="4545361" y="2541687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flipV="1">
                    <a:off x="4545361" y="3687168"/>
                    <a:ext cx="0" cy="57886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Oval 61"/>
                <p:cNvSpPr/>
                <p:nvPr/>
              </p:nvSpPr>
              <p:spPr>
                <a:xfrm>
                  <a:off x="2895600" y="2438400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1258298" y="2221468"/>
                  <a:ext cx="52161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8298" y="2221468"/>
                  <a:ext cx="521617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457200" y="1383268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78094" y="13716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14518" y="4355068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17409" y="4648200"/>
              <a:ext cx="2040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“Y” configuration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15000" y="2971800"/>
            <a:ext cx="4724400" cy="3002578"/>
            <a:chOff x="4267200" y="1905000"/>
            <a:chExt cx="4724400" cy="3002578"/>
          </a:xfrm>
        </p:grpSpPr>
        <p:sp>
          <p:nvSpPr>
            <p:cNvPr id="14347" name="TextBox 14346"/>
            <p:cNvSpPr txBox="1"/>
            <p:nvPr/>
          </p:nvSpPr>
          <p:spPr>
            <a:xfrm>
              <a:off x="5257800" y="4507468"/>
              <a:ext cx="266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“T” configuration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67200" y="1905000"/>
              <a:ext cx="4724400" cy="2316778"/>
              <a:chOff x="4495800" y="1447800"/>
              <a:chExt cx="4724400" cy="2316778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6647025" y="1660725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38" name="Group 14337"/>
              <p:cNvGrpSpPr/>
              <p:nvPr/>
            </p:nvGrpSpPr>
            <p:grpSpPr>
              <a:xfrm>
                <a:off x="5761446" y="1517328"/>
                <a:ext cx="566623" cy="298003"/>
                <a:chOff x="5941118" y="2362200"/>
                <a:chExt cx="566623" cy="298003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6200000">
                  <a:off x="5895634" y="2407684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6200000" flipV="1">
                  <a:off x="5896722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6200000" flipH="1" flipV="1">
                  <a:off x="5989865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16200000" flipV="1">
                  <a:off x="6086889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 flipV="1">
                  <a:off x="6180032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6200000" flipV="1">
                  <a:off x="6273176" y="247609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>
                  <a:off x="6404223" y="255668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" name="Straight Connector 88"/>
              <p:cNvCxnSpPr/>
              <p:nvPr/>
            </p:nvCxnSpPr>
            <p:spPr>
              <a:xfrm flipH="1">
                <a:off x="4849528" y="1654868"/>
                <a:ext cx="9119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6328068" y="1654868"/>
                <a:ext cx="95986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5791200" y="1764268"/>
                    <a:ext cx="52161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1" name="TextBox 1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91200" y="1764268"/>
                    <a:ext cx="521617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7391400" y="1752600"/>
                    <a:ext cx="52758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2" name="TextBox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91400" y="1752600"/>
                    <a:ext cx="527580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6815576" y="2286000"/>
                    <a:ext cx="52758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3" name="TextBox 1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15576" y="2286000"/>
                    <a:ext cx="527580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" name="Group 11"/>
              <p:cNvGrpSpPr/>
              <p:nvPr/>
            </p:nvGrpSpPr>
            <p:grpSpPr>
              <a:xfrm>
                <a:off x="6710318" y="3327398"/>
                <a:ext cx="298480" cy="437180"/>
                <a:chOff x="6176918" y="4241798"/>
                <a:chExt cx="298480" cy="437180"/>
              </a:xfrm>
            </p:grpSpPr>
            <p:sp>
              <p:nvSpPr>
                <p:cNvPr id="119" name="Oval 118"/>
                <p:cNvSpPr/>
                <p:nvPr/>
              </p:nvSpPr>
              <p:spPr>
                <a:xfrm rot="16200000">
                  <a:off x="6228474" y="4228900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6176918" y="4278868"/>
                  <a:ext cx="2984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c</a:t>
                  </a: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495800" y="1447800"/>
                <a:ext cx="414901" cy="400110"/>
                <a:chOff x="4640094" y="2350532"/>
                <a:chExt cx="414901" cy="400110"/>
              </a:xfrm>
            </p:grpSpPr>
            <p:sp>
              <p:nvSpPr>
                <p:cNvPr id="81" name="Oval 80"/>
                <p:cNvSpPr/>
                <p:nvPr/>
              </p:nvSpPr>
              <p:spPr>
                <a:xfrm rot="16200000">
                  <a:off x="4965898" y="2485273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4640094" y="2350532"/>
                  <a:ext cx="2984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a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8813404" y="1447800"/>
                <a:ext cx="406796" cy="400110"/>
                <a:chOff x="7441804" y="2350532"/>
                <a:chExt cx="406796" cy="400110"/>
              </a:xfrm>
            </p:grpSpPr>
            <p:sp>
              <p:nvSpPr>
                <p:cNvPr id="112" name="Oval 111"/>
                <p:cNvSpPr/>
                <p:nvPr/>
              </p:nvSpPr>
              <p:spPr>
                <a:xfrm rot="16200000">
                  <a:off x="7454702" y="2485273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7535694" y="2350532"/>
                  <a:ext cx="3129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b</a:t>
                  </a: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7312718" y="1517328"/>
                <a:ext cx="566623" cy="298003"/>
                <a:chOff x="5941118" y="2362200"/>
                <a:chExt cx="566623" cy="298003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16200000">
                  <a:off x="5895634" y="2407684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V="1">
                  <a:off x="5896722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6200000" flipH="1" flipV="1">
                  <a:off x="5989865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V="1">
                  <a:off x="6086889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6200000" flipH="1" flipV="1">
                  <a:off x="6180032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6200000" flipV="1">
                  <a:off x="6273176" y="247609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>
                  <a:off x="6404223" y="255668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Connector 113"/>
              <p:cNvCxnSpPr/>
              <p:nvPr/>
            </p:nvCxnSpPr>
            <p:spPr>
              <a:xfrm flipH="1">
                <a:off x="6400800" y="1654868"/>
                <a:ext cx="9119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>
                <a:off x="7879340" y="1654868"/>
                <a:ext cx="95986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9945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Symbol" pitchFamily="18" charset="2"/>
              </a:rPr>
              <a:t>D</a:t>
            </a:r>
            <a:r>
              <a:rPr lang="en-US"/>
              <a:t>-Y (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-T) Equivalent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F8397-F9EB-4658-8F02-0A106EE9C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US" dirty="0">
                <a:latin typeface="Symbol" pitchFamily="18" charset="2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 and Y configurations to be equivalent, the resistances between each pair of nodes must be equivalent.</a:t>
            </a:r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455756" y="2177535"/>
            <a:ext cx="2670388" cy="1436132"/>
            <a:chOff x="601494" y="1447800"/>
            <a:chExt cx="2670388" cy="1436132"/>
          </a:xfrm>
        </p:grpSpPr>
        <p:grpSp>
          <p:nvGrpSpPr>
            <p:cNvPr id="17" name="Group 16"/>
            <p:cNvGrpSpPr/>
            <p:nvPr/>
          </p:nvGrpSpPr>
          <p:grpSpPr>
            <a:xfrm>
              <a:off x="854368" y="1528677"/>
              <a:ext cx="2143711" cy="1334657"/>
              <a:chOff x="389106" y="1528677"/>
              <a:chExt cx="2608974" cy="1930729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693906" y="1684267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2300903" y="1681077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465306" y="1528677"/>
                <a:ext cx="2438400" cy="298003"/>
                <a:chOff x="5029200" y="2362200"/>
                <a:chExt cx="2438400" cy="298003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5941118" y="2362200"/>
                  <a:ext cx="566623" cy="298003"/>
                  <a:chOff x="5941118" y="2362200"/>
                  <a:chExt cx="566623" cy="298003"/>
                </a:xfrm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rot="16200000">
                    <a:off x="5895634" y="2407684"/>
                    <a:ext cx="137540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16200000" flipV="1">
                    <a:off x="5896722" y="245316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16200000" flipH="1" flipV="1">
                    <a:off x="5989865" y="2464629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rot="16200000" flipV="1">
                    <a:off x="6086889" y="2453168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6200000" flipH="1" flipV="1">
                    <a:off x="6180032" y="2464629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6200000" flipV="1">
                    <a:off x="6273176" y="2476091"/>
                    <a:ext cx="275080" cy="93144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16200000">
                    <a:off x="6404223" y="2556686"/>
                    <a:ext cx="160463" cy="4657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0" name="Straight Connector 139"/>
                <p:cNvCxnSpPr/>
                <p:nvPr/>
              </p:nvCxnSpPr>
              <p:spPr>
                <a:xfrm flipH="1">
                  <a:off x="5029200" y="2499740"/>
                  <a:ext cx="911919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flipH="1">
                  <a:off x="6507740" y="2499740"/>
                  <a:ext cx="95986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/>
              <p:cNvSpPr/>
              <p:nvPr/>
            </p:nvSpPr>
            <p:spPr>
              <a:xfrm rot="16200000">
                <a:off x="402004" y="1626681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99" name="Oval 98"/>
              <p:cNvSpPr/>
              <p:nvPr/>
            </p:nvSpPr>
            <p:spPr>
              <a:xfrm rot="16200000">
                <a:off x="2890808" y="1626681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509276" y="3383206"/>
                <a:ext cx="2488804" cy="76200"/>
                <a:chOff x="5054600" y="4267200"/>
                <a:chExt cx="2488804" cy="76200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5054600" y="4305299"/>
                  <a:ext cx="2488804" cy="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Oval 137"/>
                <p:cNvSpPr/>
                <p:nvPr/>
              </p:nvSpPr>
              <p:spPr>
                <a:xfrm rot="16200000">
                  <a:off x="6209904" y="4254302"/>
                  <a:ext cx="76200" cy="1019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1717679" y="1600200"/>
                  <a:ext cx="4857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7679" y="1600200"/>
                  <a:ext cx="48571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62000" y="1981200"/>
                  <a:ext cx="500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1981200"/>
                  <a:ext cx="500906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2536257" y="1981200"/>
                  <a:ext cx="5053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6257" y="1981200"/>
                  <a:ext cx="50533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3" name="TextBox 132"/>
            <p:cNvSpPr txBox="1"/>
            <p:nvPr/>
          </p:nvSpPr>
          <p:spPr>
            <a:xfrm>
              <a:off x="1757318" y="25146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01494" y="145946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971800" y="144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24768" y="2101335"/>
            <a:ext cx="3356188" cy="1600200"/>
            <a:chOff x="5173494" y="1447800"/>
            <a:chExt cx="3356188" cy="1600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Box 173"/>
                <p:cNvSpPr txBox="1"/>
                <p:nvPr/>
              </p:nvSpPr>
              <p:spPr>
                <a:xfrm>
                  <a:off x="6061663" y="1752600"/>
                  <a:ext cx="4878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74" name="TextBox 1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1663" y="1752600"/>
                  <a:ext cx="48789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7120376" y="1752600"/>
                  <a:ext cx="493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0376" y="1752600"/>
                  <a:ext cx="49321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TextBox 175"/>
                <p:cNvSpPr txBox="1"/>
                <p:nvPr/>
              </p:nvSpPr>
              <p:spPr>
                <a:xfrm>
                  <a:off x="6815576" y="2057400"/>
                  <a:ext cx="4932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76" name="TextBox 1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5576" y="2057400"/>
                  <a:ext cx="493212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5" name="TextBox 194"/>
            <p:cNvSpPr txBox="1"/>
            <p:nvPr/>
          </p:nvSpPr>
          <p:spPr>
            <a:xfrm>
              <a:off x="6557918" y="267866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173494" y="145946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8229600" y="144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490389" y="1597446"/>
              <a:ext cx="2740751" cy="1265592"/>
              <a:chOff x="4354271" y="1483310"/>
              <a:chExt cx="4106693" cy="1886270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6192590" y="1626707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4545361" y="3120546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flipV="1">
                  <a:off x="4407821" y="316711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H="1" flipV="1">
                  <a:off x="4396360" y="326026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4407821" y="3357285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H="1" flipV="1">
                  <a:off x="4396360" y="345042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V="1">
                  <a:off x="4384898" y="3543572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4384898" y="364059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V="1">
                  <a:off x="4545361" y="2541687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4545361" y="3687168"/>
                  <a:ext cx="0" cy="57886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/>
            </p:nvGrpSpPr>
            <p:grpSpPr>
              <a:xfrm>
                <a:off x="5307011" y="1483310"/>
                <a:ext cx="566623" cy="298003"/>
                <a:chOff x="5941118" y="2362200"/>
                <a:chExt cx="566623" cy="298003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 rot="16200000">
                  <a:off x="5895634" y="2407684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6200000" flipV="1">
                  <a:off x="5896722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6200000" flipH="1" flipV="1">
                  <a:off x="5989865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V="1">
                  <a:off x="6086889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6200000" flipH="1" flipV="1">
                  <a:off x="6180032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6200000" flipV="1">
                  <a:off x="6273176" y="247609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6200000">
                  <a:off x="6404223" y="255668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Connector 171"/>
              <p:cNvCxnSpPr/>
              <p:nvPr/>
            </p:nvCxnSpPr>
            <p:spPr>
              <a:xfrm flipH="1">
                <a:off x="4395093" y="1620850"/>
                <a:ext cx="9119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H="1">
                <a:off x="5873633" y="1620850"/>
                <a:ext cx="95986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 rot="16200000">
                <a:off x="6307439" y="3280482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92" name="Oval 191"/>
              <p:cNvSpPr/>
              <p:nvPr/>
            </p:nvSpPr>
            <p:spPr>
              <a:xfrm rot="16200000">
                <a:off x="4367169" y="1548523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90" name="Oval 189"/>
              <p:cNvSpPr/>
              <p:nvPr/>
            </p:nvSpPr>
            <p:spPr>
              <a:xfrm rot="16200000">
                <a:off x="8371867" y="1548523"/>
                <a:ext cx="76200" cy="1019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>
                <a:off x="6858283" y="1483310"/>
                <a:ext cx="566623" cy="298003"/>
                <a:chOff x="5941118" y="2362200"/>
                <a:chExt cx="566623" cy="298003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 rot="16200000">
                  <a:off x="5895634" y="2407684"/>
                  <a:ext cx="137540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16200000" flipV="1">
                  <a:off x="5896722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16200000" flipH="1" flipV="1">
                  <a:off x="5989865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6200000" flipV="1">
                  <a:off x="6086889" y="2453168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6200000" flipH="1" flipV="1">
                  <a:off x="6180032" y="2464629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6200000" flipV="1">
                  <a:off x="6273176" y="2476091"/>
                  <a:ext cx="275080" cy="931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6200000">
                  <a:off x="6404223" y="2556686"/>
                  <a:ext cx="160463" cy="465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1" name="Straight Connector 180"/>
              <p:cNvCxnSpPr/>
              <p:nvPr/>
            </p:nvCxnSpPr>
            <p:spPr>
              <a:xfrm flipH="1">
                <a:off x="5946365" y="1620850"/>
                <a:ext cx="91191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>
                <a:off x="7424905" y="1620850"/>
                <a:ext cx="95986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790950" y="3818930"/>
              <a:ext cx="4610100" cy="265042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763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Symbol" pitchFamily="18" charset="2"/>
                            </a:rPr>
                            <a:t>D</a:t>
                          </a:r>
                          <a:r>
                            <a:rPr lang="en-US" dirty="0"/>
                            <a:t>-configuration</a:t>
                          </a:r>
                          <a:endParaRPr lang="en-US" dirty="0">
                            <a:latin typeface="Symbol" pitchFamily="18" charset="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Y-configuration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𝑎𝑏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𝑎𝑐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𝑏𝑐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790950" y="3818930"/>
              <a:ext cx="4610100" cy="2650428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763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Symbol" pitchFamily="18" charset="2"/>
                            </a:rPr>
                            <a:t>D</a:t>
                          </a:r>
                          <a:r>
                            <a:rPr lang="en-US" dirty="0"/>
                            <a:t>-configuration</a:t>
                          </a:r>
                          <a:endParaRPr lang="en-US" dirty="0">
                            <a:latin typeface="Symbol" pitchFamily="18" charset="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Y-configuration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0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94" t="-99099" r="-42916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4479" t="-99099" r="-8957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63542" t="-99099" r="-1389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0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94" t="-200909" r="-429167" b="-10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4479" t="-200909" r="-89571" b="-10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63542" t="-200909" r="-1389" b="-10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70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694" t="-300909" r="-429167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4479" t="-300909" r="-89571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63542" t="-300909" r="-1389" b="-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Left-Right Arrow 19"/>
          <p:cNvSpPr/>
          <p:nvPr/>
        </p:nvSpPr>
        <p:spPr>
          <a:xfrm>
            <a:off x="5123377" y="2678669"/>
            <a:ext cx="998706" cy="4794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5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Symbol" pitchFamily="18" charset="2"/>
              </a:rPr>
              <a:t>D</a:t>
            </a:r>
            <a:r>
              <a:rPr lang="en-US"/>
              <a:t>-Y (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-T) Equivalent Circuits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557DC8-929E-40B3-96C6-AC4A701CCC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With some straightforward algebra, we can 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or vice-versa.  The following relationships result.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See if you can derive these equations on your own…then put them on your note sheet for the exam!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F557DC8-929E-40B3-96C6-AC4A701CCC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 b="-5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806897" y="2133600"/>
            <a:ext cx="2139015" cy="2133600"/>
            <a:chOff x="1752600" y="2286000"/>
            <a:chExt cx="2139015" cy="2133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786103" y="2286000"/>
                  <a:ext cx="2105512" cy="6576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6103" y="2286000"/>
                  <a:ext cx="2105512" cy="65768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752600" y="3023960"/>
                  <a:ext cx="2110834" cy="6576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3023960"/>
                  <a:ext cx="2110834" cy="65768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752600" y="3761919"/>
                  <a:ext cx="2110834" cy="6576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3761919"/>
                  <a:ext cx="2110834" cy="65768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6464497" y="2145620"/>
            <a:ext cx="2852512" cy="2110971"/>
            <a:chOff x="5791200" y="2691040"/>
            <a:chExt cx="2852512" cy="21109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791200" y="2691040"/>
                  <a:ext cx="2852512" cy="6562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2691040"/>
                  <a:ext cx="2852512" cy="6562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5791200" y="3417717"/>
                  <a:ext cx="2848087" cy="6562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3417717"/>
                  <a:ext cx="2848087" cy="65620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5791200" y="4144395"/>
                  <a:ext cx="2832891" cy="6576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4144395"/>
                  <a:ext cx="2832891" cy="65761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2133600" y="4953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3 equations allow us to replace a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/>
              <a:t> structure with an equivalent Y structure.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00800" y="4953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3 equations allow us to replace a Y structure with an equivalent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/>
              <a:t> structure.</a:t>
            </a:r>
          </a:p>
        </p:txBody>
      </p:sp>
      <p:sp>
        <p:nvSpPr>
          <p:cNvPr id="11" name="Up Arrow 10"/>
          <p:cNvSpPr/>
          <p:nvPr/>
        </p:nvSpPr>
        <p:spPr>
          <a:xfrm>
            <a:off x="3886200" y="4419600"/>
            <a:ext cx="609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Up Arrow 104"/>
          <p:cNvSpPr/>
          <p:nvPr/>
        </p:nvSpPr>
        <p:spPr>
          <a:xfrm>
            <a:off x="7848600" y="4419600"/>
            <a:ext cx="609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3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5565-115D-486A-8297-0F9B337E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Parallel or Series?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19F2-B8E0-4FDA-B930-F0067B62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5753504" cy="5196840"/>
          </a:xfrm>
        </p:spPr>
        <p:txBody>
          <a:bodyPr/>
          <a:lstStyle/>
          <a:p>
            <a:pPr lvl="0"/>
            <a:r>
              <a:rPr lang="en-US" dirty="0"/>
              <a:t>Elements in </a:t>
            </a:r>
            <a:r>
              <a:rPr lang="en-US" b="1" dirty="0"/>
              <a:t>series</a:t>
            </a:r>
            <a:r>
              <a:rPr lang="en-US" dirty="0"/>
              <a:t> share one junction, with nothing else connected to the same junction, and they have the </a:t>
            </a:r>
            <a:r>
              <a:rPr lang="en-US" b="1" dirty="0"/>
              <a:t>same current</a:t>
            </a:r>
            <a:r>
              <a:rPr lang="en-US" dirty="0"/>
              <a:t> (KCL)</a:t>
            </a:r>
          </a:p>
          <a:p>
            <a:pPr lvl="0"/>
            <a:r>
              <a:rPr lang="en-US" dirty="0"/>
              <a:t>Elements in </a:t>
            </a:r>
            <a:r>
              <a:rPr lang="en-US" b="1" dirty="0"/>
              <a:t>parallel</a:t>
            </a:r>
            <a:r>
              <a:rPr lang="en-US" dirty="0"/>
              <a:t> share two junctions, regardless of what else is connected, and they have the </a:t>
            </a:r>
            <a:r>
              <a:rPr lang="en-US" b="1" dirty="0"/>
              <a:t>same voltage</a:t>
            </a:r>
            <a:r>
              <a:rPr lang="en-US" dirty="0"/>
              <a:t> (KVL)</a:t>
            </a:r>
          </a:p>
          <a:p>
            <a:r>
              <a:rPr lang="en-US" dirty="0"/>
              <a:t>Which resistors in these circuits are in series and parallel?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55FDEF-4647-4DD6-AA29-8CB7673C0557}"/>
              </a:ext>
            </a:extLst>
          </p:cNvPr>
          <p:cNvGrpSpPr/>
          <p:nvPr/>
        </p:nvGrpSpPr>
        <p:grpSpPr>
          <a:xfrm>
            <a:off x="7150071" y="1514441"/>
            <a:ext cx="3774891" cy="1503649"/>
            <a:chOff x="3047985" y="2382551"/>
            <a:chExt cx="3774891" cy="1503649"/>
          </a:xfrm>
        </p:grpSpPr>
        <p:grpSp>
          <p:nvGrpSpPr>
            <p:cNvPr id="5" name="Group 54">
              <a:extLst>
                <a:ext uri="{FF2B5EF4-FFF2-40B4-BE49-F238E27FC236}">
                  <a16:creationId xmlns:a16="http://schemas.microsoft.com/office/drawing/2014/main" id="{4ABA2457-C154-425E-9686-4F85596BC1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7985" y="2514600"/>
              <a:ext cx="380998" cy="1371600"/>
              <a:chOff x="2870389" y="2690801"/>
              <a:chExt cx="457200" cy="1701308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111AB94-837C-4CFA-9B49-777D62038516}"/>
                  </a:ext>
                </a:extLst>
              </p:cNvPr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98">
                <a:extLst>
                  <a:ext uri="{FF2B5EF4-FFF2-40B4-BE49-F238E27FC236}">
                    <a16:creationId xmlns:a16="http://schemas.microsoft.com/office/drawing/2014/main" id="{8D990E2F-B4AB-439C-B723-AEF7F2C53F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0389" y="3266819"/>
                <a:ext cx="457200" cy="514279"/>
                <a:chOff x="990600" y="2800491"/>
                <a:chExt cx="457200" cy="514279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E06A68B-2C3B-4CFC-9B2D-CF0886D04E84}"/>
                    </a:ext>
                  </a:extLst>
                </p:cNvPr>
                <p:cNvSpPr/>
                <p:nvPr/>
              </p:nvSpPr>
              <p:spPr>
                <a:xfrm>
                  <a:off x="990600" y="2859289"/>
                  <a:ext cx="457200" cy="45548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/>
                </a:p>
              </p:txBody>
            </p:sp>
            <p:sp>
              <p:nvSpPr>
                <p:cNvPr id="50" name="TextBox 100">
                  <a:extLst>
                    <a:ext uri="{FF2B5EF4-FFF2-40B4-BE49-F238E27FC236}">
                      <a16:creationId xmlns:a16="http://schemas.microsoft.com/office/drawing/2014/main" id="{9492865E-4DA6-489D-95C9-189A47D8AC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34938" y="2800491"/>
                  <a:ext cx="360100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+</a:t>
                  </a:r>
                </a:p>
              </p:txBody>
            </p:sp>
            <p:sp>
              <p:nvSpPr>
                <p:cNvPr id="51" name="TextBox 101">
                  <a:extLst>
                    <a:ext uri="{FF2B5EF4-FFF2-40B4-BE49-F238E27FC236}">
                      <a16:creationId xmlns:a16="http://schemas.microsoft.com/office/drawing/2014/main" id="{18539A41-03AD-4E42-952C-B7E9EC26CE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7523" y="2825945"/>
                  <a:ext cx="308852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dirty="0"/>
                    <a:t>_</a:t>
                  </a:r>
                </a:p>
              </p:txBody>
            </p:sp>
          </p:grpSp>
        </p:grpSp>
        <p:grpSp>
          <p:nvGrpSpPr>
            <p:cNvPr id="6" name="Group 140">
              <a:extLst>
                <a:ext uri="{FF2B5EF4-FFF2-40B4-BE49-F238E27FC236}">
                  <a16:creationId xmlns:a16="http://schemas.microsoft.com/office/drawing/2014/main" id="{8DF4F4C9-E813-47A5-BBFB-748F52C2C48F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3951449" y="1671777"/>
              <a:ext cx="298100" cy="1724030"/>
              <a:chOff x="4384898" y="2541687"/>
              <a:chExt cx="298003" cy="1724341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250B0B5-DB1D-4B76-8932-9085FF7FDC50}"/>
                  </a:ext>
                </a:extLst>
              </p:cNvPr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B6C4CD0-9EA0-49A5-BF46-241DE05219DA}"/>
                  </a:ext>
                </a:extLst>
              </p:cNvPr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8D5FD9F-8016-4E5E-B268-CA9C28A640C9}"/>
                  </a:ext>
                </a:extLst>
              </p:cNvPr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4E9CC06-1966-4D35-9A31-E69221B1A1D6}"/>
                  </a:ext>
                </a:extLst>
              </p:cNvPr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CF44C1F-38B7-4EB0-BDBF-9ECE1C8B2C37}"/>
                  </a:ext>
                </a:extLst>
              </p:cNvPr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080ECAF-C6E7-4CE7-90E7-1C1CF037558A}"/>
                  </a:ext>
                </a:extLst>
              </p:cNvPr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E435BC30-B4B3-4742-8450-8C29B4CC1549}"/>
                  </a:ext>
                </a:extLst>
              </p:cNvPr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AD1AAC8-DFF8-4829-AA72-D0E1A0476057}"/>
                  </a:ext>
                </a:extLst>
              </p:cNvPr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4495E88-CA98-4A48-8AA1-B445F75ADAF9}"/>
                  </a:ext>
                </a:extLst>
              </p:cNvPr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40">
              <a:extLst>
                <a:ext uri="{FF2B5EF4-FFF2-40B4-BE49-F238E27FC236}">
                  <a16:creationId xmlns:a16="http://schemas.microsoft.com/office/drawing/2014/main" id="{A1F5ABB8-ACB8-4749-952B-9B532731AB7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5672299" y="1669586"/>
              <a:ext cx="298100" cy="1724030"/>
              <a:chOff x="4384898" y="2541687"/>
              <a:chExt cx="298003" cy="1724341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4E5F157-838B-4B54-A3B1-7A6A5F31DC29}"/>
                  </a:ext>
                </a:extLst>
              </p:cNvPr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65DD51D-9FAE-4C49-BB3F-0F6A3924E094}"/>
                  </a:ext>
                </a:extLst>
              </p:cNvPr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E841A91-60A6-41A3-ABC1-5FE59F7F3DED}"/>
                  </a:ext>
                </a:extLst>
              </p:cNvPr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7DF8ACB-B3BE-4011-B29B-15B8B599EDAC}"/>
                  </a:ext>
                </a:extLst>
              </p:cNvPr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4CA0F77-5111-44BD-A2D0-61E5352F69DD}"/>
                  </a:ext>
                </a:extLst>
              </p:cNvPr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D869C03-84F2-47F6-AE55-F20089E14C1C}"/>
                  </a:ext>
                </a:extLst>
              </p:cNvPr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DF1C5ED-3DA1-410E-ACA2-C032DA28BB0D}"/>
                  </a:ext>
                </a:extLst>
              </p:cNvPr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CB5A227-5EE0-4C84-A224-9F86FD42A860}"/>
                  </a:ext>
                </a:extLst>
              </p:cNvPr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DBB6E15-85F9-4032-A2BA-E4D2DE613543}"/>
                  </a:ext>
                </a:extLst>
              </p:cNvPr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56">
              <a:extLst>
                <a:ext uri="{FF2B5EF4-FFF2-40B4-BE49-F238E27FC236}">
                  <a16:creationId xmlns:a16="http://schemas.microsoft.com/office/drawing/2014/main" id="{06080F77-2BA4-4023-ACAB-14BD797F07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8513" y="2530966"/>
              <a:ext cx="317501" cy="1342137"/>
              <a:chOff x="4384898" y="2541687"/>
              <a:chExt cx="298003" cy="1724341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1938AC0-32BA-4ABA-8E5E-0C198073A820}"/>
                  </a:ext>
                </a:extLst>
              </p:cNvPr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7F1451C-8C4B-4992-9221-E924DDDA60C3}"/>
                  </a:ext>
                </a:extLst>
              </p:cNvPr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3C41B94-3EAC-40B5-817C-F07E29499A75}"/>
                  </a:ext>
                </a:extLst>
              </p:cNvPr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15D8558-5999-4B54-9B8B-0FCF41111118}"/>
                  </a:ext>
                </a:extLst>
              </p:cNvPr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E76FCD5-599C-4CBE-8314-515E05249C0E}"/>
                  </a:ext>
                </a:extLst>
              </p:cNvPr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D275AC3-F1D2-4FEE-9482-51A1BE1806DF}"/>
                  </a:ext>
                </a:extLst>
              </p:cNvPr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DF46940-10E8-432C-9998-FB2BBFF3AD97}"/>
                  </a:ext>
                </a:extLst>
              </p:cNvPr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FD5C160-6223-4B59-B9BE-0DF0B8E9FBE8}"/>
                  </a:ext>
                </a:extLst>
              </p:cNvPr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59E1672-D9F4-436D-A436-3BA2803B46B0}"/>
                  </a:ext>
                </a:extLst>
              </p:cNvPr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6">
              <a:extLst>
                <a:ext uri="{FF2B5EF4-FFF2-40B4-BE49-F238E27FC236}">
                  <a16:creationId xmlns:a16="http://schemas.microsoft.com/office/drawing/2014/main" id="{BBE8D236-FDC6-4A25-BDC2-669A2B29E8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5375" y="2523856"/>
              <a:ext cx="317501" cy="1342137"/>
              <a:chOff x="4384898" y="2541687"/>
              <a:chExt cx="298003" cy="1724341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1F147D3-59B4-4213-AC67-0F43DE8A4B23}"/>
                  </a:ext>
                </a:extLst>
              </p:cNvPr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31746B5-4A81-434D-8214-81E1FCBA785A}"/>
                  </a:ext>
                </a:extLst>
              </p:cNvPr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670B9BF-4881-4494-AA94-DA344640A426}"/>
                  </a:ext>
                </a:extLst>
              </p:cNvPr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1F3686C-ABC9-4065-A8D7-4E14F02D966F}"/>
                  </a:ext>
                </a:extLst>
              </p:cNvPr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FFCBB7F-AE2A-498D-BE9E-12B986B52F78}"/>
                  </a:ext>
                </a:extLst>
              </p:cNvPr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2F48851-7094-4EEB-BD22-583C2EA9E0EE}"/>
                  </a:ext>
                </a:extLst>
              </p:cNvPr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6B97C51-5DBC-4B5C-BB3F-853A06C91E54}"/>
                  </a:ext>
                </a:extLst>
              </p:cNvPr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924A6E2-6BF4-4F33-A030-48D80C76BCA2}"/>
                  </a:ext>
                </a:extLst>
              </p:cNvPr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563FC39-91D8-46E4-BD1B-49DF7B2C5AFD}"/>
                  </a:ext>
                </a:extLst>
              </p:cNvPr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9AF6F94-6503-421B-B6E1-475BE2BA1E25}"/>
                </a:ext>
              </a:extLst>
            </p:cNvPr>
            <p:cNvCxnSpPr/>
            <p:nvPr/>
          </p:nvCxnSpPr>
          <p:spPr>
            <a:xfrm flipV="1">
              <a:off x="3238483" y="3879786"/>
              <a:ext cx="3444877" cy="42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0B6EAB-730A-4A6C-B15E-A224D22F0BAF}"/>
              </a:ext>
            </a:extLst>
          </p:cNvPr>
          <p:cNvGrpSpPr/>
          <p:nvPr/>
        </p:nvGrpSpPr>
        <p:grpSpPr>
          <a:xfrm>
            <a:off x="2055443" y="4331927"/>
            <a:ext cx="2841066" cy="1504419"/>
            <a:chOff x="130734" y="4956667"/>
            <a:chExt cx="2841066" cy="1504419"/>
          </a:xfrm>
        </p:grpSpPr>
        <p:grpSp>
          <p:nvGrpSpPr>
            <p:cNvPr id="53" name="Group 54">
              <a:extLst>
                <a:ext uri="{FF2B5EF4-FFF2-40B4-BE49-F238E27FC236}">
                  <a16:creationId xmlns:a16="http://schemas.microsoft.com/office/drawing/2014/main" id="{5963F6B4-C0AA-43F9-B0CB-ED2F013063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734" y="5089486"/>
              <a:ext cx="380998" cy="1371600"/>
              <a:chOff x="2870389" y="2690801"/>
              <a:chExt cx="457200" cy="170130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744AC2C2-F220-4288-A266-3E788C9A9A96}"/>
                  </a:ext>
                </a:extLst>
              </p:cNvPr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98">
                <a:extLst>
                  <a:ext uri="{FF2B5EF4-FFF2-40B4-BE49-F238E27FC236}">
                    <a16:creationId xmlns:a16="http://schemas.microsoft.com/office/drawing/2014/main" id="{B1EF90EA-41B4-4E95-9B47-23AB1D78DA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0389" y="3266819"/>
                <a:ext cx="457200" cy="514279"/>
                <a:chOff x="990600" y="2800491"/>
                <a:chExt cx="457200" cy="514279"/>
              </a:xfrm>
            </p:grpSpPr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9E78630-C354-4922-A136-6DDC1387B7E4}"/>
                    </a:ext>
                  </a:extLst>
                </p:cNvPr>
                <p:cNvSpPr/>
                <p:nvPr/>
              </p:nvSpPr>
              <p:spPr>
                <a:xfrm>
                  <a:off x="990600" y="2859289"/>
                  <a:ext cx="457200" cy="45548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/>
                </a:p>
              </p:txBody>
            </p:sp>
            <p:sp>
              <p:nvSpPr>
                <p:cNvPr id="89" name="TextBox 100">
                  <a:extLst>
                    <a:ext uri="{FF2B5EF4-FFF2-40B4-BE49-F238E27FC236}">
                      <a16:creationId xmlns:a16="http://schemas.microsoft.com/office/drawing/2014/main" id="{6FF28D6B-FB8E-486C-B2BD-A4EEAAF622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34938" y="2800491"/>
                  <a:ext cx="360100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+</a:t>
                  </a:r>
                </a:p>
              </p:txBody>
            </p:sp>
            <p:sp>
              <p:nvSpPr>
                <p:cNvPr id="90" name="TextBox 101">
                  <a:extLst>
                    <a:ext uri="{FF2B5EF4-FFF2-40B4-BE49-F238E27FC236}">
                      <a16:creationId xmlns:a16="http://schemas.microsoft.com/office/drawing/2014/main" id="{2C39DF30-1306-4691-BD59-DCD7C25E1E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7523" y="2825945"/>
                  <a:ext cx="308852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dirty="0"/>
                    <a:t>_</a:t>
                  </a:r>
                </a:p>
              </p:txBody>
            </p:sp>
          </p:grpSp>
        </p:grpSp>
        <p:grpSp>
          <p:nvGrpSpPr>
            <p:cNvPr id="54" name="Group 140">
              <a:extLst>
                <a:ext uri="{FF2B5EF4-FFF2-40B4-BE49-F238E27FC236}">
                  <a16:creationId xmlns:a16="http://schemas.microsoft.com/office/drawing/2014/main" id="{5967F313-3106-4495-9FC6-4AD515B25330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0716" y="4450145"/>
              <a:ext cx="298100" cy="1317065"/>
              <a:chOff x="4384898" y="2541687"/>
              <a:chExt cx="298003" cy="1724341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0B1C77A0-54A1-4B82-A03F-B3B4D4328B9B}"/>
                  </a:ext>
                </a:extLst>
              </p:cNvPr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BB73CC1-1AC4-461C-824E-440B8CFEA8C2}"/>
                  </a:ext>
                </a:extLst>
              </p:cNvPr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B64CFDF9-15CE-4D49-A83C-DEE6C6EB3D63}"/>
                  </a:ext>
                </a:extLst>
              </p:cNvPr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6F51C656-8FCA-410A-B7C5-13DCD47CA3B6}"/>
                  </a:ext>
                </a:extLst>
              </p:cNvPr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D1B68C6-F04B-448E-A633-97E906CEB700}"/>
                  </a:ext>
                </a:extLst>
              </p:cNvPr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0E15817-A4DF-43AA-8B8D-A86A6EF14BDE}"/>
                  </a:ext>
                </a:extLst>
              </p:cNvPr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49E25670-FEB0-480A-99E8-586DF044BE4A}"/>
                  </a:ext>
                </a:extLst>
              </p:cNvPr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5581B240-E088-4D1C-90F5-25FA44572352}"/>
                  </a:ext>
                </a:extLst>
              </p:cNvPr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5595A9B-9E5D-4F03-9869-8ED83EDD6CFA}"/>
                  </a:ext>
                </a:extLst>
              </p:cNvPr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140">
              <a:extLst>
                <a:ext uri="{FF2B5EF4-FFF2-40B4-BE49-F238E27FC236}">
                  <a16:creationId xmlns:a16="http://schemas.microsoft.com/office/drawing/2014/main" id="{68A4A960-5F6B-4F12-BD1D-41856030AC1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2110866" y="4393833"/>
              <a:ext cx="298100" cy="1423767"/>
              <a:chOff x="4384898" y="2541687"/>
              <a:chExt cx="298003" cy="1724341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79B404FB-4911-41E6-B6C8-3E69B889DD42}"/>
                  </a:ext>
                </a:extLst>
              </p:cNvPr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3A17AA7-5732-4480-B874-9B25B4C19A8C}"/>
                  </a:ext>
                </a:extLst>
              </p:cNvPr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785BA39C-706A-4F39-A762-7AC615698214}"/>
                  </a:ext>
                </a:extLst>
              </p:cNvPr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17BFA0A-D3FA-4F5B-B4AC-25B46EFE7152}"/>
                  </a:ext>
                </a:extLst>
              </p:cNvPr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DD90890-08CA-4D7A-BDC4-D81D6FB0D55D}"/>
                  </a:ext>
                </a:extLst>
              </p:cNvPr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D7FC80B-F33F-4437-A015-7513F49CBBFD}"/>
                  </a:ext>
                </a:extLst>
              </p:cNvPr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91D6499-1933-4492-ABCA-2F1ED40E0928}"/>
                  </a:ext>
                </a:extLst>
              </p:cNvPr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5F95ADA-CA39-4278-A2FB-F05FC6B69FAE}"/>
                  </a:ext>
                </a:extLst>
              </p:cNvPr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4FD9B0BA-AE55-44A7-9FAB-60B873CCB3F6}"/>
                  </a:ext>
                </a:extLst>
              </p:cNvPr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6">
              <a:extLst>
                <a:ext uri="{FF2B5EF4-FFF2-40B4-BE49-F238E27FC236}">
                  <a16:creationId xmlns:a16="http://schemas.microsoft.com/office/drawing/2014/main" id="{FD4519FB-7172-47CA-8956-2057A28F2E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2645" y="5075475"/>
              <a:ext cx="317501" cy="1382832"/>
              <a:chOff x="4384898" y="2541687"/>
              <a:chExt cx="298003" cy="1724341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CF716F06-C623-4325-84A1-242E60659DC7}"/>
                  </a:ext>
                </a:extLst>
              </p:cNvPr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ECBAADA-D9E1-4919-AAE0-1690077EA86D}"/>
                  </a:ext>
                </a:extLst>
              </p:cNvPr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9AA8F5D7-9579-4622-957D-335D5BA3F37E}"/>
                  </a:ext>
                </a:extLst>
              </p:cNvPr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8E4F564-61DB-4CF8-A3ED-757B9AE436C2}"/>
                  </a:ext>
                </a:extLst>
              </p:cNvPr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296E5CD-0531-4CF0-9E4B-E5125F50C268}"/>
                  </a:ext>
                </a:extLst>
              </p:cNvPr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CABA135-0724-4288-93E9-858F234E7A5E}"/>
                  </a:ext>
                </a:extLst>
              </p:cNvPr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CEC500E-F4B4-4C0C-84F9-0CA862FDF160}"/>
                  </a:ext>
                </a:extLst>
              </p:cNvPr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7B2E379-1817-4CC8-8486-E2A4E510869E}"/>
                  </a:ext>
                </a:extLst>
              </p:cNvPr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6534D0F-4CB6-45DB-99DC-8C04D9611DC3}"/>
                  </a:ext>
                </a:extLst>
              </p:cNvPr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A5F37F2-FA14-41F4-BFB2-B5356B1E07AB}"/>
                </a:ext>
              </a:extLst>
            </p:cNvPr>
            <p:cNvCxnSpPr/>
            <p:nvPr/>
          </p:nvCxnSpPr>
          <p:spPr>
            <a:xfrm flipV="1">
              <a:off x="315847" y="6440661"/>
              <a:ext cx="2655950" cy="176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5F0F5BE-7E11-4682-840D-D5B38B23C54F}"/>
                </a:ext>
              </a:extLst>
            </p:cNvPr>
            <p:cNvCxnSpPr/>
            <p:nvPr/>
          </p:nvCxnSpPr>
          <p:spPr>
            <a:xfrm>
              <a:off x="2971800" y="5089486"/>
              <a:ext cx="0" cy="135753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51DC345-CE16-472C-B61E-61989EBC5637}"/>
              </a:ext>
            </a:extLst>
          </p:cNvPr>
          <p:cNvGrpSpPr/>
          <p:nvPr/>
        </p:nvGrpSpPr>
        <p:grpSpPr>
          <a:xfrm>
            <a:off x="7630289" y="4337078"/>
            <a:ext cx="3342055" cy="1531272"/>
            <a:chOff x="5017089" y="4945617"/>
            <a:chExt cx="3342055" cy="1531272"/>
          </a:xfrm>
        </p:grpSpPr>
        <p:grpSp>
          <p:nvGrpSpPr>
            <p:cNvPr id="92" name="Group 54">
              <a:extLst>
                <a:ext uri="{FF2B5EF4-FFF2-40B4-BE49-F238E27FC236}">
                  <a16:creationId xmlns:a16="http://schemas.microsoft.com/office/drawing/2014/main" id="{71A04D29-A0F3-4AB7-A738-66E282A90A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7089" y="5075475"/>
              <a:ext cx="380998" cy="1371600"/>
              <a:chOff x="2870389" y="2690801"/>
              <a:chExt cx="457200" cy="1701308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1C27BF46-712B-48B0-BDD9-E77304B319CC}"/>
                  </a:ext>
                </a:extLst>
              </p:cNvPr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 98">
                <a:extLst>
                  <a:ext uri="{FF2B5EF4-FFF2-40B4-BE49-F238E27FC236}">
                    <a16:creationId xmlns:a16="http://schemas.microsoft.com/office/drawing/2014/main" id="{0EAF7CBC-74C0-4C55-A4C3-F74F354299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0389" y="3266819"/>
                <a:ext cx="457200" cy="514279"/>
                <a:chOff x="990600" y="2800491"/>
                <a:chExt cx="457200" cy="514279"/>
              </a:xfrm>
            </p:grpSpPr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9FEDA4C6-51DE-4C9C-8C12-D27863CA2437}"/>
                    </a:ext>
                  </a:extLst>
                </p:cNvPr>
                <p:cNvSpPr/>
                <p:nvPr/>
              </p:nvSpPr>
              <p:spPr>
                <a:xfrm>
                  <a:off x="990600" y="2859289"/>
                  <a:ext cx="457200" cy="45548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/>
                </a:p>
              </p:txBody>
            </p:sp>
            <p:sp>
              <p:nvSpPr>
                <p:cNvPr id="132" name="TextBox 100">
                  <a:extLst>
                    <a:ext uri="{FF2B5EF4-FFF2-40B4-BE49-F238E27FC236}">
                      <a16:creationId xmlns:a16="http://schemas.microsoft.com/office/drawing/2014/main" id="{0DF6DAD3-DADC-426E-A9F6-5E33B63455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34938" y="2800491"/>
                  <a:ext cx="360100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+</a:t>
                  </a:r>
                </a:p>
              </p:txBody>
            </p:sp>
            <p:sp>
              <p:nvSpPr>
                <p:cNvPr id="133" name="TextBox 101">
                  <a:extLst>
                    <a:ext uri="{FF2B5EF4-FFF2-40B4-BE49-F238E27FC236}">
                      <a16:creationId xmlns:a16="http://schemas.microsoft.com/office/drawing/2014/main" id="{7C5FDB9A-FFA1-4405-ACE8-9FE65B1094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47523" y="2825945"/>
                  <a:ext cx="308852" cy="419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dirty="0"/>
                    <a:t>_</a:t>
                  </a:r>
                </a:p>
              </p:txBody>
            </p:sp>
          </p:grpSp>
        </p:grpSp>
        <p:grpSp>
          <p:nvGrpSpPr>
            <p:cNvPr id="93" name="Group 140">
              <a:extLst>
                <a:ext uri="{FF2B5EF4-FFF2-40B4-BE49-F238E27FC236}">
                  <a16:creationId xmlns:a16="http://schemas.microsoft.com/office/drawing/2014/main" id="{90F8025A-0D92-49C0-A4E0-94BD21CA962B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5693244" y="4459961"/>
              <a:ext cx="298100" cy="1269412"/>
              <a:chOff x="4384898" y="2541687"/>
              <a:chExt cx="298003" cy="1724341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05CBEC8E-36E8-400B-8E0C-5D875CBD35D6}"/>
                  </a:ext>
                </a:extLst>
              </p:cNvPr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261D600D-707C-4971-B287-C60B581542E0}"/>
                  </a:ext>
                </a:extLst>
              </p:cNvPr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5CF81D20-581E-4BDC-9AB7-DA8A644DCFFF}"/>
                  </a:ext>
                </a:extLst>
              </p:cNvPr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D87CA5A-B52D-4512-931D-A538ADB903AA}"/>
                  </a:ext>
                </a:extLst>
              </p:cNvPr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E0B55885-FE7D-45D1-9BA4-7CC546290337}"/>
                  </a:ext>
                </a:extLst>
              </p:cNvPr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1E163ECF-2FA6-49EF-A2DB-0E3F847CDF47}"/>
                  </a:ext>
                </a:extLst>
              </p:cNvPr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8881B01-D991-42EB-A255-9021351F83FD}"/>
                  </a:ext>
                </a:extLst>
              </p:cNvPr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79345E5-4022-4A43-82AB-DBE2B54FD408}"/>
                  </a:ext>
                </a:extLst>
              </p:cNvPr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62B1412-E7F5-416A-A98A-235ABD62CEB4}"/>
                  </a:ext>
                </a:extLst>
              </p:cNvPr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56">
              <a:extLst>
                <a:ext uri="{FF2B5EF4-FFF2-40B4-BE49-F238E27FC236}">
                  <a16:creationId xmlns:a16="http://schemas.microsoft.com/office/drawing/2014/main" id="{1D2E658F-46F1-4F26-B83D-075D9A09E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93574" y="5090627"/>
              <a:ext cx="317501" cy="1342137"/>
              <a:chOff x="4384898" y="2541687"/>
              <a:chExt cx="298003" cy="1724341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1B936EFB-B1C7-4164-8E8F-CB746D79ED8C}"/>
                  </a:ext>
                </a:extLst>
              </p:cNvPr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14899910-33E2-40E8-8488-B9D4274A1F45}"/>
                  </a:ext>
                </a:extLst>
              </p:cNvPr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F39F98B4-D4D0-4714-8F59-BCAEBEB5E72E}"/>
                  </a:ext>
                </a:extLst>
              </p:cNvPr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B37D2424-7442-4F90-8EC5-4F62F1DBA2E1}"/>
                  </a:ext>
                </a:extLst>
              </p:cNvPr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6B74A585-19FD-40EC-A49C-9D85CA5F7004}"/>
                  </a:ext>
                </a:extLst>
              </p:cNvPr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0C3A5F5E-C99F-43D7-A1A9-B554A41A3499}"/>
                  </a:ext>
                </a:extLst>
              </p:cNvPr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401EA5A2-BCEC-42B3-A933-2D3E2924F4D5}"/>
                  </a:ext>
                </a:extLst>
              </p:cNvPr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F6F324B6-83F3-4B99-BACB-A03A2EDB534A}"/>
                  </a:ext>
                </a:extLst>
              </p:cNvPr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C60C408-B158-4AFD-A1E4-698659B26095}"/>
                  </a:ext>
                </a:extLst>
              </p:cNvPr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56">
              <a:extLst>
                <a:ext uri="{FF2B5EF4-FFF2-40B4-BE49-F238E27FC236}">
                  <a16:creationId xmlns:a16="http://schemas.microsoft.com/office/drawing/2014/main" id="{DD2E95ED-A748-4897-A989-67D3FC08E2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41643" y="5083126"/>
              <a:ext cx="317501" cy="1342137"/>
              <a:chOff x="4384898" y="2541687"/>
              <a:chExt cx="298003" cy="1724341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D789D729-B9B0-4BC3-90A0-3E07698B5AF2}"/>
                  </a:ext>
                </a:extLst>
              </p:cNvPr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08B342A7-0E11-4B26-97AF-EEF594D48B22}"/>
                  </a:ext>
                </a:extLst>
              </p:cNvPr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4310167-CB1B-4C10-A147-A51E0DAFE84E}"/>
                  </a:ext>
                </a:extLst>
              </p:cNvPr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79913764-4204-4F5A-9488-565493C5B3D4}"/>
                  </a:ext>
                </a:extLst>
              </p:cNvPr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6169879-1034-4B5D-80CF-3BF6A77C1363}"/>
                  </a:ext>
                </a:extLst>
              </p:cNvPr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176EB63E-1E41-4263-8F09-536BF990B448}"/>
                  </a:ext>
                </a:extLst>
              </p:cNvPr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454EA80B-4511-4F5B-A2ED-B87A24FD6FB4}"/>
                  </a:ext>
                </a:extLst>
              </p:cNvPr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B56D0E51-B51C-4A97-B559-DF651CC757FA}"/>
                  </a:ext>
                </a:extLst>
              </p:cNvPr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D3427811-1044-41ED-B7F4-4C87085769A8}"/>
                  </a:ext>
                </a:extLst>
              </p:cNvPr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2709B79-260A-48EC-BB92-1A27F589BCF2}"/>
                </a:ext>
              </a:extLst>
            </p:cNvPr>
            <p:cNvCxnSpPr/>
            <p:nvPr/>
          </p:nvCxnSpPr>
          <p:spPr>
            <a:xfrm flipV="1">
              <a:off x="5207587" y="6425263"/>
              <a:ext cx="3018883" cy="196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F0A1E8F4-A162-47BE-8B23-1D5BD77E1DEA}"/>
                </a:ext>
              </a:extLst>
            </p:cNvPr>
            <p:cNvCxnSpPr/>
            <p:nvPr/>
          </p:nvCxnSpPr>
          <p:spPr>
            <a:xfrm>
              <a:off x="6454060" y="5083126"/>
              <a:ext cx="175427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54">
              <a:extLst>
                <a:ext uri="{FF2B5EF4-FFF2-40B4-BE49-F238E27FC236}">
                  <a16:creationId xmlns:a16="http://schemas.microsoft.com/office/drawing/2014/main" id="{60B7EA26-365F-459A-8AAC-A1914CA18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73534" y="5105289"/>
              <a:ext cx="380998" cy="1371600"/>
              <a:chOff x="2870389" y="2690801"/>
              <a:chExt cx="457200" cy="1701308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4C25180-A33B-4959-8986-140FFC8BBD15}"/>
                  </a:ext>
                </a:extLst>
              </p:cNvPr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5A87B24A-21A0-4741-9E20-CF1294FFDC44}"/>
                  </a:ext>
                </a:extLst>
              </p:cNvPr>
              <p:cNvSpPr/>
              <p:nvPr/>
            </p:nvSpPr>
            <p:spPr bwMode="auto">
              <a:xfrm>
                <a:off x="2870389" y="3325617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91B71463-5953-457A-93ED-8F6F44D5674B}"/>
                </a:ext>
              </a:extLst>
            </p:cNvPr>
            <p:cNvCxnSpPr/>
            <p:nvPr/>
          </p:nvCxnSpPr>
          <p:spPr>
            <a:xfrm flipV="1">
              <a:off x="7362267" y="5669858"/>
              <a:ext cx="1172" cy="2300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0A4E5F6F-907F-4749-A212-45C3B20EB0A9}"/>
              </a:ext>
            </a:extLst>
          </p:cNvPr>
          <p:cNvSpPr txBox="1"/>
          <p:nvPr/>
        </p:nvSpPr>
        <p:spPr>
          <a:xfrm>
            <a:off x="2789817" y="387532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597649F-0843-4F08-8C19-FAC1A91F0212}"/>
              </a:ext>
            </a:extLst>
          </p:cNvPr>
          <p:cNvSpPr txBox="1"/>
          <p:nvPr/>
        </p:nvSpPr>
        <p:spPr>
          <a:xfrm>
            <a:off x="4017744" y="387532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B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557B2D2-32F3-48B4-B094-A65757D20D1A}"/>
              </a:ext>
            </a:extLst>
          </p:cNvPr>
          <p:cNvSpPr txBox="1"/>
          <p:nvPr/>
        </p:nvSpPr>
        <p:spPr>
          <a:xfrm>
            <a:off x="3011196" y="499366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039FBC1-5416-4F69-A4D8-D01DAD479C9E}"/>
              </a:ext>
            </a:extLst>
          </p:cNvPr>
          <p:cNvSpPr txBox="1"/>
          <p:nvPr/>
        </p:nvSpPr>
        <p:spPr>
          <a:xfrm>
            <a:off x="8058601" y="116397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D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3FB8F44-BD11-4C12-BBDF-C47CFF5C2DB6}"/>
              </a:ext>
            </a:extLst>
          </p:cNvPr>
          <p:cNvSpPr txBox="1"/>
          <p:nvPr/>
        </p:nvSpPr>
        <p:spPr>
          <a:xfrm>
            <a:off x="9779451" y="115358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8EC9317-7A8A-45C3-9053-EFCBD6F526CF}"/>
              </a:ext>
            </a:extLst>
          </p:cNvPr>
          <p:cNvSpPr txBox="1"/>
          <p:nvPr/>
        </p:nvSpPr>
        <p:spPr>
          <a:xfrm>
            <a:off x="8581625" y="218829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F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715B5D-13E8-4FF9-BBB8-E8E4FBB4EEB4}"/>
              </a:ext>
            </a:extLst>
          </p:cNvPr>
          <p:cNvSpPr txBox="1"/>
          <p:nvPr/>
        </p:nvSpPr>
        <p:spPr>
          <a:xfrm>
            <a:off x="10901317" y="215753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G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CA2C49D-BC8A-4A48-BEE9-27483763258F}"/>
              </a:ext>
            </a:extLst>
          </p:cNvPr>
          <p:cNvSpPr txBox="1"/>
          <p:nvPr/>
        </p:nvSpPr>
        <p:spPr>
          <a:xfrm>
            <a:off x="8294344" y="400109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H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6A6378BC-CD20-44DC-9A58-530E88137323}"/>
              </a:ext>
            </a:extLst>
          </p:cNvPr>
          <p:cNvSpPr txBox="1"/>
          <p:nvPr/>
        </p:nvSpPr>
        <p:spPr>
          <a:xfrm>
            <a:off x="8617630" y="4959816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195094D-D927-4368-A14A-1B660EC5597A}"/>
              </a:ext>
            </a:extLst>
          </p:cNvPr>
          <p:cNvSpPr txBox="1"/>
          <p:nvPr/>
        </p:nvSpPr>
        <p:spPr>
          <a:xfrm>
            <a:off x="10961238" y="495981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163226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</a:rPr>
              <a:t>Example of delta-wye transformation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D550285-DA36-4711-899E-89CEED45A0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voltage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in the circuit shown.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D550285-DA36-4711-899E-89CEED45A0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38400"/>
            <a:ext cx="3733801" cy="25887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D9803DC-74B0-4256-826D-E2A5409824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2684997"/>
                  </p:ext>
                </p:extLst>
              </p:nvPr>
            </p:nvGraphicFramePr>
            <p:xfrm>
              <a:off x="7315200" y="5171851"/>
              <a:ext cx="4352926" cy="130067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76463">
                      <a:extLst>
                        <a:ext uri="{9D8B030D-6E8A-4147-A177-3AD203B41FA5}">
                          <a16:colId xmlns:a16="http://schemas.microsoft.com/office/drawing/2014/main" val="4018143227"/>
                        </a:ext>
                      </a:extLst>
                    </a:gridCol>
                    <a:gridCol w="2176463">
                      <a:extLst>
                        <a:ext uri="{9D8B030D-6E8A-4147-A177-3AD203B41FA5}">
                          <a16:colId xmlns:a16="http://schemas.microsoft.com/office/drawing/2014/main" val="7516721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Minion Pro" panose="02040503050306020203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Convert delta to wye</a:t>
                          </a:r>
                          <a:endParaRPr lang="en-US" sz="12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Minion Pro" panose="02040503050306020203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Convert wye to delta</a:t>
                          </a:r>
                          <a:endParaRPr lang="en-US" sz="12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85040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base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1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fontAlgn="base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fontAlgn="base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z="11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z="1100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100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1352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D9803DC-74B0-4256-826D-E2A5409824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2684997"/>
                  </p:ext>
                </p:extLst>
              </p:nvPr>
            </p:nvGraphicFramePr>
            <p:xfrm>
              <a:off x="7315200" y="5171851"/>
              <a:ext cx="4352926" cy="130067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76463">
                      <a:extLst>
                        <a:ext uri="{9D8B030D-6E8A-4147-A177-3AD203B41FA5}">
                          <a16:colId xmlns:a16="http://schemas.microsoft.com/office/drawing/2014/main" val="4018143227"/>
                        </a:ext>
                      </a:extLst>
                    </a:gridCol>
                    <a:gridCol w="2176463">
                      <a:extLst>
                        <a:ext uri="{9D8B030D-6E8A-4147-A177-3AD203B41FA5}">
                          <a16:colId xmlns:a16="http://schemas.microsoft.com/office/drawing/2014/main" val="751672105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Minion Pro" panose="02040503050306020203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Convert delta to wye</a:t>
                          </a:r>
                          <a:endParaRPr lang="en-US" sz="12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Minion Pro" panose="02040503050306020203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Convert wye to delta</a:t>
                          </a:r>
                          <a:endParaRPr lang="en-US" sz="12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8504068"/>
                      </a:ext>
                    </a:extLst>
                  </a:tr>
                  <a:tr h="11177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9" t="-20652" r="-100279" b="-27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840" t="-20652" r="-560" b="-27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13523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973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2FF3-E033-4FC0-8484-A974E954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Making Measurements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D14CE4-E331-4DE7-9F1E-FDD7B6C425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7696200" cy="5196840"/>
              </a:xfrm>
            </p:spPr>
            <p:txBody>
              <a:bodyPr/>
              <a:lstStyle/>
              <a:p>
                <a:r>
                  <a:rPr lang="en-US" dirty="0"/>
                  <a:t>Measure voltage with a voltmeter: probes </a:t>
                </a:r>
                <a:r>
                  <a:rPr lang="en-US" i="1" dirty="0"/>
                  <a:t>across</a:t>
                </a:r>
                <a:r>
                  <a:rPr lang="en-US" dirty="0"/>
                  <a:t> the two nodes you want to measure</a:t>
                </a:r>
              </a:p>
              <a:p>
                <a:endParaRPr lang="en-US" dirty="0"/>
              </a:p>
              <a:p>
                <a:r>
                  <a:rPr lang="en-US" dirty="0"/>
                  <a:t>Measure current with an ammeter: break the circuit and place meter </a:t>
                </a:r>
                <a:r>
                  <a:rPr lang="en-US" i="1" dirty="0"/>
                  <a:t>in series</a:t>
                </a:r>
                <a:r>
                  <a:rPr lang="en-US" dirty="0"/>
                  <a:t> so that you can measure the current </a:t>
                </a:r>
                <a:r>
                  <a:rPr lang="en-US" i="1" dirty="0"/>
                  <a:t>through</a:t>
                </a:r>
                <a:r>
                  <a:rPr lang="en-US" dirty="0"/>
                  <a:t> it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Measuring voltage: one way is to use a Wheatstone bridge. </a:t>
                </a:r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The resistance of the potentiometer is varied until the ammeter shows no current flowing between nodes a and b. </a:t>
                </a:r>
              </a:p>
              <a:p>
                <a:pPr lvl="1"/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Therefore, the voltage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. Hence you can substitute and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D14CE4-E331-4DE7-9F1E-FDD7B6C425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7696200" cy="5196840"/>
              </a:xfrm>
              <a:blipFill>
                <a:blip r:embed="rId2"/>
                <a:stretch>
                  <a:fillRect l="-713" t="-469" r="-1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02B7589-0B55-490F-86C3-28C2FFF913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168" b="8405"/>
          <a:stretch/>
        </p:blipFill>
        <p:spPr>
          <a:xfrm>
            <a:off x="2437938" y="3056966"/>
            <a:ext cx="4115726" cy="10248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A420E7-722E-4BA1-866F-F67554425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200" y="1371600"/>
            <a:ext cx="3054590" cy="17053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DAC5AD-8BAF-45A9-9B45-A025DFA904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533" b="27619"/>
          <a:stretch/>
        </p:blipFill>
        <p:spPr>
          <a:xfrm>
            <a:off x="8155381" y="3509361"/>
            <a:ext cx="3660227" cy="29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9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E2EB-C379-4C4C-B40B-2729F28F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Wheatstone Bridge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119FEB-714C-4447-9757-5885DB2F22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638800" cy="5196840"/>
              </a:xfrm>
            </p:spPr>
            <p:txBody>
              <a:bodyPr/>
              <a:lstStyle/>
              <a:p>
                <a:r>
                  <a:rPr lang="en-US" dirty="0"/>
                  <a:t>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. You put an unknown resistor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as shown, and then you adjust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until the Ammeter shows 0 A. This occurs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=4.3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. What’s the unknown resistance?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119FEB-714C-4447-9757-5885DB2F22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638800" cy="5196840"/>
              </a:xfrm>
              <a:blipFill>
                <a:blip r:embed="rId2"/>
                <a:stretch>
                  <a:fillRect l="-973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DC6E1A1-F3B8-4106-8BA3-04A98C8C04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533" b="25116"/>
          <a:stretch/>
        </p:blipFill>
        <p:spPr>
          <a:xfrm>
            <a:off x="7162800" y="1991900"/>
            <a:ext cx="4498427" cy="377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02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9067800" cy="5196840"/>
          </a:xfrm>
        </p:spPr>
        <p:txBody>
          <a:bodyPr/>
          <a:lstStyle/>
          <a:p>
            <a:r>
              <a:rPr lang="en-US" dirty="0"/>
              <a:t>Get the </a:t>
            </a:r>
            <a:r>
              <a:rPr lang="en-US" dirty="0" err="1"/>
              <a:t>Zybook</a:t>
            </a:r>
            <a:r>
              <a:rPr lang="en-US" dirty="0"/>
              <a:t> and complete sections 2.4, 2.6, 2.7, 2.8, 3.2, 3.3, 3.5</a:t>
            </a:r>
          </a:p>
          <a:p>
            <a:pPr lvl="1"/>
            <a:r>
              <a:rPr lang="en-US" dirty="0"/>
              <a:t>Due 4pm on Monday, Jan 31</a:t>
            </a:r>
          </a:p>
          <a:p>
            <a:pPr lvl="1"/>
            <a:r>
              <a:rPr lang="en-US" dirty="0"/>
              <a:t>If you haven’t done the earlier sections that were due today, do these as well</a:t>
            </a:r>
          </a:p>
          <a:p>
            <a:pPr lvl="1"/>
            <a:r>
              <a:rPr lang="en-US" dirty="0"/>
              <a:t>See the syllabus for details on how to get the </a:t>
            </a:r>
            <a:r>
              <a:rPr lang="en-US" dirty="0" err="1"/>
              <a:t>Zybook</a:t>
            </a:r>
            <a:endParaRPr lang="en-US" dirty="0"/>
          </a:p>
          <a:p>
            <a:r>
              <a:rPr lang="en-US" dirty="0"/>
              <a:t>Homework #1 on Canvas</a:t>
            </a:r>
          </a:p>
          <a:p>
            <a:pPr lvl="1"/>
            <a:r>
              <a:rPr lang="en-US" dirty="0"/>
              <a:t>Also due 4pm on Monday, Jan 31</a:t>
            </a:r>
          </a:p>
          <a:p>
            <a:pPr lvl="1"/>
            <a:r>
              <a:rPr lang="en-US" dirty="0"/>
              <a:t>Take it as many times as needed, your best score will count. It is different each time, so it is good for additional practice.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 </a:t>
            </a:r>
          </a:p>
          <a:p>
            <a:r>
              <a:rPr lang="en-US" dirty="0"/>
              <a:t>Quiz #3 on Monday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95F4-8A8B-49F8-9BF2-0F4FFEDE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Resistors in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Content Placeholder 132">
                <a:extLst>
                  <a:ext uri="{FF2B5EF4-FFF2-40B4-BE49-F238E27FC236}">
                    <a16:creationId xmlns:a16="http://schemas.microsoft.com/office/drawing/2014/main" id="{174F2D76-18BC-4CE9-B75C-C30A9AD090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and the voltage across each resistor</a:t>
                </a:r>
              </a:p>
            </p:txBody>
          </p:sp>
        </mc:Choice>
        <mc:Fallback xmlns="">
          <p:sp>
            <p:nvSpPr>
              <p:cNvPr id="133" name="Content Placeholder 132">
                <a:extLst>
                  <a:ext uri="{FF2B5EF4-FFF2-40B4-BE49-F238E27FC236}">
                    <a16:creationId xmlns:a16="http://schemas.microsoft.com/office/drawing/2014/main" id="{174F2D76-18BC-4CE9-B75C-C30A9AD090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54">
            <a:extLst>
              <a:ext uri="{FF2B5EF4-FFF2-40B4-BE49-F238E27FC236}">
                <a16:creationId xmlns:a16="http://schemas.microsoft.com/office/drawing/2014/main" id="{724C7850-EF65-47B9-8A16-90BE641A13F5}"/>
              </a:ext>
            </a:extLst>
          </p:cNvPr>
          <p:cNvGrpSpPr>
            <a:grpSpLocks/>
          </p:cNvGrpSpPr>
          <p:nvPr/>
        </p:nvGrpSpPr>
        <p:grpSpPr bwMode="auto">
          <a:xfrm>
            <a:off x="3861951" y="2940951"/>
            <a:ext cx="457200" cy="1701800"/>
            <a:chOff x="2870970" y="2690727"/>
            <a:chExt cx="457183" cy="1701799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8117810-4BBE-499C-964E-A0B71CF59129}"/>
                </a:ext>
              </a:extLst>
            </p:cNvPr>
            <p:cNvCxnSpPr/>
            <p:nvPr/>
          </p:nvCxnSpPr>
          <p:spPr>
            <a:xfrm flipV="1">
              <a:off x="3099561" y="2690727"/>
              <a:ext cx="0" cy="170179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8">
              <a:extLst>
                <a:ext uri="{FF2B5EF4-FFF2-40B4-BE49-F238E27FC236}">
                  <a16:creationId xmlns:a16="http://schemas.microsoft.com/office/drawing/2014/main" id="{FF5FDB02-C30A-4739-93B7-C2DA73F39B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0970" y="3301187"/>
              <a:ext cx="457183" cy="480153"/>
              <a:chOff x="991181" y="2834859"/>
              <a:chExt cx="457183" cy="480153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A4CEF8CA-E077-42D5-8F9D-D6CB20B1F65B}"/>
                  </a:ext>
                </a:extLst>
              </p:cNvPr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95" name="TextBox 100">
                <a:extLst>
                  <a:ext uri="{FF2B5EF4-FFF2-40B4-BE49-F238E27FC236}">
                    <a16:creationId xmlns:a16="http://schemas.microsoft.com/office/drawing/2014/main" id="{9EE162EB-9AB1-4039-A819-3DB39DC030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289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96" name="TextBox 101">
                <a:extLst>
                  <a:ext uri="{FF2B5EF4-FFF2-40B4-BE49-F238E27FC236}">
                    <a16:creationId xmlns:a16="http://schemas.microsoft.com/office/drawing/2014/main" id="{28D1CA80-C35C-4841-A029-8852B3149D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_</a:t>
                </a:r>
              </a:p>
            </p:txBody>
          </p:sp>
        </p:grpSp>
      </p:grpSp>
      <p:grpSp>
        <p:nvGrpSpPr>
          <p:cNvPr id="13" name="Group 56">
            <a:extLst>
              <a:ext uri="{FF2B5EF4-FFF2-40B4-BE49-F238E27FC236}">
                <a16:creationId xmlns:a16="http://schemas.microsoft.com/office/drawing/2014/main" id="{76B0FC24-B39D-4797-9EFB-1F3BC67406C8}"/>
              </a:ext>
            </a:extLst>
          </p:cNvPr>
          <p:cNvGrpSpPr>
            <a:grpSpLocks/>
          </p:cNvGrpSpPr>
          <p:nvPr/>
        </p:nvGrpSpPr>
        <p:grpSpPr bwMode="auto">
          <a:xfrm>
            <a:off x="7333168" y="2942505"/>
            <a:ext cx="298014" cy="1724342"/>
            <a:chOff x="4384898" y="2541687"/>
            <a:chExt cx="298003" cy="1724341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3EB67F2-5641-46F3-B89C-41192A0C0CB2}"/>
                </a:ext>
              </a:extLst>
            </p:cNvPr>
            <p:cNvCxnSpPr/>
            <p:nvPr/>
          </p:nvCxnSpPr>
          <p:spPr>
            <a:xfrm>
              <a:off x="4545875" y="3121158"/>
              <a:ext cx="136520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B26E20CB-C5EE-480E-B9C9-7973EA8B6BF0}"/>
                </a:ext>
              </a:extLst>
            </p:cNvPr>
            <p:cNvCxnSpPr/>
            <p:nvPr/>
          </p:nvCxnSpPr>
          <p:spPr>
            <a:xfrm flipV="1">
              <a:off x="4407767" y="3167196"/>
              <a:ext cx="274628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4B05D14-A08A-4CA7-B692-C4A418D7D62D}"/>
                </a:ext>
              </a:extLst>
            </p:cNvPr>
            <p:cNvCxnSpPr/>
            <p:nvPr/>
          </p:nvCxnSpPr>
          <p:spPr>
            <a:xfrm flipH="1" flipV="1">
              <a:off x="4396656" y="3260858"/>
              <a:ext cx="274627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F83DD98-2AEA-4882-B272-440C95A7EB29}"/>
                </a:ext>
              </a:extLst>
            </p:cNvPr>
            <p:cNvCxnSpPr/>
            <p:nvPr/>
          </p:nvCxnSpPr>
          <p:spPr>
            <a:xfrm flipV="1">
              <a:off x="4407767" y="3357696"/>
              <a:ext cx="274628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726C4D1-0E80-44F1-AAAB-03B2E70DBB17}"/>
                </a:ext>
              </a:extLst>
            </p:cNvPr>
            <p:cNvCxnSpPr/>
            <p:nvPr/>
          </p:nvCxnSpPr>
          <p:spPr>
            <a:xfrm flipH="1" flipV="1">
              <a:off x="4396656" y="3449770"/>
              <a:ext cx="274627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5EBCB36-F778-49AD-B1E8-C93C958CAFF7}"/>
                </a:ext>
              </a:extLst>
            </p:cNvPr>
            <p:cNvCxnSpPr/>
            <p:nvPr/>
          </p:nvCxnSpPr>
          <p:spPr>
            <a:xfrm flipV="1">
              <a:off x="4385543" y="3543432"/>
              <a:ext cx="274628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B2B1F4D-3582-4A67-9B51-80260236338B}"/>
                </a:ext>
              </a:extLst>
            </p:cNvPr>
            <p:cNvCxnSpPr/>
            <p:nvPr/>
          </p:nvCxnSpPr>
          <p:spPr>
            <a:xfrm>
              <a:off x="4385543" y="3640270"/>
              <a:ext cx="160332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91540E4-EABD-407F-80C1-540FA3C43334}"/>
                </a:ext>
              </a:extLst>
            </p:cNvPr>
            <p:cNvCxnSpPr/>
            <p:nvPr/>
          </p:nvCxnSpPr>
          <p:spPr>
            <a:xfrm flipV="1">
              <a:off x="4545875" y="2541721"/>
              <a:ext cx="0" cy="5794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A7B1F59-3249-43F2-9A5B-E55A7828F0FF}"/>
                </a:ext>
              </a:extLst>
            </p:cNvPr>
            <p:cNvCxnSpPr/>
            <p:nvPr/>
          </p:nvCxnSpPr>
          <p:spPr>
            <a:xfrm flipV="1">
              <a:off x="4545875" y="3686307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7">
            <a:extLst>
              <a:ext uri="{FF2B5EF4-FFF2-40B4-BE49-F238E27FC236}">
                <a16:creationId xmlns:a16="http://schemas.microsoft.com/office/drawing/2014/main" id="{5842AC92-871E-4D43-9CFF-84C8150EE91B}"/>
              </a:ext>
            </a:extLst>
          </p:cNvPr>
          <p:cNvGrpSpPr>
            <a:grpSpLocks/>
          </p:cNvGrpSpPr>
          <p:nvPr/>
        </p:nvGrpSpPr>
        <p:grpSpPr bwMode="auto">
          <a:xfrm>
            <a:off x="7632402" y="3235333"/>
            <a:ext cx="469761" cy="902225"/>
            <a:chOff x="8194959" y="2726432"/>
            <a:chExt cx="469744" cy="90222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6E0B89F-AC76-4C4B-A72D-2300FA2A152D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194959" y="3057729"/>
              <a:ext cx="469744" cy="369332"/>
            </a:xfrm>
            <a:prstGeom prst="rect">
              <a:avLst/>
            </a:prstGeom>
            <a:blipFill rotWithShape="1">
              <a:blip r:embed="rId3"/>
              <a:stretch>
                <a:fillRect b="-1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sp>
          <p:nvSpPr>
            <p:cNvPr id="81" name="TextBox 59">
              <a:extLst>
                <a:ext uri="{FF2B5EF4-FFF2-40B4-BE49-F238E27FC236}">
                  <a16:creationId xmlns:a16="http://schemas.microsoft.com/office/drawing/2014/main" id="{B0E2FB88-9FF4-4730-8D95-03F88BD25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19320" y="2726432"/>
              <a:ext cx="3289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82" name="TextBox 60">
              <a:extLst>
                <a:ext uri="{FF2B5EF4-FFF2-40B4-BE49-F238E27FC236}">
                  <a16:creationId xmlns:a16="http://schemas.microsoft.com/office/drawing/2014/main" id="{9C519D2D-BD15-4317-A95F-A255113CA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2526" y="3228547"/>
              <a:ext cx="31289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_</a:t>
              </a:r>
            </a:p>
          </p:txBody>
        </p:sp>
      </p:grpSp>
      <p:sp>
        <p:nvSpPr>
          <p:cNvPr id="78" name="TextBox 103">
            <a:extLst>
              <a:ext uri="{FF2B5EF4-FFF2-40B4-BE49-F238E27FC236}">
                <a16:creationId xmlns:a16="http://schemas.microsoft.com/office/drawing/2014/main" id="{B50169FF-D6C0-4B11-BBB0-CA2799BE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285" y="2427609"/>
            <a:ext cx="328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+</a:t>
            </a:r>
          </a:p>
        </p:txBody>
      </p:sp>
      <p:sp>
        <p:nvSpPr>
          <p:cNvPr id="79" name="TextBox 104">
            <a:extLst>
              <a:ext uri="{FF2B5EF4-FFF2-40B4-BE49-F238E27FC236}">
                <a16:creationId xmlns:a16="http://schemas.microsoft.com/office/drawing/2014/main" id="{54D546A2-E6DE-4656-8669-82546D057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102" y="2337701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_</a:t>
            </a:r>
          </a:p>
        </p:txBody>
      </p:sp>
      <p:grpSp>
        <p:nvGrpSpPr>
          <p:cNvPr id="66" name="Group 57">
            <a:extLst>
              <a:ext uri="{FF2B5EF4-FFF2-40B4-BE49-F238E27FC236}">
                <a16:creationId xmlns:a16="http://schemas.microsoft.com/office/drawing/2014/main" id="{1B1DD12A-AECF-4D71-BD79-DF64F5753757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3179" y="2083742"/>
            <a:ext cx="298003" cy="1724404"/>
            <a:chOff x="4384898" y="2541687"/>
            <a:chExt cx="298003" cy="1724341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5FA4340-220C-4104-8612-082C1A15ADFC}"/>
                </a:ext>
              </a:extLst>
            </p:cNvPr>
            <p:cNvCxnSpPr/>
            <p:nvPr/>
          </p:nvCxnSpPr>
          <p:spPr>
            <a:xfrm>
              <a:off x="4546829" y="3121674"/>
              <a:ext cx="138113" cy="4603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DF882B5-8CF1-4981-90CF-397EF539587D}"/>
                </a:ext>
              </a:extLst>
            </p:cNvPr>
            <p:cNvCxnSpPr/>
            <p:nvPr/>
          </p:nvCxnSpPr>
          <p:spPr>
            <a:xfrm flipV="1">
              <a:off x="4407129" y="3167710"/>
              <a:ext cx="276225" cy="936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BC817F2-B91C-4253-AC2D-345C40C0B91A}"/>
                </a:ext>
              </a:extLst>
            </p:cNvPr>
            <p:cNvCxnSpPr/>
            <p:nvPr/>
          </p:nvCxnSpPr>
          <p:spPr>
            <a:xfrm flipH="1" flipV="1">
              <a:off x="4396018" y="3261369"/>
              <a:ext cx="276225" cy="92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A9E18C2-B9FF-4B18-B0B0-F5B4184740B5}"/>
                </a:ext>
              </a:extLst>
            </p:cNvPr>
            <p:cNvCxnSpPr/>
            <p:nvPr/>
          </p:nvCxnSpPr>
          <p:spPr>
            <a:xfrm flipV="1">
              <a:off x="4407130" y="3358204"/>
              <a:ext cx="276225" cy="920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D731EE4-65F6-4E49-A4F8-0C9FED386F2C}"/>
                </a:ext>
              </a:extLst>
            </p:cNvPr>
            <p:cNvCxnSpPr/>
            <p:nvPr/>
          </p:nvCxnSpPr>
          <p:spPr>
            <a:xfrm flipH="1" flipV="1">
              <a:off x="4396017" y="3450275"/>
              <a:ext cx="276225" cy="936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D37C74C-25DF-4117-8DE4-EA93FBB84D86}"/>
                </a:ext>
              </a:extLst>
            </p:cNvPr>
            <p:cNvCxnSpPr/>
            <p:nvPr/>
          </p:nvCxnSpPr>
          <p:spPr>
            <a:xfrm flipV="1">
              <a:off x="4384905" y="3543934"/>
              <a:ext cx="276225" cy="93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19652E0-313D-4E0D-9F97-4D6529439746}"/>
                </a:ext>
              </a:extLst>
            </p:cNvPr>
            <p:cNvCxnSpPr/>
            <p:nvPr/>
          </p:nvCxnSpPr>
          <p:spPr>
            <a:xfrm>
              <a:off x="4386493" y="3640768"/>
              <a:ext cx="160337" cy="4603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15706BB-2798-4D82-A480-9F97DB809C70}"/>
                </a:ext>
              </a:extLst>
            </p:cNvPr>
            <p:cNvCxnSpPr/>
            <p:nvPr/>
          </p:nvCxnSpPr>
          <p:spPr>
            <a:xfrm flipV="1">
              <a:off x="4545243" y="2542259"/>
              <a:ext cx="0" cy="57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B69191C-37DE-46C3-939F-A79DB798B4E9}"/>
                </a:ext>
              </a:extLst>
            </p:cNvPr>
            <p:cNvCxnSpPr/>
            <p:nvPr/>
          </p:nvCxnSpPr>
          <p:spPr>
            <a:xfrm flipV="1">
              <a:off x="4545243" y="3686804"/>
              <a:ext cx="0" cy="5794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105">
            <a:extLst>
              <a:ext uri="{FF2B5EF4-FFF2-40B4-BE49-F238E27FC236}">
                <a16:creationId xmlns:a16="http://schemas.microsoft.com/office/drawing/2014/main" id="{55F894B9-740F-4064-B912-FB2CEEF6F2E1}"/>
              </a:ext>
            </a:extLst>
          </p:cNvPr>
          <p:cNvGrpSpPr>
            <a:grpSpLocks/>
          </p:cNvGrpSpPr>
          <p:nvPr/>
        </p:nvGrpSpPr>
        <p:grpSpPr bwMode="auto">
          <a:xfrm>
            <a:off x="5761974" y="2337701"/>
            <a:ext cx="1724404" cy="757244"/>
            <a:chOff x="4881265" y="1848397"/>
            <a:chExt cx="1724341" cy="757244"/>
          </a:xfrm>
        </p:grpSpPr>
        <p:grpSp>
          <p:nvGrpSpPr>
            <p:cNvPr id="50" name="Group 106">
              <a:extLst>
                <a:ext uri="{FF2B5EF4-FFF2-40B4-BE49-F238E27FC236}">
                  <a16:creationId xmlns:a16="http://schemas.microsoft.com/office/drawing/2014/main" id="{6E0F6259-7AA5-4C04-82CE-F4BBA3775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0561" y="1848397"/>
              <a:ext cx="931689" cy="490018"/>
              <a:chOff x="1965983" y="3272727"/>
              <a:chExt cx="931689" cy="490018"/>
            </a:xfrm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D23EC88-0E0D-464C-8EE3-54FAD7C8C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778" y="3362635"/>
                <a:ext cx="46974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sp>
            <p:nvSpPr>
              <p:cNvPr id="63" name="TextBox 119">
                <a:extLst>
                  <a:ext uri="{FF2B5EF4-FFF2-40B4-BE49-F238E27FC236}">
                    <a16:creationId xmlns:a16="http://schemas.microsoft.com/office/drawing/2014/main" id="{16854A6E-C85B-409C-9F9D-3748FF3D53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5983" y="3362635"/>
                <a:ext cx="32892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64" name="TextBox 120">
                <a:extLst>
                  <a:ext uri="{FF2B5EF4-FFF2-40B4-BE49-F238E27FC236}">
                    <a16:creationId xmlns:a16="http://schemas.microsoft.com/office/drawing/2014/main" id="{704C5246-AF7C-4F4D-9382-F3C0190DFB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777" y="3272727"/>
                <a:ext cx="31289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_</a:t>
                </a:r>
              </a:p>
            </p:txBody>
          </p:sp>
        </p:grpSp>
        <p:grpSp>
          <p:nvGrpSpPr>
            <p:cNvPr id="51" name="Group 107">
              <a:extLst>
                <a:ext uri="{FF2B5EF4-FFF2-40B4-BE49-F238E27FC236}">
                  <a16:creationId xmlns:a16="http://schemas.microsoft.com/office/drawing/2014/main" id="{C33B58D7-0B27-4EA1-AC8A-111ACCFCB6EF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5594434" y="1594469"/>
              <a:ext cx="298003" cy="1724341"/>
              <a:chOff x="4384898" y="2541687"/>
              <a:chExt cx="298003" cy="1724341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3EC2EE2B-36C6-4923-8225-5C36EE6754C0}"/>
                  </a:ext>
                </a:extLst>
              </p:cNvPr>
              <p:cNvCxnSpPr/>
              <p:nvPr/>
            </p:nvCxnSpPr>
            <p:spPr>
              <a:xfrm>
                <a:off x="4546830" y="3121316"/>
                <a:ext cx="138113" cy="4603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A2FA2C3-8EFA-498D-BE46-E319F270A801}"/>
                  </a:ext>
                </a:extLst>
              </p:cNvPr>
              <p:cNvCxnSpPr/>
              <p:nvPr/>
            </p:nvCxnSpPr>
            <p:spPr>
              <a:xfrm flipV="1">
                <a:off x="4407130" y="3167352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DDD1543-6D78-4074-A3A0-32DD01C1432B}"/>
                  </a:ext>
                </a:extLst>
              </p:cNvPr>
              <p:cNvCxnSpPr/>
              <p:nvPr/>
            </p:nvCxnSpPr>
            <p:spPr>
              <a:xfrm flipH="1" flipV="1">
                <a:off x="4396018" y="3261011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B2DF0-0107-4A99-9024-0A80F8FC490E}"/>
                  </a:ext>
                </a:extLst>
              </p:cNvPr>
              <p:cNvCxnSpPr/>
              <p:nvPr/>
            </p:nvCxnSpPr>
            <p:spPr>
              <a:xfrm flipV="1">
                <a:off x="4407130" y="3357845"/>
                <a:ext cx="276225" cy="920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F69F1FB-FFDE-44A5-9001-4C195835DE04}"/>
                  </a:ext>
                </a:extLst>
              </p:cNvPr>
              <p:cNvCxnSpPr/>
              <p:nvPr/>
            </p:nvCxnSpPr>
            <p:spPr>
              <a:xfrm flipH="1" flipV="1">
                <a:off x="4396018" y="3449916"/>
                <a:ext cx="276225" cy="936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D8EC447-59B6-4E31-9693-9A47FA4D54B1}"/>
                  </a:ext>
                </a:extLst>
              </p:cNvPr>
              <p:cNvCxnSpPr/>
              <p:nvPr/>
            </p:nvCxnSpPr>
            <p:spPr>
              <a:xfrm flipV="1">
                <a:off x="4384904" y="3543575"/>
                <a:ext cx="276225" cy="9365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820B5EB-FAA6-4100-9DF7-1192CAB0E6D0}"/>
                  </a:ext>
                </a:extLst>
              </p:cNvPr>
              <p:cNvCxnSpPr/>
              <p:nvPr/>
            </p:nvCxnSpPr>
            <p:spPr>
              <a:xfrm>
                <a:off x="4386492" y="3640409"/>
                <a:ext cx="160337" cy="4603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B0A1E8F-1010-463D-A698-468A5338CC68}"/>
                  </a:ext>
                </a:extLst>
              </p:cNvPr>
              <p:cNvCxnSpPr/>
              <p:nvPr/>
            </p:nvCxnSpPr>
            <p:spPr>
              <a:xfrm flipV="1">
                <a:off x="4545243" y="2541899"/>
                <a:ext cx="0" cy="5794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B1DDF12-9682-4F02-8262-45E6B7D80769}"/>
                  </a:ext>
                </a:extLst>
              </p:cNvPr>
              <p:cNvCxnSpPr/>
              <p:nvPr/>
            </p:nvCxnSpPr>
            <p:spPr>
              <a:xfrm flipV="1">
                <a:off x="4545243" y="3686446"/>
                <a:ext cx="0" cy="5794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21">
            <a:extLst>
              <a:ext uri="{FF2B5EF4-FFF2-40B4-BE49-F238E27FC236}">
                <a16:creationId xmlns:a16="http://schemas.microsoft.com/office/drawing/2014/main" id="{1B74AC7B-4840-4DE1-8ABF-EE71EE2F7E66}"/>
              </a:ext>
            </a:extLst>
          </p:cNvPr>
          <p:cNvGrpSpPr>
            <a:grpSpLocks/>
          </p:cNvGrpSpPr>
          <p:nvPr/>
        </p:nvGrpSpPr>
        <p:grpSpPr bwMode="auto">
          <a:xfrm>
            <a:off x="4077486" y="4041415"/>
            <a:ext cx="3396400" cy="757244"/>
            <a:chOff x="4881265" y="1869718"/>
            <a:chExt cx="3396276" cy="757244"/>
          </a:xfrm>
        </p:grpSpPr>
        <p:grpSp>
          <p:nvGrpSpPr>
            <p:cNvPr id="18" name="Group 122">
              <a:extLst>
                <a:ext uri="{FF2B5EF4-FFF2-40B4-BE49-F238E27FC236}">
                  <a16:creationId xmlns:a16="http://schemas.microsoft.com/office/drawing/2014/main" id="{92CE141E-6706-42BF-A4EA-A58C30F9ED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1265" y="1869718"/>
              <a:ext cx="1724341" cy="757244"/>
              <a:chOff x="4881265" y="1848397"/>
              <a:chExt cx="1724341" cy="757244"/>
            </a:xfrm>
          </p:grpSpPr>
          <p:grpSp>
            <p:nvGrpSpPr>
              <p:cNvPr id="35" name="Group 139">
                <a:extLst>
                  <a:ext uri="{FF2B5EF4-FFF2-40B4-BE49-F238E27FC236}">
                    <a16:creationId xmlns:a16="http://schemas.microsoft.com/office/drawing/2014/main" id="{6C81D550-C65A-4B45-B423-EF90C8FEDD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70292" y="1848397"/>
                <a:ext cx="862324" cy="490018"/>
                <a:chOff x="2055714" y="3272727"/>
                <a:chExt cx="862324" cy="490018"/>
              </a:xfrm>
            </p:grpSpPr>
            <p:sp>
              <p:nvSpPr>
                <p:cNvPr id="46" name="TextBox 152">
                  <a:extLst>
                    <a:ext uri="{FF2B5EF4-FFF2-40B4-BE49-F238E27FC236}">
                      <a16:creationId xmlns:a16="http://schemas.microsoft.com/office/drawing/2014/main" id="{802063D7-3F26-4C5A-BDC8-B1CA7B6244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89114" y="3362635"/>
                  <a:ext cx="32892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47" name="TextBox 153">
                  <a:extLst>
                    <a:ext uri="{FF2B5EF4-FFF2-40B4-BE49-F238E27FC236}">
                      <a16:creationId xmlns:a16="http://schemas.microsoft.com/office/drawing/2014/main" id="{9BC14202-7504-439E-AA21-824B22B16B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55714" y="3272727"/>
                  <a:ext cx="31289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  <p:grpSp>
            <p:nvGrpSpPr>
              <p:cNvPr id="36" name="Group 140">
                <a:extLst>
                  <a:ext uri="{FF2B5EF4-FFF2-40B4-BE49-F238E27FC236}">
                    <a16:creationId xmlns:a16="http://schemas.microsoft.com/office/drawing/2014/main" id="{41636747-E5EA-413F-A47B-8507F0021D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5594434" y="1594469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1E35FE5C-4AC0-4381-96EA-D08964359BCC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720FBD9-9045-44DE-8849-ABCA64D69C7B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61723502-4BA1-43EB-8316-8FA56C99D6FE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1E222512-3516-4218-B22C-6239C32F1917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95A0880E-0151-49FA-BA2D-5A087262066C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D202C795-BA6A-4D31-9C54-F6D482702989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AE99AAE-2146-4CA7-A6EB-8CDEF72A35DE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255A631-001F-4137-B6DB-470F8963FFEB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BFEC370-781F-416D-AAFD-710913301E28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123">
              <a:extLst>
                <a:ext uri="{FF2B5EF4-FFF2-40B4-BE49-F238E27FC236}">
                  <a16:creationId xmlns:a16="http://schemas.microsoft.com/office/drawing/2014/main" id="{0A37FF85-622E-4613-8B38-A579FB3CFF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53200" y="1869718"/>
              <a:ext cx="1724341" cy="757244"/>
              <a:chOff x="4881265" y="1848397"/>
              <a:chExt cx="1724341" cy="757244"/>
            </a:xfrm>
          </p:grpSpPr>
          <p:grpSp>
            <p:nvGrpSpPr>
              <p:cNvPr id="20" name="Group 124">
                <a:extLst>
                  <a:ext uri="{FF2B5EF4-FFF2-40B4-BE49-F238E27FC236}">
                    <a16:creationId xmlns:a16="http://schemas.microsoft.com/office/drawing/2014/main" id="{A9077047-BA18-40EF-A630-E0CE641268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74757" y="1848397"/>
                <a:ext cx="786124" cy="490018"/>
                <a:chOff x="2060179" y="3272727"/>
                <a:chExt cx="786124" cy="490018"/>
              </a:xfrm>
            </p:grpSpPr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47D7043-2AFD-41D3-85C9-59E765E2B5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3778" y="3362635"/>
                  <a:ext cx="45986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  <p:sp>
              <p:nvSpPr>
                <p:cNvPr id="33" name="TextBox 137">
                  <a:extLst>
                    <a:ext uri="{FF2B5EF4-FFF2-40B4-BE49-F238E27FC236}">
                      <a16:creationId xmlns:a16="http://schemas.microsoft.com/office/drawing/2014/main" id="{D66D3A3C-EE41-4964-B932-1DB7A9C380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17379" y="3362635"/>
                  <a:ext cx="32892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34" name="TextBox 138">
                  <a:extLst>
                    <a:ext uri="{FF2B5EF4-FFF2-40B4-BE49-F238E27FC236}">
                      <a16:creationId xmlns:a16="http://schemas.microsoft.com/office/drawing/2014/main" id="{08BA203C-C6CB-4512-924A-5BF2E31610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0179" y="3272727"/>
                  <a:ext cx="31289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  <p:grpSp>
            <p:nvGrpSpPr>
              <p:cNvPr id="21" name="Group 125">
                <a:extLst>
                  <a:ext uri="{FF2B5EF4-FFF2-40B4-BE49-F238E27FC236}">
                    <a16:creationId xmlns:a16="http://schemas.microsoft.com/office/drawing/2014/main" id="{7458A15C-0D07-4526-90A8-98FDCDF07C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5594434" y="1594469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5081297-B3F6-4D49-9B33-5F98CB2A92D9}"/>
                    </a:ext>
                  </a:extLst>
                </p:cNvPr>
                <p:cNvCxnSpPr/>
                <p:nvPr/>
              </p:nvCxnSpPr>
              <p:spPr>
                <a:xfrm>
                  <a:off x="4547157" y="3121110"/>
                  <a:ext cx="138112" cy="4603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A5069802-C8EA-49A4-9AD1-A783F7F21EEB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145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ED0EB1A8-9317-4EE1-B40C-35A54C85EF30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0804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5F8BDB17-753E-4B26-A92A-5F00EE9C8CAA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638"/>
                  <a:ext cx="276225" cy="920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833D8C-AAC7-4754-B7CD-ADA18CCE18CB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49709"/>
                  <a:ext cx="276225" cy="93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434F8798-A567-43E2-896A-6674E1A98C45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368"/>
                  <a:ext cx="276225" cy="9365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07B3ED66-43C4-4643-84EC-52ECDFB8CDAB}"/>
                    </a:ext>
                  </a:extLst>
                </p:cNvPr>
                <p:cNvCxnSpPr/>
                <p:nvPr/>
              </p:nvCxnSpPr>
              <p:spPr>
                <a:xfrm>
                  <a:off x="4386818" y="3640202"/>
                  <a:ext cx="160338" cy="4603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773BA388-AFAB-44B4-9BC5-10B85A71514F}"/>
                    </a:ext>
                  </a:extLst>
                </p:cNvPr>
                <p:cNvCxnSpPr/>
                <p:nvPr/>
              </p:nvCxnSpPr>
              <p:spPr>
                <a:xfrm flipV="1">
                  <a:off x="4545568" y="2541692"/>
                  <a:ext cx="0" cy="5794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BBE2623-F1F3-4481-B5BE-A748CDB5BCA7}"/>
                    </a:ext>
                  </a:extLst>
                </p:cNvPr>
                <p:cNvCxnSpPr/>
                <p:nvPr/>
              </p:nvCxnSpPr>
              <p:spPr>
                <a:xfrm flipV="1">
                  <a:off x="4545569" y="3686239"/>
                  <a:ext cx="0" cy="5794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" name="Group 15">
            <a:extLst>
              <a:ext uri="{FF2B5EF4-FFF2-40B4-BE49-F238E27FC236}">
                <a16:creationId xmlns:a16="http://schemas.microsoft.com/office/drawing/2014/main" id="{BCA85771-C3D8-4203-9701-3BD084B3D8D0}"/>
              </a:ext>
            </a:extLst>
          </p:cNvPr>
          <p:cNvGrpSpPr>
            <a:grpSpLocks/>
          </p:cNvGrpSpPr>
          <p:nvPr/>
        </p:nvGrpSpPr>
        <p:grpSpPr bwMode="auto">
          <a:xfrm>
            <a:off x="3510320" y="2994370"/>
            <a:ext cx="417512" cy="457200"/>
            <a:chOff x="4153809" y="2514600"/>
            <a:chExt cx="418191" cy="4572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6729466-0ECB-4E80-8769-B18BC1488C4C}"/>
                </a:ext>
              </a:extLst>
            </p:cNvPr>
            <p:cNvCxnSpPr/>
            <p:nvPr/>
          </p:nvCxnSpPr>
          <p:spPr>
            <a:xfrm rot="16200000">
              <a:off x="4312346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7A1689-CA0E-437E-8321-A7A99ECF23CB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0A1C5D-6617-4C1E-B70E-7BA9B0A54FA0}"/>
                  </a:ext>
                </a:extLst>
              </p:cNvPr>
              <p:cNvSpPr txBox="1"/>
              <p:nvPr/>
            </p:nvSpPr>
            <p:spPr>
              <a:xfrm>
                <a:off x="4676055" y="4105407"/>
                <a:ext cx="4946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0A1C5D-6617-4C1E-B70E-7BA9B0A54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055" y="4105407"/>
                <a:ext cx="494687" cy="400110"/>
              </a:xfrm>
              <a:prstGeom prst="rect">
                <a:avLst/>
              </a:prstGeom>
              <a:blipFill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15D373-7115-46EB-86F5-2E72E3ACD8F4}"/>
                  </a:ext>
                </a:extLst>
              </p:cNvPr>
              <p:cNvSpPr txBox="1"/>
              <p:nvPr/>
            </p:nvSpPr>
            <p:spPr>
              <a:xfrm>
                <a:off x="4563313" y="4711831"/>
                <a:ext cx="764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13 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15D373-7115-46EB-86F5-2E72E3ACD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313" y="4711831"/>
                <a:ext cx="764953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6BBD6BE-B8B8-4304-94D1-0555B993FEC3}"/>
                  </a:ext>
                </a:extLst>
              </p:cNvPr>
              <p:cNvSpPr txBox="1"/>
              <p:nvPr/>
            </p:nvSpPr>
            <p:spPr>
              <a:xfrm>
                <a:off x="4603555" y="2401934"/>
                <a:ext cx="4887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6BBD6BE-B8B8-4304-94D1-0555B993F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55" y="2401934"/>
                <a:ext cx="488724" cy="400110"/>
              </a:xfrm>
              <a:prstGeom prst="rect">
                <a:avLst/>
              </a:prstGeom>
              <a:blipFill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BCD40E22-AB87-4536-BEF7-7916ADDCD8E8}"/>
                  </a:ext>
                </a:extLst>
              </p:cNvPr>
              <p:cNvSpPr txBox="1"/>
              <p:nvPr/>
            </p:nvSpPr>
            <p:spPr>
              <a:xfrm>
                <a:off x="2981403" y="3609023"/>
                <a:ext cx="901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BCD40E22-AB87-4536-BEF7-7916ADDCD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403" y="3609023"/>
                <a:ext cx="90133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896DD1C5-FE93-4600-AE79-FAA34DEC5F89}"/>
                  </a:ext>
                </a:extLst>
              </p:cNvPr>
              <p:cNvSpPr txBox="1"/>
              <p:nvPr/>
            </p:nvSpPr>
            <p:spPr>
              <a:xfrm>
                <a:off x="4563313" y="3015503"/>
                <a:ext cx="764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11 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896DD1C5-FE93-4600-AE79-FAA34DEC5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313" y="3015503"/>
                <a:ext cx="76495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D0BB2311-B84D-471D-96B9-859EF079DAF4}"/>
                  </a:ext>
                </a:extLst>
              </p:cNvPr>
              <p:cNvSpPr txBox="1"/>
              <p:nvPr/>
            </p:nvSpPr>
            <p:spPr>
              <a:xfrm>
                <a:off x="6256436" y="3032140"/>
                <a:ext cx="6222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D0BB2311-B84D-471D-96B9-859EF079D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436" y="3032140"/>
                <a:ext cx="62228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71AE20CE-7208-43EB-9057-66C80CD0391D}"/>
                  </a:ext>
                </a:extLst>
              </p:cNvPr>
              <p:cNvSpPr txBox="1"/>
              <p:nvPr/>
            </p:nvSpPr>
            <p:spPr>
              <a:xfrm>
                <a:off x="6722947" y="3588528"/>
                <a:ext cx="6222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71AE20CE-7208-43EB-9057-66C80CD03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947" y="3588528"/>
                <a:ext cx="622286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01540EB1-4D6A-4CE2-90AA-ED3AF0C5647E}"/>
                  </a:ext>
                </a:extLst>
              </p:cNvPr>
              <p:cNvSpPr txBox="1"/>
              <p:nvPr/>
            </p:nvSpPr>
            <p:spPr>
              <a:xfrm>
                <a:off x="6324600" y="4800600"/>
                <a:ext cx="764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13 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01540EB1-4D6A-4CE2-90AA-ED3AF0C56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800600"/>
                <a:ext cx="764953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72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Resistors in Series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08248484-415F-44AB-9871-9CFF0633C2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805991" cy="5196840"/>
              </a:xfrm>
            </p:spPr>
            <p:txBody>
              <a:bodyPr/>
              <a:lstStyle/>
              <a:p>
                <a:r>
                  <a:rPr lang="en-US" dirty="0"/>
                  <a:t>Consider a circuit with two or more resistors connected in series.  </a:t>
                </a:r>
              </a:p>
              <a:p>
                <a:r>
                  <a:rPr lang="en-US" dirty="0"/>
                  <a:t>The current through each resistor must be the same.  </a:t>
                </a:r>
              </a:p>
              <a:p>
                <a:r>
                  <a:rPr lang="en-US" dirty="0"/>
                  <a:t>The current through each resistor must be the same.  </a:t>
                </a:r>
              </a:p>
              <a:p>
                <a:pPr algn="just"/>
                <a:r>
                  <a:rPr lang="en-US" dirty="0"/>
                  <a:t>By virtue of Ohm’s law, we then get: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…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08248484-415F-44AB-9871-9CFF0633C2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805991" cy="5196840"/>
              </a:xfrm>
              <a:blipFill>
                <a:blip r:embed="rId3"/>
                <a:stretch>
                  <a:fillRect l="-1142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3" name="TextBox 13"/>
              <p:cNvSpPr txBox="1">
                <a:spLocks noChangeArrowheads="1"/>
              </p:cNvSpPr>
              <p:nvPr/>
            </p:nvSpPr>
            <p:spPr bwMode="auto">
              <a:xfrm>
                <a:off x="5624446" y="4229340"/>
                <a:ext cx="5758214" cy="1502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800" dirty="0">
                    <a:latin typeface="+mj-lt"/>
                  </a:rPr>
                  <a:t>Using </a:t>
                </a:r>
                <a:r>
                  <a:rPr lang="en-US" sz="1800" dirty="0" err="1">
                    <a:latin typeface="+mj-lt"/>
                  </a:rPr>
                  <a:t>Kirchoff’s</a:t>
                </a:r>
                <a:r>
                  <a:rPr lang="en-US" sz="1800" dirty="0">
                    <a:latin typeface="+mj-lt"/>
                  </a:rPr>
                  <a:t> Voltage Law (KVL)  around the loop: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latin typeface="+mj-lt"/>
                  </a:rPr>
                  <a:t>+…+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sz="1800" dirty="0">
                  <a:latin typeface="+mj-lt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>
                  <a:latin typeface="+mj-lt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4343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4446" y="4229340"/>
                <a:ext cx="5758214" cy="1502142"/>
              </a:xfrm>
              <a:prstGeom prst="rect">
                <a:avLst/>
              </a:prstGeom>
              <a:blipFill>
                <a:blip r:embed="rId4"/>
                <a:stretch>
                  <a:fillRect l="-953" t="-2439" b="-40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2869" y="6061345"/>
                <a:ext cx="2741391" cy="423770"/>
              </a:xfrm>
              <a:prstGeom prst="rect">
                <a:avLst/>
              </a:prstGeom>
              <a:solidFill>
                <a:srgbClr val="D6D2C4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69" y="6061345"/>
                <a:ext cx="2741391" cy="423770"/>
              </a:xfrm>
              <a:prstGeom prst="rect">
                <a:avLst/>
              </a:prstGeom>
              <a:blipFill>
                <a:blip r:embed="rId5"/>
                <a:stretch>
                  <a:fillRect t="-7143" b="-1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170198" y="1259411"/>
            <a:ext cx="4630737" cy="2775231"/>
            <a:chOff x="4154386" y="937419"/>
            <a:chExt cx="4630737" cy="2775231"/>
          </a:xfrm>
        </p:grpSpPr>
        <p:grpSp>
          <p:nvGrpSpPr>
            <p:cNvPr id="14339" name="Group 9"/>
            <p:cNvGrpSpPr>
              <a:grpSpLocks/>
            </p:cNvGrpSpPr>
            <p:nvPr/>
          </p:nvGrpSpPr>
          <p:grpSpPr bwMode="auto">
            <a:xfrm>
              <a:off x="4154386" y="937419"/>
              <a:ext cx="4630737" cy="2708275"/>
              <a:chOff x="4034135" y="1828800"/>
              <a:chExt cx="4630568" cy="2708274"/>
            </a:xfrm>
          </p:grpSpPr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35" y="3048000"/>
                <a:ext cx="46166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grpSp>
            <p:nvGrpSpPr>
              <p:cNvPr id="14348" name="Group 54"/>
              <p:cNvGrpSpPr>
                <a:grpSpLocks/>
              </p:cNvGrpSpPr>
              <p:nvPr/>
            </p:nvGrpSpPr>
            <p:grpSpPr bwMode="auto">
              <a:xfrm>
                <a:off x="4424646" y="2432050"/>
                <a:ext cx="457183" cy="1701799"/>
                <a:chOff x="2870970" y="2690727"/>
                <a:chExt cx="457183" cy="1701799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3099561" y="2690727"/>
                  <a:ext cx="0" cy="170179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431" name="Group 98"/>
                <p:cNvGrpSpPr>
                  <a:grpSpLocks/>
                </p:cNvGrpSpPr>
                <p:nvPr/>
              </p:nvGrpSpPr>
              <p:grpSpPr bwMode="auto">
                <a:xfrm>
                  <a:off x="2870970" y="3301187"/>
                  <a:ext cx="457183" cy="480153"/>
                  <a:chOff x="991181" y="2834859"/>
                  <a:chExt cx="457183" cy="480153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991181" y="2859399"/>
                    <a:ext cx="457183" cy="455613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4433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28924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+</a:t>
                    </a:r>
                  </a:p>
                </p:txBody>
              </p:sp>
              <p:sp>
                <p:nvSpPr>
                  <p:cNvPr id="14434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000"/>
                      <a:t>_</a:t>
                    </a:r>
                  </a:p>
                </p:txBody>
              </p:sp>
            </p:grpSp>
          </p:grpSp>
          <p:grpSp>
            <p:nvGrpSpPr>
              <p:cNvPr id="14349" name="Group 56"/>
              <p:cNvGrpSpPr>
                <a:grpSpLocks/>
              </p:cNvGrpSpPr>
              <p:nvPr/>
            </p:nvGrpSpPr>
            <p:grpSpPr bwMode="auto">
              <a:xfrm>
                <a:off x="7895736" y="2433604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4545875" y="3121158"/>
                  <a:ext cx="136520" cy="4603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4407767" y="3167196"/>
                  <a:ext cx="274628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H="1" flipV="1">
                  <a:off x="4396656" y="3260858"/>
                  <a:ext cx="274627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4407767" y="3357696"/>
                  <a:ext cx="274628" cy="9207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 flipV="1">
                  <a:off x="4396656" y="3449770"/>
                  <a:ext cx="274627" cy="9366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4385543" y="3543432"/>
                  <a:ext cx="274628" cy="9366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4385543" y="3640270"/>
                  <a:ext cx="160332" cy="4603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4545875" y="2541721"/>
                  <a:ext cx="0" cy="5794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4545875" y="3686307"/>
                  <a:ext cx="0" cy="57943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0" name="Group 7"/>
              <p:cNvGrpSpPr>
                <a:grpSpLocks/>
              </p:cNvGrpSpPr>
              <p:nvPr/>
            </p:nvGrpSpPr>
            <p:grpSpPr bwMode="auto">
              <a:xfrm>
                <a:off x="8194959" y="2726432"/>
                <a:ext cx="469744" cy="902225"/>
                <a:chOff x="8194959" y="2726432"/>
                <a:chExt cx="469744" cy="902225"/>
              </a:xfrm>
            </p:grpSpPr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959" y="3057729"/>
                  <a:ext cx="469744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  <p:sp>
              <p:nvSpPr>
                <p:cNvPr id="14419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8319320" y="2726432"/>
                  <a:ext cx="32892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4420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8322526" y="3228547"/>
                  <a:ext cx="312895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_</a:t>
                  </a:r>
                </a:p>
              </p:txBody>
            </p:sp>
          </p:grpSp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048000"/>
                <a:ext cx="49962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grpSp>
            <p:nvGrpSpPr>
              <p:cNvPr id="14352" name="Group 4"/>
              <p:cNvGrpSpPr>
                <a:grpSpLocks/>
              </p:cNvGrpSpPr>
              <p:nvPr/>
            </p:nvGrpSpPr>
            <p:grpSpPr bwMode="auto">
              <a:xfrm>
                <a:off x="4652665" y="1828800"/>
                <a:ext cx="3396276" cy="1004561"/>
                <a:chOff x="4881265" y="1869718"/>
                <a:chExt cx="3396276" cy="1004561"/>
              </a:xfrm>
            </p:grpSpPr>
            <p:grpSp>
              <p:nvGrpSpPr>
                <p:cNvPr id="14386" name="Group 3"/>
                <p:cNvGrpSpPr>
                  <a:grpSpLocks/>
                </p:cNvGrpSpPr>
                <p:nvPr/>
              </p:nvGrpSpPr>
              <p:grpSpPr bwMode="auto">
                <a:xfrm>
                  <a:off x="4881265" y="1869718"/>
                  <a:ext cx="1724341" cy="1004561"/>
                  <a:chOff x="4881265" y="1848397"/>
                  <a:chExt cx="1724341" cy="1004561"/>
                </a:xfrm>
              </p:grpSpPr>
              <p:grpSp>
                <p:nvGrpSpPr>
                  <p:cNvPr id="1440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5180561" y="1848397"/>
                    <a:ext cx="931689" cy="490018"/>
                    <a:chOff x="1965983" y="3272727"/>
                    <a:chExt cx="931689" cy="490018"/>
                  </a:xfrm>
                </p:grpSpPr>
                <p:sp>
                  <p:nvSpPr>
                    <p:cNvPr id="103" name="TextBox 10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13778" y="3362635"/>
                      <a:ext cx="464422" cy="369332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pPr>
                        <a:defRPr/>
                      </a:pPr>
                      <a:r>
                        <a:rPr lang="en-US" sz="2000">
                          <a:noFill/>
                        </a:rPr>
                        <a:t> </a:t>
                      </a:r>
                    </a:p>
                  </p:txBody>
                </p:sp>
                <p:sp>
                  <p:nvSpPr>
                    <p:cNvPr id="14416" name="TextBox 10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65983" y="3362635"/>
                      <a:ext cx="32892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+</a:t>
                      </a:r>
                    </a:p>
                  </p:txBody>
                </p:sp>
                <p:sp>
                  <p:nvSpPr>
                    <p:cNvPr id="14417" name="TextBox 10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4777" y="3272727"/>
                      <a:ext cx="312895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_</a:t>
                      </a:r>
                    </a:p>
                  </p:txBody>
                </p:sp>
              </p:grpSp>
              <p:grpSp>
                <p:nvGrpSpPr>
                  <p:cNvPr id="14404" name="Group 57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594434" y="1594469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4546829" y="3121674"/>
                      <a:ext cx="138113" cy="46036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V="1">
                      <a:off x="4407129" y="3167710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flipH="1" flipV="1">
                      <a:off x="4396018" y="3261369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 flipV="1">
                      <a:off x="4407130" y="3358204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 flipH="1" flipV="1">
                      <a:off x="4396017" y="3450275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 flipV="1">
                      <a:off x="4384905" y="3543934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4386493" y="3640768"/>
                      <a:ext cx="160337" cy="46035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 flipV="1">
                      <a:off x="4545243" y="2542259"/>
                      <a:ext cx="0" cy="579416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flipV="1">
                      <a:off x="4545243" y="3686804"/>
                      <a:ext cx="0" cy="57941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5608" y="2483626"/>
                    <a:ext cx="494302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sz="2000">
                        <a:noFill/>
                      </a:rPr>
                      <a:t> </a:t>
                    </a:r>
                  </a:p>
                </p:txBody>
              </p:sp>
            </p:grpSp>
            <p:grpSp>
              <p:nvGrpSpPr>
                <p:cNvPr id="14387" name="Group 105"/>
                <p:cNvGrpSpPr>
                  <a:grpSpLocks/>
                </p:cNvGrpSpPr>
                <p:nvPr/>
              </p:nvGrpSpPr>
              <p:grpSpPr bwMode="auto">
                <a:xfrm>
                  <a:off x="6553200" y="1869718"/>
                  <a:ext cx="1724341" cy="1004561"/>
                  <a:chOff x="4881265" y="1848397"/>
                  <a:chExt cx="1724341" cy="1004561"/>
                </a:xfrm>
              </p:grpSpPr>
              <p:grpSp>
                <p:nvGrpSpPr>
                  <p:cNvPr id="14388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5180561" y="1848397"/>
                    <a:ext cx="931689" cy="490018"/>
                    <a:chOff x="1965983" y="3272727"/>
                    <a:chExt cx="931689" cy="490018"/>
                  </a:xfrm>
                </p:grpSpPr>
                <p:sp>
                  <p:nvSpPr>
                    <p:cNvPr id="119" name="TextBox 1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13778" y="3362635"/>
                      <a:ext cx="469744" cy="369332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pPr>
                        <a:defRPr/>
                      </a:pPr>
                      <a:r>
                        <a:rPr lang="en-US" sz="2000">
                          <a:noFill/>
                        </a:rPr>
                        <a:t> </a:t>
                      </a:r>
                    </a:p>
                  </p:txBody>
                </p:sp>
                <p:sp>
                  <p:nvSpPr>
                    <p:cNvPr id="14401" name="TextBox 1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65983" y="3362635"/>
                      <a:ext cx="32892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+</a:t>
                      </a:r>
                    </a:p>
                  </p:txBody>
                </p:sp>
                <p:sp>
                  <p:nvSpPr>
                    <p:cNvPr id="14402" name="TextBox 1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4777" y="3272727"/>
                      <a:ext cx="312895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_</a:t>
                      </a:r>
                    </a:p>
                  </p:txBody>
                </p:sp>
              </p:grpSp>
              <p:grpSp>
                <p:nvGrpSpPr>
                  <p:cNvPr id="14389" name="Group 107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594434" y="1594469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>
                      <a:off x="4546830" y="3121316"/>
                      <a:ext cx="138113" cy="46035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flipV="1">
                      <a:off x="4407130" y="3167352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flipH="1" flipV="1">
                      <a:off x="4396018" y="3261011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flipV="1">
                      <a:off x="4407130" y="3357845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flipH="1" flipV="1">
                      <a:off x="4396018" y="3449916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flipV="1">
                      <a:off x="4384904" y="3543575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>
                      <a:off x="4386492" y="3640409"/>
                      <a:ext cx="160337" cy="46036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flipV="1">
                      <a:off x="4545243" y="2541899"/>
                      <a:ext cx="0" cy="57941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flipV="1">
                      <a:off x="4545243" y="3686446"/>
                      <a:ext cx="0" cy="579416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9" name="TextBox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5608" y="2483626"/>
                    <a:ext cx="499624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sz="2000">
                        <a:noFill/>
                      </a:rPr>
                      <a:t> </a:t>
                    </a:r>
                  </a:p>
                </p:txBody>
              </p:sp>
            </p:grpSp>
          </p:grpSp>
          <p:grpSp>
            <p:nvGrpSpPr>
              <p:cNvPr id="14353" name="Group 121"/>
              <p:cNvGrpSpPr>
                <a:grpSpLocks/>
              </p:cNvGrpSpPr>
              <p:nvPr/>
            </p:nvGrpSpPr>
            <p:grpSpPr bwMode="auto">
              <a:xfrm>
                <a:off x="4640173" y="3532513"/>
                <a:ext cx="3396276" cy="1004561"/>
                <a:chOff x="4881265" y="1869718"/>
                <a:chExt cx="3396276" cy="1004561"/>
              </a:xfrm>
            </p:grpSpPr>
            <p:grpSp>
              <p:nvGrpSpPr>
                <p:cNvPr id="14354" name="Group 122"/>
                <p:cNvGrpSpPr>
                  <a:grpSpLocks/>
                </p:cNvGrpSpPr>
                <p:nvPr/>
              </p:nvGrpSpPr>
              <p:grpSpPr bwMode="auto">
                <a:xfrm>
                  <a:off x="4881265" y="1869718"/>
                  <a:ext cx="1724341" cy="757244"/>
                  <a:chOff x="4881265" y="1848397"/>
                  <a:chExt cx="1724341" cy="757244"/>
                </a:xfrm>
              </p:grpSpPr>
              <p:grpSp>
                <p:nvGrpSpPr>
                  <p:cNvPr id="14371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5270292" y="1848397"/>
                    <a:ext cx="862324" cy="490018"/>
                    <a:chOff x="2055714" y="3272727"/>
                    <a:chExt cx="862324" cy="490018"/>
                  </a:xfrm>
                </p:grpSpPr>
                <p:sp>
                  <p:nvSpPr>
                    <p:cNvPr id="14384" name="TextBox 1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9114" y="3362635"/>
                      <a:ext cx="32892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+</a:t>
                      </a:r>
                    </a:p>
                  </p:txBody>
                </p:sp>
                <p:sp>
                  <p:nvSpPr>
                    <p:cNvPr id="14385" name="TextBox 1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55714" y="3272727"/>
                      <a:ext cx="31289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_</a:t>
                      </a:r>
                    </a:p>
                  </p:txBody>
                </p:sp>
              </p:grpSp>
              <p:grpSp>
                <p:nvGrpSpPr>
                  <p:cNvPr id="14372" name="Group 140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594434" y="1594469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>
                      <a:off x="4547156" y="3121467"/>
                      <a:ext cx="138112" cy="46036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 flipV="1">
                      <a:off x="4407456" y="3167503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Straight Connector 144"/>
                    <p:cNvCxnSpPr/>
                    <p:nvPr/>
                  </p:nvCxnSpPr>
                  <p:spPr>
                    <a:xfrm flipH="1" flipV="1">
                      <a:off x="4396343" y="3261162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Straight Connector 145"/>
                    <p:cNvCxnSpPr/>
                    <p:nvPr/>
                  </p:nvCxnSpPr>
                  <p:spPr>
                    <a:xfrm flipV="1">
                      <a:off x="4407456" y="3357997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flipH="1" flipV="1">
                      <a:off x="4396343" y="3450068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 flipV="1">
                      <a:off x="4385231" y="3543727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>
                      <a:off x="4386819" y="3640562"/>
                      <a:ext cx="160338" cy="46035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 flipV="1">
                      <a:off x="4545569" y="2542052"/>
                      <a:ext cx="0" cy="579416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flipV="1">
                      <a:off x="4545568" y="3686597"/>
                      <a:ext cx="0" cy="57941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355" name="Group 123"/>
                <p:cNvGrpSpPr>
                  <a:grpSpLocks/>
                </p:cNvGrpSpPr>
                <p:nvPr/>
              </p:nvGrpSpPr>
              <p:grpSpPr bwMode="auto">
                <a:xfrm>
                  <a:off x="6553200" y="1869718"/>
                  <a:ext cx="1724341" cy="1004561"/>
                  <a:chOff x="4881265" y="1848397"/>
                  <a:chExt cx="1724341" cy="1004561"/>
                </a:xfrm>
              </p:grpSpPr>
              <p:grpSp>
                <p:nvGrpSpPr>
                  <p:cNvPr id="14356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5274757" y="1848397"/>
                    <a:ext cx="786124" cy="490018"/>
                    <a:chOff x="2060179" y="3272727"/>
                    <a:chExt cx="786124" cy="490018"/>
                  </a:xfrm>
                </p:grpSpPr>
                <p:sp>
                  <p:nvSpPr>
                    <p:cNvPr id="137" name="TextBox 13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13778" y="3362635"/>
                      <a:ext cx="459869" cy="369332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pPr>
                        <a:defRPr/>
                      </a:pPr>
                      <a:r>
                        <a:rPr lang="en-US" sz="2000">
                          <a:noFill/>
                        </a:rPr>
                        <a:t> </a:t>
                      </a:r>
                    </a:p>
                  </p:txBody>
                </p:sp>
                <p:sp>
                  <p:nvSpPr>
                    <p:cNvPr id="14369" name="TextBox 1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17379" y="3362635"/>
                      <a:ext cx="32892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+</a:t>
                      </a:r>
                    </a:p>
                  </p:txBody>
                </p:sp>
                <p:sp>
                  <p:nvSpPr>
                    <p:cNvPr id="14370" name="TextBox 1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0179" y="3272727"/>
                      <a:ext cx="312894" cy="4001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/>
                        <a:t>_</a:t>
                      </a:r>
                    </a:p>
                  </p:txBody>
                </p:sp>
              </p:grpSp>
              <p:grpSp>
                <p:nvGrpSpPr>
                  <p:cNvPr id="14357" name="Group 125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5594434" y="1594469"/>
                    <a:ext cx="298003" cy="1724341"/>
                    <a:chOff x="4384898" y="2541687"/>
                    <a:chExt cx="298003" cy="1724341"/>
                  </a:xfrm>
                </p:grpSpPr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>
                      <a:off x="4547157" y="3121110"/>
                      <a:ext cx="138112" cy="46035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flipV="1">
                      <a:off x="4407456" y="3167145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H="1" flipV="1">
                      <a:off x="4396343" y="3260804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flipV="1">
                      <a:off x="4407456" y="3357638"/>
                      <a:ext cx="276225" cy="92072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flipH="1" flipV="1">
                      <a:off x="4396343" y="3449709"/>
                      <a:ext cx="276225" cy="9366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V="1">
                      <a:off x="4385231" y="3543368"/>
                      <a:ext cx="276225" cy="93659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4386818" y="3640202"/>
                      <a:ext cx="160338" cy="46036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flipV="1">
                      <a:off x="4545568" y="2541692"/>
                      <a:ext cx="0" cy="57941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flipV="1">
                      <a:off x="4545569" y="3686239"/>
                      <a:ext cx="0" cy="579416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" name="TextBox 1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5608" y="2483626"/>
                    <a:ext cx="499624" cy="36933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sz="2000">
                        <a:noFill/>
                      </a:rPr>
                      <a:t> </a:t>
                    </a:r>
                  </a:p>
                </p:txBody>
              </p:sp>
            </p:grpSp>
          </p:grpSp>
        </p:grpSp>
        <p:grpSp>
          <p:nvGrpSpPr>
            <p:cNvPr id="14341" name="Group 15"/>
            <p:cNvGrpSpPr>
              <a:grpSpLocks/>
            </p:cNvGrpSpPr>
            <p:nvPr/>
          </p:nvGrpSpPr>
          <p:grpSpPr bwMode="auto">
            <a:xfrm>
              <a:off x="4193281" y="1594088"/>
              <a:ext cx="417512" cy="457200"/>
              <a:chOff x="4153809" y="2514600"/>
              <a:chExt cx="418191" cy="457200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 rot="16200000">
                <a:off x="4312346" y="2772569"/>
                <a:ext cx="39846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809" y="2514600"/>
                <a:ext cx="418191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359016" y="2705125"/>
                  <a:ext cx="5375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9016" y="2705125"/>
                  <a:ext cx="537583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5433116" y="3312540"/>
                  <a:ext cx="596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116" y="3312540"/>
                  <a:ext cx="596510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Group 15"/>
          <p:cNvGrpSpPr>
            <a:grpSpLocks/>
          </p:cNvGrpSpPr>
          <p:nvPr/>
        </p:nvGrpSpPr>
        <p:grpSpPr bwMode="auto">
          <a:xfrm>
            <a:off x="6793210" y="1364351"/>
            <a:ext cx="424148" cy="369332"/>
            <a:chOff x="4153809" y="2514600"/>
            <a:chExt cx="424838" cy="369332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4179537" y="2880519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05" name="Group 15"/>
          <p:cNvGrpSpPr>
            <a:grpSpLocks/>
          </p:cNvGrpSpPr>
          <p:nvPr/>
        </p:nvGrpSpPr>
        <p:grpSpPr bwMode="auto">
          <a:xfrm>
            <a:off x="8227961" y="1349318"/>
            <a:ext cx="424148" cy="369332"/>
            <a:chOff x="4153809" y="2514600"/>
            <a:chExt cx="424838" cy="369332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4179537" y="2880519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9717738" y="1342599"/>
            <a:ext cx="424148" cy="369332"/>
            <a:chOff x="4153809" y="2514600"/>
            <a:chExt cx="424838" cy="369332"/>
          </a:xfrm>
        </p:grpSpPr>
        <p:cxnSp>
          <p:nvCxnSpPr>
            <p:cNvPr id="120" name="Straight Arrow Connector 119"/>
            <p:cNvCxnSpPr/>
            <p:nvPr/>
          </p:nvCxnSpPr>
          <p:spPr>
            <a:xfrm>
              <a:off x="4179537" y="2880519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22" name="Group 15"/>
          <p:cNvGrpSpPr>
            <a:grpSpLocks/>
          </p:cNvGrpSpPr>
          <p:nvPr/>
        </p:nvGrpSpPr>
        <p:grpSpPr bwMode="auto">
          <a:xfrm>
            <a:off x="10248474" y="1870984"/>
            <a:ext cx="417512" cy="424742"/>
            <a:chOff x="4153809" y="2514600"/>
            <a:chExt cx="418191" cy="424742"/>
          </a:xfrm>
        </p:grpSpPr>
        <p:cxnSp>
          <p:nvCxnSpPr>
            <p:cNvPr id="123" name="Straight Arrow Connector 122"/>
            <p:cNvCxnSpPr/>
            <p:nvPr/>
          </p:nvCxnSpPr>
          <p:spPr>
            <a:xfrm rot="5400000">
              <a:off x="4011286" y="2740111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25" name="Group 15"/>
          <p:cNvGrpSpPr>
            <a:grpSpLocks/>
          </p:cNvGrpSpPr>
          <p:nvPr/>
        </p:nvGrpSpPr>
        <p:grpSpPr bwMode="auto">
          <a:xfrm>
            <a:off x="10300923" y="3056291"/>
            <a:ext cx="417512" cy="424742"/>
            <a:chOff x="4153809" y="2514600"/>
            <a:chExt cx="418191" cy="424742"/>
          </a:xfrm>
        </p:grpSpPr>
        <p:cxnSp>
          <p:nvCxnSpPr>
            <p:cNvPr id="126" name="Straight Arrow Connector 125"/>
            <p:cNvCxnSpPr/>
            <p:nvPr/>
          </p:nvCxnSpPr>
          <p:spPr>
            <a:xfrm rot="5400000">
              <a:off x="4011286" y="2740111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39" name="Group 15"/>
          <p:cNvGrpSpPr>
            <a:grpSpLocks/>
          </p:cNvGrpSpPr>
          <p:nvPr/>
        </p:nvGrpSpPr>
        <p:grpSpPr bwMode="auto">
          <a:xfrm>
            <a:off x="9677400" y="3645343"/>
            <a:ext cx="472975" cy="369332"/>
            <a:chOff x="4098256" y="2514600"/>
            <a:chExt cx="473744" cy="369332"/>
          </a:xfrm>
        </p:grpSpPr>
        <p:cxnSp>
          <p:nvCxnSpPr>
            <p:cNvPr id="140" name="Straight Arrow Connector 139"/>
            <p:cNvCxnSpPr/>
            <p:nvPr/>
          </p:nvCxnSpPr>
          <p:spPr>
            <a:xfrm flipH="1">
              <a:off x="4098256" y="2532285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42" name="Group 15"/>
          <p:cNvGrpSpPr>
            <a:grpSpLocks/>
          </p:cNvGrpSpPr>
          <p:nvPr/>
        </p:nvGrpSpPr>
        <p:grpSpPr bwMode="auto">
          <a:xfrm>
            <a:off x="8260987" y="3653508"/>
            <a:ext cx="472975" cy="369332"/>
            <a:chOff x="4098256" y="2514600"/>
            <a:chExt cx="473744" cy="369332"/>
          </a:xfrm>
        </p:grpSpPr>
        <p:cxnSp>
          <p:nvCxnSpPr>
            <p:cNvPr id="152" name="Straight Arrow Connector 151"/>
            <p:cNvCxnSpPr/>
            <p:nvPr/>
          </p:nvCxnSpPr>
          <p:spPr>
            <a:xfrm flipH="1">
              <a:off x="4098256" y="2532285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54" name="Group 15"/>
          <p:cNvGrpSpPr>
            <a:grpSpLocks/>
          </p:cNvGrpSpPr>
          <p:nvPr/>
        </p:nvGrpSpPr>
        <p:grpSpPr bwMode="auto">
          <a:xfrm>
            <a:off x="6827389" y="3658845"/>
            <a:ext cx="472975" cy="369332"/>
            <a:chOff x="4098256" y="2514600"/>
            <a:chExt cx="473744" cy="369332"/>
          </a:xfrm>
        </p:grpSpPr>
        <p:cxnSp>
          <p:nvCxnSpPr>
            <p:cNvPr id="155" name="Straight Arrow Connector 154"/>
            <p:cNvCxnSpPr/>
            <p:nvPr/>
          </p:nvCxnSpPr>
          <p:spPr>
            <a:xfrm flipH="1">
              <a:off x="4098256" y="2532285"/>
              <a:ext cx="3991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159" name="Group 15"/>
          <p:cNvGrpSpPr>
            <a:grpSpLocks/>
          </p:cNvGrpSpPr>
          <p:nvPr/>
        </p:nvGrpSpPr>
        <p:grpSpPr bwMode="auto">
          <a:xfrm>
            <a:off x="6245364" y="3082571"/>
            <a:ext cx="417512" cy="398462"/>
            <a:chOff x="4153809" y="2513172"/>
            <a:chExt cx="418191" cy="398462"/>
          </a:xfrm>
        </p:grpSpPr>
        <p:cxnSp>
          <p:nvCxnSpPr>
            <p:cNvPr id="160" name="Straight Arrow Connector 159"/>
            <p:cNvCxnSpPr/>
            <p:nvPr/>
          </p:nvCxnSpPr>
          <p:spPr>
            <a:xfrm rot="16200000" flipV="1">
              <a:off x="4304224" y="2712403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1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31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Resistors in Series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A9A07DF-FC98-4C23-983D-85F9AF1374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the purposes of finding the current flowing through the circuit, the series connection of the multiple resistors can be replaced by a single equivalent resistor whose resistance is the sum.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A9A07DF-FC98-4C23-983D-85F9AF1374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88" name="Group 2"/>
          <p:cNvGrpSpPr>
            <a:grpSpLocks/>
          </p:cNvGrpSpPr>
          <p:nvPr/>
        </p:nvGrpSpPr>
        <p:grpSpPr bwMode="auto">
          <a:xfrm>
            <a:off x="6858000" y="1739152"/>
            <a:ext cx="3048000" cy="1728788"/>
            <a:chOff x="5257800" y="2438400"/>
            <a:chExt cx="3048000" cy="1729321"/>
          </a:xfrm>
        </p:grpSpPr>
        <p:sp>
          <p:nvSpPr>
            <p:cNvPr id="158" name="TextBox 15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257800" y="3146684"/>
              <a:ext cx="461665" cy="369332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grpSp>
          <p:nvGrpSpPr>
            <p:cNvPr id="16398" name="Group 159"/>
            <p:cNvGrpSpPr>
              <a:grpSpLocks/>
            </p:cNvGrpSpPr>
            <p:nvPr/>
          </p:nvGrpSpPr>
          <p:grpSpPr bwMode="auto">
            <a:xfrm>
              <a:off x="5719763" y="2438401"/>
              <a:ext cx="457200" cy="1729320"/>
              <a:chOff x="2870687" y="2690802"/>
              <a:chExt cx="457200" cy="1729320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flipV="1">
                <a:off x="3086497" y="2690802"/>
                <a:ext cx="12790" cy="172932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413" name="Group 187"/>
              <p:cNvGrpSpPr>
                <a:grpSpLocks/>
              </p:cNvGrpSpPr>
              <p:nvPr/>
            </p:nvGrpSpPr>
            <p:grpSpPr bwMode="auto">
              <a:xfrm>
                <a:off x="2870687" y="3301187"/>
                <a:ext cx="457200" cy="546717"/>
                <a:chOff x="990898" y="2834859"/>
                <a:chExt cx="457200" cy="546717"/>
              </a:xfrm>
            </p:grpSpPr>
            <p:sp>
              <p:nvSpPr>
                <p:cNvPr id="189" name="Oval 188"/>
                <p:cNvSpPr/>
                <p:nvPr/>
              </p:nvSpPr>
              <p:spPr>
                <a:xfrm>
                  <a:off x="990898" y="2858081"/>
                  <a:ext cx="457200" cy="45734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15" name="TextBox 189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86644" cy="5233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16416" name="TextBox 19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5233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</p:grpSp>
        <p:cxnSp>
          <p:nvCxnSpPr>
            <p:cNvPr id="161" name="Straight Connector 160"/>
            <p:cNvCxnSpPr/>
            <p:nvPr/>
          </p:nvCxnSpPr>
          <p:spPr>
            <a:xfrm>
              <a:off x="5948363" y="4167721"/>
              <a:ext cx="173513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00" name="Group 161"/>
            <p:cNvGrpSpPr>
              <a:grpSpLocks/>
            </p:cNvGrpSpPr>
            <p:nvPr/>
          </p:nvGrpSpPr>
          <p:grpSpPr bwMode="auto">
            <a:xfrm>
              <a:off x="7523404" y="2438400"/>
              <a:ext cx="298003" cy="1724341"/>
              <a:chOff x="4384898" y="2541687"/>
              <a:chExt cx="298003" cy="1724341"/>
            </a:xfrm>
          </p:grpSpPr>
          <p:cxnSp>
            <p:nvCxnSpPr>
              <p:cNvPr id="178" name="Straight Connector 177"/>
              <p:cNvCxnSpPr/>
              <p:nvPr/>
            </p:nvCxnSpPr>
            <p:spPr>
              <a:xfrm>
                <a:off x="4544994" y="3121303"/>
                <a:ext cx="138113" cy="4605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4406882" y="3167355"/>
                <a:ext cx="276225" cy="936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4395769" y="3261047"/>
                <a:ext cx="276225" cy="9210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V="1">
                <a:off x="4406882" y="3357913"/>
                <a:ext cx="276225" cy="9210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 flipV="1">
                <a:off x="4395769" y="3450017"/>
                <a:ext cx="276225" cy="936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4384657" y="3543709"/>
                <a:ext cx="276225" cy="9369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4384657" y="3640575"/>
                <a:ext cx="160337" cy="460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V="1">
                <a:off x="4544994" y="2541687"/>
                <a:ext cx="0" cy="5796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V="1">
                <a:off x="4544994" y="3686628"/>
                <a:ext cx="0" cy="57961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extBox 16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706533" y="3144155"/>
              <a:ext cx="599267" cy="390748"/>
            </a:xfrm>
            <a:prstGeom prst="rect">
              <a:avLst/>
            </a:prstGeom>
            <a:blipFill rotWithShape="1">
              <a:blip r:embed="rId5"/>
              <a:stretch>
                <a:fillRect b="-3125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5961063" y="2438400"/>
              <a:ext cx="173513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ight Arrow 5"/>
          <p:cNvSpPr/>
          <p:nvPr/>
        </p:nvSpPr>
        <p:spPr>
          <a:xfrm>
            <a:off x="6148388" y="2424953"/>
            <a:ext cx="709612" cy="37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6392" name="Group 198"/>
          <p:cNvGrpSpPr>
            <a:grpSpLocks/>
          </p:cNvGrpSpPr>
          <p:nvPr/>
        </p:nvGrpSpPr>
        <p:grpSpPr bwMode="auto">
          <a:xfrm>
            <a:off x="6996816" y="1827259"/>
            <a:ext cx="417512" cy="457200"/>
            <a:chOff x="4153809" y="2514600"/>
            <a:chExt cx="418191" cy="457200"/>
          </a:xfrm>
        </p:grpSpPr>
        <p:cxnSp>
          <p:nvCxnSpPr>
            <p:cNvPr id="200" name="Straight Arrow Connector 199"/>
            <p:cNvCxnSpPr/>
            <p:nvPr/>
          </p:nvCxnSpPr>
          <p:spPr>
            <a:xfrm rot="16200000">
              <a:off x="4312346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Box 20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88" y="1129551"/>
            <a:ext cx="4630440" cy="2815337"/>
            <a:chOff x="304887" y="1295398"/>
            <a:chExt cx="4630440" cy="2815337"/>
          </a:xfrm>
        </p:grpSpPr>
        <p:sp>
          <p:nvSpPr>
            <p:cNvPr id="53" name="TextBox 5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04887" y="2515045"/>
              <a:ext cx="462405" cy="369208"/>
            </a:xfrm>
            <a:prstGeom prst="rect">
              <a:avLst/>
            </a:prstGeom>
            <a:blipFill rotWithShape="1">
              <a:blip r:embed="rId7"/>
              <a:stretch>
                <a:fillRect b="-1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grpSp>
          <p:nvGrpSpPr>
            <p:cNvPr id="16418" name="Group 54"/>
            <p:cNvGrpSpPr>
              <a:grpSpLocks/>
            </p:cNvGrpSpPr>
            <p:nvPr/>
          </p:nvGrpSpPr>
          <p:grpSpPr bwMode="auto">
            <a:xfrm>
              <a:off x="695325" y="1898650"/>
              <a:ext cx="457200" cy="1701800"/>
              <a:chOff x="2870389" y="2690801"/>
              <a:chExt cx="457200" cy="1701308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501" name="Group 98"/>
              <p:cNvGrpSpPr>
                <a:grpSpLocks/>
              </p:cNvGrpSpPr>
              <p:nvPr/>
            </p:nvGrpSpPr>
            <p:grpSpPr bwMode="auto">
              <a:xfrm>
                <a:off x="2870389" y="3301187"/>
                <a:ext cx="457200" cy="479911"/>
                <a:chOff x="990600" y="2834859"/>
                <a:chExt cx="457200" cy="479911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990600" y="2859289"/>
                  <a:ext cx="457200" cy="45548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/>
                </a:p>
              </p:txBody>
            </p:sp>
            <p:sp>
              <p:nvSpPr>
                <p:cNvPr id="16503" name="TextBox 10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28936" cy="399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6504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399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</p:grpSp>
        <p:grpSp>
          <p:nvGrpSpPr>
            <p:cNvPr id="16419" name="Group 56"/>
            <p:cNvGrpSpPr>
              <a:grpSpLocks/>
            </p:cNvGrpSpPr>
            <p:nvPr/>
          </p:nvGrpSpPr>
          <p:grpSpPr bwMode="auto">
            <a:xfrm>
              <a:off x="4165600" y="1900238"/>
              <a:ext cx="298450" cy="1724025"/>
              <a:chOff x="4384898" y="2541687"/>
              <a:chExt cx="298003" cy="1724341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544996" y="3121230"/>
                <a:ext cx="137905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4407090" y="3167277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407090" y="3357812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 flipV="1">
                <a:off x="4395994" y="344990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4384898" y="354358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4384898" y="3640438"/>
                <a:ext cx="160098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454499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4544996" y="3686484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20" name="Group 7"/>
            <p:cNvGrpSpPr>
              <a:grpSpLocks/>
            </p:cNvGrpSpPr>
            <p:nvPr/>
          </p:nvGrpSpPr>
          <p:grpSpPr bwMode="auto">
            <a:xfrm>
              <a:off x="4466141" y="2192336"/>
              <a:ext cx="469186" cy="901760"/>
              <a:chOff x="8194959" y="2726432"/>
              <a:chExt cx="469744" cy="901667"/>
            </a:xfrm>
          </p:grpSpPr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959" y="3057729"/>
                <a:ext cx="46974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sp>
            <p:nvSpPr>
              <p:cNvPr id="16489" name="TextBox 59"/>
              <p:cNvSpPr txBox="1">
                <a:spLocks noChangeArrowheads="1"/>
              </p:cNvSpPr>
              <p:nvPr/>
            </p:nvSpPr>
            <p:spPr bwMode="auto">
              <a:xfrm>
                <a:off x="8320016" y="2726432"/>
                <a:ext cx="329327" cy="4000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16490" name="TextBox 60"/>
              <p:cNvSpPr txBox="1">
                <a:spLocks noChangeArrowheads="1"/>
              </p:cNvSpPr>
              <p:nvPr/>
            </p:nvSpPr>
            <p:spPr bwMode="auto">
              <a:xfrm>
                <a:off x="8321917" y="3228030"/>
                <a:ext cx="313278" cy="4000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_</a:t>
                </a:r>
              </a:p>
            </p:txBody>
          </p:sp>
        </p:grpSp>
        <p:sp>
          <p:nvSpPr>
            <p:cNvPr id="63" name="TextBox 6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14788" y="2515045"/>
              <a:ext cx="498756" cy="369208"/>
            </a:xfrm>
            <a:prstGeom prst="rect">
              <a:avLst/>
            </a:prstGeom>
            <a:blipFill rotWithShape="1">
              <a:blip r:embed="rId9"/>
              <a:stretch>
                <a:fillRect b="-1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grpSp>
          <p:nvGrpSpPr>
            <p:cNvPr id="16473" name="Group 53"/>
            <p:cNvGrpSpPr>
              <a:grpSpLocks/>
            </p:cNvGrpSpPr>
            <p:nvPr/>
          </p:nvGrpSpPr>
          <p:grpSpPr bwMode="auto">
            <a:xfrm>
              <a:off x="1212850" y="1295398"/>
              <a:ext cx="931808" cy="489929"/>
              <a:chOff x="1965983" y="3272727"/>
              <a:chExt cx="931645" cy="490412"/>
            </a:xfrm>
          </p:grpSpPr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778" y="3362635"/>
                <a:ext cx="46442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sp>
            <p:nvSpPr>
              <p:cNvPr id="16486" name="TextBox 103"/>
              <p:cNvSpPr txBox="1">
                <a:spLocks noChangeArrowheads="1"/>
              </p:cNvSpPr>
              <p:nvPr/>
            </p:nvSpPr>
            <p:spPr bwMode="auto">
              <a:xfrm>
                <a:off x="1965983" y="3362635"/>
                <a:ext cx="328878" cy="400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16487" name="TextBox 104"/>
              <p:cNvSpPr txBox="1">
                <a:spLocks noChangeArrowheads="1"/>
              </p:cNvSpPr>
              <p:nvPr/>
            </p:nvSpPr>
            <p:spPr bwMode="auto">
              <a:xfrm>
                <a:off x="2584777" y="3272727"/>
                <a:ext cx="312851" cy="40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_</a:t>
                </a:r>
              </a:p>
            </p:txBody>
          </p:sp>
        </p:grpSp>
        <p:grpSp>
          <p:nvGrpSpPr>
            <p:cNvPr id="16474" name="Group 57"/>
            <p:cNvGrpSpPr>
              <a:grpSpLocks/>
            </p:cNvGrpSpPr>
            <p:nvPr/>
          </p:nvGrpSpPr>
          <p:grpSpPr bwMode="auto">
            <a:xfrm rot="16200000">
              <a:off x="1627188" y="1041400"/>
              <a:ext cx="298450" cy="1724025"/>
              <a:chOff x="4384898" y="2541687"/>
              <a:chExt cx="298003" cy="1724341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4546580" y="3121231"/>
                <a:ext cx="137906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407089" y="3167276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 flipV="1">
                <a:off x="4395994" y="3260956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4407089" y="3357811"/>
                <a:ext cx="275811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4395994" y="3449903"/>
                <a:ext cx="275811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4384897" y="3543583"/>
                <a:ext cx="275811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386483" y="3640437"/>
                <a:ext cx="160097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4544995" y="2541686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4544996" y="3686485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558423" y="1930502"/>
              <a:ext cx="494735" cy="369208"/>
            </a:xfrm>
            <a:prstGeom prst="rect">
              <a:avLst/>
            </a:prstGeom>
            <a:blipFill rotWithShape="1">
              <a:blip r:embed="rId11"/>
              <a:stretch>
                <a:fillRect b="-166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grpSp>
          <p:nvGrpSpPr>
            <p:cNvPr id="16457" name="Group 105"/>
            <p:cNvGrpSpPr>
              <a:grpSpLocks/>
            </p:cNvGrpSpPr>
            <p:nvPr/>
          </p:nvGrpSpPr>
          <p:grpSpPr bwMode="auto">
            <a:xfrm>
              <a:off x="2586038" y="1295400"/>
              <a:ext cx="1724025" cy="1004888"/>
              <a:chOff x="4881265" y="1848397"/>
              <a:chExt cx="1724341" cy="1004561"/>
            </a:xfrm>
          </p:grpSpPr>
          <p:grpSp>
            <p:nvGrpSpPr>
              <p:cNvPr id="16458" name="Group 106"/>
              <p:cNvGrpSpPr>
                <a:grpSpLocks/>
              </p:cNvGrpSpPr>
              <p:nvPr/>
            </p:nvGrpSpPr>
            <p:grpSpPr bwMode="auto">
              <a:xfrm>
                <a:off x="5180561" y="1848397"/>
                <a:ext cx="931757" cy="489887"/>
                <a:chOff x="1965983" y="3272727"/>
                <a:chExt cx="931757" cy="489887"/>
              </a:xfrm>
            </p:grpSpPr>
            <p:sp>
              <p:nvSpPr>
                <p:cNvPr id="119" name="TextBox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3778" y="3362635"/>
                  <a:ext cx="46974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  <p:sp>
              <p:nvSpPr>
                <p:cNvPr id="16471" name="TextBox 119"/>
                <p:cNvSpPr txBox="1">
                  <a:spLocks noChangeArrowheads="1"/>
                </p:cNvSpPr>
                <p:nvPr/>
              </p:nvSpPr>
              <p:spPr bwMode="auto">
                <a:xfrm>
                  <a:off x="1965983" y="3362635"/>
                  <a:ext cx="328996" cy="3999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6472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584777" y="3272727"/>
                  <a:ext cx="312963" cy="399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  <p:grpSp>
            <p:nvGrpSpPr>
              <p:cNvPr id="16459" name="Group 107"/>
              <p:cNvGrpSpPr>
                <a:grpSpLocks/>
              </p:cNvGrpSpPr>
              <p:nvPr/>
            </p:nvGrpSpPr>
            <p:grpSpPr bwMode="auto">
              <a:xfrm rot="-5400000">
                <a:off x="5594434" y="1594469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4547022" y="3121230"/>
                  <a:ext cx="138068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V="1">
                  <a:off x="4407368" y="3167277"/>
                  <a:ext cx="276135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 flipV="1">
                  <a:off x="4396260" y="3260956"/>
                  <a:ext cx="276135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4407368" y="3357812"/>
                  <a:ext cx="276135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 flipV="1">
                  <a:off x="4396259" y="3449903"/>
                  <a:ext cx="276135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4385150" y="3543583"/>
                  <a:ext cx="276135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4386738" y="3640439"/>
                  <a:ext cx="160285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4545437" y="2541688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545436" y="3686484"/>
                  <a:ext cx="0" cy="5795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608" y="2483626"/>
                <a:ext cx="499624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p:grpSp>
          <p:nvGrpSpPr>
            <p:cNvPr id="16442" name="Group 140"/>
            <p:cNvGrpSpPr>
              <a:grpSpLocks/>
            </p:cNvGrpSpPr>
            <p:nvPr/>
          </p:nvGrpSpPr>
          <p:grpSpPr bwMode="auto">
            <a:xfrm rot="16200000">
              <a:off x="1624190" y="2745213"/>
              <a:ext cx="298100" cy="1724030"/>
              <a:chOff x="4384898" y="2541687"/>
              <a:chExt cx="298003" cy="172434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4547024" y="3121230"/>
                <a:ext cx="138067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V="1">
                <a:off x="4407369" y="3167275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 flipV="1">
                <a:off x="4396259" y="3260955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4407369" y="3357809"/>
                <a:ext cx="276135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 flipV="1">
                <a:off x="4396259" y="3449901"/>
                <a:ext cx="276135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4385150" y="3543580"/>
                <a:ext cx="276135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4386737" y="3640435"/>
                <a:ext cx="160286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4545436" y="2541687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4545436" y="3686482"/>
                <a:ext cx="0" cy="57954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25" name="Group 123"/>
            <p:cNvGrpSpPr>
              <a:grpSpLocks/>
            </p:cNvGrpSpPr>
            <p:nvPr/>
          </p:nvGrpSpPr>
          <p:grpSpPr bwMode="auto">
            <a:xfrm>
              <a:off x="2582858" y="2998788"/>
              <a:ext cx="1724030" cy="1004887"/>
              <a:chOff x="4881265" y="1848397"/>
              <a:chExt cx="1724341" cy="1004561"/>
            </a:xfrm>
          </p:grpSpPr>
          <p:grpSp>
            <p:nvGrpSpPr>
              <p:cNvPr id="16426" name="Group 124"/>
              <p:cNvGrpSpPr>
                <a:grpSpLocks/>
              </p:cNvGrpSpPr>
              <p:nvPr/>
            </p:nvGrpSpPr>
            <p:grpSpPr bwMode="auto">
              <a:xfrm>
                <a:off x="5274757" y="1848397"/>
                <a:ext cx="786195" cy="489888"/>
                <a:chOff x="2060179" y="3272727"/>
                <a:chExt cx="786195" cy="489888"/>
              </a:xfrm>
            </p:grpSpPr>
            <p:sp>
              <p:nvSpPr>
                <p:cNvPr id="137" name="TextBox 1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3778" y="3362635"/>
                  <a:ext cx="459869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  <p:sp>
              <p:nvSpPr>
                <p:cNvPr id="16439" name="TextBox 137"/>
                <p:cNvSpPr txBox="1">
                  <a:spLocks noChangeArrowheads="1"/>
                </p:cNvSpPr>
                <p:nvPr/>
              </p:nvSpPr>
              <p:spPr bwMode="auto">
                <a:xfrm>
                  <a:off x="2517379" y="3362635"/>
                  <a:ext cx="328995" cy="399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6440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2060179" y="3272727"/>
                  <a:ext cx="312963" cy="399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  <p:grpSp>
            <p:nvGrpSpPr>
              <p:cNvPr id="16427" name="Group 125"/>
              <p:cNvGrpSpPr>
                <a:grpSpLocks/>
              </p:cNvGrpSpPr>
              <p:nvPr/>
            </p:nvGrpSpPr>
            <p:grpSpPr bwMode="auto">
              <a:xfrm rot="-5400000">
                <a:off x="5594434" y="1594469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4547023" y="3121234"/>
                  <a:ext cx="138067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4407368" y="3167279"/>
                  <a:ext cx="276135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H="1" flipV="1">
                  <a:off x="4396259" y="3260959"/>
                  <a:ext cx="276135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407369" y="3357814"/>
                  <a:ext cx="276135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H="1" flipV="1">
                  <a:off x="4396259" y="3449905"/>
                  <a:ext cx="276135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flipV="1">
                  <a:off x="4385151" y="3543585"/>
                  <a:ext cx="276135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4386738" y="3640441"/>
                  <a:ext cx="160286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4545436" y="2541693"/>
                  <a:ext cx="0" cy="57954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4545436" y="3686485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608" y="2483626"/>
                <a:ext cx="49962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p:grpSp>
          <p:nvGrpSpPr>
            <p:cNvPr id="16391" name="Group 195"/>
            <p:cNvGrpSpPr>
              <a:grpSpLocks/>
            </p:cNvGrpSpPr>
            <p:nvPr/>
          </p:nvGrpSpPr>
          <p:grpSpPr bwMode="auto">
            <a:xfrm>
              <a:off x="457200" y="1981200"/>
              <a:ext cx="417513" cy="457200"/>
              <a:chOff x="4153809" y="2514600"/>
              <a:chExt cx="418191" cy="457200"/>
            </a:xfrm>
          </p:grpSpPr>
          <p:cxnSp>
            <p:nvCxnSpPr>
              <p:cNvPr id="197" name="Straight Arrow Connector 196"/>
              <p:cNvCxnSpPr/>
              <p:nvPr/>
            </p:nvCxnSpPr>
            <p:spPr>
              <a:xfrm rot="16200000">
                <a:off x="4312346" y="2772569"/>
                <a:ext cx="39846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809" y="2514600"/>
                <a:ext cx="418191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300181" y="2998789"/>
              <a:ext cx="862239" cy="490047"/>
              <a:chOff x="1300181" y="2998789"/>
              <a:chExt cx="862239" cy="490047"/>
            </a:xfrm>
          </p:grpSpPr>
          <p:grpSp>
            <p:nvGrpSpPr>
              <p:cNvPr id="16441" name="Group 139"/>
              <p:cNvGrpSpPr>
                <a:grpSpLocks/>
              </p:cNvGrpSpPr>
              <p:nvPr/>
            </p:nvGrpSpPr>
            <p:grpSpPr bwMode="auto">
              <a:xfrm>
                <a:off x="1300181" y="2998789"/>
                <a:ext cx="862239" cy="490047"/>
                <a:chOff x="2055714" y="3272727"/>
                <a:chExt cx="862395" cy="489888"/>
              </a:xfrm>
            </p:grpSpPr>
            <p:sp>
              <p:nvSpPr>
                <p:cNvPr id="16454" name="TextBox 152"/>
                <p:cNvSpPr txBox="1">
                  <a:spLocks noChangeArrowheads="1"/>
                </p:cNvSpPr>
                <p:nvPr/>
              </p:nvSpPr>
              <p:spPr bwMode="auto">
                <a:xfrm>
                  <a:off x="2589114" y="3362635"/>
                  <a:ext cx="328995" cy="399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6455" name="TextBox 153"/>
                <p:cNvSpPr txBox="1">
                  <a:spLocks noChangeArrowheads="1"/>
                </p:cNvSpPr>
                <p:nvPr/>
              </p:nvSpPr>
              <p:spPr bwMode="auto">
                <a:xfrm>
                  <a:off x="2055714" y="3272727"/>
                  <a:ext cx="312963" cy="3999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525706" y="3084804"/>
                    <a:ext cx="53758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20" name="TextBox 1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706" y="3084804"/>
                    <a:ext cx="537583" cy="400110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1498755" y="3710625"/>
                  <a:ext cx="596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8755" y="3710625"/>
                  <a:ext cx="596510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2EA7-643F-45A5-A1FD-70144688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Resistors in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AA1C6A-0934-4270-B067-3F4DB6E0BE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004527" cy="5196840"/>
              </a:xfrm>
            </p:spPr>
            <p:txBody>
              <a:bodyPr/>
              <a:lstStyle/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and the current through each resistor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AA1C6A-0934-4270-B067-3F4DB6E0BE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004527" cy="5196840"/>
              </a:xfrm>
              <a:blipFill>
                <a:blip r:embed="rId2"/>
                <a:stretch>
                  <a:fillRect l="-1098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ine 149">
            <a:extLst>
              <a:ext uri="{FF2B5EF4-FFF2-40B4-BE49-F238E27FC236}">
                <a16:creationId xmlns:a16="http://schemas.microsoft.com/office/drawing/2014/main" id="{E5810E5D-7CE5-42FB-9318-EB4C78571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7039" y="2667000"/>
            <a:ext cx="3902074" cy="28575"/>
          </a:xfrm>
          <a:prstGeom prst="line">
            <a:avLst/>
          </a:prstGeom>
          <a:noFill/>
          <a:ln w="28575">
            <a:solidFill>
              <a:srgbClr val="4274B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DA710941-0767-4AD8-B173-11B0E1486329}"/>
              </a:ext>
            </a:extLst>
          </p:cNvPr>
          <p:cNvGrpSpPr>
            <a:grpSpLocks/>
          </p:cNvGrpSpPr>
          <p:nvPr/>
        </p:nvGrpSpPr>
        <p:grpSpPr bwMode="auto">
          <a:xfrm>
            <a:off x="5948439" y="2667001"/>
            <a:ext cx="457200" cy="1701800"/>
            <a:chOff x="2870389" y="2690801"/>
            <a:chExt cx="457200" cy="1701308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AACBD73-2D7B-46AD-9E8B-63FFA542DA42}"/>
                </a:ext>
              </a:extLst>
            </p:cNvPr>
            <p:cNvCxnSpPr/>
            <p:nvPr/>
          </p:nvCxnSpPr>
          <p:spPr>
            <a:xfrm flipV="1">
              <a:off x="3098989" y="2690801"/>
              <a:ext cx="0" cy="17013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98">
              <a:extLst>
                <a:ext uri="{FF2B5EF4-FFF2-40B4-BE49-F238E27FC236}">
                  <a16:creationId xmlns:a16="http://schemas.microsoft.com/office/drawing/2014/main" id="{9E92D706-BE54-4B1C-957B-7F3832F3AB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0389" y="3301187"/>
              <a:ext cx="457200" cy="479911"/>
              <a:chOff x="990600" y="2834859"/>
              <a:chExt cx="457200" cy="479911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45792326-FF3C-4DD2-A2EC-BAC51BCC7644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9" name="TextBox 100">
                <a:extLst>
                  <a:ext uri="{FF2B5EF4-FFF2-40B4-BE49-F238E27FC236}">
                    <a16:creationId xmlns:a16="http://schemas.microsoft.com/office/drawing/2014/main" id="{8017460C-F3D5-4E9B-80EC-71A8515C6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28936" cy="399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+</a:t>
                </a:r>
              </a:p>
            </p:txBody>
          </p:sp>
          <p:sp>
            <p:nvSpPr>
              <p:cNvPr id="50" name="TextBox 101">
                <a:extLst>
                  <a:ext uri="{FF2B5EF4-FFF2-40B4-BE49-F238E27FC236}">
                    <a16:creationId xmlns:a16="http://schemas.microsoft.com/office/drawing/2014/main" id="{B552A8C3-44E5-41F1-8A11-4D676146FD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99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_</a:t>
                </a:r>
              </a:p>
            </p:txBody>
          </p:sp>
        </p:grpSp>
      </p:grpSp>
      <p:grpSp>
        <p:nvGrpSpPr>
          <p:cNvPr id="8" name="Group 15">
            <a:extLst>
              <a:ext uri="{FF2B5EF4-FFF2-40B4-BE49-F238E27FC236}">
                <a16:creationId xmlns:a16="http://schemas.microsoft.com/office/drawing/2014/main" id="{AD4D6144-592D-40B2-A1E4-D9C30C2F2D99}"/>
              </a:ext>
            </a:extLst>
          </p:cNvPr>
          <p:cNvGrpSpPr>
            <a:grpSpLocks/>
          </p:cNvGrpSpPr>
          <p:nvPr/>
        </p:nvGrpSpPr>
        <p:grpSpPr bwMode="auto">
          <a:xfrm>
            <a:off x="5683327" y="2819401"/>
            <a:ext cx="417512" cy="457200"/>
            <a:chOff x="4153809" y="2514600"/>
            <a:chExt cx="418191" cy="457200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788AC97-CB98-4903-96B5-1CA96341EEB9}"/>
                </a:ext>
              </a:extLst>
            </p:cNvPr>
            <p:cNvCxnSpPr/>
            <p:nvPr/>
          </p:nvCxnSpPr>
          <p:spPr>
            <a:xfrm rot="16200000">
              <a:off x="4312346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F632B7-277D-459B-BB68-3067FB7BF0BF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153809" y="2514600"/>
              <a:ext cx="418191" cy="369332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</p:grpSp>
      <p:grpSp>
        <p:nvGrpSpPr>
          <p:cNvPr id="9" name="Group 56">
            <a:extLst>
              <a:ext uri="{FF2B5EF4-FFF2-40B4-BE49-F238E27FC236}">
                <a16:creationId xmlns:a16="http://schemas.microsoft.com/office/drawing/2014/main" id="{540AA396-80E9-4C7C-B97A-1BA4902939DF}"/>
              </a:ext>
            </a:extLst>
          </p:cNvPr>
          <p:cNvGrpSpPr>
            <a:grpSpLocks/>
          </p:cNvGrpSpPr>
          <p:nvPr/>
        </p:nvGrpSpPr>
        <p:grpSpPr bwMode="auto">
          <a:xfrm>
            <a:off x="7289271" y="2667001"/>
            <a:ext cx="296863" cy="1724025"/>
            <a:chOff x="4384898" y="2541687"/>
            <a:chExt cx="298003" cy="1724341"/>
          </a:xfrm>
        </p:grpSpPr>
        <p:cxnSp>
          <p:nvCxnSpPr>
            <p:cNvPr id="35" name="Straight Connector 73">
              <a:extLst>
                <a:ext uri="{FF2B5EF4-FFF2-40B4-BE49-F238E27FC236}">
                  <a16:creationId xmlns:a16="http://schemas.microsoft.com/office/drawing/2014/main" id="{68257C69-8495-40C4-A18E-A992FB9578E8}"/>
                </a:ext>
              </a:extLst>
            </p:cNvPr>
            <p:cNvCxnSpPr/>
            <p:nvPr/>
          </p:nvCxnSpPr>
          <p:spPr>
            <a:xfrm>
              <a:off x="4545852" y="3121231"/>
              <a:ext cx="137049" cy="460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84">
              <a:extLst>
                <a:ext uri="{FF2B5EF4-FFF2-40B4-BE49-F238E27FC236}">
                  <a16:creationId xmlns:a16="http://schemas.microsoft.com/office/drawing/2014/main" id="{8471D7C7-7404-4A7D-9A3E-1C6D87293284}"/>
                </a:ext>
              </a:extLst>
            </p:cNvPr>
            <p:cNvCxnSpPr/>
            <p:nvPr/>
          </p:nvCxnSpPr>
          <p:spPr>
            <a:xfrm flipV="1">
              <a:off x="4407208" y="3167277"/>
              <a:ext cx="275693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5">
              <a:extLst>
                <a:ext uri="{FF2B5EF4-FFF2-40B4-BE49-F238E27FC236}">
                  <a16:creationId xmlns:a16="http://schemas.microsoft.com/office/drawing/2014/main" id="{5F297E85-1FB5-4E5B-8743-FF482B06E18E}"/>
                </a:ext>
              </a:extLst>
            </p:cNvPr>
            <p:cNvCxnSpPr/>
            <p:nvPr/>
          </p:nvCxnSpPr>
          <p:spPr>
            <a:xfrm flipH="1" flipV="1">
              <a:off x="4396054" y="3260957"/>
              <a:ext cx="275692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86">
              <a:extLst>
                <a:ext uri="{FF2B5EF4-FFF2-40B4-BE49-F238E27FC236}">
                  <a16:creationId xmlns:a16="http://schemas.microsoft.com/office/drawing/2014/main" id="{504B88D8-7A0F-4ACD-92E1-4EE2CEB10C71}"/>
                </a:ext>
              </a:extLst>
            </p:cNvPr>
            <p:cNvCxnSpPr/>
            <p:nvPr/>
          </p:nvCxnSpPr>
          <p:spPr>
            <a:xfrm flipV="1">
              <a:off x="4407208" y="3357812"/>
              <a:ext cx="275693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87">
              <a:extLst>
                <a:ext uri="{FF2B5EF4-FFF2-40B4-BE49-F238E27FC236}">
                  <a16:creationId xmlns:a16="http://schemas.microsoft.com/office/drawing/2014/main" id="{5C19D72A-2103-4939-98AD-909368F42B8C}"/>
                </a:ext>
              </a:extLst>
            </p:cNvPr>
            <p:cNvCxnSpPr/>
            <p:nvPr/>
          </p:nvCxnSpPr>
          <p:spPr>
            <a:xfrm flipH="1" flipV="1">
              <a:off x="4396054" y="3449903"/>
              <a:ext cx="275692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91">
              <a:extLst>
                <a:ext uri="{FF2B5EF4-FFF2-40B4-BE49-F238E27FC236}">
                  <a16:creationId xmlns:a16="http://schemas.microsoft.com/office/drawing/2014/main" id="{ED3A5F5F-CCC9-4909-A144-DCB6A1952565}"/>
                </a:ext>
              </a:extLst>
            </p:cNvPr>
            <p:cNvCxnSpPr/>
            <p:nvPr/>
          </p:nvCxnSpPr>
          <p:spPr>
            <a:xfrm flipV="1">
              <a:off x="4384898" y="3543584"/>
              <a:ext cx="275693" cy="936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92">
              <a:extLst>
                <a:ext uri="{FF2B5EF4-FFF2-40B4-BE49-F238E27FC236}">
                  <a16:creationId xmlns:a16="http://schemas.microsoft.com/office/drawing/2014/main" id="{654F41F5-5718-469A-993E-9A51D7406C12}"/>
                </a:ext>
              </a:extLst>
            </p:cNvPr>
            <p:cNvCxnSpPr/>
            <p:nvPr/>
          </p:nvCxnSpPr>
          <p:spPr>
            <a:xfrm>
              <a:off x="4384898" y="3640438"/>
              <a:ext cx="160954" cy="460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94">
              <a:extLst>
                <a:ext uri="{FF2B5EF4-FFF2-40B4-BE49-F238E27FC236}">
                  <a16:creationId xmlns:a16="http://schemas.microsoft.com/office/drawing/2014/main" id="{15279093-54B4-4ACA-B115-682DA2E5D85F}"/>
                </a:ext>
              </a:extLst>
            </p:cNvPr>
            <p:cNvCxnSpPr/>
            <p:nvPr/>
          </p:nvCxnSpPr>
          <p:spPr>
            <a:xfrm flipV="1">
              <a:off x="4545852" y="2541687"/>
              <a:ext cx="0" cy="5795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95">
              <a:extLst>
                <a:ext uri="{FF2B5EF4-FFF2-40B4-BE49-F238E27FC236}">
                  <a16:creationId xmlns:a16="http://schemas.microsoft.com/office/drawing/2014/main" id="{8166F678-BF77-4126-AD56-9060066EC526}"/>
                </a:ext>
              </a:extLst>
            </p:cNvPr>
            <p:cNvCxnSpPr/>
            <p:nvPr/>
          </p:nvCxnSpPr>
          <p:spPr>
            <a:xfrm flipV="1">
              <a:off x="4545852" y="3686485"/>
              <a:ext cx="0" cy="5795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56">
            <a:extLst>
              <a:ext uri="{FF2B5EF4-FFF2-40B4-BE49-F238E27FC236}">
                <a16:creationId xmlns:a16="http://schemas.microsoft.com/office/drawing/2014/main" id="{AB8E29BD-6C5B-454C-9F8E-4E9A4E2B8460}"/>
              </a:ext>
            </a:extLst>
          </p:cNvPr>
          <p:cNvGrpSpPr>
            <a:grpSpLocks/>
          </p:cNvGrpSpPr>
          <p:nvPr/>
        </p:nvGrpSpPr>
        <p:grpSpPr bwMode="auto">
          <a:xfrm>
            <a:off x="8717997" y="2674287"/>
            <a:ext cx="296863" cy="1724025"/>
            <a:chOff x="4384898" y="2541687"/>
            <a:chExt cx="298003" cy="172434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9490BF5-C297-4BE6-AE18-33F490BE4A1B}"/>
                </a:ext>
              </a:extLst>
            </p:cNvPr>
            <p:cNvCxnSpPr/>
            <p:nvPr/>
          </p:nvCxnSpPr>
          <p:spPr>
            <a:xfrm>
              <a:off x="4545852" y="3121231"/>
              <a:ext cx="137049" cy="460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F2EAA56-1198-4D46-B577-C04CBA91BE2A}"/>
                </a:ext>
              </a:extLst>
            </p:cNvPr>
            <p:cNvCxnSpPr/>
            <p:nvPr/>
          </p:nvCxnSpPr>
          <p:spPr>
            <a:xfrm flipV="1">
              <a:off x="4407208" y="3167277"/>
              <a:ext cx="275693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DCF5213-1381-4BD4-B462-DFD5C5E490E8}"/>
                </a:ext>
              </a:extLst>
            </p:cNvPr>
            <p:cNvCxnSpPr/>
            <p:nvPr/>
          </p:nvCxnSpPr>
          <p:spPr>
            <a:xfrm flipH="1" flipV="1">
              <a:off x="4396054" y="3260957"/>
              <a:ext cx="275692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5738B3-9141-48E2-BAD4-23807F0BFDD5}"/>
                </a:ext>
              </a:extLst>
            </p:cNvPr>
            <p:cNvCxnSpPr/>
            <p:nvPr/>
          </p:nvCxnSpPr>
          <p:spPr>
            <a:xfrm flipV="1">
              <a:off x="4407208" y="3357812"/>
              <a:ext cx="275693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5FAA232-55F8-4B5D-8596-5371491ABC96}"/>
                </a:ext>
              </a:extLst>
            </p:cNvPr>
            <p:cNvCxnSpPr/>
            <p:nvPr/>
          </p:nvCxnSpPr>
          <p:spPr>
            <a:xfrm flipH="1" flipV="1">
              <a:off x="4396054" y="3449903"/>
              <a:ext cx="275692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12A6715-5DDA-4F25-960B-038642CED849}"/>
                </a:ext>
              </a:extLst>
            </p:cNvPr>
            <p:cNvCxnSpPr/>
            <p:nvPr/>
          </p:nvCxnSpPr>
          <p:spPr>
            <a:xfrm flipV="1">
              <a:off x="4384898" y="3543584"/>
              <a:ext cx="275693" cy="936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923237-3818-49D0-A121-895FCF8FAD0D}"/>
                </a:ext>
              </a:extLst>
            </p:cNvPr>
            <p:cNvCxnSpPr/>
            <p:nvPr/>
          </p:nvCxnSpPr>
          <p:spPr>
            <a:xfrm>
              <a:off x="4384898" y="3640438"/>
              <a:ext cx="160954" cy="460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CAD8615-183D-4158-90DC-331F103079FF}"/>
                </a:ext>
              </a:extLst>
            </p:cNvPr>
            <p:cNvCxnSpPr/>
            <p:nvPr/>
          </p:nvCxnSpPr>
          <p:spPr>
            <a:xfrm flipV="1">
              <a:off x="4545852" y="2541687"/>
              <a:ext cx="0" cy="5795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AEF5750-FB4F-49B8-8571-8D17D1E1AC5D}"/>
                </a:ext>
              </a:extLst>
            </p:cNvPr>
            <p:cNvCxnSpPr/>
            <p:nvPr/>
          </p:nvCxnSpPr>
          <p:spPr>
            <a:xfrm flipV="1">
              <a:off x="4545852" y="3686485"/>
              <a:ext cx="0" cy="5795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Line 150">
            <a:extLst>
              <a:ext uri="{FF2B5EF4-FFF2-40B4-BE49-F238E27FC236}">
                <a16:creationId xmlns:a16="http://schemas.microsoft.com/office/drawing/2014/main" id="{1CAF1BD6-06BF-4C7A-8594-01523A497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5954" y="4368802"/>
            <a:ext cx="3913159" cy="13393"/>
          </a:xfrm>
          <a:prstGeom prst="line">
            <a:avLst/>
          </a:prstGeom>
          <a:noFill/>
          <a:ln w="28575">
            <a:solidFill>
              <a:srgbClr val="4274B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4CF874-9108-4CBA-9DCB-3ED1C99BEF75}"/>
                  </a:ext>
                </a:extLst>
              </p:cNvPr>
              <p:cNvSpPr txBox="1"/>
              <p:nvPr/>
            </p:nvSpPr>
            <p:spPr>
              <a:xfrm>
                <a:off x="6597137" y="3276601"/>
                <a:ext cx="764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4CF874-9108-4CBA-9DCB-3ED1C99BE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137" y="3276601"/>
                <a:ext cx="76495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C536EF-28F9-4A28-BF5C-1F8CB727985F}"/>
                  </a:ext>
                </a:extLst>
              </p:cNvPr>
              <p:cNvSpPr txBox="1"/>
              <p:nvPr/>
            </p:nvSpPr>
            <p:spPr>
              <a:xfrm>
                <a:off x="8112297" y="3292947"/>
                <a:ext cx="6222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C536EF-28F9-4A28-BF5C-1F8CB727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297" y="3292947"/>
                <a:ext cx="62228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56">
            <a:extLst>
              <a:ext uri="{FF2B5EF4-FFF2-40B4-BE49-F238E27FC236}">
                <a16:creationId xmlns:a16="http://schemas.microsoft.com/office/drawing/2014/main" id="{7C47FBBB-A4FE-400D-B1EF-3E6D4720513B}"/>
              </a:ext>
            </a:extLst>
          </p:cNvPr>
          <p:cNvGrpSpPr>
            <a:grpSpLocks/>
          </p:cNvGrpSpPr>
          <p:nvPr/>
        </p:nvGrpSpPr>
        <p:grpSpPr bwMode="auto">
          <a:xfrm>
            <a:off x="9918776" y="2667001"/>
            <a:ext cx="296863" cy="1724025"/>
            <a:chOff x="4384898" y="2541687"/>
            <a:chExt cx="298003" cy="1724341"/>
          </a:xfrm>
        </p:grpSpPr>
        <p:cxnSp>
          <p:nvCxnSpPr>
            <p:cNvPr id="17" name="Straight Connector 73">
              <a:extLst>
                <a:ext uri="{FF2B5EF4-FFF2-40B4-BE49-F238E27FC236}">
                  <a16:creationId xmlns:a16="http://schemas.microsoft.com/office/drawing/2014/main" id="{BA103690-306F-4709-B702-B05B4FB430A7}"/>
                </a:ext>
              </a:extLst>
            </p:cNvPr>
            <p:cNvCxnSpPr/>
            <p:nvPr/>
          </p:nvCxnSpPr>
          <p:spPr>
            <a:xfrm>
              <a:off x="4545852" y="3121231"/>
              <a:ext cx="137049" cy="460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84">
              <a:extLst>
                <a:ext uri="{FF2B5EF4-FFF2-40B4-BE49-F238E27FC236}">
                  <a16:creationId xmlns:a16="http://schemas.microsoft.com/office/drawing/2014/main" id="{5D14C54A-A764-43CC-A39B-25C4C39DD2E4}"/>
                </a:ext>
              </a:extLst>
            </p:cNvPr>
            <p:cNvCxnSpPr/>
            <p:nvPr/>
          </p:nvCxnSpPr>
          <p:spPr>
            <a:xfrm flipV="1">
              <a:off x="4407208" y="3167277"/>
              <a:ext cx="275693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85">
              <a:extLst>
                <a:ext uri="{FF2B5EF4-FFF2-40B4-BE49-F238E27FC236}">
                  <a16:creationId xmlns:a16="http://schemas.microsoft.com/office/drawing/2014/main" id="{67243CBB-A304-4B45-B911-3D6F38B5DDBC}"/>
                </a:ext>
              </a:extLst>
            </p:cNvPr>
            <p:cNvCxnSpPr/>
            <p:nvPr/>
          </p:nvCxnSpPr>
          <p:spPr>
            <a:xfrm flipH="1" flipV="1">
              <a:off x="4396054" y="3260957"/>
              <a:ext cx="275692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86">
              <a:extLst>
                <a:ext uri="{FF2B5EF4-FFF2-40B4-BE49-F238E27FC236}">
                  <a16:creationId xmlns:a16="http://schemas.microsoft.com/office/drawing/2014/main" id="{1886F9C0-2FC5-4D06-A8A4-6380CBB83C43}"/>
                </a:ext>
              </a:extLst>
            </p:cNvPr>
            <p:cNvCxnSpPr/>
            <p:nvPr/>
          </p:nvCxnSpPr>
          <p:spPr>
            <a:xfrm flipV="1">
              <a:off x="4407208" y="3357812"/>
              <a:ext cx="275693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87">
              <a:extLst>
                <a:ext uri="{FF2B5EF4-FFF2-40B4-BE49-F238E27FC236}">
                  <a16:creationId xmlns:a16="http://schemas.microsoft.com/office/drawing/2014/main" id="{8FA451E1-45A8-4C2C-BFB0-2C5440005473}"/>
                </a:ext>
              </a:extLst>
            </p:cNvPr>
            <p:cNvCxnSpPr/>
            <p:nvPr/>
          </p:nvCxnSpPr>
          <p:spPr>
            <a:xfrm flipH="1" flipV="1">
              <a:off x="4396054" y="3449903"/>
              <a:ext cx="275692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91">
              <a:extLst>
                <a:ext uri="{FF2B5EF4-FFF2-40B4-BE49-F238E27FC236}">
                  <a16:creationId xmlns:a16="http://schemas.microsoft.com/office/drawing/2014/main" id="{9A1480DC-8826-4CC4-BFE1-0C115FBB2405}"/>
                </a:ext>
              </a:extLst>
            </p:cNvPr>
            <p:cNvCxnSpPr/>
            <p:nvPr/>
          </p:nvCxnSpPr>
          <p:spPr>
            <a:xfrm flipV="1">
              <a:off x="4384898" y="3543584"/>
              <a:ext cx="275693" cy="936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92">
              <a:extLst>
                <a:ext uri="{FF2B5EF4-FFF2-40B4-BE49-F238E27FC236}">
                  <a16:creationId xmlns:a16="http://schemas.microsoft.com/office/drawing/2014/main" id="{9369EBFD-2705-407D-9B40-6A442C74C734}"/>
                </a:ext>
              </a:extLst>
            </p:cNvPr>
            <p:cNvCxnSpPr/>
            <p:nvPr/>
          </p:nvCxnSpPr>
          <p:spPr>
            <a:xfrm>
              <a:off x="4384898" y="3640438"/>
              <a:ext cx="160954" cy="460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94">
              <a:extLst>
                <a:ext uri="{FF2B5EF4-FFF2-40B4-BE49-F238E27FC236}">
                  <a16:creationId xmlns:a16="http://schemas.microsoft.com/office/drawing/2014/main" id="{937C0268-FE24-4921-90BA-36CF08A2ABFE}"/>
                </a:ext>
              </a:extLst>
            </p:cNvPr>
            <p:cNvCxnSpPr/>
            <p:nvPr/>
          </p:nvCxnSpPr>
          <p:spPr>
            <a:xfrm flipV="1">
              <a:off x="4545852" y="2541687"/>
              <a:ext cx="0" cy="5795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5">
              <a:extLst>
                <a:ext uri="{FF2B5EF4-FFF2-40B4-BE49-F238E27FC236}">
                  <a16:creationId xmlns:a16="http://schemas.microsoft.com/office/drawing/2014/main" id="{5555F3EB-4609-487F-8982-5A6BF65128B2}"/>
                </a:ext>
              </a:extLst>
            </p:cNvPr>
            <p:cNvCxnSpPr/>
            <p:nvPr/>
          </p:nvCxnSpPr>
          <p:spPr>
            <a:xfrm flipV="1">
              <a:off x="4545852" y="3686485"/>
              <a:ext cx="0" cy="5795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57701E-8DBA-4FE1-BFC3-7FA89849B2D6}"/>
                  </a:ext>
                </a:extLst>
              </p:cNvPr>
              <p:cNvSpPr txBox="1"/>
              <p:nvPr/>
            </p:nvSpPr>
            <p:spPr>
              <a:xfrm>
                <a:off x="9340282" y="3285445"/>
                <a:ext cx="6222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57701E-8DBA-4FE1-BFC3-7FA89849B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0282" y="3285445"/>
                <a:ext cx="62228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C77C2E7-2C9E-4FC3-AB45-66C128EFA6EB}"/>
                  </a:ext>
                </a:extLst>
              </p:cNvPr>
              <p:cNvSpPr txBox="1"/>
              <p:nvPr/>
            </p:nvSpPr>
            <p:spPr>
              <a:xfrm>
                <a:off x="5253210" y="3346971"/>
                <a:ext cx="7586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90 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C77C2E7-2C9E-4FC3-AB45-66C128EFA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210" y="3346971"/>
                <a:ext cx="75866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749AB88-3E3E-4FF9-A7C4-553AF5D3D290}"/>
              </a:ext>
            </a:extLst>
          </p:cNvPr>
          <p:cNvCxnSpPr>
            <a:cxnSpLocks/>
          </p:cNvCxnSpPr>
          <p:nvPr/>
        </p:nvCxnSpPr>
        <p:spPr bwMode="auto">
          <a:xfrm>
            <a:off x="7772400" y="2770265"/>
            <a:ext cx="0" cy="3696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9CEB043-90EE-4C71-8820-5BC24F92B3F8}"/>
                  </a:ext>
                </a:extLst>
              </p:cNvPr>
              <p:cNvSpPr txBox="1"/>
              <p:nvPr/>
            </p:nvSpPr>
            <p:spPr>
              <a:xfrm>
                <a:off x="7392436" y="2676157"/>
                <a:ext cx="4452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9CEB043-90EE-4C71-8820-5BC24F92B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436" y="2676157"/>
                <a:ext cx="445250" cy="400110"/>
              </a:xfrm>
              <a:prstGeom prst="rect">
                <a:avLst/>
              </a:prstGeom>
              <a:blipFill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83BD053-B56E-4581-97E0-8E71882D2709}"/>
              </a:ext>
            </a:extLst>
          </p:cNvPr>
          <p:cNvCxnSpPr>
            <a:cxnSpLocks/>
          </p:cNvCxnSpPr>
          <p:nvPr/>
        </p:nvCxnSpPr>
        <p:spPr bwMode="auto">
          <a:xfrm>
            <a:off x="9258298" y="2797674"/>
            <a:ext cx="0" cy="3696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FBC34D4-94A6-4319-9591-B9DADD83898D}"/>
                  </a:ext>
                </a:extLst>
              </p:cNvPr>
              <p:cNvSpPr txBox="1"/>
              <p:nvPr/>
            </p:nvSpPr>
            <p:spPr>
              <a:xfrm>
                <a:off x="8878334" y="2703566"/>
                <a:ext cx="4512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FBC34D4-94A6-4319-9591-B9DADD838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334" y="2703566"/>
                <a:ext cx="451214" cy="400110"/>
              </a:xfrm>
              <a:prstGeom prst="rect">
                <a:avLst/>
              </a:prstGeom>
              <a:blipFill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365E9F6-5268-4EA5-B61F-1A08261DE937}"/>
              </a:ext>
            </a:extLst>
          </p:cNvPr>
          <p:cNvCxnSpPr>
            <a:cxnSpLocks/>
          </p:cNvCxnSpPr>
          <p:nvPr/>
        </p:nvCxnSpPr>
        <p:spPr bwMode="auto">
          <a:xfrm>
            <a:off x="10427486" y="2789684"/>
            <a:ext cx="0" cy="3696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4B737F5-3E0F-4361-9E29-A690D4BE22DD}"/>
                  </a:ext>
                </a:extLst>
              </p:cNvPr>
              <p:cNvSpPr txBox="1"/>
              <p:nvPr/>
            </p:nvSpPr>
            <p:spPr>
              <a:xfrm>
                <a:off x="10047522" y="2695576"/>
                <a:ext cx="4512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4B737F5-3E0F-4361-9E29-A690D4BE2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522" y="2695576"/>
                <a:ext cx="451214" cy="400110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75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Resistors in Parallel</a:t>
            </a:r>
            <a:endParaRPr lang="en-US" dirty="0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19AF34AD-E6D2-4B44-8FBB-1D36CE73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5206581" cy="5196840"/>
          </a:xfrm>
        </p:spPr>
        <p:txBody>
          <a:bodyPr/>
          <a:lstStyle/>
          <a:p>
            <a:r>
              <a:rPr lang="en-US" dirty="0"/>
              <a:t>Consider a circuit with two or more resistors connected in parallel. </a:t>
            </a:r>
          </a:p>
          <a:p>
            <a:r>
              <a:rPr lang="en-US" dirty="0"/>
              <a:t>Now the current in each branch is different but the voltage across each resistor is the same.</a:t>
            </a:r>
          </a:p>
          <a:p>
            <a:endParaRPr lang="en-US" dirty="0"/>
          </a:p>
          <a:p>
            <a:r>
              <a:rPr lang="en-US" dirty="0"/>
              <a:t>By virtue of Ohm’s law, we then get: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14032" y="3351902"/>
                <a:ext cx="4924698" cy="3199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en-US" sz="1800" dirty="0"/>
                  <a:t>Using </a:t>
                </a:r>
                <a:r>
                  <a:rPr lang="en-US" sz="1800" dirty="0" err="1"/>
                  <a:t>Kirchoff’s</a:t>
                </a:r>
                <a:r>
                  <a:rPr lang="en-US" sz="1800" dirty="0"/>
                  <a:t> Current Law (KCL):</a:t>
                </a: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⋯+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⋯+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8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80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⋯+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032" y="3351902"/>
                <a:ext cx="4924698" cy="3199274"/>
              </a:xfrm>
              <a:prstGeom prst="rect">
                <a:avLst/>
              </a:prstGeom>
              <a:blipFill>
                <a:blip r:embed="rId3"/>
                <a:stretch>
                  <a:fillRect t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715390" y="1504991"/>
            <a:ext cx="445250" cy="445532"/>
            <a:chOff x="5060964" y="2526268"/>
            <a:chExt cx="445250" cy="445532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 rot="5400000" flipV="1">
              <a:off x="5210969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060964" y="2526268"/>
                  <a:ext cx="4452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964" y="2526268"/>
                  <a:ext cx="445250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7827146" y="1516619"/>
            <a:ext cx="451213" cy="445532"/>
            <a:chOff x="5060964" y="2526268"/>
            <a:chExt cx="451213" cy="445532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 rot="5400000" flipV="1">
              <a:off x="5210969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060964" y="2526268"/>
                  <a:ext cx="4512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964" y="2526268"/>
                  <a:ext cx="451213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9461228" y="1579636"/>
            <a:ext cx="520142" cy="445532"/>
            <a:chOff x="4982021" y="2526268"/>
            <a:chExt cx="520142" cy="445532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 rot="5400000" flipV="1">
              <a:off x="5210969" y="2772569"/>
              <a:ext cx="3984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4982021" y="2526268"/>
                  <a:ext cx="5201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2021" y="2526268"/>
                  <a:ext cx="520142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5670725" y="1447800"/>
            <a:ext cx="4653039" cy="1724026"/>
            <a:chOff x="4033761" y="2362199"/>
            <a:chExt cx="4653039" cy="1724026"/>
          </a:xfrm>
        </p:grpSpPr>
        <p:sp>
          <p:nvSpPr>
            <p:cNvPr id="18581" name="Line 149"/>
            <p:cNvSpPr>
              <a:spLocks noChangeShapeType="1"/>
            </p:cNvSpPr>
            <p:nvPr/>
          </p:nvSpPr>
          <p:spPr bwMode="auto">
            <a:xfrm>
              <a:off x="4648200" y="2362199"/>
              <a:ext cx="3902074" cy="28575"/>
            </a:xfrm>
            <a:prstGeom prst="line">
              <a:avLst/>
            </a:prstGeom>
            <a:noFill/>
            <a:ln w="28575">
              <a:solidFill>
                <a:srgbClr val="4274B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TextBox 5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033761" y="3047748"/>
              <a:ext cx="462405" cy="369454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sz="2000">
                  <a:noFill/>
                </a:rPr>
                <a:t> </a:t>
              </a:r>
            </a:p>
          </p:txBody>
        </p:sp>
        <p:grpSp>
          <p:nvGrpSpPr>
            <p:cNvPr id="18438" name="Group 54"/>
            <p:cNvGrpSpPr>
              <a:grpSpLocks/>
            </p:cNvGrpSpPr>
            <p:nvPr/>
          </p:nvGrpSpPr>
          <p:grpSpPr bwMode="auto">
            <a:xfrm>
              <a:off x="4419600" y="2362200"/>
              <a:ext cx="457200" cy="1701800"/>
              <a:chOff x="2870389" y="2690801"/>
              <a:chExt cx="457200" cy="1701308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V="1">
                <a:off x="3098989" y="2690801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440" name="Group 98"/>
              <p:cNvGrpSpPr>
                <a:grpSpLocks/>
              </p:cNvGrpSpPr>
              <p:nvPr/>
            </p:nvGrpSpPr>
            <p:grpSpPr bwMode="auto">
              <a:xfrm>
                <a:off x="2870389" y="3301187"/>
                <a:ext cx="457200" cy="479911"/>
                <a:chOff x="990600" y="2834859"/>
                <a:chExt cx="457200" cy="479911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990600" y="2859289"/>
                  <a:ext cx="457200" cy="455481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/>
                </a:p>
              </p:txBody>
            </p:sp>
            <p:sp>
              <p:nvSpPr>
                <p:cNvPr id="18442" name="TextBox 100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34859"/>
                  <a:ext cx="328936" cy="399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+</a:t>
                  </a:r>
                </a:p>
              </p:txBody>
            </p:sp>
            <p:sp>
              <p:nvSpPr>
                <p:cNvPr id="18443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1052282" y="2858195"/>
                  <a:ext cx="308853" cy="399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/>
                    <a:t>_</a:t>
                  </a:r>
                </a:p>
              </p:txBody>
            </p:sp>
          </p:grpSp>
        </p:grpSp>
        <p:grpSp>
          <p:nvGrpSpPr>
            <p:cNvPr id="18526" name="Group 15"/>
            <p:cNvGrpSpPr>
              <a:grpSpLocks/>
            </p:cNvGrpSpPr>
            <p:nvPr/>
          </p:nvGrpSpPr>
          <p:grpSpPr bwMode="auto">
            <a:xfrm>
              <a:off x="4154488" y="2514600"/>
              <a:ext cx="417512" cy="457200"/>
              <a:chOff x="4153809" y="2514600"/>
              <a:chExt cx="418191" cy="457200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 rot="16200000">
                <a:off x="4312346" y="2772569"/>
                <a:ext cx="39846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809" y="2514600"/>
                <a:ext cx="41819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p:grpSp>
          <p:nvGrpSpPr>
            <p:cNvPr id="18550" name="Group 56"/>
            <p:cNvGrpSpPr>
              <a:grpSpLocks/>
            </p:cNvGrpSpPr>
            <p:nvPr/>
          </p:nvGrpSpPr>
          <p:grpSpPr bwMode="auto">
            <a:xfrm>
              <a:off x="5429250" y="2362200"/>
              <a:ext cx="296863" cy="1724025"/>
              <a:chOff x="4384898" y="2541687"/>
              <a:chExt cx="298003" cy="1724341"/>
            </a:xfrm>
          </p:grpSpPr>
          <p:cxnSp>
            <p:nvCxnSpPr>
              <p:cNvPr id="11" name="Straight Connector 73"/>
              <p:cNvCxnSpPr/>
              <p:nvPr/>
            </p:nvCxnSpPr>
            <p:spPr>
              <a:xfrm>
                <a:off x="4545852" y="3121231"/>
                <a:ext cx="137049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84"/>
              <p:cNvCxnSpPr/>
              <p:nvPr/>
            </p:nvCxnSpPr>
            <p:spPr>
              <a:xfrm flipV="1">
                <a:off x="4407208" y="3167277"/>
                <a:ext cx="275693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85"/>
              <p:cNvCxnSpPr/>
              <p:nvPr/>
            </p:nvCxnSpPr>
            <p:spPr>
              <a:xfrm flipH="1" flipV="1">
                <a:off x="4396054" y="3260957"/>
                <a:ext cx="275692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86"/>
              <p:cNvCxnSpPr/>
              <p:nvPr/>
            </p:nvCxnSpPr>
            <p:spPr>
              <a:xfrm flipV="1">
                <a:off x="4407208" y="3357812"/>
                <a:ext cx="275693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87"/>
              <p:cNvCxnSpPr/>
              <p:nvPr/>
            </p:nvCxnSpPr>
            <p:spPr>
              <a:xfrm flipH="1" flipV="1">
                <a:off x="4396054" y="3449903"/>
                <a:ext cx="275692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91"/>
              <p:cNvCxnSpPr/>
              <p:nvPr/>
            </p:nvCxnSpPr>
            <p:spPr>
              <a:xfrm flipV="1">
                <a:off x="4384898" y="3543584"/>
                <a:ext cx="275693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92"/>
              <p:cNvCxnSpPr/>
              <p:nvPr/>
            </p:nvCxnSpPr>
            <p:spPr>
              <a:xfrm>
                <a:off x="4384898" y="3640438"/>
                <a:ext cx="160954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94"/>
              <p:cNvCxnSpPr/>
              <p:nvPr/>
            </p:nvCxnSpPr>
            <p:spPr>
              <a:xfrm flipV="1">
                <a:off x="4545852" y="2541687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95"/>
              <p:cNvCxnSpPr/>
              <p:nvPr/>
            </p:nvCxnSpPr>
            <p:spPr>
              <a:xfrm flipV="1">
                <a:off x="4545852" y="3686485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66" name="Group 56"/>
            <p:cNvGrpSpPr>
              <a:grpSpLocks/>
            </p:cNvGrpSpPr>
            <p:nvPr/>
          </p:nvGrpSpPr>
          <p:grpSpPr bwMode="auto">
            <a:xfrm>
              <a:off x="6632575" y="2362200"/>
              <a:ext cx="296863" cy="1724025"/>
              <a:chOff x="4384898" y="2541687"/>
              <a:chExt cx="298003" cy="1724341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545852" y="3121231"/>
                <a:ext cx="137049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4407208" y="3167277"/>
                <a:ext cx="275693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 flipV="1">
                <a:off x="4396054" y="3260957"/>
                <a:ext cx="275692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407208" y="3357812"/>
                <a:ext cx="275693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 flipV="1">
                <a:off x="4396054" y="3449903"/>
                <a:ext cx="275692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4384898" y="3543584"/>
                <a:ext cx="275693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4384898" y="3640438"/>
                <a:ext cx="160954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4545852" y="2541687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4545852" y="3686485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582" name="Line 150"/>
            <p:cNvSpPr>
              <a:spLocks noChangeShapeType="1"/>
            </p:cNvSpPr>
            <p:nvPr/>
          </p:nvSpPr>
          <p:spPr bwMode="auto">
            <a:xfrm flipV="1">
              <a:off x="4637115" y="4064001"/>
              <a:ext cx="3913159" cy="13393"/>
            </a:xfrm>
            <a:prstGeom prst="line">
              <a:avLst/>
            </a:prstGeom>
            <a:noFill/>
            <a:ln w="28575">
              <a:solidFill>
                <a:srgbClr val="4274B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068298" y="2971800"/>
                  <a:ext cx="52161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8298" y="2971800"/>
                  <a:ext cx="521617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6211298" y="2971800"/>
                  <a:ext cx="5275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1298" y="2971800"/>
                  <a:ext cx="527580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444" name="Group 56"/>
            <p:cNvGrpSpPr>
              <a:grpSpLocks/>
            </p:cNvGrpSpPr>
            <p:nvPr/>
          </p:nvGrpSpPr>
          <p:grpSpPr bwMode="auto">
            <a:xfrm>
              <a:off x="8389937" y="2362200"/>
              <a:ext cx="296863" cy="1724025"/>
              <a:chOff x="4384898" y="2541687"/>
              <a:chExt cx="298003" cy="1724341"/>
            </a:xfrm>
          </p:grpSpPr>
          <p:cxnSp>
            <p:nvCxnSpPr>
              <p:cNvPr id="2" name="Straight Connector 73"/>
              <p:cNvCxnSpPr/>
              <p:nvPr/>
            </p:nvCxnSpPr>
            <p:spPr>
              <a:xfrm>
                <a:off x="4545852" y="3121231"/>
                <a:ext cx="137049" cy="460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Straight Connector 84"/>
              <p:cNvCxnSpPr/>
              <p:nvPr/>
            </p:nvCxnSpPr>
            <p:spPr>
              <a:xfrm flipV="1">
                <a:off x="4407208" y="3167277"/>
                <a:ext cx="275693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85"/>
              <p:cNvCxnSpPr/>
              <p:nvPr/>
            </p:nvCxnSpPr>
            <p:spPr>
              <a:xfrm flipH="1" flipV="1">
                <a:off x="4396054" y="3260957"/>
                <a:ext cx="275692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86"/>
              <p:cNvCxnSpPr/>
              <p:nvPr/>
            </p:nvCxnSpPr>
            <p:spPr>
              <a:xfrm flipV="1">
                <a:off x="4407208" y="3357812"/>
                <a:ext cx="275693" cy="92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87"/>
              <p:cNvCxnSpPr/>
              <p:nvPr/>
            </p:nvCxnSpPr>
            <p:spPr>
              <a:xfrm flipH="1" flipV="1">
                <a:off x="4396054" y="3449903"/>
                <a:ext cx="275692" cy="936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91"/>
              <p:cNvCxnSpPr/>
              <p:nvPr/>
            </p:nvCxnSpPr>
            <p:spPr>
              <a:xfrm flipV="1">
                <a:off x="4384898" y="3543584"/>
                <a:ext cx="275693" cy="9367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92"/>
              <p:cNvCxnSpPr/>
              <p:nvPr/>
            </p:nvCxnSpPr>
            <p:spPr>
              <a:xfrm>
                <a:off x="4384898" y="3640438"/>
                <a:ext cx="160954" cy="4604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94"/>
              <p:cNvCxnSpPr/>
              <p:nvPr/>
            </p:nvCxnSpPr>
            <p:spPr>
              <a:xfrm flipV="1">
                <a:off x="4545852" y="2541687"/>
                <a:ext cx="0" cy="57954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5"/>
              <p:cNvCxnSpPr/>
              <p:nvPr/>
            </p:nvCxnSpPr>
            <p:spPr>
              <a:xfrm flipV="1">
                <a:off x="4545852" y="3686485"/>
                <a:ext cx="0" cy="579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7991070" y="2971800"/>
                  <a:ext cx="596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1070" y="2971800"/>
                  <a:ext cx="596510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7340600" y="297180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. . 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87629" y="2936029"/>
            <a:ext cx="3583417" cy="942551"/>
            <a:chOff x="-457201" y="2785296"/>
            <a:chExt cx="3583417" cy="9425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-457201" y="2785296"/>
                  <a:ext cx="358341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⋯=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57201" y="2785296"/>
                  <a:ext cx="3583417" cy="400110"/>
                </a:xfrm>
                <a:prstGeom prst="rect">
                  <a:avLst/>
                </a:prstGeom>
                <a:blipFill>
                  <a:blip r:embed="rId12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374107" y="3327737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07073" y="4343400"/>
                <a:ext cx="3089179" cy="1853713"/>
              </a:xfrm>
              <a:prstGeom prst="rect">
                <a:avLst/>
              </a:prstGeom>
              <a:solidFill>
                <a:srgbClr val="D6D2C4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2000" i="1">
                    <a:latin typeface="+mj-lt"/>
                  </a:defRPr>
                </a:lvl1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+⋯+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or equivalently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>
                              <a:latin typeface="Cambria Math" panose="02040503050406030204" pitchFamily="18" charset="0"/>
                            </a:rPr>
                            <m:t>+⋯+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073" y="4343400"/>
                <a:ext cx="3089179" cy="1853713"/>
              </a:xfrm>
              <a:prstGeom prst="rect">
                <a:avLst/>
              </a:prstGeom>
              <a:blipFill>
                <a:blip r:embed="rId13"/>
                <a:stretch>
                  <a:fillRect l="-21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Resistances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A1D781B-06A2-4CC8-B804-3145B2D6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Resistors in Parallel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the purposes of finding the current flowing through the source, the parallel connection of resistors can be replaced with a single equivalent resistor such that: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790700" y="1981200"/>
            <a:ext cx="8610600" cy="1752600"/>
            <a:chOff x="76200" y="2438400"/>
            <a:chExt cx="8610600" cy="1752600"/>
          </a:xfrm>
        </p:grpSpPr>
        <p:grpSp>
          <p:nvGrpSpPr>
            <p:cNvPr id="16388" name="Group 2"/>
            <p:cNvGrpSpPr>
              <a:grpSpLocks/>
            </p:cNvGrpSpPr>
            <p:nvPr/>
          </p:nvGrpSpPr>
          <p:grpSpPr bwMode="auto">
            <a:xfrm>
              <a:off x="5638800" y="2438401"/>
              <a:ext cx="3048000" cy="1730375"/>
              <a:chOff x="5257800" y="2438400"/>
              <a:chExt cx="3048000" cy="1730908"/>
            </a:xfrm>
          </p:grpSpPr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146684"/>
                <a:ext cx="46166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grpSp>
            <p:nvGrpSpPr>
              <p:cNvPr id="16398" name="Group 159"/>
              <p:cNvGrpSpPr>
                <a:grpSpLocks/>
              </p:cNvGrpSpPr>
              <p:nvPr/>
            </p:nvGrpSpPr>
            <p:grpSpPr bwMode="auto">
              <a:xfrm>
                <a:off x="5719763" y="2438400"/>
                <a:ext cx="457200" cy="1700737"/>
                <a:chOff x="2870687" y="2690801"/>
                <a:chExt cx="457200" cy="1700737"/>
              </a:xfrm>
            </p:grpSpPr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3099287" y="2690801"/>
                  <a:ext cx="0" cy="17007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13" name="Group 187"/>
                <p:cNvGrpSpPr>
                  <a:grpSpLocks/>
                </p:cNvGrpSpPr>
                <p:nvPr/>
              </p:nvGrpSpPr>
              <p:grpSpPr bwMode="auto">
                <a:xfrm>
                  <a:off x="2870687" y="3301187"/>
                  <a:ext cx="457200" cy="480563"/>
                  <a:chOff x="990898" y="2834859"/>
                  <a:chExt cx="457200" cy="480563"/>
                </a:xfrm>
              </p:grpSpPr>
              <p:sp>
                <p:nvSpPr>
                  <p:cNvPr id="189" name="Oval 188"/>
                  <p:cNvSpPr/>
                  <p:nvPr/>
                </p:nvSpPr>
                <p:spPr>
                  <a:xfrm>
                    <a:off x="990898" y="2858081"/>
                    <a:ext cx="457200" cy="457341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415" name="Text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28936" cy="400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+</a:t>
                    </a:r>
                  </a:p>
                </p:txBody>
              </p:sp>
              <p:sp>
                <p:nvSpPr>
                  <p:cNvPr id="16416" name="TextBox 1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400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000"/>
                      <a:t>_</a:t>
                    </a:r>
                  </a:p>
                </p:txBody>
              </p:sp>
            </p:grpSp>
          </p:grpSp>
          <p:cxnSp>
            <p:nvCxnSpPr>
              <p:cNvPr id="161" name="Straight Connector 160"/>
              <p:cNvCxnSpPr/>
              <p:nvPr/>
            </p:nvCxnSpPr>
            <p:spPr>
              <a:xfrm flipV="1">
                <a:off x="5948363" y="4167721"/>
                <a:ext cx="1735137" cy="158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400" name="Group 161"/>
              <p:cNvGrpSpPr>
                <a:grpSpLocks/>
              </p:cNvGrpSpPr>
              <p:nvPr/>
            </p:nvGrpSpPr>
            <p:grpSpPr bwMode="auto">
              <a:xfrm>
                <a:off x="7523404" y="2438400"/>
                <a:ext cx="298003" cy="1724341"/>
                <a:chOff x="4384898" y="2541687"/>
                <a:chExt cx="298003" cy="1724341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4544994" y="3121303"/>
                  <a:ext cx="138113" cy="4605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4406882" y="3167355"/>
                  <a:ext cx="276225" cy="936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H="1" flipV="1">
                  <a:off x="4395769" y="3261047"/>
                  <a:ext cx="276225" cy="9210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4406882" y="3357913"/>
                  <a:ext cx="276225" cy="9210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 flipV="1">
                  <a:off x="4395769" y="3450017"/>
                  <a:ext cx="276225" cy="936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4384657" y="3543709"/>
                  <a:ext cx="276225" cy="936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4384657" y="3640575"/>
                  <a:ext cx="160337" cy="4605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4544994" y="2541687"/>
                  <a:ext cx="0" cy="5796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4544994" y="3686628"/>
                  <a:ext cx="0" cy="57961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533" y="3144155"/>
                <a:ext cx="599267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>
                <a:off x="5961063" y="2438400"/>
                <a:ext cx="1735137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ight Arrow 5"/>
            <p:cNvSpPr/>
            <p:nvPr/>
          </p:nvSpPr>
          <p:spPr>
            <a:xfrm>
              <a:off x="4929188" y="3124200"/>
              <a:ext cx="709612" cy="37147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grpSp>
          <p:nvGrpSpPr>
            <p:cNvPr id="16392" name="Group 198"/>
            <p:cNvGrpSpPr>
              <a:grpSpLocks/>
            </p:cNvGrpSpPr>
            <p:nvPr/>
          </p:nvGrpSpPr>
          <p:grpSpPr bwMode="auto">
            <a:xfrm>
              <a:off x="5830888" y="2438400"/>
              <a:ext cx="417512" cy="457200"/>
              <a:chOff x="4153809" y="2514600"/>
              <a:chExt cx="418191" cy="457200"/>
            </a:xfrm>
          </p:grpSpPr>
          <p:cxnSp>
            <p:nvCxnSpPr>
              <p:cNvPr id="200" name="Straight Arrow Connector 199"/>
              <p:cNvCxnSpPr/>
              <p:nvPr/>
            </p:nvCxnSpPr>
            <p:spPr>
              <a:xfrm rot="16200000">
                <a:off x="4312346" y="2772569"/>
                <a:ext cx="39846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809" y="2514600"/>
                <a:ext cx="41819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76200" y="2465388"/>
              <a:ext cx="4653039" cy="1725612"/>
              <a:chOff x="4033761" y="2360613"/>
              <a:chExt cx="4653039" cy="1725612"/>
            </a:xfrm>
          </p:grpSpPr>
          <p:sp>
            <p:nvSpPr>
              <p:cNvPr id="121" name="Line 149"/>
              <p:cNvSpPr>
                <a:spLocks noChangeShapeType="1"/>
              </p:cNvSpPr>
              <p:nvPr/>
            </p:nvSpPr>
            <p:spPr bwMode="auto">
              <a:xfrm flipV="1">
                <a:off x="4648199" y="2360613"/>
                <a:ext cx="3902075" cy="1587"/>
              </a:xfrm>
              <a:prstGeom prst="line">
                <a:avLst/>
              </a:prstGeom>
              <a:noFill/>
              <a:ln w="28575">
                <a:solidFill>
                  <a:srgbClr val="4274B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761" y="3047748"/>
                <a:ext cx="462405" cy="3694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 sz="2000">
                    <a:noFill/>
                  </a:rPr>
                  <a:t> </a:t>
                </a:r>
              </a:p>
            </p:txBody>
          </p:sp>
          <p:grpSp>
            <p:nvGrpSpPr>
              <p:cNvPr id="123" name="Group 54"/>
              <p:cNvGrpSpPr>
                <a:grpSpLocks/>
              </p:cNvGrpSpPr>
              <p:nvPr/>
            </p:nvGrpSpPr>
            <p:grpSpPr bwMode="auto">
              <a:xfrm>
                <a:off x="4419600" y="2362200"/>
                <a:ext cx="457200" cy="1701800"/>
                <a:chOff x="2870389" y="2690801"/>
                <a:chExt cx="457200" cy="1701308"/>
              </a:xfrm>
            </p:grpSpPr>
            <p:cxnSp>
              <p:nvCxnSpPr>
                <p:cNvPr id="215" name="Straight Connector 214"/>
                <p:cNvCxnSpPr/>
                <p:nvPr/>
              </p:nvCxnSpPr>
              <p:spPr>
                <a:xfrm flipV="1">
                  <a:off x="3098989" y="2690801"/>
                  <a:ext cx="0" cy="170130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6" name="Group 98"/>
                <p:cNvGrpSpPr>
                  <a:grpSpLocks/>
                </p:cNvGrpSpPr>
                <p:nvPr/>
              </p:nvGrpSpPr>
              <p:grpSpPr bwMode="auto">
                <a:xfrm>
                  <a:off x="2870389" y="3301187"/>
                  <a:ext cx="457200" cy="479911"/>
                  <a:chOff x="990600" y="2834859"/>
                  <a:chExt cx="457200" cy="479911"/>
                </a:xfrm>
              </p:grpSpPr>
              <p:sp>
                <p:nvSpPr>
                  <p:cNvPr id="217" name="Oval 216"/>
                  <p:cNvSpPr/>
                  <p:nvPr/>
                </p:nvSpPr>
                <p:spPr>
                  <a:xfrm>
                    <a:off x="990600" y="2859289"/>
                    <a:ext cx="457200" cy="455481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8" name="Text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34859"/>
                    <a:ext cx="328936" cy="3999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+</a:t>
                    </a:r>
                  </a:p>
                </p:txBody>
              </p:sp>
              <p:sp>
                <p:nvSpPr>
                  <p:cNvPr id="219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2282" y="2858195"/>
                    <a:ext cx="308853" cy="3999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000"/>
                      <a:t>_</a:t>
                    </a:r>
                  </a:p>
                </p:txBody>
              </p:sp>
            </p:grpSp>
          </p:grpSp>
          <p:grpSp>
            <p:nvGrpSpPr>
              <p:cNvPr id="124" name="Group 15"/>
              <p:cNvGrpSpPr>
                <a:grpSpLocks/>
              </p:cNvGrpSpPr>
              <p:nvPr/>
            </p:nvGrpSpPr>
            <p:grpSpPr bwMode="auto">
              <a:xfrm>
                <a:off x="4154488" y="2514600"/>
                <a:ext cx="417512" cy="457200"/>
                <a:chOff x="4153809" y="2514600"/>
                <a:chExt cx="418191" cy="457200"/>
              </a:xfrm>
            </p:grpSpPr>
            <p:cxnSp>
              <p:nvCxnSpPr>
                <p:cNvPr id="213" name="Straight Arrow Connector 212"/>
                <p:cNvCxnSpPr/>
                <p:nvPr/>
              </p:nvCxnSpPr>
              <p:spPr>
                <a:xfrm rot="16200000">
                  <a:off x="4312346" y="2772569"/>
                  <a:ext cx="39846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3809" y="2514600"/>
                  <a:ext cx="41819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125" name="Group 56"/>
              <p:cNvGrpSpPr>
                <a:grpSpLocks/>
              </p:cNvGrpSpPr>
              <p:nvPr/>
            </p:nvGrpSpPr>
            <p:grpSpPr bwMode="auto">
              <a:xfrm>
                <a:off x="5429250" y="2362200"/>
                <a:ext cx="296863" cy="1724025"/>
                <a:chOff x="4384898" y="2541687"/>
                <a:chExt cx="298003" cy="1724341"/>
              </a:xfrm>
            </p:grpSpPr>
            <p:cxnSp>
              <p:nvCxnSpPr>
                <p:cNvPr id="204" name="Straight Connector 73"/>
                <p:cNvCxnSpPr/>
                <p:nvPr/>
              </p:nvCxnSpPr>
              <p:spPr>
                <a:xfrm>
                  <a:off x="4545852" y="3121231"/>
                  <a:ext cx="137049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84"/>
                <p:cNvCxnSpPr/>
                <p:nvPr/>
              </p:nvCxnSpPr>
              <p:spPr>
                <a:xfrm flipV="1">
                  <a:off x="4407208" y="3167277"/>
                  <a:ext cx="275693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85"/>
                <p:cNvCxnSpPr/>
                <p:nvPr/>
              </p:nvCxnSpPr>
              <p:spPr>
                <a:xfrm flipH="1" flipV="1">
                  <a:off x="4396054" y="3260957"/>
                  <a:ext cx="275692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86"/>
                <p:cNvCxnSpPr/>
                <p:nvPr/>
              </p:nvCxnSpPr>
              <p:spPr>
                <a:xfrm flipV="1">
                  <a:off x="4407208" y="3357812"/>
                  <a:ext cx="275693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87"/>
                <p:cNvCxnSpPr/>
                <p:nvPr/>
              </p:nvCxnSpPr>
              <p:spPr>
                <a:xfrm flipH="1" flipV="1">
                  <a:off x="4396054" y="3449903"/>
                  <a:ext cx="275692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91"/>
                <p:cNvCxnSpPr/>
                <p:nvPr/>
              </p:nvCxnSpPr>
              <p:spPr>
                <a:xfrm flipV="1">
                  <a:off x="4384898" y="3543584"/>
                  <a:ext cx="275693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92"/>
                <p:cNvCxnSpPr/>
                <p:nvPr/>
              </p:nvCxnSpPr>
              <p:spPr>
                <a:xfrm>
                  <a:off x="4384898" y="3640438"/>
                  <a:ext cx="160954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94"/>
                <p:cNvCxnSpPr/>
                <p:nvPr/>
              </p:nvCxnSpPr>
              <p:spPr>
                <a:xfrm flipV="1">
                  <a:off x="4545852" y="2541687"/>
                  <a:ext cx="0" cy="5795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95"/>
                <p:cNvCxnSpPr/>
                <p:nvPr/>
              </p:nvCxnSpPr>
              <p:spPr>
                <a:xfrm flipV="1">
                  <a:off x="4545852" y="3686485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56"/>
              <p:cNvGrpSpPr>
                <a:grpSpLocks/>
              </p:cNvGrpSpPr>
              <p:nvPr/>
            </p:nvGrpSpPr>
            <p:grpSpPr bwMode="auto">
              <a:xfrm>
                <a:off x="6632575" y="2362200"/>
                <a:ext cx="296863" cy="1724025"/>
                <a:chOff x="4384898" y="2541687"/>
                <a:chExt cx="298003" cy="1724341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4545852" y="3121231"/>
                  <a:ext cx="137049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4407208" y="3167277"/>
                  <a:ext cx="275693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flipH="1" flipV="1">
                  <a:off x="4396054" y="3260957"/>
                  <a:ext cx="275692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flipV="1">
                  <a:off x="4407208" y="3357812"/>
                  <a:ext cx="275693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H="1" flipV="1">
                  <a:off x="4396054" y="3449903"/>
                  <a:ext cx="275692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V="1">
                  <a:off x="4384898" y="3543584"/>
                  <a:ext cx="275693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4384898" y="3640438"/>
                  <a:ext cx="160954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V="1">
                  <a:off x="4545852" y="2541687"/>
                  <a:ext cx="0" cy="5795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V="1">
                  <a:off x="4545852" y="3686485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Line 150"/>
              <p:cNvSpPr>
                <a:spLocks noChangeShapeType="1"/>
              </p:cNvSpPr>
              <p:nvPr/>
            </p:nvSpPr>
            <p:spPr bwMode="auto">
              <a:xfrm>
                <a:off x="4648199" y="4064000"/>
                <a:ext cx="3902075" cy="0"/>
              </a:xfrm>
              <a:prstGeom prst="line">
                <a:avLst/>
              </a:prstGeom>
              <a:noFill/>
              <a:ln w="28575">
                <a:solidFill>
                  <a:srgbClr val="4274B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5060964" y="2514600"/>
                <a:ext cx="445250" cy="445532"/>
                <a:chOff x="5060964" y="2526268"/>
                <a:chExt cx="445250" cy="445532"/>
              </a:xfrm>
            </p:grpSpPr>
            <p:cxnSp>
              <p:nvCxnSpPr>
                <p:cNvPr id="177" name="Straight Arrow Connector 176"/>
                <p:cNvCxnSpPr/>
                <p:nvPr/>
              </p:nvCxnSpPr>
              <p:spPr bwMode="auto">
                <a:xfrm rot="5400000" flipV="1">
                  <a:off x="5210969" y="2772569"/>
                  <a:ext cx="39846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8" name="TextBox 187"/>
                    <p:cNvSpPr txBox="1"/>
                    <p:nvPr/>
                  </p:nvSpPr>
                  <p:spPr>
                    <a:xfrm>
                      <a:off x="5060964" y="2526268"/>
                      <a:ext cx="4452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88" name="TextBox 18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0964" y="2526268"/>
                      <a:ext cx="445250" cy="40011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b="-153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0" name="Group 139"/>
              <p:cNvGrpSpPr/>
              <p:nvPr/>
            </p:nvGrpSpPr>
            <p:grpSpPr>
              <a:xfrm>
                <a:off x="6356364" y="2514600"/>
                <a:ext cx="451213" cy="445532"/>
                <a:chOff x="5060964" y="2526268"/>
                <a:chExt cx="451213" cy="445532"/>
              </a:xfrm>
            </p:grpSpPr>
            <p:cxnSp>
              <p:nvCxnSpPr>
                <p:cNvPr id="175" name="Straight Arrow Connector 174"/>
                <p:cNvCxnSpPr/>
                <p:nvPr/>
              </p:nvCxnSpPr>
              <p:spPr bwMode="auto">
                <a:xfrm rot="5400000" flipV="1">
                  <a:off x="5210969" y="2772569"/>
                  <a:ext cx="39846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6" name="TextBox 175"/>
                    <p:cNvSpPr txBox="1"/>
                    <p:nvPr/>
                  </p:nvSpPr>
                  <p:spPr>
                    <a:xfrm>
                      <a:off x="5060964" y="2526268"/>
                      <a:ext cx="45121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76" name="TextBox 17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0964" y="2526268"/>
                      <a:ext cx="451213" cy="400110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5068298" y="2971800"/>
                    <a:ext cx="52161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41" name="TextBox 1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8298" y="2971800"/>
                    <a:ext cx="521617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211298" y="2971800"/>
                    <a:ext cx="52758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53" name="TextBox 1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1298" y="2971800"/>
                    <a:ext cx="527580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54" name="Group 153"/>
              <p:cNvGrpSpPr/>
              <p:nvPr/>
            </p:nvGrpSpPr>
            <p:grpSpPr>
              <a:xfrm>
                <a:off x="7882307" y="2362200"/>
                <a:ext cx="804493" cy="1724025"/>
                <a:chOff x="7344145" y="2362200"/>
                <a:chExt cx="804493" cy="1724025"/>
              </a:xfrm>
            </p:grpSpPr>
            <p:grpSp>
              <p:nvGrpSpPr>
                <p:cNvPr id="159" name="Group 56"/>
                <p:cNvGrpSpPr>
                  <a:grpSpLocks/>
                </p:cNvGrpSpPr>
                <p:nvPr/>
              </p:nvGrpSpPr>
              <p:grpSpPr bwMode="auto">
                <a:xfrm>
                  <a:off x="7851775" y="2362200"/>
                  <a:ext cx="296863" cy="1724025"/>
                  <a:chOff x="4384898" y="2541687"/>
                  <a:chExt cx="298003" cy="1724341"/>
                </a:xfrm>
              </p:grpSpPr>
              <p:cxnSp>
                <p:nvCxnSpPr>
                  <p:cNvPr id="165" name="Straight Connector 73"/>
                  <p:cNvCxnSpPr/>
                  <p:nvPr/>
                </p:nvCxnSpPr>
                <p:spPr>
                  <a:xfrm>
                    <a:off x="4545852" y="3121231"/>
                    <a:ext cx="137049" cy="4604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84"/>
                  <p:cNvCxnSpPr/>
                  <p:nvPr/>
                </p:nvCxnSpPr>
                <p:spPr>
                  <a:xfrm flipV="1">
                    <a:off x="4407208" y="3167277"/>
                    <a:ext cx="275693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85"/>
                  <p:cNvCxnSpPr/>
                  <p:nvPr/>
                </p:nvCxnSpPr>
                <p:spPr>
                  <a:xfrm flipH="1" flipV="1">
                    <a:off x="4396054" y="3260957"/>
                    <a:ext cx="275692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86"/>
                  <p:cNvCxnSpPr/>
                  <p:nvPr/>
                </p:nvCxnSpPr>
                <p:spPr>
                  <a:xfrm flipV="1">
                    <a:off x="4407208" y="3357812"/>
                    <a:ext cx="275693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87"/>
                  <p:cNvCxnSpPr/>
                  <p:nvPr/>
                </p:nvCxnSpPr>
                <p:spPr>
                  <a:xfrm flipH="1" flipV="1">
                    <a:off x="4396054" y="3449903"/>
                    <a:ext cx="275692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91"/>
                  <p:cNvCxnSpPr/>
                  <p:nvPr/>
                </p:nvCxnSpPr>
                <p:spPr>
                  <a:xfrm flipV="1">
                    <a:off x="4384898" y="3543584"/>
                    <a:ext cx="275693" cy="9367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92"/>
                  <p:cNvCxnSpPr/>
                  <p:nvPr/>
                </p:nvCxnSpPr>
                <p:spPr>
                  <a:xfrm>
                    <a:off x="4384898" y="3640438"/>
                    <a:ext cx="160954" cy="4604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94"/>
                  <p:cNvCxnSpPr/>
                  <p:nvPr/>
                </p:nvCxnSpPr>
                <p:spPr>
                  <a:xfrm flipV="1">
                    <a:off x="4545852" y="2541687"/>
                    <a:ext cx="0" cy="5795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95"/>
                  <p:cNvCxnSpPr/>
                  <p:nvPr/>
                </p:nvCxnSpPr>
                <p:spPr>
                  <a:xfrm flipV="1">
                    <a:off x="4545852" y="3686485"/>
                    <a:ext cx="0" cy="579543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0" name="Group 159"/>
                <p:cNvGrpSpPr/>
                <p:nvPr/>
              </p:nvGrpSpPr>
              <p:grpSpPr>
                <a:xfrm>
                  <a:off x="7413011" y="2526447"/>
                  <a:ext cx="520142" cy="433685"/>
                  <a:chOff x="4898411" y="2538115"/>
                  <a:chExt cx="520142" cy="433685"/>
                </a:xfrm>
              </p:grpSpPr>
              <p:cxnSp>
                <p:nvCxnSpPr>
                  <p:cNvPr id="163" name="Straight Arrow Connector 162"/>
                  <p:cNvCxnSpPr/>
                  <p:nvPr/>
                </p:nvCxnSpPr>
                <p:spPr bwMode="auto">
                  <a:xfrm rot="5400000" flipV="1">
                    <a:off x="5210969" y="2772569"/>
                    <a:ext cx="398462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4" name="TextBox 163"/>
                      <p:cNvSpPr txBox="1"/>
                      <p:nvPr/>
                    </p:nvSpPr>
                    <p:spPr>
                      <a:xfrm>
                        <a:off x="4898411" y="2538115"/>
                        <a:ext cx="52014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2000" dirty="0"/>
                      </a:p>
                    </p:txBody>
                  </p:sp>
                </mc:Choice>
                <mc:Fallback xmlns="">
                  <p:sp>
                    <p:nvSpPr>
                      <p:cNvPr id="164" name="TextBox 16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898411" y="2538115"/>
                        <a:ext cx="520142" cy="400110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2" name="TextBox 161"/>
                    <p:cNvSpPr txBox="1"/>
                    <p:nvPr/>
                  </p:nvSpPr>
                  <p:spPr>
                    <a:xfrm>
                      <a:off x="7344145" y="2983647"/>
                      <a:ext cx="59651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62" name="TextBox 1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4145" y="2983647"/>
                      <a:ext cx="596510" cy="400110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57" name="TextBox 156"/>
              <p:cNvSpPr txBox="1"/>
              <p:nvPr/>
            </p:nvSpPr>
            <p:spPr>
              <a:xfrm>
                <a:off x="7340600" y="2971800"/>
                <a:ext cx="5052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. . .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583395" y="5257800"/>
            <a:ext cx="7025213" cy="1014753"/>
            <a:chOff x="998339" y="5321300"/>
            <a:chExt cx="7025213" cy="10147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998339" y="5321300"/>
                  <a:ext cx="3067767" cy="7562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sz="200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⋯+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339" y="5321300"/>
                  <a:ext cx="3067767" cy="75629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ight Arrow 4"/>
            <p:cNvSpPr/>
            <p:nvPr/>
          </p:nvSpPr>
          <p:spPr>
            <a:xfrm>
              <a:off x="4089201" y="5562600"/>
              <a:ext cx="619715" cy="3048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343400" y="5365338"/>
                  <a:ext cx="3680152" cy="9707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𝑒𝑞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⋯+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den>
                            </m:f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5365338"/>
                  <a:ext cx="3680152" cy="97071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3176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Resistances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F7079D-97AB-41D6-8FDC-30D00DDBB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often, we use these concepts with just two resistors at a time.  In that case, the formulas simplify to: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4824" y="2922682"/>
                <a:ext cx="2366353" cy="735394"/>
              </a:xfrm>
              <a:prstGeom prst="rect">
                <a:avLst/>
              </a:prstGeom>
              <a:solidFill>
                <a:srgbClr val="D6D2C4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2000" i="1">
                    <a:latin typeface="+mj-lt"/>
                  </a:defRPr>
                </a:lvl1pPr>
              </a:lstStyle>
              <a:p>
                <a:r>
                  <a:rPr lang="en-US" i="0" dirty="0"/>
                  <a:t>Series combination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eq</m:t>
                          </m:r>
                        </m:sub>
                      </m:sSub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824" y="2922682"/>
                <a:ext cx="2366353" cy="735394"/>
              </a:xfrm>
              <a:prstGeom prst="rect">
                <a:avLst/>
              </a:prstGeom>
              <a:blipFill>
                <a:blip r:embed="rId3"/>
                <a:stretch>
                  <a:fillRect l="-2835" t="-3306" r="-2320" b="-33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867400" y="2667000"/>
                <a:ext cx="2496196" cy="1026628"/>
              </a:xfrm>
              <a:prstGeom prst="rect">
                <a:avLst/>
              </a:prstGeom>
              <a:solidFill>
                <a:srgbClr val="D6D2C4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2000" i="1">
                    <a:latin typeface="+mj-lt"/>
                  </a:defRPr>
                </a:lvl1pPr>
              </a:lstStyle>
              <a:p>
                <a:r>
                  <a:rPr lang="en-US" i="0" dirty="0"/>
                  <a:t>Parallel combination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>
                              <a:latin typeface="Cambria Math" panose="02040503050406030204" pitchFamily="18" charset="0"/>
                            </a:rPr>
                            <m:t>eq</m:t>
                          </m:r>
                        </m:sub>
                      </m:sSub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667000"/>
                <a:ext cx="2496196" cy="1026628"/>
              </a:xfrm>
              <a:prstGeom prst="rect">
                <a:avLst/>
              </a:prstGeom>
              <a:blipFill>
                <a:blip r:embed="rId4"/>
                <a:stretch>
                  <a:fillRect l="-2689" t="-2976" r="-2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38200" y="4754598"/>
            <a:ext cx="9789859" cy="1138773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i="1">
                <a:latin typeface="+mj-lt"/>
              </a:defRPr>
            </a:lvl1pPr>
          </a:lstStyle>
          <a:p>
            <a:r>
              <a:rPr lang="en-US" i="0" dirty="0"/>
              <a:t>Note that:</a:t>
            </a:r>
          </a:p>
          <a:p>
            <a:r>
              <a:rPr lang="en-US" i="0" dirty="0"/>
              <a:t>Series equivalent resistances are always larger than each individual component, and</a:t>
            </a:r>
          </a:p>
          <a:p>
            <a:r>
              <a:rPr lang="en-US" i="0" dirty="0"/>
              <a:t>Parallel equivalent resistances are always smaller than each individual component, </a:t>
            </a:r>
          </a:p>
        </p:txBody>
      </p:sp>
    </p:spTree>
    <p:extLst>
      <p:ext uri="{BB962C8B-B14F-4D97-AF65-F5344CB8AC3E}">
        <p14:creationId xmlns:p14="http://schemas.microsoft.com/office/powerpoint/2010/main" val="246828119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196</TotalTime>
  <Words>1674</Words>
  <Application>Microsoft Office PowerPoint</Application>
  <PresentationFormat>Widescreen</PresentationFormat>
  <Paragraphs>455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 Math</vt:lpstr>
      <vt:lpstr>Helvetica</vt:lpstr>
      <vt:lpstr>Minion Pro</vt:lpstr>
      <vt:lpstr>Symbol</vt:lpstr>
      <vt:lpstr>Times New Roman</vt:lpstr>
      <vt:lpstr>Wingdings</vt:lpstr>
      <vt:lpstr>Capsules</vt:lpstr>
      <vt:lpstr>ECEN 214, Spring 2022 Electrical Circuit Theory</vt:lpstr>
      <vt:lpstr>Review: Parallel or Series?</vt:lpstr>
      <vt:lpstr>Example with Resistors in Series</vt:lpstr>
      <vt:lpstr>Resistors in Series </vt:lpstr>
      <vt:lpstr>Resistors in Series </vt:lpstr>
      <vt:lpstr>Example with Resistors in Parallel</vt:lpstr>
      <vt:lpstr>Resistors in Parallel</vt:lpstr>
      <vt:lpstr>Equivalent Resistances</vt:lpstr>
      <vt:lpstr>Equivalent Resistances</vt:lpstr>
      <vt:lpstr>Example</vt:lpstr>
      <vt:lpstr>Voltage Dividers</vt:lpstr>
      <vt:lpstr>Example of Voltage Dividers</vt:lpstr>
      <vt:lpstr>Current Dividers</vt:lpstr>
      <vt:lpstr>Example of Current Dividers</vt:lpstr>
      <vt:lpstr>Voltage and Current Dividers</vt:lpstr>
      <vt:lpstr>D-Y (P-T) Equivalent Circuits</vt:lpstr>
      <vt:lpstr>D-Y (P-T) Equivalent Circuits</vt:lpstr>
      <vt:lpstr>D-Y (P-T) Equivalent Circuits</vt:lpstr>
      <vt:lpstr>D-Y (P-T) Equivalent Circuits</vt:lpstr>
      <vt:lpstr>Example of delta-wye transformation</vt:lpstr>
      <vt:lpstr>A Word on Making Measurements</vt:lpstr>
      <vt:lpstr>Wheatstone Bridge Example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57</cp:revision>
  <cp:lastPrinted>2011-08-22T16:49:24Z</cp:lastPrinted>
  <dcterms:created xsi:type="dcterms:W3CDTF">2021-11-08T20:57:05Z</dcterms:created>
  <dcterms:modified xsi:type="dcterms:W3CDTF">2022-01-26T18:42:33Z</dcterms:modified>
</cp:coreProperties>
</file>