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5"/>
  </p:notesMasterIdLst>
  <p:handoutMasterIdLst>
    <p:handoutMasterId r:id="rId26"/>
  </p:handoutMasterIdLst>
  <p:sldIdLst>
    <p:sldId id="356" r:id="rId2"/>
    <p:sldId id="383" r:id="rId3"/>
    <p:sldId id="392" r:id="rId4"/>
    <p:sldId id="393" r:id="rId5"/>
    <p:sldId id="277" r:id="rId6"/>
    <p:sldId id="278" r:id="rId7"/>
    <p:sldId id="394" r:id="rId8"/>
    <p:sldId id="279" r:id="rId9"/>
    <p:sldId id="396" r:id="rId10"/>
    <p:sldId id="260" r:id="rId11"/>
    <p:sldId id="387" r:id="rId12"/>
    <p:sldId id="262" r:id="rId13"/>
    <p:sldId id="388" r:id="rId14"/>
    <p:sldId id="397" r:id="rId15"/>
    <p:sldId id="385" r:id="rId16"/>
    <p:sldId id="261" r:id="rId17"/>
    <p:sldId id="386" r:id="rId18"/>
    <p:sldId id="389" r:id="rId19"/>
    <p:sldId id="390" r:id="rId20"/>
    <p:sldId id="266" r:id="rId21"/>
    <p:sldId id="359" r:id="rId22"/>
    <p:sldId id="263" r:id="rId23"/>
    <p:sldId id="265" r:id="rId24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6D2C4"/>
    <a:srgbClr val="500000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5088" autoAdjust="0"/>
  </p:normalViewPr>
  <p:slideViewPr>
    <p:cSldViewPr>
      <p:cViewPr varScale="1">
        <p:scale>
          <a:sx n="111" d="100"/>
          <a:sy n="111" d="100"/>
        </p:scale>
        <p:origin x="522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=+IV</a:t>
            </a:r>
          </a:p>
        </p:txBody>
      </p:sp>
    </p:spTree>
    <p:extLst>
      <p:ext uri="{BB962C8B-B14F-4D97-AF65-F5344CB8AC3E}">
        <p14:creationId xmlns:p14="http://schemas.microsoft.com/office/powerpoint/2010/main" val="1052465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=+IV</a:t>
            </a:r>
          </a:p>
        </p:txBody>
      </p:sp>
    </p:spTree>
    <p:extLst>
      <p:ext uri="{BB962C8B-B14F-4D97-AF65-F5344CB8AC3E}">
        <p14:creationId xmlns:p14="http://schemas.microsoft.com/office/powerpoint/2010/main" val="3590688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=+IV</a:t>
            </a:r>
          </a:p>
        </p:txBody>
      </p:sp>
    </p:spTree>
    <p:extLst>
      <p:ext uri="{BB962C8B-B14F-4D97-AF65-F5344CB8AC3E}">
        <p14:creationId xmlns:p14="http://schemas.microsoft.com/office/powerpoint/2010/main" val="3599596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=+IV</a:t>
            </a:r>
          </a:p>
        </p:txBody>
      </p:sp>
    </p:spTree>
    <p:extLst>
      <p:ext uri="{BB962C8B-B14F-4D97-AF65-F5344CB8AC3E}">
        <p14:creationId xmlns:p14="http://schemas.microsoft.com/office/powerpoint/2010/main" val="864070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=+IV</a:t>
            </a:r>
          </a:p>
        </p:txBody>
      </p:sp>
    </p:spTree>
    <p:extLst>
      <p:ext uri="{BB962C8B-B14F-4D97-AF65-F5344CB8AC3E}">
        <p14:creationId xmlns:p14="http://schemas.microsoft.com/office/powerpoint/2010/main" val="3180491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=+IV</a:t>
            </a:r>
          </a:p>
        </p:txBody>
      </p:sp>
    </p:spTree>
    <p:extLst>
      <p:ext uri="{BB962C8B-B14F-4D97-AF65-F5344CB8AC3E}">
        <p14:creationId xmlns:p14="http://schemas.microsoft.com/office/powerpoint/2010/main" val="1477165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=+IV</a:t>
            </a:r>
          </a:p>
        </p:txBody>
      </p:sp>
    </p:spTree>
    <p:extLst>
      <p:ext uri="{BB962C8B-B14F-4D97-AF65-F5344CB8AC3E}">
        <p14:creationId xmlns:p14="http://schemas.microsoft.com/office/powerpoint/2010/main" val="1663662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=+IV</a:t>
            </a:r>
          </a:p>
        </p:txBody>
      </p:sp>
    </p:spTree>
    <p:extLst>
      <p:ext uri="{BB962C8B-B14F-4D97-AF65-F5344CB8AC3E}">
        <p14:creationId xmlns:p14="http://schemas.microsoft.com/office/powerpoint/2010/main" val="2084439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=+IV</a:t>
            </a:r>
          </a:p>
        </p:txBody>
      </p:sp>
    </p:spTree>
    <p:extLst>
      <p:ext uri="{BB962C8B-B14F-4D97-AF65-F5344CB8AC3E}">
        <p14:creationId xmlns:p14="http://schemas.microsoft.com/office/powerpoint/2010/main" val="3632014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=+IV</a:t>
            </a:r>
          </a:p>
        </p:txBody>
      </p:sp>
    </p:spTree>
    <p:extLst>
      <p:ext uri="{BB962C8B-B14F-4D97-AF65-F5344CB8AC3E}">
        <p14:creationId xmlns:p14="http://schemas.microsoft.com/office/powerpoint/2010/main" val="4025820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=+IV</a:t>
            </a:r>
          </a:p>
        </p:txBody>
      </p:sp>
    </p:spTree>
    <p:extLst>
      <p:ext uri="{BB962C8B-B14F-4D97-AF65-F5344CB8AC3E}">
        <p14:creationId xmlns:p14="http://schemas.microsoft.com/office/powerpoint/2010/main" val="3449638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=+IV</a:t>
            </a:r>
          </a:p>
        </p:txBody>
      </p:sp>
    </p:spTree>
    <p:extLst>
      <p:ext uri="{BB962C8B-B14F-4D97-AF65-F5344CB8AC3E}">
        <p14:creationId xmlns:p14="http://schemas.microsoft.com/office/powerpoint/2010/main" val="1275925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=+IV</a:t>
            </a:r>
          </a:p>
        </p:txBody>
      </p:sp>
    </p:spTree>
    <p:extLst>
      <p:ext uri="{BB962C8B-B14F-4D97-AF65-F5344CB8AC3E}">
        <p14:creationId xmlns:p14="http://schemas.microsoft.com/office/powerpoint/2010/main" val="491328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=+IV</a:t>
            </a:r>
          </a:p>
        </p:txBody>
      </p:sp>
    </p:spTree>
    <p:extLst>
      <p:ext uri="{BB962C8B-B14F-4D97-AF65-F5344CB8AC3E}">
        <p14:creationId xmlns:p14="http://schemas.microsoft.com/office/powerpoint/2010/main" val="3479414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B0F6478-4FD9-4DEB-893C-0B9CA4E6DF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671" t="25369" r="8389" b="25370"/>
          <a:stretch/>
        </p:blipFill>
        <p:spPr>
          <a:xfrm>
            <a:off x="292100" y="5279524"/>
            <a:ext cx="5048250" cy="1285007"/>
          </a:xfrm>
          <a:prstGeom prst="rect">
            <a:avLst/>
          </a:prstGeom>
        </p:spPr>
      </p:pic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599"/>
            <a:ext cx="10363200" cy="2590795"/>
          </a:xfrm>
        </p:spPr>
        <p:txBody>
          <a:bodyPr/>
          <a:lstStyle>
            <a:lvl1pPr algn="ctr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80160"/>
            <a:ext cx="10896600" cy="519684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 marL="1257300" indent="-342900">
              <a:buSzPct val="90000"/>
              <a:buFont typeface="Arial" panose="020B0604020202020204" pitchFamily="34" charset="0"/>
              <a:buChar char="•"/>
              <a:defRPr sz="1800"/>
            </a:lvl3pPr>
            <a:lvl4pPr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423" y="1295400"/>
            <a:ext cx="561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/>
            </a:lvl1pPr>
            <a:lvl2pPr>
              <a:defRPr lang="en-US" sz="1800"/>
            </a:lvl2pPr>
            <a:lvl3pPr>
              <a:defRPr lang="en-US" sz="18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1423" y="1295400"/>
            <a:ext cx="5943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 dirty="0"/>
            </a:lvl1pPr>
            <a:lvl2pPr>
              <a:defRPr lang="en-US" sz="1800" dirty="0"/>
            </a:lvl2pPr>
            <a:lvl3pPr>
              <a:defRPr lang="en-US" sz="1800" dirty="0"/>
            </a:lvl3pPr>
            <a:lvl4pPr>
              <a:defRPr lang="en-US" sz="1800" dirty="0"/>
            </a:lvl4pPr>
            <a:lvl5pPr>
              <a:defRPr lang="en-US" sz="1800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44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5" r:id="rId3"/>
    <p:sldLayoutId id="2147483727" r:id="rId4"/>
    <p:sldLayoutId id="2147483734" r:id="rId5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18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18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18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18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250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10" Type="http://schemas.openxmlformats.org/officeDocument/2006/relationships/image" Target="../media/image320.png"/><Relationship Id="rId4" Type="http://schemas.openxmlformats.org/officeDocument/2006/relationships/image" Target="../media/image260.png"/><Relationship Id="rId9" Type="http://schemas.openxmlformats.org/officeDocument/2006/relationships/image" Target="../media/image3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image" Target="../media/image450.png"/><Relationship Id="rId7" Type="http://schemas.openxmlformats.org/officeDocument/2006/relationships/image" Target="../media/image4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5" Type="http://schemas.openxmlformats.org/officeDocument/2006/relationships/image" Target="../media/image470.png"/><Relationship Id="rId10" Type="http://schemas.openxmlformats.org/officeDocument/2006/relationships/image" Target="../media/image52.png"/><Relationship Id="rId4" Type="http://schemas.openxmlformats.org/officeDocument/2006/relationships/image" Target="../media/image460.png"/><Relationship Id="rId9" Type="http://schemas.openxmlformats.org/officeDocument/2006/relationships/image" Target="../media/image5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57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7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7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tm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mp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3" Type="http://schemas.openxmlformats.org/officeDocument/2006/relationships/image" Target="../media/image25.png"/><Relationship Id="rId12" Type="http://schemas.openxmlformats.org/officeDocument/2006/relationships/image" Target="../media/image1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5" Type="http://schemas.openxmlformats.org/officeDocument/2006/relationships/image" Target="../media/image32.png"/><Relationship Id="rId4" Type="http://schemas.openxmlformats.org/officeDocument/2006/relationships/image" Target="../media/image27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676400"/>
          </a:xfrm>
        </p:spPr>
        <p:txBody>
          <a:bodyPr/>
          <a:lstStyle/>
          <a:p>
            <a:r>
              <a:rPr lang="en-US" altLang="en-US" dirty="0"/>
              <a:t>ECEN 214, Spring 2022</a:t>
            </a:r>
            <a:br>
              <a:rPr lang="en-US" altLang="en-US" dirty="0"/>
            </a:br>
            <a:r>
              <a:rPr lang="en-US" altLang="en-US" dirty="0"/>
              <a:t>Electrical Circuit Theory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/>
          <a:p>
            <a:r>
              <a:rPr lang="en-US" dirty="0"/>
              <a:t>Prof. Adam Birchfield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abirchfield@tamu.edu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8800" y="1752601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Class 2: Power and Sources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Power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80160"/>
                <a:ext cx="7696200" cy="5196840"/>
              </a:xfrm>
            </p:spPr>
            <p:txBody>
              <a:bodyPr/>
              <a:lstStyle/>
              <a:p>
                <a:r>
                  <a:rPr lang="en-US" dirty="0"/>
                  <a:t>Definition: Power is the rate of energy (work) expended per unit time.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𝑑𝑤</m:t>
                          </m:r>
                        </m:num>
                        <m:den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P=power (Watts)                          1 Watt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/>
                          <m:t>1 </m:t>
                        </m:r>
                        <m:r>
                          <m:rPr>
                            <m:nor/>
                          </m:rPr>
                          <a:rPr lang="en-US"/>
                          <m:t>Joule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/>
                          <m:t>1 </m:t>
                        </m:r>
                        <m:r>
                          <m:rPr>
                            <m:nor/>
                          </m:rPr>
                          <a:rPr lang="en-US"/>
                          <m:t>second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t=time (seconds)		</a:t>
                </a:r>
              </a:p>
              <a:p>
                <a:pPr marL="0" indent="0">
                  <a:buNone/>
                </a:pPr>
                <a:r>
                  <a:rPr lang="en-US" dirty="0"/>
                  <a:t>	w=work or energy (Joules)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Note also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𝑑𝑤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𝑑𝑤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1 Watt = (1 volt)(1 amp)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80160"/>
                <a:ext cx="7696200" cy="5196840"/>
              </a:xfrm>
              <a:blipFill>
                <a:blip r:embed="rId2"/>
                <a:stretch>
                  <a:fillRect l="-713" t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65325F0-3E41-41CC-9932-46DD562DC62E}"/>
              </a:ext>
            </a:extLst>
          </p:cNvPr>
          <p:cNvSpPr txBox="1"/>
          <p:nvPr/>
        </p:nvSpPr>
        <p:spPr>
          <a:xfrm>
            <a:off x="1066800" y="5867400"/>
            <a:ext cx="10515600" cy="707886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+mj-lt"/>
              </a:rPr>
              <a:t>Sign convention really matters with power! If current flows </a:t>
            </a:r>
            <a:r>
              <a:rPr lang="en-US" sz="2000" b="1" dirty="0">
                <a:latin typeface="+mj-lt"/>
              </a:rPr>
              <a:t>into</a:t>
            </a:r>
            <a:r>
              <a:rPr lang="en-US" sz="2000" b="1" i="1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the terminal with </a:t>
            </a:r>
            <a:r>
              <a:rPr lang="en-US" sz="2000" b="1" dirty="0">
                <a:latin typeface="+mj-lt"/>
              </a:rPr>
              <a:t>the plus side </a:t>
            </a:r>
            <a:r>
              <a:rPr lang="en-US" sz="2000" dirty="0">
                <a:latin typeface="+mj-lt"/>
              </a:rPr>
              <a:t>of the voltage measurement (like in Ohm's law) the device is </a:t>
            </a:r>
            <a:r>
              <a:rPr lang="en-US" sz="2000" b="1" dirty="0">
                <a:latin typeface="+mj-lt"/>
              </a:rPr>
              <a:t>absorbing </a:t>
            </a:r>
            <a:r>
              <a:rPr lang="en-US" sz="2000" dirty="0">
                <a:latin typeface="+mj-lt"/>
              </a:rPr>
              <a:t>power.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55F0AF-9826-4E02-A258-46E857F5896F}"/>
              </a:ext>
            </a:extLst>
          </p:cNvPr>
          <p:cNvGrpSpPr/>
          <p:nvPr/>
        </p:nvGrpSpPr>
        <p:grpSpPr>
          <a:xfrm>
            <a:off x="8077200" y="3657600"/>
            <a:ext cx="3446938" cy="1413946"/>
            <a:chOff x="5363066" y="1878232"/>
            <a:chExt cx="3446938" cy="141394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C5BCD5D-3386-4258-9417-98984CE90BC5}"/>
                </a:ext>
              </a:extLst>
            </p:cNvPr>
            <p:cNvGrpSpPr/>
            <p:nvPr/>
          </p:nvGrpSpPr>
          <p:grpSpPr>
            <a:xfrm>
              <a:off x="6019800" y="1878232"/>
              <a:ext cx="2790204" cy="1413946"/>
              <a:chOff x="6584065" y="1736349"/>
              <a:chExt cx="2756794" cy="1413946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78E49D3A-169F-466F-9B92-68365A9C2C27}"/>
                  </a:ext>
                </a:extLst>
              </p:cNvPr>
              <p:cNvGrpSpPr/>
              <p:nvPr/>
            </p:nvGrpSpPr>
            <p:grpSpPr>
              <a:xfrm>
                <a:off x="6584065" y="1752600"/>
                <a:ext cx="1690483" cy="1384995"/>
                <a:chOff x="6584065" y="1752600"/>
                <a:chExt cx="1690483" cy="1384995"/>
              </a:xfrm>
            </p:grpSpPr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96415231-D68A-401F-B8BB-111D6A801A29}"/>
                    </a:ext>
                  </a:extLst>
                </p:cNvPr>
                <p:cNvCxnSpPr/>
                <p:nvPr/>
              </p:nvCxnSpPr>
              <p:spPr>
                <a:xfrm flipH="1" flipV="1">
                  <a:off x="6800173" y="1752600"/>
                  <a:ext cx="12492" cy="138499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6DA1B009-0760-4BBA-A822-AC4CDBBAF99D}"/>
                    </a:ext>
                  </a:extLst>
                </p:cNvPr>
                <p:cNvSpPr/>
                <p:nvPr/>
              </p:nvSpPr>
              <p:spPr>
                <a:xfrm>
                  <a:off x="6584065" y="2228165"/>
                  <a:ext cx="457200" cy="45720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67FA077-2DAC-4E5C-9383-6EC23332BB7C}"/>
                    </a:ext>
                  </a:extLst>
                </p:cNvPr>
                <p:cNvSpPr txBox="1"/>
                <p:nvPr/>
              </p:nvSpPr>
              <p:spPr>
                <a:xfrm>
                  <a:off x="7935994" y="1947215"/>
                  <a:ext cx="338554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+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V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_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0FDD4F1A-234F-497E-92D4-B1423089B39B}"/>
                  </a:ext>
                </a:extLst>
              </p:cNvPr>
              <p:cNvGrpSpPr/>
              <p:nvPr/>
            </p:nvGrpSpPr>
            <p:grpSpPr>
              <a:xfrm rot="10800000">
                <a:off x="8231504" y="1736349"/>
                <a:ext cx="349739" cy="1413945"/>
                <a:chOff x="3987800" y="1078468"/>
                <a:chExt cx="304800" cy="1696638"/>
              </a:xfrm>
            </p:grpSpPr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0BCB86D-AF68-4CD2-920C-946F3CE88961}"/>
                    </a:ext>
                  </a:extLst>
                </p:cNvPr>
                <p:cNvCxnSpPr/>
                <p:nvPr/>
              </p:nvCxnSpPr>
              <p:spPr>
                <a:xfrm>
                  <a:off x="4151923" y="1524000"/>
                  <a:ext cx="140677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BD178955-3506-4AA4-B318-55E92AAF248F}"/>
                    </a:ext>
                  </a:extLst>
                </p:cNvPr>
                <p:cNvCxnSpPr/>
                <p:nvPr/>
              </p:nvCxnSpPr>
              <p:spPr>
                <a:xfrm flipV="1">
                  <a:off x="4011246" y="1591270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76F38502-F8AB-4B49-A93C-3C286260EB4D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1725811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4DE72181-9680-41E2-BA2E-913D4D3E4F95}"/>
                    </a:ext>
                  </a:extLst>
                </p:cNvPr>
                <p:cNvCxnSpPr/>
                <p:nvPr/>
              </p:nvCxnSpPr>
              <p:spPr>
                <a:xfrm flipV="1">
                  <a:off x="4011246" y="186595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1FDE3C4A-1082-44CA-A954-76C20F47B12B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200049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D5B1EDCC-CEB3-45E1-8F59-F080DA85B96D}"/>
                    </a:ext>
                  </a:extLst>
                </p:cNvPr>
                <p:cNvCxnSpPr/>
                <p:nvPr/>
              </p:nvCxnSpPr>
              <p:spPr>
                <a:xfrm flipV="1">
                  <a:off x="3987800" y="2135038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B2694CA7-DAA1-434A-A4C6-8A76C1A86A79}"/>
                    </a:ext>
                  </a:extLst>
                </p:cNvPr>
                <p:cNvCxnSpPr/>
                <p:nvPr/>
              </p:nvCxnSpPr>
              <p:spPr>
                <a:xfrm>
                  <a:off x="3987800" y="2275184"/>
                  <a:ext cx="164123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ABA8A1EB-16CB-4F4F-84EE-EBBC8EDCB136}"/>
                    </a:ext>
                  </a:extLst>
                </p:cNvPr>
                <p:cNvCxnSpPr/>
                <p:nvPr/>
              </p:nvCxnSpPr>
              <p:spPr>
                <a:xfrm flipV="1">
                  <a:off x="4151923" y="1078468"/>
                  <a:ext cx="0" cy="445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FF46D835-384F-4B6F-B460-DAE02E7881C8}"/>
                    </a:ext>
                  </a:extLst>
                </p:cNvPr>
                <p:cNvCxnSpPr/>
                <p:nvPr/>
              </p:nvCxnSpPr>
              <p:spPr>
                <a:xfrm flipV="1">
                  <a:off x="4151923" y="2329574"/>
                  <a:ext cx="0" cy="445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9D5BF38-03DE-464D-819A-C46D02185F52}"/>
                  </a:ext>
                </a:extLst>
              </p:cNvPr>
              <p:cNvCxnSpPr/>
              <p:nvPr/>
            </p:nvCxnSpPr>
            <p:spPr>
              <a:xfrm>
                <a:off x="6812665" y="1752600"/>
                <a:ext cx="161289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7E7AD03-6088-4611-9624-92B27A11E4B9}"/>
                  </a:ext>
                </a:extLst>
              </p:cNvPr>
              <p:cNvCxnSpPr/>
              <p:nvPr/>
            </p:nvCxnSpPr>
            <p:spPr>
              <a:xfrm>
                <a:off x="6800173" y="3150295"/>
                <a:ext cx="161289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5234D5C7-8D25-4881-AD71-1F4FDAD08E0E}"/>
                      </a:ext>
                    </a:extLst>
                  </p:cNvPr>
                  <p:cNvSpPr txBox="1"/>
                  <p:nvPr/>
                </p:nvSpPr>
                <p:spPr>
                  <a:xfrm>
                    <a:off x="8551861" y="2210447"/>
                    <a:ext cx="7889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0" lang="el-G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51861" y="2210447"/>
                    <a:ext cx="788998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184C74A-2EBE-48D5-9D3E-C97AB6FA6B10}"/>
                </a:ext>
              </a:extLst>
            </p:cNvPr>
            <p:cNvCxnSpPr/>
            <p:nvPr/>
          </p:nvCxnSpPr>
          <p:spPr>
            <a:xfrm flipV="1">
              <a:off x="6247730" y="2446248"/>
              <a:ext cx="0" cy="3048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7106F87-1639-4773-B9F9-004B75B92767}"/>
                    </a:ext>
                  </a:extLst>
                </p:cNvPr>
                <p:cNvSpPr txBox="1"/>
                <p:nvPr/>
              </p:nvSpPr>
              <p:spPr>
                <a:xfrm>
                  <a:off x="5363066" y="2413982"/>
                  <a:ext cx="7191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𝑚𝐴</m:t>
                        </m:r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3066" y="2413982"/>
                  <a:ext cx="71910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28993AB-D26A-4A25-9D92-446105C95E13}"/>
              </a:ext>
            </a:extLst>
          </p:cNvPr>
          <p:cNvSpPr txBox="1"/>
          <p:nvPr/>
        </p:nvSpPr>
        <p:spPr>
          <a:xfrm>
            <a:off x="7543800" y="2286000"/>
            <a:ext cx="4343400" cy="1077218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+mj-lt"/>
              </a:rPr>
              <a:t>Calculate the power produced by the source and absorbed by the resistor.</a:t>
            </a:r>
          </a:p>
          <a:p>
            <a:pPr algn="l"/>
            <a:r>
              <a:rPr lang="en-US" sz="2000" dirty="0">
                <a:latin typeface="+mj-lt"/>
              </a:rPr>
              <a:t>(40 </a:t>
            </a:r>
            <a:r>
              <a:rPr lang="en-US" sz="2000" dirty="0" err="1">
                <a:latin typeface="+mj-lt"/>
              </a:rPr>
              <a:t>mW</a:t>
            </a:r>
            <a:r>
              <a:rPr lang="en-US" sz="20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1548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age result for electric genera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976" y="1410333"/>
            <a:ext cx="2291687" cy="19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Sources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1949A1-15C4-466B-99D3-66F428EFE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80160"/>
            <a:ext cx="4572000" cy="5196840"/>
          </a:xfrm>
        </p:spPr>
        <p:txBody>
          <a:bodyPr/>
          <a:lstStyle/>
          <a:p>
            <a:r>
              <a:rPr lang="en-US" b="1" dirty="0"/>
              <a:t>Definition:</a:t>
            </a:r>
            <a:r>
              <a:rPr lang="en-US" dirty="0"/>
              <a:t> An </a:t>
            </a:r>
            <a:r>
              <a:rPr lang="en-US" u="sng" dirty="0"/>
              <a:t>electrical source </a:t>
            </a:r>
            <a:r>
              <a:rPr lang="en-US" dirty="0"/>
              <a:t>is a device capable of converting non-electric energy to electric energy.</a:t>
            </a:r>
          </a:p>
          <a:p>
            <a:r>
              <a:rPr lang="en-US" dirty="0"/>
              <a:t>Battery – converts chemical to electrical energy</a:t>
            </a:r>
          </a:p>
          <a:p>
            <a:r>
              <a:rPr lang="en-US" dirty="0"/>
              <a:t>Generator – converts mechanical energy to electrical energy</a:t>
            </a:r>
          </a:p>
          <a:p>
            <a:r>
              <a:rPr lang="en-US" dirty="0"/>
              <a:t>Wind turbine – converts wind to electrical energy</a:t>
            </a:r>
          </a:p>
          <a:p>
            <a:r>
              <a:rPr lang="en-US" dirty="0"/>
              <a:t>Solar cell – converts sunlight to electrical energy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smiller\AppData\Local\Microsoft\Windows\Temporary Internet Files\Content.IE5\55FLFQN9\MP90043863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29112"/>
            <a:ext cx="3189071" cy="211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miller\AppData\Local\Microsoft\Windows\Temporary Internet Files\Content.IE5\KGY4ZQB9\MP90043840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956" y="3528380"/>
            <a:ext cx="2590800" cy="289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miller\AppData\Local\Microsoft\Windows\Temporary Internet Files\Content.IE5\KGY4ZQB9\MC900434785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855" y="1521110"/>
            <a:ext cx="2209373" cy="220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Sources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54E0293-20E1-429A-85F3-EAD46FE743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80160"/>
                <a:ext cx="7362789" cy="5196840"/>
              </a:xfrm>
            </p:spPr>
            <p:txBody>
              <a:bodyPr/>
              <a:lstStyle/>
              <a:p>
                <a:r>
                  <a:rPr lang="en-US" b="1" dirty="0"/>
                  <a:t>Definition: </a:t>
                </a:r>
                <a:r>
                  <a:rPr lang="en-US" dirty="0"/>
                  <a:t>A </a:t>
                </a:r>
                <a:r>
                  <a:rPr lang="en-US" u="sng" dirty="0"/>
                  <a:t>current source</a:t>
                </a:r>
                <a:r>
                  <a:rPr lang="en-US" dirty="0"/>
                  <a:t> produces a constant current through its terminals regardless of the voltage across it.</a:t>
                </a:r>
              </a:p>
              <a:p>
                <a:r>
                  <a:rPr lang="en-US" b="1" dirty="0"/>
                  <a:t>Independent current source </a:t>
                </a:r>
                <a:r>
                  <a:rPr lang="en-US" dirty="0"/>
                  <a:t>– produces the same current regardless of any other voltage/current elsewhere in the circuit.</a:t>
                </a:r>
              </a:p>
              <a:p>
                <a:r>
                  <a:rPr lang="en-US" b="1" dirty="0"/>
                  <a:t>Voltage controlled current source </a:t>
                </a:r>
                <a:r>
                  <a:rPr lang="en-US" dirty="0"/>
                  <a:t>– produces a current which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, some other voltage elsewhere in the circuit.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dirty="0"/>
                  <a:t>constant of proportionality in amps/volt</a:t>
                </a:r>
              </a:p>
              <a:p>
                <a:r>
                  <a:rPr lang="en-US" b="1" dirty="0"/>
                  <a:t>Current controlled current source </a:t>
                </a:r>
                <a:r>
                  <a:rPr lang="en-US" dirty="0"/>
                  <a:t>– produces a current which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, some other current elsewhere in the circuit.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dirty="0"/>
                  <a:t>dimensionless constant of proportionality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54E0293-20E1-429A-85F3-EAD46FE743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80160"/>
                <a:ext cx="7362789" cy="5196840"/>
              </a:xfrm>
              <a:blipFill>
                <a:blip r:embed="rId3"/>
                <a:stretch>
                  <a:fillRect l="-746" t="-469" r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8231085" y="1470104"/>
            <a:ext cx="1295146" cy="923330"/>
            <a:chOff x="6584065" y="2214265"/>
            <a:chExt cx="1295146" cy="923330"/>
          </a:xfrm>
        </p:grpSpPr>
        <p:cxnSp>
          <p:nvCxnSpPr>
            <p:cNvPr id="9" name="Straight Connector 8"/>
            <p:cNvCxnSpPr/>
            <p:nvPr/>
          </p:nvCxnSpPr>
          <p:spPr>
            <a:xfrm flipH="1" flipV="1">
              <a:off x="6800173" y="2214265"/>
              <a:ext cx="12492" cy="92333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6584065" y="2442865"/>
              <a:ext cx="457200" cy="457200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17464" y="2455565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50mA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6793146" y="2487831"/>
              <a:ext cx="6246" cy="304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8229600" y="2889407"/>
            <a:ext cx="1227414" cy="1228130"/>
            <a:chOff x="6582581" y="3633568"/>
            <a:chExt cx="1227414" cy="1228130"/>
          </a:xfrm>
        </p:grpSpPr>
        <p:cxnSp>
          <p:nvCxnSpPr>
            <p:cNvPr id="24" name="Straight Connector 23"/>
            <p:cNvCxnSpPr/>
            <p:nvPr/>
          </p:nvCxnSpPr>
          <p:spPr>
            <a:xfrm flipH="1" flipV="1">
              <a:off x="6811182" y="3633568"/>
              <a:ext cx="12492" cy="122813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 rot="2700000">
              <a:off x="6582581" y="3972697"/>
              <a:ext cx="4572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219192" y="4016631"/>
                  <a:ext cx="5908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𝛼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9192" y="4016631"/>
                  <a:ext cx="59080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/>
            <p:cNvCxnSpPr/>
            <p:nvPr/>
          </p:nvCxnSpPr>
          <p:spPr>
            <a:xfrm flipV="1">
              <a:off x="6823674" y="4016631"/>
              <a:ext cx="6246" cy="304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8229600" y="4419600"/>
            <a:ext cx="1213500" cy="1228130"/>
            <a:chOff x="6582581" y="5163761"/>
            <a:chExt cx="1213500" cy="1228130"/>
          </a:xfrm>
        </p:grpSpPr>
        <p:cxnSp>
          <p:nvCxnSpPr>
            <p:cNvPr id="32" name="Straight Connector 31"/>
            <p:cNvCxnSpPr/>
            <p:nvPr/>
          </p:nvCxnSpPr>
          <p:spPr>
            <a:xfrm flipH="1" flipV="1">
              <a:off x="6811182" y="5163761"/>
              <a:ext cx="12492" cy="122813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 rot="2700000">
              <a:off x="6582581" y="5502890"/>
              <a:ext cx="4572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7219192" y="5546824"/>
                  <a:ext cx="5768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𝛽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9192" y="5546824"/>
                  <a:ext cx="576889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>
            <a:xfrm flipV="1">
              <a:off x="6829920" y="5553164"/>
              <a:ext cx="6246" cy="304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6467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Sources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947B9AE-116B-435D-BB22-1FDC3AEFC7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67000" y="1280160"/>
                <a:ext cx="7696200" cy="5196840"/>
              </a:xfrm>
            </p:spPr>
            <p:txBody>
              <a:bodyPr/>
              <a:lstStyle/>
              <a:p>
                <a:r>
                  <a:rPr lang="en-US" b="1" dirty="0"/>
                  <a:t>Definition: </a:t>
                </a:r>
                <a:r>
                  <a:rPr lang="en-US" dirty="0"/>
                  <a:t>A </a:t>
                </a:r>
                <a:r>
                  <a:rPr lang="en-US" u="sng" dirty="0"/>
                  <a:t>voltage source</a:t>
                </a:r>
                <a:r>
                  <a:rPr lang="en-US" dirty="0"/>
                  <a:t> produces a constant voltage across its terminals regardless of the current flowing through it.</a:t>
                </a:r>
              </a:p>
              <a:p>
                <a:r>
                  <a:rPr lang="en-US" b="1" dirty="0"/>
                  <a:t>Independent voltage source</a:t>
                </a:r>
                <a:r>
                  <a:rPr lang="en-US" dirty="0"/>
                  <a:t> – produces the same voltage regardless of any other voltage/current elsewhere in the circuit.</a:t>
                </a:r>
              </a:p>
              <a:p>
                <a:r>
                  <a:rPr lang="en-US" b="1" dirty="0"/>
                  <a:t>Voltage controlled voltage source </a:t>
                </a:r>
                <a:r>
                  <a:rPr lang="en-US" dirty="0"/>
                  <a:t>– produces a voltage which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, some other voltage elsewhere in the circuit.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000" dirty="0"/>
                  <a:t>dimensionless constant of proportionality</a:t>
                </a:r>
              </a:p>
              <a:p>
                <a:r>
                  <a:rPr lang="en-US" b="1" dirty="0"/>
                  <a:t>Current controlled voltage source </a:t>
                </a:r>
                <a:r>
                  <a:rPr lang="en-US" dirty="0"/>
                  <a:t>– produces a voltage which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, some other current elsewhere in the circuit.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000" dirty="0"/>
                  <a:t>constant of proportionality in volts/amp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E947B9AE-116B-435D-BB22-1FDC3AEFC7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7000" y="1280160"/>
                <a:ext cx="7696200" cy="5196840"/>
              </a:xfrm>
              <a:blipFill>
                <a:blip r:embed="rId3"/>
                <a:stretch>
                  <a:fillRect l="-713" t="-469" r="-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992084" y="1299865"/>
            <a:ext cx="1115610" cy="923330"/>
            <a:chOff x="7086600" y="2286000"/>
            <a:chExt cx="1115610" cy="923330"/>
          </a:xfrm>
        </p:grpSpPr>
        <p:grpSp>
          <p:nvGrpSpPr>
            <p:cNvPr id="10" name="Group 9"/>
            <p:cNvGrpSpPr/>
            <p:nvPr/>
          </p:nvGrpSpPr>
          <p:grpSpPr>
            <a:xfrm>
              <a:off x="7086600" y="2286000"/>
              <a:ext cx="457200" cy="923330"/>
              <a:chOff x="7086600" y="2286000"/>
              <a:chExt cx="457200" cy="923330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H="1" flipV="1">
                <a:off x="7302708" y="2286000"/>
                <a:ext cx="12492" cy="92333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Oval 4"/>
              <p:cNvSpPr/>
              <p:nvPr/>
            </p:nvSpPr>
            <p:spPr>
              <a:xfrm>
                <a:off x="7086600" y="2514600"/>
                <a:ext cx="457200" cy="457200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148282" y="2491264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+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148282" y="2514600"/>
                <a:ext cx="3088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_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619999" y="2527300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12V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90600" y="2719168"/>
            <a:ext cx="1215424" cy="1228130"/>
            <a:chOff x="7288189" y="3864570"/>
            <a:chExt cx="1215424" cy="1228130"/>
          </a:xfrm>
        </p:grpSpPr>
        <p:cxnSp>
          <p:nvCxnSpPr>
            <p:cNvPr id="24" name="Straight Connector 23"/>
            <p:cNvCxnSpPr/>
            <p:nvPr/>
          </p:nvCxnSpPr>
          <p:spPr>
            <a:xfrm flipH="1" flipV="1">
              <a:off x="7516790" y="3864570"/>
              <a:ext cx="12492" cy="122813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 rot="2700000">
              <a:off x="7288189" y="4203699"/>
              <a:ext cx="4572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62364" y="4167664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+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62364" y="4191000"/>
              <a:ext cx="308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_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924800" y="4247633"/>
                  <a:ext cx="5788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𝜇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4800" y="4247633"/>
                  <a:ext cx="578813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990600" y="4191000"/>
            <a:ext cx="1199714" cy="1228130"/>
            <a:chOff x="7288189" y="3864570"/>
            <a:chExt cx="1199714" cy="1228130"/>
          </a:xfrm>
        </p:grpSpPr>
        <p:cxnSp>
          <p:nvCxnSpPr>
            <p:cNvPr id="32" name="Straight Connector 31"/>
            <p:cNvCxnSpPr/>
            <p:nvPr/>
          </p:nvCxnSpPr>
          <p:spPr>
            <a:xfrm flipH="1" flipV="1">
              <a:off x="7516790" y="3864570"/>
              <a:ext cx="12492" cy="122813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 rot="2700000">
              <a:off x="7288189" y="4203699"/>
              <a:ext cx="4572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62364" y="4167664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+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362364" y="4191000"/>
              <a:ext cx="308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_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7924800" y="4247633"/>
                  <a:ext cx="5631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𝜌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4800" y="4247633"/>
                  <a:ext cx="563103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43262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8AD87-A4F6-4D8C-B273-83A31C40B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a Dependent Source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DE16E9-F0C6-46C6-91D4-1FDE99B14A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80160"/>
                <a:ext cx="6781800" cy="519684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Kirchhoff's Current Law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9+0.1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0.9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=10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⋅10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kΩ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Power analysis</a:t>
                </a:r>
              </a:p>
              <a:p>
                <a:r>
                  <a:rPr lang="en-US" dirty="0"/>
                  <a:t>Independent voltage source producing</a:t>
                </a:r>
                <a:br>
                  <a:rPr lang="en-US" dirty="0"/>
                </a:br>
                <a:r>
                  <a:rPr lang="en-US" dirty="0"/>
                  <a:t>(9 mA)(100 V) = 900 </a:t>
                </a:r>
                <a:r>
                  <a:rPr lang="en-US" dirty="0" err="1"/>
                  <a:t>mW</a:t>
                </a:r>
                <a:endParaRPr lang="en-US" dirty="0"/>
              </a:p>
              <a:p>
                <a:r>
                  <a:rPr lang="en-US" dirty="0"/>
                  <a:t>Dependent voltage source producing </a:t>
                </a:r>
                <a:br>
                  <a:rPr lang="en-US" dirty="0"/>
                </a:br>
                <a:r>
                  <a:rPr lang="en-US" dirty="0"/>
                  <a:t>(1 mA) (100 V) = 100 </a:t>
                </a:r>
                <a:r>
                  <a:rPr lang="en-US" dirty="0" err="1"/>
                  <a:t>mW</a:t>
                </a:r>
                <a:endParaRPr lang="en-US" dirty="0"/>
              </a:p>
              <a:p>
                <a:r>
                  <a:rPr lang="en-US" dirty="0"/>
                  <a:t>Resistor consuming </a:t>
                </a:r>
                <a:br>
                  <a:rPr lang="en-US" dirty="0"/>
                </a:br>
                <a:r>
                  <a:rPr lang="en-US" dirty="0"/>
                  <a:t>(10 mA)(100 V) = 1000 </a:t>
                </a:r>
                <a:r>
                  <a:rPr lang="en-US" dirty="0" err="1"/>
                  <a:t>mW</a:t>
                </a:r>
                <a:r>
                  <a:rPr lang="en-US" dirty="0"/>
                  <a:t> = 900 </a:t>
                </a:r>
                <a:r>
                  <a:rPr lang="en-US" dirty="0" err="1"/>
                  <a:t>mW</a:t>
                </a:r>
                <a:r>
                  <a:rPr lang="en-US" dirty="0"/>
                  <a:t> + 100 </a:t>
                </a:r>
                <a:r>
                  <a:rPr lang="en-US" dirty="0" err="1"/>
                  <a:t>mW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is conservation of energy.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DE16E9-F0C6-46C6-91D4-1FDE99B14A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80160"/>
                <a:ext cx="6781800" cy="5196840"/>
              </a:xfrm>
              <a:blipFill>
                <a:blip r:embed="rId2"/>
                <a:stretch>
                  <a:fillRect l="-989" t="-469" b="-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09ABD6-5429-4440-B7AC-1EE13F8F8381}"/>
              </a:ext>
            </a:extLst>
          </p:cNvPr>
          <p:cNvCxnSpPr>
            <a:cxnSpLocks/>
          </p:cNvCxnSpPr>
          <p:nvPr/>
        </p:nvCxnSpPr>
        <p:spPr>
          <a:xfrm flipV="1">
            <a:off x="8479929" y="3081855"/>
            <a:ext cx="1" cy="1447799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E57A22-584F-4EFB-918C-E1AABA0023E6}"/>
              </a:ext>
            </a:extLst>
          </p:cNvPr>
          <p:cNvCxnSpPr/>
          <p:nvPr/>
        </p:nvCxnSpPr>
        <p:spPr>
          <a:xfrm flipH="1" flipV="1">
            <a:off x="7543801" y="3098105"/>
            <a:ext cx="10223" cy="1384995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359A93-22FA-4D09-99E8-D069BBE0C322}"/>
                  </a:ext>
                </a:extLst>
              </p:cNvPr>
              <p:cNvSpPr txBox="1"/>
              <p:nvPr/>
            </p:nvSpPr>
            <p:spPr>
              <a:xfrm>
                <a:off x="11008865" y="3259702"/>
                <a:ext cx="28307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+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charset="0"/>
                        </a:rPr>
                        <m:t>𝑉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_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359A93-22FA-4D09-99E8-D069BBE0C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8865" y="3259702"/>
                <a:ext cx="283070" cy="923330"/>
              </a:xfrm>
              <a:prstGeom prst="rect">
                <a:avLst/>
              </a:prstGeom>
              <a:blipFill>
                <a:blip r:embed="rId3"/>
                <a:stretch>
                  <a:fillRect l="-19565" t="-3974" r="-30435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A9C75F9-DC13-4212-96E9-520DD8F61F35}"/>
              </a:ext>
            </a:extLst>
          </p:cNvPr>
          <p:cNvGrpSpPr/>
          <p:nvPr/>
        </p:nvGrpSpPr>
        <p:grpSpPr>
          <a:xfrm rot="10800000">
            <a:off x="10829925" y="3095625"/>
            <a:ext cx="286203" cy="1413945"/>
            <a:chOff x="3987800" y="1078468"/>
            <a:chExt cx="304800" cy="169663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DA985CD-571F-48DE-AE3C-D8C72DED4358}"/>
                </a:ext>
              </a:extLst>
            </p:cNvPr>
            <p:cNvCxnSpPr/>
            <p:nvPr/>
          </p:nvCxnSpPr>
          <p:spPr>
            <a:xfrm>
              <a:off x="4151923" y="1524000"/>
              <a:ext cx="140677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5E05071-FACA-40FD-AE06-CA5266F715D0}"/>
                </a:ext>
              </a:extLst>
            </p:cNvPr>
            <p:cNvCxnSpPr/>
            <p:nvPr/>
          </p:nvCxnSpPr>
          <p:spPr>
            <a:xfrm flipV="1">
              <a:off x="4011246" y="1591270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350368D-525B-4C19-BE08-58B0A9B352A1}"/>
                </a:ext>
              </a:extLst>
            </p:cNvPr>
            <p:cNvCxnSpPr/>
            <p:nvPr/>
          </p:nvCxnSpPr>
          <p:spPr>
            <a:xfrm flipH="1" flipV="1">
              <a:off x="3999523" y="1725811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5EDF6F9-5C21-4922-A63B-C48C7C383104}"/>
                </a:ext>
              </a:extLst>
            </p:cNvPr>
            <p:cNvCxnSpPr/>
            <p:nvPr/>
          </p:nvCxnSpPr>
          <p:spPr>
            <a:xfrm flipV="1">
              <a:off x="4011246" y="186595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05CA58E-CB52-4727-ACF9-87A8B5AE5C0D}"/>
                </a:ext>
              </a:extLst>
            </p:cNvPr>
            <p:cNvCxnSpPr/>
            <p:nvPr/>
          </p:nvCxnSpPr>
          <p:spPr>
            <a:xfrm flipH="1" flipV="1">
              <a:off x="3999523" y="200049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BABBAF6-830A-4F23-9C5F-88C239F80B8E}"/>
                </a:ext>
              </a:extLst>
            </p:cNvPr>
            <p:cNvCxnSpPr/>
            <p:nvPr/>
          </p:nvCxnSpPr>
          <p:spPr>
            <a:xfrm flipV="1">
              <a:off x="3987800" y="2135038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CE48022-8EC8-4DC7-A9CC-0E0A370EECA8}"/>
                </a:ext>
              </a:extLst>
            </p:cNvPr>
            <p:cNvCxnSpPr/>
            <p:nvPr/>
          </p:nvCxnSpPr>
          <p:spPr>
            <a:xfrm>
              <a:off x="3987800" y="2275184"/>
              <a:ext cx="164123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05F11DE-B82C-4A81-B285-D002A85E7045}"/>
                </a:ext>
              </a:extLst>
            </p:cNvPr>
            <p:cNvCxnSpPr/>
            <p:nvPr/>
          </p:nvCxnSpPr>
          <p:spPr>
            <a:xfrm flipV="1">
              <a:off x="4151923" y="1078468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5DAA28-2859-4645-85D3-73F648F2A321}"/>
                </a:ext>
              </a:extLst>
            </p:cNvPr>
            <p:cNvCxnSpPr/>
            <p:nvPr/>
          </p:nvCxnSpPr>
          <p:spPr>
            <a:xfrm flipV="1">
              <a:off x="4151923" y="2329574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AA0884-65ED-4DE0-97D3-FD185F00DFC7}"/>
              </a:ext>
            </a:extLst>
          </p:cNvPr>
          <p:cNvCxnSpPr>
            <a:cxnSpLocks/>
          </p:cNvCxnSpPr>
          <p:nvPr/>
        </p:nvCxnSpPr>
        <p:spPr>
          <a:xfrm>
            <a:off x="7554023" y="3098105"/>
            <a:ext cx="3418777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FA46D03-F6F0-41FD-9E1F-769767333F25}"/>
              </a:ext>
            </a:extLst>
          </p:cNvPr>
          <p:cNvCxnSpPr>
            <a:cxnSpLocks/>
          </p:cNvCxnSpPr>
          <p:nvPr/>
        </p:nvCxnSpPr>
        <p:spPr>
          <a:xfrm>
            <a:off x="7543800" y="4495800"/>
            <a:ext cx="3429000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3187875-2FA1-4CC5-9E1B-B3BE0F938EE4}"/>
                  </a:ext>
                </a:extLst>
              </p:cNvPr>
              <p:cNvSpPr txBox="1"/>
              <p:nvPr/>
            </p:nvSpPr>
            <p:spPr>
              <a:xfrm>
                <a:off x="10134600" y="3429000"/>
                <a:ext cx="8402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10 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0" lang="el-GR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3187875-2FA1-4CC5-9E1B-B3BE0F938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600" y="3429000"/>
                <a:ext cx="84029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7339C41A-2625-4A6D-9E6C-45A82CACD9BF}"/>
              </a:ext>
            </a:extLst>
          </p:cNvPr>
          <p:cNvGrpSpPr/>
          <p:nvPr/>
        </p:nvGrpSpPr>
        <p:grpSpPr>
          <a:xfrm>
            <a:off x="7315200" y="3581400"/>
            <a:ext cx="427177" cy="457200"/>
            <a:chOff x="1554023" y="2396816"/>
            <a:chExt cx="427177" cy="4572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B48521D-704F-402D-8F1B-DF1724B50EB5}"/>
                </a:ext>
              </a:extLst>
            </p:cNvPr>
            <p:cNvSpPr/>
            <p:nvPr/>
          </p:nvSpPr>
          <p:spPr>
            <a:xfrm>
              <a:off x="1554023" y="2396816"/>
              <a:ext cx="427177" cy="4572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578773A-956B-4FE7-8F3E-C6A0787BD2BA}"/>
                </a:ext>
              </a:extLst>
            </p:cNvPr>
            <p:cNvCxnSpPr/>
            <p:nvPr/>
          </p:nvCxnSpPr>
          <p:spPr>
            <a:xfrm flipV="1">
              <a:off x="1752600" y="2514600"/>
              <a:ext cx="0" cy="3048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789884-C89E-4548-84D4-32878B465023}"/>
                  </a:ext>
                </a:extLst>
              </p:cNvPr>
              <p:cNvSpPr txBox="1"/>
              <p:nvPr/>
            </p:nvSpPr>
            <p:spPr>
              <a:xfrm>
                <a:off x="6651129" y="3615254"/>
                <a:ext cx="7704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9 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789884-C89E-4548-84D4-32878B465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129" y="3615254"/>
                <a:ext cx="77040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769D496C-E2B8-4AB4-97B8-02BE08DBC375}"/>
              </a:ext>
            </a:extLst>
          </p:cNvPr>
          <p:cNvSpPr/>
          <p:nvPr/>
        </p:nvSpPr>
        <p:spPr bwMode="auto">
          <a:xfrm rot="2772348">
            <a:off x="8247780" y="3599580"/>
            <a:ext cx="457200" cy="45720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3C3C78B-6C9F-4591-94B1-4F1550161201}"/>
              </a:ext>
            </a:extLst>
          </p:cNvPr>
          <p:cNvCxnSpPr>
            <a:cxnSpLocks/>
          </p:cNvCxnSpPr>
          <p:nvPr/>
        </p:nvCxnSpPr>
        <p:spPr>
          <a:xfrm flipV="1">
            <a:off x="8458200" y="3657600"/>
            <a:ext cx="0" cy="33559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3F10308-B7E6-46AC-A905-2D8792822F11}"/>
                  </a:ext>
                </a:extLst>
              </p:cNvPr>
              <p:cNvSpPr txBox="1"/>
              <p:nvPr/>
            </p:nvSpPr>
            <p:spPr>
              <a:xfrm>
                <a:off x="8534400" y="3962400"/>
                <a:ext cx="9610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0.1⋅ </m:t>
                      </m:r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3F10308-B7E6-46AC-A905-2D8792822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3962400"/>
                <a:ext cx="96103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A490E79C-F91E-4E45-A76A-754C0E91A6F4}"/>
              </a:ext>
            </a:extLst>
          </p:cNvPr>
          <p:cNvGrpSpPr/>
          <p:nvPr/>
        </p:nvGrpSpPr>
        <p:grpSpPr>
          <a:xfrm>
            <a:off x="9144000" y="2667000"/>
            <a:ext cx="730606" cy="369332"/>
            <a:chOff x="1572668" y="1303023"/>
            <a:chExt cx="744533" cy="369332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37A886E-0BA0-4E66-BCD3-5B7C2397C2E7}"/>
                </a:ext>
              </a:extLst>
            </p:cNvPr>
            <p:cNvCxnSpPr/>
            <p:nvPr/>
          </p:nvCxnSpPr>
          <p:spPr>
            <a:xfrm>
              <a:off x="1918577" y="1534505"/>
              <a:ext cx="398624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89BE457-ECC7-48F5-BB37-CACEBE0AE9E4}"/>
                    </a:ext>
                  </a:extLst>
                </p:cNvPr>
                <p:cNvSpPr txBox="1"/>
                <p:nvPr/>
              </p:nvSpPr>
              <p:spPr>
                <a:xfrm>
                  <a:off x="1572668" y="1303023"/>
                  <a:ext cx="4451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89BE457-ECC7-48F5-BB37-CACEBE0AE9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668" y="1303023"/>
                  <a:ext cx="44517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76185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Conservation of Energy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2016A0-D726-4CE9-8B5B-3C9F649E1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80160"/>
            <a:ext cx="6248400" cy="5196840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b="1" i="1" dirty="0">
                <a:solidFill>
                  <a:schemeClr val="tx2"/>
                </a:solidFill>
              </a:rPr>
              <a:t>Conservation of Energy:</a:t>
            </a:r>
            <a:r>
              <a:rPr lang="en-US" dirty="0"/>
              <a:t> 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Total power generated = total power absorbed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Circuit must be isolated from any other devices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Net sum of the power of all elements = 0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Use it to check your work!</a:t>
            </a:r>
          </a:p>
          <a:p>
            <a:endParaRPr lang="en-US" dirty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019800" y="4191000"/>
            <a:ext cx="388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981200"/>
            <a:ext cx="4616605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of Conservation of Energy</a:t>
            </a:r>
          </a:p>
        </p:txBody>
      </p:sp>
      <p:grpSp>
        <p:nvGrpSpPr>
          <p:cNvPr id="27654" name="Group 27653"/>
          <p:cNvGrpSpPr/>
          <p:nvPr/>
        </p:nvGrpSpPr>
        <p:grpSpPr>
          <a:xfrm>
            <a:off x="2400301" y="1303023"/>
            <a:ext cx="7391400" cy="2408368"/>
            <a:chOff x="1016000" y="1521118"/>
            <a:chExt cx="7391400" cy="2408368"/>
          </a:xfrm>
        </p:grpSpPr>
        <p:grpSp>
          <p:nvGrpSpPr>
            <p:cNvPr id="48" name="Group 47"/>
            <p:cNvGrpSpPr/>
            <p:nvPr/>
          </p:nvGrpSpPr>
          <p:grpSpPr>
            <a:xfrm>
              <a:off x="1016000" y="1570118"/>
              <a:ext cx="7391400" cy="2359368"/>
              <a:chOff x="1016000" y="1258715"/>
              <a:chExt cx="7391400" cy="2359368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1016000" y="1258715"/>
                <a:ext cx="7391400" cy="2359368"/>
                <a:chOff x="990600" y="2438399"/>
                <a:chExt cx="7391400" cy="2359368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1602306" y="2761564"/>
                  <a:ext cx="56388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651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4495800" y="4191000"/>
                  <a:ext cx="388620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en-US" sz="1800"/>
                </a:p>
              </p:txBody>
            </p:sp>
            <p:grpSp>
              <p:nvGrpSpPr>
                <p:cNvPr id="18" name="Group 17"/>
                <p:cNvGrpSpPr/>
                <p:nvPr/>
              </p:nvGrpSpPr>
              <p:grpSpPr>
                <a:xfrm>
                  <a:off x="990600" y="2758731"/>
                  <a:ext cx="1223412" cy="2039036"/>
                  <a:chOff x="990600" y="2761564"/>
                  <a:chExt cx="1223412" cy="2039036"/>
                </a:xfrm>
              </p:grpSpPr>
              <p:cxnSp>
                <p:nvCxnSpPr>
                  <p:cNvPr id="7" name="Straight Connector 6"/>
                  <p:cNvCxnSpPr/>
                  <p:nvPr/>
                </p:nvCxnSpPr>
                <p:spPr>
                  <a:xfrm>
                    <a:off x="1602306" y="2761564"/>
                    <a:ext cx="0" cy="2039036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990600" y="3486835"/>
                    <a:ext cx="1223412" cy="701731"/>
                    <a:chOff x="2514600" y="2438400"/>
                    <a:chExt cx="1223412" cy="701731"/>
                  </a:xfrm>
                </p:grpSpPr>
                <p:sp>
                  <p:nvSpPr>
                    <p:cNvPr id="20" name="Rectangle 19"/>
                    <p:cNvSpPr/>
                    <p:nvPr/>
                  </p:nvSpPr>
                  <p:spPr>
                    <a:xfrm>
                      <a:off x="2514600" y="2438400"/>
                      <a:ext cx="1223412" cy="64633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2562690" y="2438400"/>
                      <a:ext cx="1127232" cy="7017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1800" dirty="0"/>
                        <a:t>Circuit </a:t>
                      </a:r>
                    </a:p>
                    <a:p>
                      <a:pPr algn="ctr"/>
                      <a:r>
                        <a:rPr lang="en-US" sz="1800" dirty="0"/>
                        <a:t>Element 1</a:t>
                      </a:r>
                    </a:p>
                  </p:txBody>
                </p:sp>
              </p:grpSp>
            </p:grpSp>
            <p:grpSp>
              <p:nvGrpSpPr>
                <p:cNvPr id="5" name="Group 4"/>
                <p:cNvGrpSpPr/>
                <p:nvPr/>
              </p:nvGrpSpPr>
              <p:grpSpPr>
                <a:xfrm>
                  <a:off x="2692400" y="2438399"/>
                  <a:ext cx="1223412" cy="701731"/>
                  <a:chOff x="2514600" y="2438400"/>
                  <a:chExt cx="1223412" cy="701731"/>
                </a:xfrm>
              </p:grpSpPr>
              <p:sp>
                <p:nvSpPr>
                  <p:cNvPr id="3" name="Rectangle 2"/>
                  <p:cNvSpPr/>
                  <p:nvPr/>
                </p:nvSpPr>
                <p:spPr>
                  <a:xfrm>
                    <a:off x="2514600" y="2438400"/>
                    <a:ext cx="1223412" cy="64633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  <p:sp>
                <p:nvSpPr>
                  <p:cNvPr id="2" name="TextBox 1"/>
                  <p:cNvSpPr txBox="1"/>
                  <p:nvPr/>
                </p:nvSpPr>
                <p:spPr>
                  <a:xfrm>
                    <a:off x="2575391" y="2438400"/>
                    <a:ext cx="1127232" cy="7017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800" dirty="0"/>
                      <a:t>Circuit </a:t>
                    </a:r>
                  </a:p>
                  <a:p>
                    <a:pPr algn="ctr"/>
                    <a:r>
                      <a:rPr lang="en-US" sz="1800" dirty="0"/>
                      <a:t>Element 2</a:t>
                    </a:r>
                  </a:p>
                </p:txBody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4267200" y="2758731"/>
                  <a:ext cx="1223412" cy="2039036"/>
                  <a:chOff x="990600" y="2761564"/>
                  <a:chExt cx="1223412" cy="2039036"/>
                </a:xfrm>
              </p:grpSpPr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1602306" y="2761564"/>
                    <a:ext cx="0" cy="2039036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990600" y="3486835"/>
                    <a:ext cx="1223412" cy="701731"/>
                    <a:chOff x="2514600" y="2438400"/>
                    <a:chExt cx="1223412" cy="701731"/>
                  </a:xfrm>
                </p:grpSpPr>
                <p:sp>
                  <p:nvSpPr>
                    <p:cNvPr id="34" name="Rectangle 33"/>
                    <p:cNvSpPr/>
                    <p:nvPr/>
                  </p:nvSpPr>
                  <p:spPr>
                    <a:xfrm>
                      <a:off x="2514600" y="2438400"/>
                      <a:ext cx="1223412" cy="64633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2562691" y="2438400"/>
                      <a:ext cx="1127232" cy="7017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1800" dirty="0"/>
                        <a:t>Circuit </a:t>
                      </a:r>
                    </a:p>
                    <a:p>
                      <a:pPr algn="ctr"/>
                      <a:r>
                        <a:rPr lang="en-US" sz="1800" dirty="0"/>
                        <a:t>Element 3</a:t>
                      </a:r>
                    </a:p>
                  </p:txBody>
                </p:sp>
              </p:grp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6629400" y="2758731"/>
                  <a:ext cx="1223412" cy="2039036"/>
                  <a:chOff x="990600" y="2761564"/>
                  <a:chExt cx="1223412" cy="2039036"/>
                </a:xfrm>
              </p:grpSpPr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1602306" y="2761564"/>
                    <a:ext cx="0" cy="2039036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8" name="Group 37"/>
                  <p:cNvGrpSpPr/>
                  <p:nvPr/>
                </p:nvGrpSpPr>
                <p:grpSpPr>
                  <a:xfrm>
                    <a:off x="990600" y="3486835"/>
                    <a:ext cx="1223412" cy="701731"/>
                    <a:chOff x="2514600" y="2438400"/>
                    <a:chExt cx="1223412" cy="701731"/>
                  </a:xfrm>
                </p:grpSpPr>
                <p:sp>
                  <p:nvSpPr>
                    <p:cNvPr id="39" name="Rectangle 38"/>
                    <p:cNvSpPr/>
                    <p:nvPr/>
                  </p:nvSpPr>
                  <p:spPr>
                    <a:xfrm>
                      <a:off x="2514600" y="2438400"/>
                      <a:ext cx="1223412" cy="64633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800"/>
                    </a:p>
                  </p:txBody>
                </p:sp>
                <p:sp>
                  <p:nvSpPr>
                    <p:cNvPr id="40" name="TextBox 39"/>
                    <p:cNvSpPr txBox="1"/>
                    <p:nvPr/>
                  </p:nvSpPr>
                  <p:spPr>
                    <a:xfrm>
                      <a:off x="2562691" y="2438400"/>
                      <a:ext cx="1127232" cy="7017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1800" dirty="0"/>
                        <a:t>Circuit </a:t>
                      </a:r>
                    </a:p>
                    <a:p>
                      <a:pPr algn="ctr"/>
                      <a:r>
                        <a:rPr lang="en-US" sz="1800" dirty="0"/>
                        <a:t>Element 4</a:t>
                      </a:r>
                    </a:p>
                  </p:txBody>
                </p:sp>
              </p:grpSp>
            </p:grp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1602306" y="4778031"/>
                  <a:ext cx="56388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44"/>
              <p:cNvGrpSpPr/>
              <p:nvPr/>
            </p:nvGrpSpPr>
            <p:grpSpPr>
              <a:xfrm>
                <a:off x="2257589" y="2211985"/>
                <a:ext cx="458009" cy="738664"/>
                <a:chOff x="3581400" y="4419600"/>
                <a:chExt cx="458009" cy="7386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/>
                    <p:cNvSpPr txBox="1"/>
                    <p:nvPr/>
                  </p:nvSpPr>
                  <p:spPr>
                    <a:xfrm>
                      <a:off x="3581400" y="4648200"/>
                      <a:ext cx="45800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800" dirty="0"/>
                    </a:p>
                  </p:txBody>
                </p:sp>
              </mc:Choice>
              <mc:Fallback xmlns="">
                <p:sp>
                  <p:nvSpPr>
                    <p:cNvPr id="41" name="TextBox 4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81400" y="4648200"/>
                      <a:ext cx="458009" cy="369332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b="-1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2" name="TextBox 41"/>
                <p:cNvSpPr txBox="1"/>
                <p:nvPr/>
              </p:nvSpPr>
              <p:spPr>
                <a:xfrm>
                  <a:off x="3657600" y="4419600"/>
                  <a:ext cx="3145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/>
                    <a:t>+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3641007" y="4788932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/>
                    <a:t>_</a:t>
                  </a:r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5516013" y="2045157"/>
                <a:ext cx="581181" cy="1039958"/>
                <a:chOff x="5514819" y="2079176"/>
                <a:chExt cx="581181" cy="1039958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5574426" y="2079176"/>
                  <a:ext cx="5215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dirty="0"/>
                    <a:t>_</a:t>
                  </a: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5588913" y="2749802"/>
                  <a:ext cx="3145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/>
                    <a:t>+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TextBox 49"/>
                    <p:cNvSpPr txBox="1"/>
                    <p:nvPr/>
                  </p:nvSpPr>
                  <p:spPr>
                    <a:xfrm>
                      <a:off x="5514819" y="2424404"/>
                      <a:ext cx="46333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800" dirty="0"/>
                    </a:p>
                  </p:txBody>
                </p:sp>
              </mc:Choice>
              <mc:Fallback xmlns="">
                <p:sp>
                  <p:nvSpPr>
                    <p:cNvPr id="50" name="TextBox 4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14819" y="2424404"/>
                      <a:ext cx="463332" cy="36933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7" name="Group 46"/>
              <p:cNvGrpSpPr/>
              <p:nvPr/>
            </p:nvGrpSpPr>
            <p:grpSpPr>
              <a:xfrm>
                <a:off x="7877019" y="2195804"/>
                <a:ext cx="453457" cy="738664"/>
                <a:chOff x="7877019" y="2195804"/>
                <a:chExt cx="453457" cy="738664"/>
              </a:xfrm>
            </p:grpSpPr>
            <p:sp>
              <p:nvSpPr>
                <p:cNvPr id="56" name="TextBox 55"/>
                <p:cNvSpPr txBox="1"/>
                <p:nvPr/>
              </p:nvSpPr>
              <p:spPr>
                <a:xfrm>
                  <a:off x="7936626" y="2565136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/>
                    <a:t>_</a:t>
                  </a: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7953219" y="2195804"/>
                  <a:ext cx="3145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/>
                    <a:t>+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TextBox 53"/>
                    <p:cNvSpPr txBox="1"/>
                    <p:nvPr/>
                  </p:nvSpPr>
                  <p:spPr>
                    <a:xfrm>
                      <a:off x="7877019" y="2424404"/>
                      <a:ext cx="45345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800" dirty="0"/>
                    </a:p>
                  </p:txBody>
                </p:sp>
              </mc:Choice>
              <mc:Fallback xmlns="">
                <p:sp>
                  <p:nvSpPr>
                    <p:cNvPr id="54" name="TextBox 5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77019" y="2424404"/>
                      <a:ext cx="453457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60" name="Group 59"/>
            <p:cNvGrpSpPr/>
            <p:nvPr/>
          </p:nvGrpSpPr>
          <p:grpSpPr>
            <a:xfrm>
              <a:off x="2756328" y="2137875"/>
              <a:ext cx="1027977" cy="497532"/>
              <a:chOff x="2756328" y="2137875"/>
              <a:chExt cx="1027977" cy="4975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069234" y="2253375"/>
                    <a:ext cx="46333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69234" y="2253375"/>
                    <a:ext cx="463332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8" name="TextBox 57"/>
              <p:cNvSpPr txBox="1"/>
              <p:nvPr/>
            </p:nvSpPr>
            <p:spPr>
              <a:xfrm>
                <a:off x="3469795" y="2266075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+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756328" y="2137875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_</a:t>
                </a:r>
              </a:p>
            </p:txBody>
          </p:sp>
        </p:grpSp>
        <p:cxnSp>
          <p:nvCxnSpPr>
            <p:cNvPr id="62" name="Straight Arrow Connector 61"/>
            <p:cNvCxnSpPr/>
            <p:nvPr/>
          </p:nvCxnSpPr>
          <p:spPr>
            <a:xfrm>
              <a:off x="2058277" y="1752600"/>
              <a:ext cx="39862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1712368" y="1521118"/>
                  <a:ext cx="4243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2368" y="1521118"/>
                  <a:ext cx="424347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653" name="Group 27652"/>
            <p:cNvGrpSpPr/>
            <p:nvPr/>
          </p:nvGrpSpPr>
          <p:grpSpPr>
            <a:xfrm>
              <a:off x="1710296" y="3396518"/>
              <a:ext cx="419024" cy="410292"/>
              <a:chOff x="2827019" y="4906088"/>
              <a:chExt cx="419024" cy="410292"/>
            </a:xfrm>
          </p:grpSpPr>
          <p:cxnSp>
            <p:nvCxnSpPr>
              <p:cNvPr id="68" name="Straight Arrow Connector 67"/>
              <p:cNvCxnSpPr/>
              <p:nvPr/>
            </p:nvCxnSpPr>
            <p:spPr>
              <a:xfrm rot="16200000">
                <a:off x="2653107" y="5105400"/>
                <a:ext cx="39862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649" name="TextBox 27648"/>
                  <p:cNvSpPr txBox="1"/>
                  <p:nvPr/>
                </p:nvSpPr>
                <p:spPr>
                  <a:xfrm>
                    <a:off x="2827019" y="4947048"/>
                    <a:ext cx="4190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27649" name="TextBox 276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27019" y="4947048"/>
                    <a:ext cx="419024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2" name="Group 71"/>
            <p:cNvGrpSpPr/>
            <p:nvPr/>
          </p:nvGrpSpPr>
          <p:grpSpPr>
            <a:xfrm>
              <a:off x="5082088" y="3396518"/>
              <a:ext cx="424347" cy="410292"/>
              <a:chOff x="2827019" y="4906088"/>
              <a:chExt cx="424347" cy="410292"/>
            </a:xfrm>
          </p:grpSpPr>
          <p:cxnSp>
            <p:nvCxnSpPr>
              <p:cNvPr id="73" name="Straight Arrow Connector 72"/>
              <p:cNvCxnSpPr/>
              <p:nvPr/>
            </p:nvCxnSpPr>
            <p:spPr>
              <a:xfrm rot="16200000">
                <a:off x="2653107" y="5105400"/>
                <a:ext cx="39862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2827019" y="4947048"/>
                    <a:ext cx="42434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27019" y="4947048"/>
                    <a:ext cx="424347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5" name="Group 74"/>
            <p:cNvGrpSpPr/>
            <p:nvPr/>
          </p:nvGrpSpPr>
          <p:grpSpPr>
            <a:xfrm>
              <a:off x="7440990" y="3364252"/>
              <a:ext cx="424347" cy="410292"/>
              <a:chOff x="2827019" y="4906088"/>
              <a:chExt cx="424347" cy="410292"/>
            </a:xfrm>
          </p:grpSpPr>
          <p:cxnSp>
            <p:nvCxnSpPr>
              <p:cNvPr id="76" name="Straight Arrow Connector 75"/>
              <p:cNvCxnSpPr/>
              <p:nvPr/>
            </p:nvCxnSpPr>
            <p:spPr>
              <a:xfrm rot="16200000">
                <a:off x="2653107" y="5105400"/>
                <a:ext cx="39862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2827019" y="4947048"/>
                    <a:ext cx="42434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77" name="TextBox 7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27019" y="4947048"/>
                    <a:ext cx="424347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aphicFrame>
        <p:nvGraphicFramePr>
          <p:cNvPr id="27655" name="Table 276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168490"/>
              </p:ext>
            </p:extLst>
          </p:nvPr>
        </p:nvGraphicFramePr>
        <p:xfrm>
          <a:off x="1295400" y="4038600"/>
          <a:ext cx="350917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0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volts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 volts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 volt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volt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656" name="Right Arrow 27655"/>
          <p:cNvSpPr/>
          <p:nvPr/>
        </p:nvSpPr>
        <p:spPr>
          <a:xfrm>
            <a:off x="5676900" y="4810760"/>
            <a:ext cx="634982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657" name="Table 276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021956"/>
              </p:ext>
            </p:extLst>
          </p:nvPr>
        </p:nvGraphicFramePr>
        <p:xfrm>
          <a:off x="6629400" y="4114800"/>
          <a:ext cx="4062432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7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658" name="TextBox 27657"/>
          <p:cNvSpPr txBox="1"/>
          <p:nvPr/>
        </p:nvSpPr>
        <p:spPr>
          <a:xfrm>
            <a:off x="8050603" y="6223449"/>
            <a:ext cx="178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Total Power = 0</a:t>
            </a:r>
          </a:p>
        </p:txBody>
      </p:sp>
    </p:spTree>
    <p:extLst>
      <p:ext uri="{BB962C8B-B14F-4D97-AF65-F5344CB8AC3E}">
        <p14:creationId xmlns:p14="http://schemas.microsoft.com/office/powerpoint/2010/main" val="1538675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of Conservation of Energy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945" y="2362200"/>
            <a:ext cx="3914798" cy="28444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1676400"/>
            <a:ext cx="419100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The numerical values for the voltages and currents in the circuit shown are given in the table below.  Find the total power developed in the circuit.</a:t>
            </a:r>
          </a:p>
          <a:p>
            <a:endParaRPr lang="en-US" sz="1800" dirty="0">
              <a:latin typeface="+mj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142806"/>
              </p:ext>
            </p:extLst>
          </p:nvPr>
        </p:nvGraphicFramePr>
        <p:xfrm>
          <a:off x="685800" y="3200400"/>
          <a:ext cx="47244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412">
                  <a:extLst>
                    <a:ext uri="{9D8B030D-6E8A-4147-A177-3AD203B41FA5}">
                      <a16:colId xmlns:a16="http://schemas.microsoft.com/office/drawing/2014/main" val="1879520404"/>
                    </a:ext>
                  </a:extLst>
                </a:gridCol>
                <a:gridCol w="1156996">
                  <a:extLst>
                    <a:ext uri="{9D8B030D-6E8A-4147-A177-3AD203B41FA5}">
                      <a16:colId xmlns:a16="http://schemas.microsoft.com/office/drawing/2014/main" val="3356880272"/>
                    </a:ext>
                  </a:extLst>
                </a:gridCol>
                <a:gridCol w="1156996">
                  <a:extLst>
                    <a:ext uri="{9D8B030D-6E8A-4147-A177-3AD203B41FA5}">
                      <a16:colId xmlns:a16="http://schemas.microsoft.com/office/drawing/2014/main" val="2692728133"/>
                    </a:ext>
                  </a:extLst>
                </a:gridCol>
                <a:gridCol w="1156996">
                  <a:extLst>
                    <a:ext uri="{9D8B030D-6E8A-4147-A177-3AD203B41FA5}">
                      <a16:colId xmlns:a16="http://schemas.microsoft.com/office/drawing/2014/main" val="2941113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Voltage (kV)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Current (mA)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Power (W)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939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417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753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399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506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115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45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030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Restrictions on Source Connections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DBD7755-BE50-4187-82B9-286A6F968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80160"/>
            <a:ext cx="6540870" cy="5196840"/>
          </a:xfrm>
        </p:spPr>
        <p:txBody>
          <a:bodyPr/>
          <a:lstStyle/>
          <a:p>
            <a:r>
              <a:rPr lang="en-US" dirty="0"/>
              <a:t>Voltage and current sources cannot be connected in arbitrary manners.  The following examples show both valid and invalid connections.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07553" y="2454302"/>
            <a:ext cx="2512481" cy="4072403"/>
            <a:chOff x="1600200" y="2327196"/>
            <a:chExt cx="2512481" cy="4072403"/>
          </a:xfrm>
        </p:grpSpPr>
        <p:grpSp>
          <p:nvGrpSpPr>
            <p:cNvPr id="3" name="Group 2"/>
            <p:cNvGrpSpPr/>
            <p:nvPr/>
          </p:nvGrpSpPr>
          <p:grpSpPr>
            <a:xfrm>
              <a:off x="1600200" y="2327196"/>
              <a:ext cx="2512481" cy="3472934"/>
              <a:chOff x="1600200" y="2327196"/>
              <a:chExt cx="2512481" cy="3472934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600200" y="2327196"/>
                <a:ext cx="2269445" cy="923330"/>
                <a:chOff x="1600200" y="2327196"/>
                <a:chExt cx="2269445" cy="923330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1600200" y="2327196"/>
                  <a:ext cx="457200" cy="923330"/>
                  <a:chOff x="7086600" y="2286000"/>
                  <a:chExt cx="457200" cy="923330"/>
                </a:xfrm>
              </p:grpSpPr>
              <p:cxnSp>
                <p:nvCxnSpPr>
                  <p:cNvPr id="23" name="Straight Connector 22"/>
                  <p:cNvCxnSpPr/>
                  <p:nvPr/>
                </p:nvCxnSpPr>
                <p:spPr>
                  <a:xfrm flipH="1" flipV="1">
                    <a:off x="7302708" y="2286000"/>
                    <a:ext cx="12492" cy="92333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" name="Oval 24"/>
                  <p:cNvSpPr/>
                  <p:nvPr/>
                </p:nvSpPr>
                <p:spPr>
                  <a:xfrm>
                    <a:off x="7086600" y="2514600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7148282" y="2491264"/>
                    <a:ext cx="3145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/>
                      <a:t>+</a:t>
                    </a: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7148282" y="2514600"/>
                    <a:ext cx="3088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800" dirty="0"/>
                      <a:t>_</a:t>
                    </a:r>
                  </a:p>
                </p:txBody>
              </p:sp>
            </p:grpSp>
            <p:sp>
              <p:nvSpPr>
                <p:cNvPr id="22" name="TextBox 21"/>
                <p:cNvSpPr txBox="1"/>
                <p:nvPr/>
              </p:nvSpPr>
              <p:spPr>
                <a:xfrm>
                  <a:off x="2006600" y="2568496"/>
                  <a:ext cx="5822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/>
                    <a:t>12V</a:t>
                  </a:r>
                </a:p>
              </p:txBody>
            </p:sp>
            <p:grpSp>
              <p:nvGrpSpPr>
                <p:cNvPr id="31" name="Group 30"/>
                <p:cNvGrpSpPr/>
                <p:nvPr/>
              </p:nvGrpSpPr>
              <p:grpSpPr>
                <a:xfrm>
                  <a:off x="2893734" y="2327196"/>
                  <a:ext cx="457200" cy="923330"/>
                  <a:chOff x="7086600" y="2286000"/>
                  <a:chExt cx="457200" cy="923330"/>
                </a:xfrm>
              </p:grpSpPr>
              <p:cxnSp>
                <p:nvCxnSpPr>
                  <p:cNvPr id="35" name="Straight Connector 34"/>
                  <p:cNvCxnSpPr/>
                  <p:nvPr/>
                </p:nvCxnSpPr>
                <p:spPr>
                  <a:xfrm flipH="1" flipV="1">
                    <a:off x="7302708" y="2286000"/>
                    <a:ext cx="12492" cy="92333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Oval 36"/>
                  <p:cNvSpPr/>
                  <p:nvPr/>
                </p:nvSpPr>
                <p:spPr>
                  <a:xfrm>
                    <a:off x="7086600" y="2514600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7148282" y="2491264"/>
                    <a:ext cx="3145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/>
                      <a:t>+</a:t>
                    </a: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7148282" y="2514600"/>
                    <a:ext cx="3088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800" dirty="0"/>
                      <a:t>_</a:t>
                    </a:r>
                  </a:p>
                </p:txBody>
              </p:sp>
            </p:grpSp>
            <p:sp>
              <p:nvSpPr>
                <p:cNvPr id="34" name="TextBox 33"/>
                <p:cNvSpPr txBox="1"/>
                <p:nvPr/>
              </p:nvSpPr>
              <p:spPr>
                <a:xfrm>
                  <a:off x="3287434" y="2568496"/>
                  <a:ext cx="5822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/>
                    <a:t>12V</a:t>
                  </a:r>
                </a:p>
              </p:txBody>
            </p:sp>
            <p:cxnSp>
              <p:nvCxnSpPr>
                <p:cNvPr id="8" name="Straight Connector 7"/>
                <p:cNvCxnSpPr/>
                <p:nvPr/>
              </p:nvCxnSpPr>
              <p:spPr>
                <a:xfrm>
                  <a:off x="1816308" y="2327196"/>
                  <a:ext cx="129353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1816308" y="3250526"/>
                  <a:ext cx="129353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/>
            </p:nvGrpSpPr>
            <p:grpSpPr>
              <a:xfrm>
                <a:off x="1609213" y="3576935"/>
                <a:ext cx="2503468" cy="932955"/>
                <a:chOff x="1609213" y="3576935"/>
                <a:chExt cx="2503468" cy="932955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>
                  <a:off x="1829008" y="3581400"/>
                  <a:ext cx="129353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1829008" y="4504730"/>
                  <a:ext cx="129353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" name="Group 11"/>
                <p:cNvGrpSpPr/>
                <p:nvPr/>
              </p:nvGrpSpPr>
              <p:grpSpPr>
                <a:xfrm>
                  <a:off x="2893734" y="3586560"/>
                  <a:ext cx="1218947" cy="923330"/>
                  <a:chOff x="2893734" y="3586560"/>
                  <a:chExt cx="1218947" cy="923330"/>
                </a:xfrm>
              </p:grpSpPr>
              <p:cxnSp>
                <p:nvCxnSpPr>
                  <p:cNvPr id="72" name="Straight Connector 71"/>
                  <p:cNvCxnSpPr/>
                  <p:nvPr/>
                </p:nvCxnSpPr>
                <p:spPr>
                  <a:xfrm flipH="1" flipV="1">
                    <a:off x="3109842" y="3586560"/>
                    <a:ext cx="12492" cy="92333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Oval 72"/>
                  <p:cNvSpPr/>
                  <p:nvPr/>
                </p:nvSpPr>
                <p:spPr>
                  <a:xfrm>
                    <a:off x="2893734" y="3815160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3350934" y="3853934"/>
                    <a:ext cx="76174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/>
                      <a:t>50mA</a:t>
                    </a:r>
                  </a:p>
                </p:txBody>
              </p:sp>
              <p:cxnSp>
                <p:nvCxnSpPr>
                  <p:cNvPr id="75" name="Straight Arrow Connector 74"/>
                  <p:cNvCxnSpPr/>
                  <p:nvPr/>
                </p:nvCxnSpPr>
                <p:spPr>
                  <a:xfrm flipH="1">
                    <a:off x="3102815" y="3860126"/>
                    <a:ext cx="6246" cy="30480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6" name="Group 75"/>
                <p:cNvGrpSpPr/>
                <p:nvPr/>
              </p:nvGrpSpPr>
              <p:grpSpPr>
                <a:xfrm>
                  <a:off x="1609213" y="3576935"/>
                  <a:ext cx="1218947" cy="923330"/>
                  <a:chOff x="2893734" y="3586560"/>
                  <a:chExt cx="1218947" cy="923330"/>
                </a:xfrm>
              </p:grpSpPr>
              <p:cxnSp>
                <p:nvCxnSpPr>
                  <p:cNvPr id="77" name="Straight Connector 76"/>
                  <p:cNvCxnSpPr/>
                  <p:nvPr/>
                </p:nvCxnSpPr>
                <p:spPr>
                  <a:xfrm flipH="1" flipV="1">
                    <a:off x="3109842" y="3586560"/>
                    <a:ext cx="12492" cy="92333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" name="Oval 77"/>
                  <p:cNvSpPr/>
                  <p:nvPr/>
                </p:nvSpPr>
                <p:spPr>
                  <a:xfrm>
                    <a:off x="2893734" y="3815160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3350934" y="3853934"/>
                    <a:ext cx="76174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/>
                      <a:t>50mA</a:t>
                    </a:r>
                  </a:p>
                </p:txBody>
              </p:sp>
              <p:cxnSp>
                <p:nvCxnSpPr>
                  <p:cNvPr id="80" name="Straight Arrow Connector 79"/>
                  <p:cNvCxnSpPr/>
                  <p:nvPr/>
                </p:nvCxnSpPr>
                <p:spPr>
                  <a:xfrm flipV="1">
                    <a:off x="3102815" y="3860126"/>
                    <a:ext cx="6246" cy="30480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" name="Group 1"/>
              <p:cNvGrpSpPr/>
              <p:nvPr/>
            </p:nvGrpSpPr>
            <p:grpSpPr>
              <a:xfrm>
                <a:off x="1600200" y="4872335"/>
                <a:ext cx="2499783" cy="927795"/>
                <a:chOff x="1600200" y="4872335"/>
                <a:chExt cx="2499783" cy="927795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1600200" y="4876800"/>
                  <a:ext cx="457200" cy="923330"/>
                  <a:chOff x="7086600" y="2286000"/>
                  <a:chExt cx="457200" cy="923330"/>
                </a:xfrm>
              </p:grpSpPr>
              <p:cxnSp>
                <p:nvCxnSpPr>
                  <p:cNvPr id="67" name="Straight Connector 66"/>
                  <p:cNvCxnSpPr/>
                  <p:nvPr/>
                </p:nvCxnSpPr>
                <p:spPr>
                  <a:xfrm flipH="1" flipV="1">
                    <a:off x="7302708" y="2286000"/>
                    <a:ext cx="12492" cy="92333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8" name="Oval 67"/>
                  <p:cNvSpPr/>
                  <p:nvPr/>
                </p:nvSpPr>
                <p:spPr>
                  <a:xfrm>
                    <a:off x="7086600" y="2514600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7148282" y="2491264"/>
                    <a:ext cx="3145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/>
                      <a:t>+</a:t>
                    </a:r>
                  </a:p>
                </p:txBody>
              </p:sp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7148282" y="2514600"/>
                    <a:ext cx="3088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800" dirty="0"/>
                      <a:t>_</a:t>
                    </a:r>
                  </a:p>
                </p:txBody>
              </p:sp>
            </p:grpSp>
            <p:sp>
              <p:nvSpPr>
                <p:cNvPr id="58" name="TextBox 57"/>
                <p:cNvSpPr txBox="1"/>
                <p:nvPr/>
              </p:nvSpPr>
              <p:spPr>
                <a:xfrm>
                  <a:off x="2006600" y="5118100"/>
                  <a:ext cx="5822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/>
                    <a:t>12V</a:t>
                  </a:r>
                </a:p>
              </p:txBody>
            </p: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1816308" y="4876800"/>
                  <a:ext cx="129353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1816308" y="5800130"/>
                  <a:ext cx="129353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1" name="Group 80"/>
                <p:cNvGrpSpPr/>
                <p:nvPr/>
              </p:nvGrpSpPr>
              <p:grpSpPr>
                <a:xfrm>
                  <a:off x="2881036" y="4872335"/>
                  <a:ext cx="1218947" cy="923330"/>
                  <a:chOff x="2893734" y="3586560"/>
                  <a:chExt cx="1218947" cy="923330"/>
                </a:xfrm>
              </p:grpSpPr>
              <p:cxnSp>
                <p:nvCxnSpPr>
                  <p:cNvPr id="82" name="Straight Connector 81"/>
                  <p:cNvCxnSpPr/>
                  <p:nvPr/>
                </p:nvCxnSpPr>
                <p:spPr>
                  <a:xfrm flipH="1" flipV="1">
                    <a:off x="3109842" y="3586560"/>
                    <a:ext cx="12492" cy="92333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3" name="Oval 82"/>
                  <p:cNvSpPr/>
                  <p:nvPr/>
                </p:nvSpPr>
                <p:spPr>
                  <a:xfrm>
                    <a:off x="2893734" y="3815160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3350934" y="3853934"/>
                    <a:ext cx="76174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/>
                      <a:t>50mA</a:t>
                    </a:r>
                  </a:p>
                </p:txBody>
              </p:sp>
              <p:cxnSp>
                <p:nvCxnSpPr>
                  <p:cNvPr id="85" name="Straight Arrow Connector 84"/>
                  <p:cNvCxnSpPr/>
                  <p:nvPr/>
                </p:nvCxnSpPr>
                <p:spPr>
                  <a:xfrm flipV="1">
                    <a:off x="3102815" y="3860126"/>
                    <a:ext cx="6246" cy="30480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6" name="TextBox 15"/>
            <p:cNvSpPr txBox="1"/>
            <p:nvPr/>
          </p:nvSpPr>
          <p:spPr>
            <a:xfrm>
              <a:off x="1833389" y="6030267"/>
              <a:ext cx="1337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00B050"/>
                  </a:solidFill>
                </a:rPr>
                <a:t>VALID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26954" y="2457398"/>
            <a:ext cx="2565150" cy="4069307"/>
            <a:chOff x="4766655" y="2330292"/>
            <a:chExt cx="2565150" cy="4069307"/>
          </a:xfrm>
        </p:grpSpPr>
        <p:grpSp>
          <p:nvGrpSpPr>
            <p:cNvPr id="4" name="Group 3"/>
            <p:cNvGrpSpPr/>
            <p:nvPr/>
          </p:nvGrpSpPr>
          <p:grpSpPr>
            <a:xfrm>
              <a:off x="4766655" y="2330292"/>
              <a:ext cx="2565150" cy="3479463"/>
              <a:chOff x="4766655" y="2330292"/>
              <a:chExt cx="2565150" cy="3479463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4766655" y="2330292"/>
                <a:ext cx="2154028" cy="923330"/>
                <a:chOff x="1600200" y="2327196"/>
                <a:chExt cx="2154028" cy="923330"/>
              </a:xfrm>
            </p:grpSpPr>
            <p:grpSp>
              <p:nvGrpSpPr>
                <p:cNvPr id="87" name="Group 86"/>
                <p:cNvGrpSpPr/>
                <p:nvPr/>
              </p:nvGrpSpPr>
              <p:grpSpPr>
                <a:xfrm>
                  <a:off x="1600200" y="2327196"/>
                  <a:ext cx="457200" cy="923330"/>
                  <a:chOff x="7086600" y="2286000"/>
                  <a:chExt cx="457200" cy="923330"/>
                </a:xfrm>
              </p:grpSpPr>
              <p:cxnSp>
                <p:nvCxnSpPr>
                  <p:cNvPr id="97" name="Straight Connector 96"/>
                  <p:cNvCxnSpPr/>
                  <p:nvPr/>
                </p:nvCxnSpPr>
                <p:spPr>
                  <a:xfrm flipH="1" flipV="1">
                    <a:off x="7302708" y="2286000"/>
                    <a:ext cx="12492" cy="92333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8" name="Oval 97"/>
                  <p:cNvSpPr/>
                  <p:nvPr/>
                </p:nvSpPr>
                <p:spPr>
                  <a:xfrm>
                    <a:off x="7086600" y="2514600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7148282" y="2491264"/>
                    <a:ext cx="3145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/>
                      <a:t>+</a:t>
                    </a:r>
                  </a:p>
                </p:txBody>
              </p:sp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7148282" y="2514600"/>
                    <a:ext cx="3088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800" dirty="0"/>
                      <a:t>_</a:t>
                    </a:r>
                  </a:p>
                </p:txBody>
              </p:sp>
            </p:grpSp>
            <p:sp>
              <p:nvSpPr>
                <p:cNvPr id="88" name="TextBox 87"/>
                <p:cNvSpPr txBox="1"/>
                <p:nvPr/>
              </p:nvSpPr>
              <p:spPr>
                <a:xfrm>
                  <a:off x="2006600" y="2568496"/>
                  <a:ext cx="5822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/>
                    <a:t>12V</a:t>
                  </a:r>
                </a:p>
              </p:txBody>
            </p:sp>
            <p:grpSp>
              <p:nvGrpSpPr>
                <p:cNvPr id="89" name="Group 88"/>
                <p:cNvGrpSpPr/>
                <p:nvPr/>
              </p:nvGrpSpPr>
              <p:grpSpPr>
                <a:xfrm>
                  <a:off x="2893734" y="2327196"/>
                  <a:ext cx="457200" cy="923330"/>
                  <a:chOff x="7086600" y="2286000"/>
                  <a:chExt cx="457200" cy="923330"/>
                </a:xfrm>
              </p:grpSpPr>
              <p:cxnSp>
                <p:nvCxnSpPr>
                  <p:cNvPr id="93" name="Straight Connector 92"/>
                  <p:cNvCxnSpPr/>
                  <p:nvPr/>
                </p:nvCxnSpPr>
                <p:spPr>
                  <a:xfrm flipH="1" flipV="1">
                    <a:off x="7302708" y="2286000"/>
                    <a:ext cx="12492" cy="92333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4" name="Oval 93"/>
                  <p:cNvSpPr/>
                  <p:nvPr/>
                </p:nvSpPr>
                <p:spPr>
                  <a:xfrm>
                    <a:off x="7086600" y="2514600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7148282" y="2491264"/>
                    <a:ext cx="3145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/>
                      <a:t>+</a:t>
                    </a:r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7148282" y="2514600"/>
                    <a:ext cx="30885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800" dirty="0"/>
                      <a:t>_</a:t>
                    </a:r>
                  </a:p>
                </p:txBody>
              </p:sp>
            </p:grpSp>
            <p:sp>
              <p:nvSpPr>
                <p:cNvPr id="90" name="TextBox 89"/>
                <p:cNvSpPr txBox="1"/>
                <p:nvPr/>
              </p:nvSpPr>
              <p:spPr>
                <a:xfrm>
                  <a:off x="3287434" y="2568496"/>
                  <a:ext cx="4667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/>
                    <a:t>6V</a:t>
                  </a:r>
                </a:p>
              </p:txBody>
            </p: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1816308" y="2327196"/>
                  <a:ext cx="129353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1816308" y="3250526"/>
                  <a:ext cx="129353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Group 100"/>
              <p:cNvGrpSpPr/>
              <p:nvPr/>
            </p:nvGrpSpPr>
            <p:grpSpPr>
              <a:xfrm>
                <a:off x="4795631" y="3536423"/>
                <a:ext cx="2503468" cy="932955"/>
                <a:chOff x="1609213" y="3576935"/>
                <a:chExt cx="2503468" cy="932955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1829008" y="3581400"/>
                  <a:ext cx="129353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1829008" y="4504730"/>
                  <a:ext cx="129353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4" name="Group 103"/>
                <p:cNvGrpSpPr/>
                <p:nvPr/>
              </p:nvGrpSpPr>
              <p:grpSpPr>
                <a:xfrm>
                  <a:off x="2893734" y="3586560"/>
                  <a:ext cx="1218947" cy="923330"/>
                  <a:chOff x="2893734" y="3586560"/>
                  <a:chExt cx="1218947" cy="923330"/>
                </a:xfrm>
              </p:grpSpPr>
              <p:cxnSp>
                <p:nvCxnSpPr>
                  <p:cNvPr id="110" name="Straight Connector 109"/>
                  <p:cNvCxnSpPr/>
                  <p:nvPr/>
                </p:nvCxnSpPr>
                <p:spPr>
                  <a:xfrm flipH="1" flipV="1">
                    <a:off x="3109842" y="3586560"/>
                    <a:ext cx="12492" cy="92333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1" name="Oval 110"/>
                  <p:cNvSpPr/>
                  <p:nvPr/>
                </p:nvSpPr>
                <p:spPr>
                  <a:xfrm>
                    <a:off x="2893734" y="3815160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3350934" y="3853934"/>
                    <a:ext cx="76174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/>
                      <a:t>20mA</a:t>
                    </a:r>
                  </a:p>
                </p:txBody>
              </p:sp>
              <p:cxnSp>
                <p:nvCxnSpPr>
                  <p:cNvPr id="113" name="Straight Arrow Connector 112"/>
                  <p:cNvCxnSpPr/>
                  <p:nvPr/>
                </p:nvCxnSpPr>
                <p:spPr>
                  <a:xfrm>
                    <a:off x="3102815" y="3860126"/>
                    <a:ext cx="6246" cy="30480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5" name="Group 104"/>
                <p:cNvGrpSpPr/>
                <p:nvPr/>
              </p:nvGrpSpPr>
              <p:grpSpPr>
                <a:xfrm>
                  <a:off x="1609213" y="3576935"/>
                  <a:ext cx="1218947" cy="923330"/>
                  <a:chOff x="2893734" y="3586560"/>
                  <a:chExt cx="1218947" cy="923330"/>
                </a:xfrm>
              </p:grpSpPr>
              <p:cxnSp>
                <p:nvCxnSpPr>
                  <p:cNvPr id="106" name="Straight Connector 105"/>
                  <p:cNvCxnSpPr/>
                  <p:nvPr/>
                </p:nvCxnSpPr>
                <p:spPr>
                  <a:xfrm flipH="1" flipV="1">
                    <a:off x="3109842" y="3586560"/>
                    <a:ext cx="12492" cy="92333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7" name="Oval 106"/>
                  <p:cNvSpPr/>
                  <p:nvPr/>
                </p:nvSpPr>
                <p:spPr>
                  <a:xfrm>
                    <a:off x="2893734" y="3815160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  <p:sp>
                <p:nvSpPr>
                  <p:cNvPr id="108" name="TextBox 107"/>
                  <p:cNvSpPr txBox="1"/>
                  <p:nvPr/>
                </p:nvSpPr>
                <p:spPr>
                  <a:xfrm>
                    <a:off x="3350934" y="3853934"/>
                    <a:ext cx="76174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/>
                      <a:t>50mA</a:t>
                    </a:r>
                  </a:p>
                </p:txBody>
              </p:sp>
              <p:cxnSp>
                <p:nvCxnSpPr>
                  <p:cNvPr id="109" name="Straight Arrow Connector 108"/>
                  <p:cNvCxnSpPr/>
                  <p:nvPr/>
                </p:nvCxnSpPr>
                <p:spPr>
                  <a:xfrm flipV="1">
                    <a:off x="3102815" y="3860126"/>
                    <a:ext cx="6246" cy="30480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14" name="Group 113"/>
              <p:cNvGrpSpPr/>
              <p:nvPr/>
            </p:nvGrpSpPr>
            <p:grpSpPr>
              <a:xfrm>
                <a:off x="4828337" y="4876800"/>
                <a:ext cx="2503468" cy="932955"/>
                <a:chOff x="1609213" y="3576935"/>
                <a:chExt cx="2503468" cy="932955"/>
              </a:xfrm>
            </p:grpSpPr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829008" y="3581400"/>
                  <a:ext cx="129353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1829008" y="4504730"/>
                  <a:ext cx="1293534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7" name="Group 116"/>
                <p:cNvGrpSpPr/>
                <p:nvPr/>
              </p:nvGrpSpPr>
              <p:grpSpPr>
                <a:xfrm>
                  <a:off x="2893734" y="3586560"/>
                  <a:ext cx="1218947" cy="923330"/>
                  <a:chOff x="2893734" y="3586560"/>
                  <a:chExt cx="1218947" cy="923330"/>
                </a:xfrm>
              </p:grpSpPr>
              <p:cxnSp>
                <p:nvCxnSpPr>
                  <p:cNvPr id="123" name="Straight Connector 122"/>
                  <p:cNvCxnSpPr/>
                  <p:nvPr/>
                </p:nvCxnSpPr>
                <p:spPr>
                  <a:xfrm flipH="1" flipV="1">
                    <a:off x="3109842" y="3586560"/>
                    <a:ext cx="12492" cy="92333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4" name="Oval 123"/>
                  <p:cNvSpPr/>
                  <p:nvPr/>
                </p:nvSpPr>
                <p:spPr>
                  <a:xfrm>
                    <a:off x="2893734" y="3815160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3350934" y="3853934"/>
                    <a:ext cx="76174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/>
                      <a:t>50mA</a:t>
                    </a:r>
                  </a:p>
                </p:txBody>
              </p:sp>
              <p:cxnSp>
                <p:nvCxnSpPr>
                  <p:cNvPr id="126" name="Straight Arrow Connector 125"/>
                  <p:cNvCxnSpPr/>
                  <p:nvPr/>
                </p:nvCxnSpPr>
                <p:spPr>
                  <a:xfrm flipH="1" flipV="1">
                    <a:off x="3102815" y="3860126"/>
                    <a:ext cx="6246" cy="30480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8" name="Group 117"/>
                <p:cNvGrpSpPr/>
                <p:nvPr/>
              </p:nvGrpSpPr>
              <p:grpSpPr>
                <a:xfrm>
                  <a:off x="1609213" y="3576935"/>
                  <a:ext cx="1218947" cy="923330"/>
                  <a:chOff x="2893734" y="3586560"/>
                  <a:chExt cx="1218947" cy="923330"/>
                </a:xfrm>
              </p:grpSpPr>
              <p:cxnSp>
                <p:nvCxnSpPr>
                  <p:cNvPr id="119" name="Straight Connector 118"/>
                  <p:cNvCxnSpPr/>
                  <p:nvPr/>
                </p:nvCxnSpPr>
                <p:spPr>
                  <a:xfrm flipH="1" flipV="1">
                    <a:off x="3109842" y="3586560"/>
                    <a:ext cx="12492" cy="92333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0" name="Oval 119"/>
                  <p:cNvSpPr/>
                  <p:nvPr/>
                </p:nvSpPr>
                <p:spPr>
                  <a:xfrm>
                    <a:off x="2893734" y="3815160"/>
                    <a:ext cx="457200" cy="457200"/>
                  </a:xfrm>
                  <a:prstGeom prst="ellips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3350934" y="3853934"/>
                    <a:ext cx="76174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/>
                      <a:t>50mA</a:t>
                    </a:r>
                  </a:p>
                </p:txBody>
              </p:sp>
              <p:cxnSp>
                <p:nvCxnSpPr>
                  <p:cNvPr id="122" name="Straight Arrow Connector 121"/>
                  <p:cNvCxnSpPr/>
                  <p:nvPr/>
                </p:nvCxnSpPr>
                <p:spPr>
                  <a:xfrm flipV="1">
                    <a:off x="3102815" y="3860126"/>
                    <a:ext cx="6246" cy="30480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28" name="TextBox 127"/>
            <p:cNvSpPr txBox="1"/>
            <p:nvPr/>
          </p:nvSpPr>
          <p:spPr>
            <a:xfrm>
              <a:off x="5056937" y="6030267"/>
              <a:ext cx="1630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FF0000"/>
                  </a:solidFill>
                </a:rPr>
                <a:t>INVALID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118" y="1671934"/>
            <a:ext cx="3296026" cy="439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06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Restrictions on Source Connections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B33D05-5332-45A6-ACB7-1388947D6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are some more examples of both valid and invalid source connections.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7390" y="6030268"/>
            <a:ext cx="133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</a:rPr>
              <a:t>VALID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577291" y="6030268"/>
            <a:ext cx="163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INVALID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99660" y="2327197"/>
            <a:ext cx="3456860" cy="1236363"/>
            <a:chOff x="575660" y="2327196"/>
            <a:chExt cx="3456860" cy="1236363"/>
          </a:xfrm>
        </p:grpSpPr>
        <p:cxnSp>
          <p:nvCxnSpPr>
            <p:cNvPr id="23" name="Straight Connector 22"/>
            <p:cNvCxnSpPr/>
            <p:nvPr/>
          </p:nvCxnSpPr>
          <p:spPr>
            <a:xfrm flipH="1" flipV="1">
              <a:off x="1816308" y="2327196"/>
              <a:ext cx="12492" cy="122298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1578395" y="2687956"/>
              <a:ext cx="457200" cy="457200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40077" y="2664620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+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40077" y="2687956"/>
              <a:ext cx="308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_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75660" y="2731890"/>
                  <a:ext cx="10271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=3</m:t>
                        </m:r>
                        <m:r>
                          <a:rPr lang="en-US" sz="1800" i="1">
                            <a:latin typeface="Cambria Math"/>
                          </a:rPr>
                          <m:t>𝑉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660" y="2731890"/>
                  <a:ext cx="102714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/>
            <p:cNvCxnSpPr/>
            <p:nvPr/>
          </p:nvCxnSpPr>
          <p:spPr>
            <a:xfrm>
              <a:off x="1829008" y="2338525"/>
              <a:ext cx="129353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841708" y="3550185"/>
              <a:ext cx="129353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 flipV="1">
              <a:off x="3135035" y="2335429"/>
              <a:ext cx="12492" cy="122813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ectangle 129"/>
            <p:cNvSpPr/>
            <p:nvPr/>
          </p:nvSpPr>
          <p:spPr>
            <a:xfrm rot="2700000">
              <a:off x="2906434" y="2674558"/>
              <a:ext cx="4572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/>
                <p:cNvSpPr txBox="1"/>
                <p:nvPr/>
              </p:nvSpPr>
              <p:spPr>
                <a:xfrm>
                  <a:off x="3458324" y="2718492"/>
                  <a:ext cx="5741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/>
                          </a:rPr>
                          <m:t>3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31" name="TextBox 1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8324" y="2718492"/>
                  <a:ext cx="57419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2" name="Straight Arrow Connector 131"/>
            <p:cNvCxnSpPr/>
            <p:nvPr/>
          </p:nvCxnSpPr>
          <p:spPr>
            <a:xfrm flipV="1">
              <a:off x="3147527" y="2718492"/>
              <a:ext cx="6246" cy="304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099660" y="4218804"/>
            <a:ext cx="3358111" cy="1235773"/>
            <a:chOff x="575660" y="4218803"/>
            <a:chExt cx="3358111" cy="1235773"/>
          </a:xfrm>
        </p:grpSpPr>
        <p:cxnSp>
          <p:nvCxnSpPr>
            <p:cNvPr id="134" name="Straight Connector 133"/>
            <p:cNvCxnSpPr/>
            <p:nvPr/>
          </p:nvCxnSpPr>
          <p:spPr>
            <a:xfrm flipH="1" flipV="1">
              <a:off x="1816308" y="4218803"/>
              <a:ext cx="12492" cy="122298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/>
                <p:cNvSpPr txBox="1"/>
                <p:nvPr/>
              </p:nvSpPr>
              <p:spPr>
                <a:xfrm>
                  <a:off x="575660" y="4623497"/>
                  <a:ext cx="10081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=2</m:t>
                        </m:r>
                        <m:r>
                          <a:rPr lang="en-US" sz="1800" i="1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38" name="TextBox 1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660" y="4623497"/>
                  <a:ext cx="1008161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9" name="Straight Connector 138"/>
            <p:cNvCxnSpPr/>
            <p:nvPr/>
          </p:nvCxnSpPr>
          <p:spPr>
            <a:xfrm>
              <a:off x="1829008" y="4230132"/>
              <a:ext cx="129353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1841708" y="5441792"/>
              <a:ext cx="129353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/>
            <p:cNvSpPr/>
            <p:nvPr/>
          </p:nvSpPr>
          <p:spPr>
            <a:xfrm>
              <a:off x="1578395" y="4618692"/>
              <a:ext cx="457200" cy="457200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49" name="Straight Arrow Connector 148"/>
            <p:cNvCxnSpPr/>
            <p:nvPr/>
          </p:nvCxnSpPr>
          <p:spPr>
            <a:xfrm flipV="1">
              <a:off x="1788257" y="4677897"/>
              <a:ext cx="6246" cy="304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 flipV="1">
              <a:off x="3104111" y="4226446"/>
              <a:ext cx="12492" cy="122813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Rectangle 151"/>
            <p:cNvSpPr/>
            <p:nvPr/>
          </p:nvSpPr>
          <p:spPr>
            <a:xfrm rot="2700000">
              <a:off x="2875510" y="4565575"/>
              <a:ext cx="4572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949685" y="4529540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+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2949685" y="4552876"/>
              <a:ext cx="308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_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/>
                <p:cNvSpPr txBox="1"/>
                <p:nvPr/>
              </p:nvSpPr>
              <p:spPr>
                <a:xfrm>
                  <a:off x="3445624" y="4609509"/>
                  <a:ext cx="4881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>
                      <a:ea typeface="Cambria Math"/>
                    </a:rPr>
                    <a:t>4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</m:oMath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55" name="TextBox 1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5624" y="4609509"/>
                  <a:ext cx="48814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0000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6226452" y="4239924"/>
            <a:ext cx="3430630" cy="1228130"/>
            <a:chOff x="4140475" y="4275844"/>
            <a:chExt cx="3430630" cy="1228130"/>
          </a:xfrm>
        </p:grpSpPr>
        <p:cxnSp>
          <p:nvCxnSpPr>
            <p:cNvPr id="164" name="Straight Connector 163"/>
            <p:cNvCxnSpPr/>
            <p:nvPr/>
          </p:nvCxnSpPr>
          <p:spPr>
            <a:xfrm flipH="1" flipV="1">
              <a:off x="6689138" y="4275844"/>
              <a:ext cx="12492" cy="122813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Rectangle 164"/>
            <p:cNvSpPr/>
            <p:nvPr/>
          </p:nvSpPr>
          <p:spPr>
            <a:xfrm rot="2700000">
              <a:off x="6460537" y="4614973"/>
              <a:ext cx="4572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/>
                <p:cNvSpPr txBox="1"/>
                <p:nvPr/>
              </p:nvSpPr>
              <p:spPr>
                <a:xfrm>
                  <a:off x="7012427" y="4658907"/>
                  <a:ext cx="5586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/>
                          </a:rPr>
                          <m:t>3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66" name="TextBox 1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2427" y="4658907"/>
                  <a:ext cx="55867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7" name="Straight Arrow Connector 166"/>
            <p:cNvCxnSpPr/>
            <p:nvPr/>
          </p:nvCxnSpPr>
          <p:spPr>
            <a:xfrm flipV="1">
              <a:off x="6701630" y="4658907"/>
              <a:ext cx="6246" cy="304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 flipV="1">
              <a:off x="5381123" y="4280985"/>
              <a:ext cx="12492" cy="122298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TextBox 169"/>
                <p:cNvSpPr txBox="1"/>
                <p:nvPr/>
              </p:nvSpPr>
              <p:spPr>
                <a:xfrm>
                  <a:off x="4140475" y="4685679"/>
                  <a:ext cx="10081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=2</m:t>
                        </m:r>
                        <m:r>
                          <a:rPr lang="en-US" sz="1800" i="1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70" name="TextBox 1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0475" y="4685679"/>
                  <a:ext cx="1008161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1" name="Straight Connector 170"/>
            <p:cNvCxnSpPr/>
            <p:nvPr/>
          </p:nvCxnSpPr>
          <p:spPr>
            <a:xfrm>
              <a:off x="5393823" y="4292314"/>
              <a:ext cx="129353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5406523" y="5503974"/>
              <a:ext cx="129353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Oval 172"/>
            <p:cNvSpPr/>
            <p:nvPr/>
          </p:nvSpPr>
          <p:spPr>
            <a:xfrm>
              <a:off x="5143210" y="4680874"/>
              <a:ext cx="457200" cy="457200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74" name="Straight Arrow Connector 173"/>
            <p:cNvCxnSpPr/>
            <p:nvPr/>
          </p:nvCxnSpPr>
          <p:spPr>
            <a:xfrm flipV="1">
              <a:off x="5353072" y="4740079"/>
              <a:ext cx="6246" cy="304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229499" y="2342833"/>
            <a:ext cx="3389975" cy="1239459"/>
            <a:chOff x="4140475" y="2383504"/>
            <a:chExt cx="3389975" cy="1239459"/>
          </a:xfrm>
        </p:grpSpPr>
        <p:cxnSp>
          <p:nvCxnSpPr>
            <p:cNvPr id="157" name="Straight Connector 156"/>
            <p:cNvCxnSpPr/>
            <p:nvPr/>
          </p:nvCxnSpPr>
          <p:spPr>
            <a:xfrm flipH="1" flipV="1">
              <a:off x="5381123" y="2383504"/>
              <a:ext cx="12492" cy="122298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Oval 157"/>
            <p:cNvSpPr/>
            <p:nvPr/>
          </p:nvSpPr>
          <p:spPr>
            <a:xfrm>
              <a:off x="5143210" y="2744264"/>
              <a:ext cx="457200" cy="457200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5204892" y="2720928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+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5204892" y="2744264"/>
              <a:ext cx="308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_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TextBox 160"/>
                <p:cNvSpPr txBox="1"/>
                <p:nvPr/>
              </p:nvSpPr>
              <p:spPr>
                <a:xfrm>
                  <a:off x="4140475" y="2788198"/>
                  <a:ext cx="10271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=3</m:t>
                        </m:r>
                        <m:r>
                          <a:rPr lang="en-US" sz="1800" i="1">
                            <a:latin typeface="Cambria Math"/>
                          </a:rPr>
                          <m:t>𝑉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61" name="TextBox 1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0475" y="2788198"/>
                  <a:ext cx="102714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2" name="Straight Connector 161"/>
            <p:cNvCxnSpPr/>
            <p:nvPr/>
          </p:nvCxnSpPr>
          <p:spPr>
            <a:xfrm>
              <a:off x="5393823" y="2394833"/>
              <a:ext cx="129353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5406523" y="3606493"/>
              <a:ext cx="129353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6456672" y="2394833"/>
              <a:ext cx="1073778" cy="1228130"/>
              <a:chOff x="6440325" y="4288628"/>
              <a:chExt cx="1073778" cy="1228130"/>
            </a:xfrm>
          </p:grpSpPr>
          <p:cxnSp>
            <p:nvCxnSpPr>
              <p:cNvPr id="175" name="Straight Connector 174"/>
              <p:cNvCxnSpPr/>
              <p:nvPr/>
            </p:nvCxnSpPr>
            <p:spPr>
              <a:xfrm flipH="1" flipV="1">
                <a:off x="6668926" y="4288628"/>
                <a:ext cx="12492" cy="122813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Rectangle 175"/>
              <p:cNvSpPr/>
              <p:nvPr/>
            </p:nvSpPr>
            <p:spPr>
              <a:xfrm rot="2700000">
                <a:off x="6440325" y="4627757"/>
                <a:ext cx="457200" cy="4572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6514500" y="4591722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+</a:t>
                </a:r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6514500" y="4615058"/>
                <a:ext cx="3088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_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9" name="TextBox 178"/>
                  <p:cNvSpPr txBox="1"/>
                  <p:nvPr/>
                </p:nvSpPr>
                <p:spPr>
                  <a:xfrm>
                    <a:off x="7010439" y="4671691"/>
                    <a:ext cx="50366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>
                        <a:ea typeface="Cambria Math"/>
                      </a:rPr>
                      <a:t>4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sub>
                        </m:sSub>
                      </m:oMath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179" name="TextBox 1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0439" y="4671691"/>
                    <a:ext cx="503664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9639"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77072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BEFB6-2E4D-418E-8E8F-8A414374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 dirty="0"/>
              <a:t>A Bigger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2BEB778-16EE-43AF-98F4-48D0DB517E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599" y="1280160"/>
                <a:ext cx="5867399" cy="1463040"/>
              </a:xfrm>
            </p:spPr>
            <p:txBody>
              <a:bodyPr/>
              <a:lstStyle/>
              <a:p>
                <a:r>
                  <a:rPr lang="en-US" dirty="0"/>
                  <a:t>Write out Ohm's law for each resistor and KCL and KVL everywhere in the circuit that might be useful and see if you can get a set of equations to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2BEB778-16EE-43AF-98F4-48D0DB517E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599" y="1280160"/>
                <a:ext cx="5867399" cy="1463040"/>
              </a:xfrm>
              <a:blipFill>
                <a:blip r:embed="rId2"/>
                <a:stretch>
                  <a:fillRect l="-831" t="-1667" r="-1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FA084D-57E7-4A56-916D-53CEC4C59159}"/>
              </a:ext>
            </a:extLst>
          </p:cNvPr>
          <p:cNvCxnSpPr>
            <a:cxnSpLocks/>
          </p:cNvCxnSpPr>
          <p:nvPr/>
        </p:nvCxnSpPr>
        <p:spPr>
          <a:xfrm flipH="1">
            <a:off x="1314450" y="4657725"/>
            <a:ext cx="1371600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64FBBA-C312-4BA1-B3C7-2FF6612B5A96}"/>
              </a:ext>
            </a:extLst>
          </p:cNvPr>
          <p:cNvCxnSpPr>
            <a:cxnSpLocks/>
          </p:cNvCxnSpPr>
          <p:nvPr/>
        </p:nvCxnSpPr>
        <p:spPr>
          <a:xfrm flipV="1">
            <a:off x="1295400" y="4572000"/>
            <a:ext cx="0" cy="152400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3742B8F0-954B-4202-9A1C-A8E3B34ABF44}"/>
              </a:ext>
            </a:extLst>
          </p:cNvPr>
          <p:cNvGrpSpPr/>
          <p:nvPr/>
        </p:nvGrpSpPr>
        <p:grpSpPr>
          <a:xfrm>
            <a:off x="1066800" y="5105400"/>
            <a:ext cx="427177" cy="457200"/>
            <a:chOff x="1554023" y="2396816"/>
            <a:chExt cx="427177" cy="4572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EC3B055-4DA0-4763-84DE-FBE5C12822F5}"/>
                </a:ext>
              </a:extLst>
            </p:cNvPr>
            <p:cNvSpPr/>
            <p:nvPr/>
          </p:nvSpPr>
          <p:spPr>
            <a:xfrm>
              <a:off x="1554023" y="2396816"/>
              <a:ext cx="427177" cy="4572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86AE816-627F-4595-8028-9E7242452DF1}"/>
                </a:ext>
              </a:extLst>
            </p:cNvPr>
            <p:cNvCxnSpPr/>
            <p:nvPr/>
          </p:nvCxnSpPr>
          <p:spPr>
            <a:xfrm flipV="1">
              <a:off x="1752600" y="2514600"/>
              <a:ext cx="0" cy="3048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AB7DE2-CED6-41BD-8661-C9947F9DBAE2}"/>
              </a:ext>
            </a:extLst>
          </p:cNvPr>
          <p:cNvGrpSpPr/>
          <p:nvPr/>
        </p:nvGrpSpPr>
        <p:grpSpPr>
          <a:xfrm rot="5400000">
            <a:off x="1634261" y="4414114"/>
            <a:ext cx="427177" cy="457200"/>
            <a:chOff x="1554023" y="2396816"/>
            <a:chExt cx="427177" cy="4572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801FA0E-0110-4ABD-8122-7A44560E31C9}"/>
                </a:ext>
              </a:extLst>
            </p:cNvPr>
            <p:cNvSpPr/>
            <p:nvPr/>
          </p:nvSpPr>
          <p:spPr>
            <a:xfrm>
              <a:off x="1554023" y="2396816"/>
              <a:ext cx="427177" cy="4572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B18DE26-D938-44F5-84EC-C3E5727AFAF1}"/>
                </a:ext>
              </a:extLst>
            </p:cNvPr>
            <p:cNvCxnSpPr/>
            <p:nvPr/>
          </p:nvCxnSpPr>
          <p:spPr>
            <a:xfrm flipV="1">
              <a:off x="1752600" y="2514600"/>
              <a:ext cx="0" cy="3048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40961D-2AD4-412C-83BB-DFBB5C253993}"/>
              </a:ext>
            </a:extLst>
          </p:cNvPr>
          <p:cNvGrpSpPr/>
          <p:nvPr/>
        </p:nvGrpSpPr>
        <p:grpSpPr>
          <a:xfrm rot="16200000">
            <a:off x="1878321" y="3179454"/>
            <a:ext cx="286203" cy="1413945"/>
            <a:chOff x="3987800" y="1078468"/>
            <a:chExt cx="304800" cy="1696638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FC42DD-90BA-4562-A44C-B18366252A5F}"/>
                </a:ext>
              </a:extLst>
            </p:cNvPr>
            <p:cNvCxnSpPr/>
            <p:nvPr/>
          </p:nvCxnSpPr>
          <p:spPr>
            <a:xfrm>
              <a:off x="4151923" y="1524000"/>
              <a:ext cx="140677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C552DD3-9DA4-4CF8-B566-82FE8D489A77}"/>
                </a:ext>
              </a:extLst>
            </p:cNvPr>
            <p:cNvCxnSpPr/>
            <p:nvPr/>
          </p:nvCxnSpPr>
          <p:spPr>
            <a:xfrm flipV="1">
              <a:off x="4011246" y="1591270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82411B1-219B-4380-9169-9A744D0E2EF2}"/>
                </a:ext>
              </a:extLst>
            </p:cNvPr>
            <p:cNvCxnSpPr/>
            <p:nvPr/>
          </p:nvCxnSpPr>
          <p:spPr>
            <a:xfrm flipH="1" flipV="1">
              <a:off x="3999523" y="1725811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484B9F2-DB38-49CE-8828-66258E02C77A}"/>
                </a:ext>
              </a:extLst>
            </p:cNvPr>
            <p:cNvCxnSpPr/>
            <p:nvPr/>
          </p:nvCxnSpPr>
          <p:spPr>
            <a:xfrm flipV="1">
              <a:off x="4011246" y="186595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BBD9BCB-6375-400B-86E8-9217BB6CD127}"/>
                </a:ext>
              </a:extLst>
            </p:cNvPr>
            <p:cNvCxnSpPr/>
            <p:nvPr/>
          </p:nvCxnSpPr>
          <p:spPr>
            <a:xfrm flipH="1" flipV="1">
              <a:off x="3999523" y="200049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0889D16-5D50-4387-943E-3CB8B9E624EC}"/>
                </a:ext>
              </a:extLst>
            </p:cNvPr>
            <p:cNvCxnSpPr/>
            <p:nvPr/>
          </p:nvCxnSpPr>
          <p:spPr>
            <a:xfrm flipV="1">
              <a:off x="3987800" y="2135038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B54FAE4-745C-483D-82C5-154CBB37C7B8}"/>
                </a:ext>
              </a:extLst>
            </p:cNvPr>
            <p:cNvCxnSpPr/>
            <p:nvPr/>
          </p:nvCxnSpPr>
          <p:spPr>
            <a:xfrm>
              <a:off x="3987800" y="2275184"/>
              <a:ext cx="164123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14E30EA-E272-4DB6-9E2D-A68A92DEC2FB}"/>
                </a:ext>
              </a:extLst>
            </p:cNvPr>
            <p:cNvCxnSpPr/>
            <p:nvPr/>
          </p:nvCxnSpPr>
          <p:spPr>
            <a:xfrm flipV="1">
              <a:off x="4151923" y="1078468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E83FD6A-1950-4A24-ACFE-2F8D271C4323}"/>
                </a:ext>
              </a:extLst>
            </p:cNvPr>
            <p:cNvCxnSpPr/>
            <p:nvPr/>
          </p:nvCxnSpPr>
          <p:spPr>
            <a:xfrm flipV="1">
              <a:off x="4151923" y="2329574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E22907-7A6D-4047-ADCB-E1DC8CFDED49}"/>
              </a:ext>
            </a:extLst>
          </p:cNvPr>
          <p:cNvCxnSpPr>
            <a:cxnSpLocks/>
          </p:cNvCxnSpPr>
          <p:nvPr/>
        </p:nvCxnSpPr>
        <p:spPr>
          <a:xfrm>
            <a:off x="1295400" y="6096000"/>
            <a:ext cx="1371600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327C7BE-365D-40EA-8C86-8A969BA99ED4}"/>
              </a:ext>
            </a:extLst>
          </p:cNvPr>
          <p:cNvCxnSpPr>
            <a:cxnSpLocks/>
          </p:cNvCxnSpPr>
          <p:nvPr/>
        </p:nvCxnSpPr>
        <p:spPr>
          <a:xfrm flipV="1">
            <a:off x="1295400" y="3886200"/>
            <a:ext cx="0" cy="76200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2CA5052-7E31-440F-BCB0-581E1DFFB8C1}"/>
                  </a:ext>
                </a:extLst>
              </p:cNvPr>
              <p:cNvSpPr txBox="1"/>
              <p:nvPr/>
            </p:nvSpPr>
            <p:spPr>
              <a:xfrm>
                <a:off x="540234" y="5181600"/>
                <a:ext cx="5764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2CA5052-7E31-440F-BCB0-581E1DFFB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34" y="5181600"/>
                <a:ext cx="57644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48D5682-83B8-406B-B43C-EE8DACB7CBC2}"/>
                  </a:ext>
                </a:extLst>
              </p:cNvPr>
              <p:cNvSpPr txBox="1"/>
              <p:nvPr/>
            </p:nvSpPr>
            <p:spPr>
              <a:xfrm>
                <a:off x="1619250" y="4810125"/>
                <a:ext cx="5764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48D5682-83B8-406B-B43C-EE8DACB7C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250" y="4810125"/>
                <a:ext cx="57644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359901C-875D-4FE2-BFE7-EC098A56E6BB}"/>
                  </a:ext>
                </a:extLst>
              </p:cNvPr>
              <p:cNvSpPr txBox="1"/>
              <p:nvPr/>
            </p:nvSpPr>
            <p:spPr>
              <a:xfrm>
                <a:off x="1600200" y="3962400"/>
                <a:ext cx="585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kern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kumimoji="0" lang="el-GR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359901C-875D-4FE2-BFE7-EC098A56E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962400"/>
                <a:ext cx="58541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BE194398-5855-4BD9-AEFE-93C703CC620E}"/>
              </a:ext>
            </a:extLst>
          </p:cNvPr>
          <p:cNvSpPr txBox="1"/>
          <p:nvPr/>
        </p:nvSpPr>
        <p:spPr>
          <a:xfrm>
            <a:off x="2133600" y="5029200"/>
            <a:ext cx="319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+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_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9E8FA24-A536-49A0-BD45-AB308A825385}"/>
                  </a:ext>
                </a:extLst>
              </p:cNvPr>
              <p:cNvSpPr txBox="1"/>
              <p:nvPr/>
            </p:nvSpPr>
            <p:spPr>
              <a:xfrm>
                <a:off x="2133600" y="5257800"/>
                <a:ext cx="4384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9E8FA24-A536-49A0-BD45-AB308A825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5257800"/>
                <a:ext cx="438453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C19330E-08F7-4F99-A3CC-439BB89495EF}"/>
              </a:ext>
            </a:extLst>
          </p:cNvPr>
          <p:cNvCxnSpPr>
            <a:cxnSpLocks/>
          </p:cNvCxnSpPr>
          <p:nvPr/>
        </p:nvCxnSpPr>
        <p:spPr>
          <a:xfrm>
            <a:off x="2667000" y="4648200"/>
            <a:ext cx="1371600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0018370-CCAD-4E86-B574-203004C40886}"/>
              </a:ext>
            </a:extLst>
          </p:cNvPr>
          <p:cNvCxnSpPr>
            <a:cxnSpLocks/>
          </p:cNvCxnSpPr>
          <p:nvPr/>
        </p:nvCxnSpPr>
        <p:spPr>
          <a:xfrm flipV="1">
            <a:off x="5457723" y="4325645"/>
            <a:ext cx="0" cy="175260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415ACDD-BF93-4D6B-831E-6C9E7974FF83}"/>
              </a:ext>
            </a:extLst>
          </p:cNvPr>
          <p:cNvGrpSpPr/>
          <p:nvPr/>
        </p:nvGrpSpPr>
        <p:grpSpPr>
          <a:xfrm rot="5400000" flipH="1">
            <a:off x="4602471" y="3627129"/>
            <a:ext cx="286203" cy="1413945"/>
            <a:chOff x="3987800" y="1078468"/>
            <a:chExt cx="304800" cy="169663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8112439-B56A-4D07-8E35-547E2C62A51A}"/>
                </a:ext>
              </a:extLst>
            </p:cNvPr>
            <p:cNvCxnSpPr/>
            <p:nvPr/>
          </p:nvCxnSpPr>
          <p:spPr>
            <a:xfrm>
              <a:off x="4151923" y="1524000"/>
              <a:ext cx="140677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19F1A87-AD16-45C0-B9C8-A643A8380358}"/>
                </a:ext>
              </a:extLst>
            </p:cNvPr>
            <p:cNvCxnSpPr/>
            <p:nvPr/>
          </p:nvCxnSpPr>
          <p:spPr>
            <a:xfrm flipV="1">
              <a:off x="4011246" y="1591270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DD7D9C7-DF1D-46CA-BC4E-EBD84C0C5B48}"/>
                </a:ext>
              </a:extLst>
            </p:cNvPr>
            <p:cNvCxnSpPr/>
            <p:nvPr/>
          </p:nvCxnSpPr>
          <p:spPr>
            <a:xfrm flipH="1" flipV="1">
              <a:off x="3999523" y="1725811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5375007-0C25-4A86-A3B6-A9EBF5C87B23}"/>
                </a:ext>
              </a:extLst>
            </p:cNvPr>
            <p:cNvCxnSpPr/>
            <p:nvPr/>
          </p:nvCxnSpPr>
          <p:spPr>
            <a:xfrm flipV="1">
              <a:off x="4011246" y="186595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3D39B69-A122-45BB-A722-690B4F8769F9}"/>
                </a:ext>
              </a:extLst>
            </p:cNvPr>
            <p:cNvCxnSpPr/>
            <p:nvPr/>
          </p:nvCxnSpPr>
          <p:spPr>
            <a:xfrm flipH="1" flipV="1">
              <a:off x="3999523" y="200049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6B47C49-4B43-437A-A625-E48E543E495B}"/>
                </a:ext>
              </a:extLst>
            </p:cNvPr>
            <p:cNvCxnSpPr/>
            <p:nvPr/>
          </p:nvCxnSpPr>
          <p:spPr>
            <a:xfrm flipV="1">
              <a:off x="3987800" y="2135038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3153BDC-8644-4801-BE18-8D1F545E177B}"/>
                </a:ext>
              </a:extLst>
            </p:cNvPr>
            <p:cNvCxnSpPr/>
            <p:nvPr/>
          </p:nvCxnSpPr>
          <p:spPr>
            <a:xfrm>
              <a:off x="3987800" y="2275184"/>
              <a:ext cx="164123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5FD993A-49C2-4659-B4F5-9B8727075970}"/>
                </a:ext>
              </a:extLst>
            </p:cNvPr>
            <p:cNvCxnSpPr/>
            <p:nvPr/>
          </p:nvCxnSpPr>
          <p:spPr>
            <a:xfrm flipV="1">
              <a:off x="4151923" y="1078468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71E1C59-45BB-4DB5-A312-29E0FB9EC89F}"/>
                </a:ext>
              </a:extLst>
            </p:cNvPr>
            <p:cNvCxnSpPr/>
            <p:nvPr/>
          </p:nvCxnSpPr>
          <p:spPr>
            <a:xfrm flipV="1">
              <a:off x="4151923" y="2329574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E19687D-CFDE-4C9F-ADED-55B40F533A28}"/>
              </a:ext>
            </a:extLst>
          </p:cNvPr>
          <p:cNvCxnSpPr>
            <a:cxnSpLocks/>
          </p:cNvCxnSpPr>
          <p:nvPr/>
        </p:nvCxnSpPr>
        <p:spPr>
          <a:xfrm flipH="1">
            <a:off x="2673834" y="6096000"/>
            <a:ext cx="2819400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7D4037F-815E-4FB2-8820-EAE5EB8836CC}"/>
              </a:ext>
            </a:extLst>
          </p:cNvPr>
          <p:cNvCxnSpPr>
            <a:cxnSpLocks/>
          </p:cNvCxnSpPr>
          <p:nvPr/>
        </p:nvCxnSpPr>
        <p:spPr>
          <a:xfrm flipH="1" flipV="1">
            <a:off x="4038600" y="3886200"/>
            <a:ext cx="0" cy="76200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6349868-555B-4244-A4F1-58E041DDFDD4}"/>
                  </a:ext>
                </a:extLst>
              </p:cNvPr>
              <p:cNvSpPr txBox="1"/>
              <p:nvPr/>
            </p:nvSpPr>
            <p:spPr>
              <a:xfrm flipH="1">
                <a:off x="5645634" y="4953000"/>
                <a:ext cx="708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15 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6349868-555B-4244-A4F1-58E041DDF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645634" y="4953000"/>
                <a:ext cx="70814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831972B-AD1D-4930-9951-BD6683F0665F}"/>
                  </a:ext>
                </a:extLst>
              </p:cNvPr>
              <p:cNvSpPr txBox="1"/>
              <p:nvPr/>
            </p:nvSpPr>
            <p:spPr>
              <a:xfrm flipH="1">
                <a:off x="3131034" y="4876800"/>
                <a:ext cx="5799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charset="0"/>
                        </a:rPr>
                        <m:t>3 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charset="0"/>
                        </a:rPr>
                        <m:t>𝑉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831972B-AD1D-4930-9951-BD6683F06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31034" y="4876800"/>
                <a:ext cx="57990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1D70D06-445D-4CA1-A44A-19465D0B8915}"/>
                  </a:ext>
                </a:extLst>
              </p:cNvPr>
              <p:cNvSpPr txBox="1"/>
              <p:nvPr/>
            </p:nvSpPr>
            <p:spPr>
              <a:xfrm flipH="1">
                <a:off x="4419600" y="4495800"/>
                <a:ext cx="585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l-GR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1D70D06-445D-4CA1-A44A-19465D0B8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419600" y="4495800"/>
                <a:ext cx="58541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91D1874-2A33-4DD2-BDA3-2CB774EDF331}"/>
                  </a:ext>
                </a:extLst>
              </p:cNvPr>
              <p:cNvSpPr txBox="1"/>
              <p:nvPr/>
            </p:nvSpPr>
            <p:spPr>
              <a:xfrm flipH="1">
                <a:off x="2667000" y="5257800"/>
                <a:ext cx="585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kern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kumimoji="0" lang="el-GR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91D1874-2A33-4DD2-BDA3-2CB774EDF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667000" y="5257800"/>
                <a:ext cx="58541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7B88CFA3-C198-4B00-A330-B7B88E0B8505}"/>
              </a:ext>
            </a:extLst>
          </p:cNvPr>
          <p:cNvSpPr txBox="1"/>
          <p:nvPr/>
        </p:nvSpPr>
        <p:spPr>
          <a:xfrm rot="16200000" flipH="1">
            <a:off x="1770541" y="3265494"/>
            <a:ext cx="319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+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_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1AE23C8-D6E2-4B23-84D3-72EE431AB005}"/>
              </a:ext>
            </a:extLst>
          </p:cNvPr>
          <p:cNvSpPr txBox="1"/>
          <p:nvPr/>
        </p:nvSpPr>
        <p:spPr>
          <a:xfrm rot="16200000" flipH="1">
            <a:off x="4506907" y="3722694"/>
            <a:ext cx="319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+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_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50A7545-A627-4A81-8749-7C7A2E897392}"/>
                  </a:ext>
                </a:extLst>
              </p:cNvPr>
              <p:cNvSpPr txBox="1"/>
              <p:nvPr/>
            </p:nvSpPr>
            <p:spPr>
              <a:xfrm flipH="1">
                <a:off x="4557944" y="3859567"/>
                <a:ext cx="4384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50A7545-A627-4A81-8749-7C7A2E897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557944" y="3859567"/>
                <a:ext cx="438453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26A5D84-BC07-481A-91C9-91AA03849CFC}"/>
                  </a:ext>
                </a:extLst>
              </p:cNvPr>
              <p:cNvSpPr txBox="1"/>
              <p:nvPr/>
            </p:nvSpPr>
            <p:spPr>
              <a:xfrm flipH="1">
                <a:off x="1752600" y="3429000"/>
                <a:ext cx="4337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26A5D84-BC07-481A-91C9-91AA03849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52600" y="3429000"/>
                <a:ext cx="433708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BBAD5CC9-AEE4-4EBD-9919-69C671D8A068}"/>
              </a:ext>
            </a:extLst>
          </p:cNvPr>
          <p:cNvGrpSpPr/>
          <p:nvPr/>
        </p:nvGrpSpPr>
        <p:grpSpPr>
          <a:xfrm flipH="1">
            <a:off x="5264634" y="4876800"/>
            <a:ext cx="448647" cy="457200"/>
            <a:chOff x="6639927" y="2413598"/>
            <a:chExt cx="457200" cy="45720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36CB58F-439D-4853-8388-E47A9C7889CA}"/>
                </a:ext>
              </a:extLst>
            </p:cNvPr>
            <p:cNvSpPr/>
            <p:nvPr/>
          </p:nvSpPr>
          <p:spPr>
            <a:xfrm>
              <a:off x="6639927" y="2413598"/>
              <a:ext cx="457200" cy="4572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758E3B7-9750-4567-8AC3-6269745858B5}"/>
                </a:ext>
              </a:extLst>
            </p:cNvPr>
            <p:cNvSpPr txBox="1"/>
            <p:nvPr/>
          </p:nvSpPr>
          <p:spPr>
            <a:xfrm>
              <a:off x="6704010" y="241655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2C0742B-82B6-40E2-BC3A-C18D52AC4D2F}"/>
                </a:ext>
              </a:extLst>
            </p:cNvPr>
            <p:cNvSpPr txBox="1"/>
            <p:nvPr/>
          </p:nvSpPr>
          <p:spPr>
            <a:xfrm>
              <a:off x="6717580" y="2413598"/>
              <a:ext cx="287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_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7B1AB9B-5F44-4A6D-9020-B9A587D5ADDF}"/>
              </a:ext>
            </a:extLst>
          </p:cNvPr>
          <p:cNvGrpSpPr/>
          <p:nvPr/>
        </p:nvGrpSpPr>
        <p:grpSpPr>
          <a:xfrm rot="5400000" flipH="1">
            <a:off x="3128476" y="4415323"/>
            <a:ext cx="448647" cy="457200"/>
            <a:chOff x="6639927" y="2413598"/>
            <a:chExt cx="457200" cy="4572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4F876EC-8CF7-4167-8409-5A4991F681C1}"/>
                </a:ext>
              </a:extLst>
            </p:cNvPr>
            <p:cNvSpPr/>
            <p:nvPr/>
          </p:nvSpPr>
          <p:spPr>
            <a:xfrm>
              <a:off x="6639927" y="2413598"/>
              <a:ext cx="457200" cy="4572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0BFF1FE-EEA0-4ED3-8A17-3BC76FE54040}"/>
                </a:ext>
              </a:extLst>
            </p:cNvPr>
            <p:cNvSpPr txBox="1"/>
            <p:nvPr/>
          </p:nvSpPr>
          <p:spPr>
            <a:xfrm>
              <a:off x="6704010" y="241655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579529F-B6D0-47A9-877B-39BF586D8731}"/>
                </a:ext>
              </a:extLst>
            </p:cNvPr>
            <p:cNvSpPr txBox="1"/>
            <p:nvPr/>
          </p:nvSpPr>
          <p:spPr>
            <a:xfrm>
              <a:off x="6717580" y="2413598"/>
              <a:ext cx="287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_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AD08497-3CA8-4E49-BFC6-A77C72C51070}"/>
              </a:ext>
            </a:extLst>
          </p:cNvPr>
          <p:cNvGrpSpPr/>
          <p:nvPr/>
        </p:nvGrpSpPr>
        <p:grpSpPr>
          <a:xfrm>
            <a:off x="2514600" y="4648200"/>
            <a:ext cx="286203" cy="1413945"/>
            <a:chOff x="3987800" y="1078468"/>
            <a:chExt cx="304800" cy="1696638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EAF38A0-C1CA-445D-804B-82D8E4C64083}"/>
                </a:ext>
              </a:extLst>
            </p:cNvPr>
            <p:cNvCxnSpPr/>
            <p:nvPr/>
          </p:nvCxnSpPr>
          <p:spPr>
            <a:xfrm>
              <a:off x="4151923" y="1524000"/>
              <a:ext cx="140677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B57B3F3-8770-4FB5-B404-8897E6540310}"/>
                </a:ext>
              </a:extLst>
            </p:cNvPr>
            <p:cNvCxnSpPr/>
            <p:nvPr/>
          </p:nvCxnSpPr>
          <p:spPr>
            <a:xfrm flipV="1">
              <a:off x="4011246" y="1591270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EBA06CA-7028-45A4-8285-CF14423FEAC9}"/>
                </a:ext>
              </a:extLst>
            </p:cNvPr>
            <p:cNvCxnSpPr/>
            <p:nvPr/>
          </p:nvCxnSpPr>
          <p:spPr>
            <a:xfrm flipH="1" flipV="1">
              <a:off x="3999523" y="1725811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F881F4D-58B7-4D5B-8BD7-1CCFE7AFF0BF}"/>
                </a:ext>
              </a:extLst>
            </p:cNvPr>
            <p:cNvCxnSpPr/>
            <p:nvPr/>
          </p:nvCxnSpPr>
          <p:spPr>
            <a:xfrm flipV="1">
              <a:off x="4011246" y="186595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7F31F8C-B69E-4B4E-940E-38E7C6B9CE0C}"/>
                </a:ext>
              </a:extLst>
            </p:cNvPr>
            <p:cNvCxnSpPr/>
            <p:nvPr/>
          </p:nvCxnSpPr>
          <p:spPr>
            <a:xfrm flipH="1" flipV="1">
              <a:off x="3999523" y="200049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D74916B-965A-4421-93B8-D7B25E230D87}"/>
                </a:ext>
              </a:extLst>
            </p:cNvPr>
            <p:cNvCxnSpPr/>
            <p:nvPr/>
          </p:nvCxnSpPr>
          <p:spPr>
            <a:xfrm flipV="1">
              <a:off x="3987800" y="2135038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0B086EB-B823-4B16-9CEF-6C83EA8C86AB}"/>
                </a:ext>
              </a:extLst>
            </p:cNvPr>
            <p:cNvCxnSpPr/>
            <p:nvPr/>
          </p:nvCxnSpPr>
          <p:spPr>
            <a:xfrm>
              <a:off x="3987800" y="2275184"/>
              <a:ext cx="164123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5AE5B29-5966-41D7-AF80-8F4E60F654E7}"/>
                </a:ext>
              </a:extLst>
            </p:cNvPr>
            <p:cNvCxnSpPr/>
            <p:nvPr/>
          </p:nvCxnSpPr>
          <p:spPr>
            <a:xfrm flipV="1">
              <a:off x="4151923" y="1078468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543FB30-9E42-4B28-9E2F-E4E19CC35488}"/>
                </a:ext>
              </a:extLst>
            </p:cNvPr>
            <p:cNvCxnSpPr/>
            <p:nvPr/>
          </p:nvCxnSpPr>
          <p:spPr>
            <a:xfrm flipV="1">
              <a:off x="4151923" y="2329574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D3682C3-3421-45A3-864C-5F8BD4591ECC}"/>
              </a:ext>
            </a:extLst>
          </p:cNvPr>
          <p:cNvCxnSpPr>
            <a:cxnSpLocks/>
          </p:cNvCxnSpPr>
          <p:nvPr/>
        </p:nvCxnSpPr>
        <p:spPr>
          <a:xfrm>
            <a:off x="2743200" y="3886200"/>
            <a:ext cx="1295400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66B653D-B923-4300-81C6-409DECB88847}"/>
              </a:ext>
            </a:extLst>
          </p:cNvPr>
          <p:cNvGrpSpPr/>
          <p:nvPr/>
        </p:nvGrpSpPr>
        <p:grpSpPr>
          <a:xfrm>
            <a:off x="1524000" y="3124200"/>
            <a:ext cx="730606" cy="369332"/>
            <a:chOff x="1572668" y="1303023"/>
            <a:chExt cx="744533" cy="369332"/>
          </a:xfrm>
        </p:grpSpPr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B874F2F7-B601-4EF4-8701-0A7B13C07CCD}"/>
                </a:ext>
              </a:extLst>
            </p:cNvPr>
            <p:cNvCxnSpPr/>
            <p:nvPr/>
          </p:nvCxnSpPr>
          <p:spPr>
            <a:xfrm>
              <a:off x="1918577" y="1534505"/>
              <a:ext cx="398624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2FC10D64-D802-418F-86B7-709F8420A322}"/>
                    </a:ext>
                  </a:extLst>
                </p:cNvPr>
                <p:cNvSpPr txBox="1"/>
                <p:nvPr/>
              </p:nvSpPr>
              <p:spPr>
                <a:xfrm>
                  <a:off x="1572668" y="1303023"/>
                  <a:ext cx="4335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2FC10D64-D802-418F-86B7-709F8420A3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668" y="1303023"/>
                  <a:ext cx="433547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AFB50E8-4722-4F11-A3B1-4B7FF2204160}"/>
              </a:ext>
            </a:extLst>
          </p:cNvPr>
          <p:cNvGrpSpPr/>
          <p:nvPr/>
        </p:nvGrpSpPr>
        <p:grpSpPr>
          <a:xfrm>
            <a:off x="4267200" y="3581400"/>
            <a:ext cx="730606" cy="369332"/>
            <a:chOff x="1572668" y="1303023"/>
            <a:chExt cx="744533" cy="369332"/>
          </a:xfrm>
        </p:grpSpPr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286082BD-1C4B-49A0-A0F3-0EA0A4B26F84}"/>
                </a:ext>
              </a:extLst>
            </p:cNvPr>
            <p:cNvCxnSpPr/>
            <p:nvPr/>
          </p:nvCxnSpPr>
          <p:spPr>
            <a:xfrm>
              <a:off x="1918577" y="1534505"/>
              <a:ext cx="398624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3F269B22-3838-4B9A-AB86-A10F9D24FF04}"/>
                    </a:ext>
                  </a:extLst>
                </p:cNvPr>
                <p:cNvSpPr txBox="1"/>
                <p:nvPr/>
              </p:nvSpPr>
              <p:spPr>
                <a:xfrm>
                  <a:off x="1572668" y="1303023"/>
                  <a:ext cx="4389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3F269B22-3838-4B9A-AB86-A10F9D24FF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668" y="1303023"/>
                  <a:ext cx="438970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0CDF924-A086-444F-8055-A51410B2B8B8}"/>
              </a:ext>
            </a:extLst>
          </p:cNvPr>
          <p:cNvGrpSpPr/>
          <p:nvPr/>
        </p:nvGrpSpPr>
        <p:grpSpPr>
          <a:xfrm rot="5400000">
            <a:off x="2150103" y="4784097"/>
            <a:ext cx="702552" cy="430759"/>
            <a:chOff x="1601257" y="1269647"/>
            <a:chExt cx="715944" cy="430759"/>
          </a:xfrm>
        </p:grpSpPr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F33A23EF-2914-44DD-A691-72493AF477AD}"/>
                </a:ext>
              </a:extLst>
            </p:cNvPr>
            <p:cNvCxnSpPr/>
            <p:nvPr/>
          </p:nvCxnSpPr>
          <p:spPr>
            <a:xfrm>
              <a:off x="1918577" y="1534505"/>
              <a:ext cx="398624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E6E4C48E-FE67-4F95-BC8F-CEEB8AB72FB7}"/>
                    </a:ext>
                  </a:extLst>
                </p:cNvPr>
                <p:cNvSpPr txBox="1"/>
                <p:nvPr/>
              </p:nvSpPr>
              <p:spPr>
                <a:xfrm rot="16200000">
                  <a:off x="1574063" y="1296841"/>
                  <a:ext cx="430759" cy="3763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E6E4C48E-FE67-4F95-BC8F-CEEB8AB72F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574063" y="1296841"/>
                  <a:ext cx="430759" cy="37637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33BA2F-9838-47E0-9887-D71C63344DB5}"/>
              </a:ext>
            </a:extLst>
          </p:cNvPr>
          <p:cNvGrpSpPr/>
          <p:nvPr/>
        </p:nvGrpSpPr>
        <p:grpSpPr>
          <a:xfrm>
            <a:off x="2902434" y="4038600"/>
            <a:ext cx="730606" cy="369332"/>
            <a:chOff x="1572668" y="1303023"/>
            <a:chExt cx="744533" cy="369332"/>
          </a:xfrm>
        </p:grpSpPr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22A0E2F2-DFFE-445F-94AD-159415F08412}"/>
                </a:ext>
              </a:extLst>
            </p:cNvPr>
            <p:cNvCxnSpPr/>
            <p:nvPr/>
          </p:nvCxnSpPr>
          <p:spPr>
            <a:xfrm>
              <a:off x="1918577" y="1534505"/>
              <a:ext cx="398624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98112787-92FB-4720-9DE2-B8D7D5D39EDD}"/>
                    </a:ext>
                  </a:extLst>
                </p:cNvPr>
                <p:cNvSpPr txBox="1"/>
                <p:nvPr/>
              </p:nvSpPr>
              <p:spPr>
                <a:xfrm>
                  <a:off x="1572668" y="1303023"/>
                  <a:ext cx="4261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charset="0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98112787-92FB-4720-9DE2-B8D7D5D39E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668" y="1303023"/>
                  <a:ext cx="426163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F40DE475-F415-4962-B53C-80BC67BA0DEF}"/>
              </a:ext>
            </a:extLst>
          </p:cNvPr>
          <p:cNvSpPr txBox="1"/>
          <p:nvPr/>
        </p:nvSpPr>
        <p:spPr>
          <a:xfrm>
            <a:off x="7848600" y="5791200"/>
            <a:ext cx="3200399" cy="584775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Bonus: what's the voltage across the 5 A current source?</a:t>
            </a:r>
          </a:p>
        </p:txBody>
      </p:sp>
    </p:spTree>
    <p:extLst>
      <p:ext uri="{BB962C8B-B14F-4D97-AF65-F5344CB8AC3E}">
        <p14:creationId xmlns:p14="http://schemas.microsoft.com/office/powerpoint/2010/main" val="3425116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Restrictions on Source Connections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16ED84-4E3D-4629-918F-5C987319D4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80160"/>
                <a:ext cx="6248400" cy="5196840"/>
              </a:xfrm>
            </p:spPr>
            <p:txBody>
              <a:bodyPr/>
              <a:lstStyle/>
              <a:p>
                <a:r>
                  <a:rPr lang="en-US" dirty="0"/>
                  <a:t>For the circuit shown:</a:t>
                </a:r>
              </a:p>
              <a:p>
                <a:endParaRPr lang="en-US" dirty="0"/>
              </a:p>
              <a:p>
                <a:pPr marL="342900" indent="-342900">
                  <a:buAutoNum type="alphaLcParenBoth"/>
                </a:pPr>
                <a:r>
                  <a:rPr lang="en-US" dirty="0"/>
                  <a:t> What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/>
                  <a:t> is required in order for the interconnection to be valid?</a:t>
                </a:r>
              </a:p>
              <a:p>
                <a:pPr marL="342900" indent="-342900">
                  <a:buAutoNum type="alphaLcParenBoth"/>
                </a:pPr>
                <a:r>
                  <a:rPr lang="en-US" dirty="0"/>
                  <a:t> For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/>
                  <a:t> found in part (a), what is the power associated with the 8A current source?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16ED84-4E3D-4629-918F-5C987319D4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80160"/>
                <a:ext cx="6248400" cy="5196840"/>
              </a:xfrm>
              <a:blipFill>
                <a:blip r:embed="rId3"/>
                <a:stretch>
                  <a:fillRect l="-878" t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667000"/>
            <a:ext cx="3885727" cy="210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53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2FFFF-FCA6-4388-9458-4FAEB5D0B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99C76-1DCC-4426-9370-4B493474F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80160"/>
            <a:ext cx="9067800" cy="5196840"/>
          </a:xfrm>
        </p:spPr>
        <p:txBody>
          <a:bodyPr/>
          <a:lstStyle/>
          <a:p>
            <a:r>
              <a:rPr lang="en-US" dirty="0"/>
              <a:t>Get the </a:t>
            </a:r>
            <a:r>
              <a:rPr lang="en-US" dirty="0" err="1"/>
              <a:t>Zybook</a:t>
            </a:r>
            <a:r>
              <a:rPr lang="en-US" dirty="0"/>
              <a:t> and complete sections 2.4, 2.6, 2.7, 2.8, 3.2, 3.3, 3.5</a:t>
            </a:r>
          </a:p>
          <a:p>
            <a:pPr lvl="1"/>
            <a:r>
              <a:rPr lang="en-US" dirty="0"/>
              <a:t>Due 4pm on Monday, Jan 31</a:t>
            </a:r>
          </a:p>
          <a:p>
            <a:pPr lvl="1"/>
            <a:r>
              <a:rPr lang="en-US" dirty="0"/>
              <a:t>If you haven’t done the earlier sections that were due today, do these as well</a:t>
            </a:r>
          </a:p>
          <a:p>
            <a:pPr lvl="1"/>
            <a:r>
              <a:rPr lang="en-US" dirty="0"/>
              <a:t>See the syllabus for details on how to get the </a:t>
            </a:r>
            <a:r>
              <a:rPr lang="en-US" dirty="0" err="1"/>
              <a:t>Zybook</a:t>
            </a:r>
            <a:endParaRPr lang="en-US" dirty="0"/>
          </a:p>
          <a:p>
            <a:r>
              <a:rPr lang="en-US" dirty="0"/>
              <a:t>Homework #1 on Canvas</a:t>
            </a:r>
          </a:p>
          <a:p>
            <a:pPr lvl="1"/>
            <a:r>
              <a:rPr lang="en-US" dirty="0"/>
              <a:t>Also due 4pm on Monday, Jan 31</a:t>
            </a:r>
          </a:p>
          <a:p>
            <a:pPr lvl="1"/>
            <a:r>
              <a:rPr lang="en-US" dirty="0"/>
              <a:t>Take it as many times as needed, your best score will count. It is different each time, so it is good for additional practice.</a:t>
            </a:r>
          </a:p>
          <a:p>
            <a:r>
              <a:rPr lang="en-US" dirty="0"/>
              <a:t>Review in-class examples and notes</a:t>
            </a:r>
          </a:p>
          <a:p>
            <a:pPr lvl="1"/>
            <a:r>
              <a:rPr lang="en-US" dirty="0"/>
              <a:t>Practice, practice, practice!</a:t>
            </a:r>
          </a:p>
          <a:p>
            <a:pPr lvl="1"/>
            <a:r>
              <a:rPr lang="en-US" dirty="0"/>
              <a:t>If the positive/negative conventions are difficult, look through the next 2 slides</a:t>
            </a:r>
          </a:p>
          <a:p>
            <a:r>
              <a:rPr lang="en-US" dirty="0"/>
              <a:t>Quiz #2 on Wednesday</a:t>
            </a:r>
          </a:p>
        </p:txBody>
      </p:sp>
    </p:spTree>
    <p:extLst>
      <p:ext uri="{BB962C8B-B14F-4D97-AF65-F5344CB8AC3E}">
        <p14:creationId xmlns:p14="http://schemas.microsoft.com/office/powerpoint/2010/main" val="1771719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Passive Sign Convention</a:t>
            </a:r>
          </a:p>
        </p:txBody>
      </p:sp>
      <p:sp>
        <p:nvSpPr>
          <p:cNvPr id="1433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Passive Sign Convention - For a two terminal element, whenever the reference direction for the current is in the direction of the voltage drop, use a positive sign in any expression that relates voltage to the current.  Otherwise use a negative sign.</a:t>
            </a:r>
          </a:p>
          <a:p>
            <a:r>
              <a:rPr lang="en-US" dirty="0"/>
              <a:t>In other words, the current should be going </a:t>
            </a:r>
            <a:r>
              <a:rPr lang="en-US" i="1" dirty="0"/>
              <a:t>into</a:t>
            </a:r>
            <a:r>
              <a:rPr lang="en-US" dirty="0"/>
              <a:t> the plus side of the voltage measurement</a:t>
            </a:r>
          </a:p>
        </p:txBody>
      </p:sp>
      <p:grpSp>
        <p:nvGrpSpPr>
          <p:cNvPr id="14339" name="Group 87"/>
          <p:cNvGrpSpPr>
            <a:grpSpLocks/>
          </p:cNvGrpSpPr>
          <p:nvPr/>
        </p:nvGrpSpPr>
        <p:grpSpPr bwMode="auto">
          <a:xfrm>
            <a:off x="2819400" y="2821542"/>
            <a:ext cx="1828800" cy="2057400"/>
            <a:chOff x="816" y="2064"/>
            <a:chExt cx="1152" cy="1296"/>
          </a:xfrm>
        </p:grpSpPr>
        <p:grpSp>
          <p:nvGrpSpPr>
            <p:cNvPr id="14354" name="Group 83"/>
            <p:cNvGrpSpPr>
              <a:grpSpLocks/>
            </p:cNvGrpSpPr>
            <p:nvPr/>
          </p:nvGrpSpPr>
          <p:grpSpPr bwMode="auto">
            <a:xfrm>
              <a:off x="912" y="2352"/>
              <a:ext cx="1056" cy="1008"/>
              <a:chOff x="912" y="2160"/>
              <a:chExt cx="1056" cy="1008"/>
            </a:xfrm>
          </p:grpSpPr>
          <p:grpSp>
            <p:nvGrpSpPr>
              <p:cNvPr id="14358" name="Group 73"/>
              <p:cNvGrpSpPr>
                <a:grpSpLocks/>
              </p:cNvGrpSpPr>
              <p:nvPr/>
            </p:nvGrpSpPr>
            <p:grpSpPr bwMode="auto">
              <a:xfrm>
                <a:off x="1152" y="2400"/>
                <a:ext cx="816" cy="528"/>
                <a:chOff x="1248" y="2448"/>
                <a:chExt cx="816" cy="528"/>
              </a:xfrm>
            </p:grpSpPr>
            <p:sp>
              <p:nvSpPr>
                <p:cNvPr id="14363" name="Rectangle 71"/>
                <p:cNvSpPr>
                  <a:spLocks noChangeArrowheads="1"/>
                </p:cNvSpPr>
                <p:nvPr/>
              </p:nvSpPr>
              <p:spPr bwMode="auto">
                <a:xfrm>
                  <a:off x="1248" y="2448"/>
                  <a:ext cx="816" cy="528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14364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1248" y="2496"/>
                  <a:ext cx="768" cy="4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tIns="0" b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800" dirty="0"/>
                    <a:t>Circuit</a:t>
                  </a:r>
                </a:p>
                <a:p>
                  <a:pPr algn="ctr">
                    <a:spcBef>
                      <a:spcPct val="50000"/>
                    </a:spcBef>
                  </a:pPr>
                  <a:r>
                    <a:rPr lang="en-US" sz="1800" dirty="0"/>
                    <a:t>element</a:t>
                  </a:r>
                </a:p>
              </p:txBody>
            </p:sp>
          </p:grpSp>
          <p:sp>
            <p:nvSpPr>
              <p:cNvPr id="14359" name="Line 70"/>
              <p:cNvSpPr>
                <a:spLocks noChangeShapeType="1"/>
              </p:cNvSpPr>
              <p:nvPr/>
            </p:nvSpPr>
            <p:spPr bwMode="auto">
              <a:xfrm>
                <a:off x="912" y="2160"/>
                <a:ext cx="6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4360" name="Line 77"/>
              <p:cNvSpPr>
                <a:spLocks noChangeShapeType="1"/>
              </p:cNvSpPr>
              <p:nvPr/>
            </p:nvSpPr>
            <p:spPr bwMode="auto">
              <a:xfrm>
                <a:off x="912" y="3168"/>
                <a:ext cx="6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4361" name="Line 81"/>
              <p:cNvSpPr>
                <a:spLocks noChangeShapeType="1"/>
              </p:cNvSpPr>
              <p:nvPr/>
            </p:nvSpPr>
            <p:spPr bwMode="auto">
              <a:xfrm>
                <a:off x="1584" y="2160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4362" name="Line 82"/>
              <p:cNvSpPr>
                <a:spLocks noChangeShapeType="1"/>
              </p:cNvSpPr>
              <p:nvPr/>
            </p:nvSpPr>
            <p:spPr bwMode="auto">
              <a:xfrm>
                <a:off x="1584" y="2928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4355" name="Line 84"/>
            <p:cNvSpPr>
              <a:spLocks noChangeShapeType="1"/>
            </p:cNvSpPr>
            <p:nvPr/>
          </p:nvSpPr>
          <p:spPr bwMode="auto">
            <a:xfrm>
              <a:off x="1152" y="2208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4356" name="Text Box 85"/>
            <p:cNvSpPr txBox="1">
              <a:spLocks noChangeArrowheads="1"/>
            </p:cNvSpPr>
            <p:nvPr/>
          </p:nvSpPr>
          <p:spPr bwMode="auto">
            <a:xfrm>
              <a:off x="960" y="2064"/>
              <a:ext cx="1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latin typeface="Courier New" pitchFamily="49" charset="0"/>
                </a:rPr>
                <a:t>I</a:t>
              </a:r>
            </a:p>
          </p:txBody>
        </p:sp>
        <p:sp>
          <p:nvSpPr>
            <p:cNvPr id="14357" name="Text Box 86"/>
            <p:cNvSpPr txBox="1">
              <a:spLocks noChangeArrowheads="1"/>
            </p:cNvSpPr>
            <p:nvPr/>
          </p:nvSpPr>
          <p:spPr bwMode="auto">
            <a:xfrm>
              <a:off x="816" y="2448"/>
              <a:ext cx="288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+</a:t>
              </a:r>
            </a:p>
            <a:p>
              <a:pPr>
                <a:spcBef>
                  <a:spcPct val="50000"/>
                </a:spcBef>
              </a:pPr>
              <a:r>
                <a:rPr lang="en-US" sz="1800"/>
                <a:t>V</a:t>
              </a:r>
            </a:p>
            <a:p>
              <a:pPr>
                <a:spcBef>
                  <a:spcPct val="50000"/>
                </a:spcBef>
              </a:pPr>
              <a:r>
                <a:rPr lang="en-US" sz="1800"/>
                <a:t>-</a:t>
              </a:r>
            </a:p>
          </p:txBody>
        </p:sp>
      </p:grpSp>
      <p:sp>
        <p:nvSpPr>
          <p:cNvPr id="14340" name="Text Box 88"/>
          <p:cNvSpPr txBox="1">
            <a:spLocks noChangeArrowheads="1"/>
          </p:cNvSpPr>
          <p:nvPr/>
        </p:nvSpPr>
        <p:spPr bwMode="auto">
          <a:xfrm>
            <a:off x="5961186" y="4459843"/>
            <a:ext cx="388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1" name="Text Box 89"/>
              <p:cNvSpPr txBox="1">
                <a:spLocks noChangeArrowheads="1"/>
              </p:cNvSpPr>
              <p:nvPr/>
            </p:nvSpPr>
            <p:spPr bwMode="auto">
              <a:xfrm>
                <a:off x="3370386" y="6136243"/>
                <a:ext cx="536233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𝐼𝑉</m:t>
                    </m:r>
                  </m:oMath>
                </a14:m>
                <a:r>
                  <a:rPr lang="en-US" sz="1800" dirty="0"/>
                  <a:t>			   	   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𝐼𝑉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4341" name="Text 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70386" y="6136243"/>
                <a:ext cx="536233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6925408" y="2795165"/>
            <a:ext cx="1828800" cy="2057400"/>
            <a:chOff x="5334000" y="3581400"/>
            <a:chExt cx="1828800" cy="2057400"/>
          </a:xfrm>
        </p:grpSpPr>
        <p:grpSp>
          <p:nvGrpSpPr>
            <p:cNvPr id="14342" name="Group 91"/>
            <p:cNvGrpSpPr>
              <a:grpSpLocks/>
            </p:cNvGrpSpPr>
            <p:nvPr/>
          </p:nvGrpSpPr>
          <p:grpSpPr bwMode="auto">
            <a:xfrm>
              <a:off x="5486400" y="4038600"/>
              <a:ext cx="1676400" cy="1600200"/>
              <a:chOff x="912" y="2160"/>
              <a:chExt cx="1056" cy="1008"/>
            </a:xfrm>
          </p:grpSpPr>
          <p:grpSp>
            <p:nvGrpSpPr>
              <p:cNvPr id="14347" name="Group 92"/>
              <p:cNvGrpSpPr>
                <a:grpSpLocks/>
              </p:cNvGrpSpPr>
              <p:nvPr/>
            </p:nvGrpSpPr>
            <p:grpSpPr bwMode="auto">
              <a:xfrm>
                <a:off x="1152" y="2400"/>
                <a:ext cx="816" cy="528"/>
                <a:chOff x="1248" y="2448"/>
                <a:chExt cx="816" cy="528"/>
              </a:xfrm>
            </p:grpSpPr>
            <p:sp>
              <p:nvSpPr>
                <p:cNvPr id="14352" name="Rectangle 93"/>
                <p:cNvSpPr>
                  <a:spLocks noChangeArrowheads="1"/>
                </p:cNvSpPr>
                <p:nvPr/>
              </p:nvSpPr>
              <p:spPr bwMode="auto">
                <a:xfrm>
                  <a:off x="1248" y="2448"/>
                  <a:ext cx="816" cy="528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14353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1248" y="2496"/>
                  <a:ext cx="768" cy="4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tIns="0" b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800"/>
                    <a:t>Circuit</a:t>
                  </a:r>
                </a:p>
                <a:p>
                  <a:pPr algn="ctr">
                    <a:spcBef>
                      <a:spcPct val="50000"/>
                    </a:spcBef>
                  </a:pPr>
                  <a:r>
                    <a:rPr lang="en-US" sz="1800"/>
                    <a:t>element</a:t>
                  </a:r>
                </a:p>
              </p:txBody>
            </p:sp>
          </p:grpSp>
          <p:sp>
            <p:nvSpPr>
              <p:cNvPr id="14348" name="Line 95"/>
              <p:cNvSpPr>
                <a:spLocks noChangeShapeType="1"/>
              </p:cNvSpPr>
              <p:nvPr/>
            </p:nvSpPr>
            <p:spPr bwMode="auto">
              <a:xfrm>
                <a:off x="912" y="2160"/>
                <a:ext cx="6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4349" name="Line 96"/>
              <p:cNvSpPr>
                <a:spLocks noChangeShapeType="1"/>
              </p:cNvSpPr>
              <p:nvPr/>
            </p:nvSpPr>
            <p:spPr bwMode="auto">
              <a:xfrm>
                <a:off x="912" y="3168"/>
                <a:ext cx="6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4350" name="Line 97"/>
              <p:cNvSpPr>
                <a:spLocks noChangeShapeType="1"/>
              </p:cNvSpPr>
              <p:nvPr/>
            </p:nvSpPr>
            <p:spPr bwMode="auto">
              <a:xfrm>
                <a:off x="1584" y="2160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4351" name="Line 98"/>
              <p:cNvSpPr>
                <a:spLocks noChangeShapeType="1"/>
              </p:cNvSpPr>
              <p:nvPr/>
            </p:nvSpPr>
            <p:spPr bwMode="auto">
              <a:xfrm>
                <a:off x="1584" y="2928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4343" name="Line 99"/>
            <p:cNvSpPr>
              <a:spLocks noChangeShapeType="1"/>
            </p:cNvSpPr>
            <p:nvPr/>
          </p:nvSpPr>
          <p:spPr bwMode="auto">
            <a:xfrm flipH="1">
              <a:off x="5867400" y="3810000"/>
              <a:ext cx="609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4344" name="Text Box 100"/>
            <p:cNvSpPr txBox="1">
              <a:spLocks noChangeArrowheads="1"/>
            </p:cNvSpPr>
            <p:nvPr/>
          </p:nvSpPr>
          <p:spPr bwMode="auto">
            <a:xfrm>
              <a:off x="5562600" y="3581400"/>
              <a:ext cx="304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latin typeface="Courier New" pitchFamily="49" charset="0"/>
                </a:rPr>
                <a:t>I</a:t>
              </a:r>
            </a:p>
          </p:txBody>
        </p:sp>
        <p:sp>
          <p:nvSpPr>
            <p:cNvPr id="14345" name="Text Box 101"/>
            <p:cNvSpPr txBox="1">
              <a:spLocks noChangeArrowheads="1"/>
            </p:cNvSpPr>
            <p:nvPr/>
          </p:nvSpPr>
          <p:spPr bwMode="auto">
            <a:xfrm>
              <a:off x="5334000" y="4191000"/>
              <a:ext cx="4572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+</a:t>
              </a:r>
            </a:p>
            <a:p>
              <a:pPr>
                <a:spcBef>
                  <a:spcPct val="50000"/>
                </a:spcBef>
              </a:pPr>
              <a:r>
                <a:rPr lang="en-US" sz="1800"/>
                <a:t>V</a:t>
              </a:r>
            </a:p>
            <a:p>
              <a:pPr>
                <a:spcBef>
                  <a:spcPct val="50000"/>
                </a:spcBef>
              </a:pPr>
              <a:r>
                <a:rPr lang="en-US" sz="1800"/>
                <a:t>-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89"/>
              <p:cNvSpPr txBox="1">
                <a:spLocks noChangeArrowheads="1"/>
              </p:cNvSpPr>
              <p:nvPr/>
            </p:nvSpPr>
            <p:spPr bwMode="auto">
              <a:xfrm>
                <a:off x="3406042" y="4912428"/>
                <a:ext cx="536233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𝐼𝑅</m:t>
                    </m:r>
                  </m:oMath>
                </a14:m>
                <a:r>
                  <a:rPr lang="en-US" sz="1800" dirty="0"/>
                  <a:t>			   	   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𝐼𝑅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1" name="Text 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6042" y="4912428"/>
                <a:ext cx="536233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89"/>
              <p:cNvSpPr txBox="1">
                <a:spLocks noChangeArrowheads="1"/>
              </p:cNvSpPr>
              <p:nvPr/>
            </p:nvSpPr>
            <p:spPr bwMode="auto">
              <a:xfrm>
                <a:off x="3380154" y="5221842"/>
                <a:ext cx="5362331" cy="491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𝐿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𝑑𝐼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1800" dirty="0"/>
                  <a:t>			   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𝐿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𝑑𝐼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2" name="Text 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0154" y="5221842"/>
                <a:ext cx="5362331" cy="491288"/>
              </a:xfrm>
              <a:prstGeom prst="rect">
                <a:avLst/>
              </a:prstGeom>
              <a:blipFill>
                <a:blip r:embed="rId5"/>
                <a:stretch>
                  <a:fillRect b="-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89"/>
              <p:cNvSpPr txBox="1">
                <a:spLocks noChangeArrowheads="1"/>
              </p:cNvSpPr>
              <p:nvPr/>
            </p:nvSpPr>
            <p:spPr bwMode="auto">
              <a:xfrm>
                <a:off x="3380153" y="5679042"/>
                <a:ext cx="5362331" cy="491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𝐶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1800" dirty="0"/>
                  <a:t>			   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𝐶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3" name="Text 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0153" y="5679042"/>
                <a:ext cx="5362331" cy="491288"/>
              </a:xfrm>
              <a:prstGeom prst="rect">
                <a:avLst/>
              </a:prstGeom>
              <a:blipFill>
                <a:blip r:embed="rId6"/>
                <a:stretch>
                  <a:fillRect b="-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06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Test Your Understanding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ABCC567-87A6-469B-B949-65EFD2B9B0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80160"/>
                <a:ext cx="5360821" cy="5196840"/>
              </a:xfrm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In this example two circuit elements are connected together.  With the voltage polarity and the direction of current defined in the drawing, for each case below determine if Element 1 is delivering power to element 2 or vice versa.</a:t>
                </a:r>
              </a:p>
              <a:p>
                <a:pPr marL="0" indent="0">
                  <a:spcBef>
                    <a:spcPct val="50000"/>
                  </a:spcBef>
                  <a:buNone/>
                </a:pPr>
                <a:endParaRPr lang="en-US" dirty="0"/>
              </a:p>
              <a:p>
                <a:pPr marL="628650" lvl="1" indent="-342900">
                  <a:spcBef>
                    <a:spcPct val="50000"/>
                  </a:spcBef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volts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/>
              </a:p>
              <a:p>
                <a:pPr marL="628650" lvl="1" indent="-342900">
                  <a:spcBef>
                    <a:spcPct val="50000"/>
                  </a:spcBef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=−3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volts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/>
              </a:p>
              <a:p>
                <a:pPr marL="628650" lvl="1" indent="-342900">
                  <a:spcBef>
                    <a:spcPct val="50000"/>
                  </a:spcBef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=−3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volts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/>
              </a:p>
              <a:p>
                <a:pPr>
                  <a:spcBef>
                    <a:spcPct val="50000"/>
                  </a:spcBef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ABCC567-87A6-469B-B949-65EFD2B9B0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80160"/>
                <a:ext cx="5360821" cy="5196840"/>
              </a:xfrm>
              <a:blipFill>
                <a:blip r:embed="rId3"/>
                <a:stretch>
                  <a:fillRect l="-1024" t="-469" r="-1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490" name="Group 6"/>
          <p:cNvGrpSpPr>
            <a:grpSpLocks/>
          </p:cNvGrpSpPr>
          <p:nvPr/>
        </p:nvGrpSpPr>
        <p:grpSpPr bwMode="auto">
          <a:xfrm>
            <a:off x="8993329" y="3352801"/>
            <a:ext cx="1413164" cy="838200"/>
            <a:chOff x="1248" y="2448"/>
            <a:chExt cx="816" cy="528"/>
          </a:xfrm>
        </p:grpSpPr>
        <p:sp>
          <p:nvSpPr>
            <p:cNvPr id="20495" name="Rectangle 7"/>
            <p:cNvSpPr>
              <a:spLocks noChangeArrowheads="1"/>
            </p:cNvSpPr>
            <p:nvPr/>
          </p:nvSpPr>
          <p:spPr bwMode="auto">
            <a:xfrm>
              <a:off x="1248" y="2448"/>
              <a:ext cx="816" cy="52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0496" name="Text Box 8"/>
            <p:cNvSpPr txBox="1">
              <a:spLocks noChangeArrowheads="1"/>
            </p:cNvSpPr>
            <p:nvPr/>
          </p:nvSpPr>
          <p:spPr bwMode="auto">
            <a:xfrm>
              <a:off x="1248" y="2496"/>
              <a:ext cx="768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/>
                <a:t>Circuit</a:t>
              </a:r>
            </a:p>
            <a:p>
              <a:pPr algn="ctr">
                <a:spcBef>
                  <a:spcPct val="50000"/>
                </a:spcBef>
              </a:pPr>
              <a:r>
                <a:rPr lang="en-US" sz="1800" dirty="0"/>
                <a:t>Element 2</a:t>
              </a:r>
            </a:p>
          </p:txBody>
        </p:sp>
      </p:grpSp>
      <p:sp>
        <p:nvSpPr>
          <p:cNvPr id="20491" name="Line 9"/>
          <p:cNvSpPr>
            <a:spLocks noChangeShapeType="1"/>
          </p:cNvSpPr>
          <p:nvPr/>
        </p:nvSpPr>
        <p:spPr bwMode="auto">
          <a:xfrm>
            <a:off x="7358493" y="2955926"/>
            <a:ext cx="2382982" cy="15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20492" name="Line 10"/>
          <p:cNvSpPr>
            <a:spLocks noChangeShapeType="1"/>
          </p:cNvSpPr>
          <p:nvPr/>
        </p:nvSpPr>
        <p:spPr bwMode="auto">
          <a:xfrm>
            <a:off x="7358493" y="4572000"/>
            <a:ext cx="238298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20493" name="Line 11"/>
          <p:cNvSpPr>
            <a:spLocks noChangeShapeType="1"/>
          </p:cNvSpPr>
          <p:nvPr/>
        </p:nvSpPr>
        <p:spPr bwMode="auto">
          <a:xfrm>
            <a:off x="9741475" y="2971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20494" name="Line 12"/>
          <p:cNvSpPr>
            <a:spLocks noChangeShapeType="1"/>
          </p:cNvSpPr>
          <p:nvPr/>
        </p:nvSpPr>
        <p:spPr bwMode="auto">
          <a:xfrm>
            <a:off x="9741475" y="4191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20484" name="Line 13"/>
          <p:cNvSpPr>
            <a:spLocks noChangeShapeType="1"/>
          </p:cNvSpPr>
          <p:nvPr/>
        </p:nvSpPr>
        <p:spPr bwMode="auto">
          <a:xfrm flipH="1">
            <a:off x="8187457" y="2713587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1800"/>
          </a:p>
        </p:txBody>
      </p:sp>
      <p:sp>
        <p:nvSpPr>
          <p:cNvPr id="20485" name="Text Box 14"/>
          <p:cNvSpPr txBox="1">
            <a:spLocks noChangeArrowheads="1"/>
          </p:cNvSpPr>
          <p:nvPr/>
        </p:nvSpPr>
        <p:spPr bwMode="auto">
          <a:xfrm>
            <a:off x="8806293" y="2514600"/>
            <a:ext cx="30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Courier New" pitchFamily="49" charset="0"/>
              </a:rPr>
              <a:t>I</a:t>
            </a:r>
          </a:p>
        </p:txBody>
      </p:sp>
      <p:sp>
        <p:nvSpPr>
          <p:cNvPr id="20486" name="Text Box 15"/>
          <p:cNvSpPr txBox="1">
            <a:spLocks noChangeArrowheads="1"/>
          </p:cNvSpPr>
          <p:nvPr/>
        </p:nvSpPr>
        <p:spPr bwMode="auto">
          <a:xfrm>
            <a:off x="8339857" y="3166597"/>
            <a:ext cx="45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+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V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-</a:t>
            </a:r>
          </a:p>
        </p:txBody>
      </p:sp>
      <p:grpSp>
        <p:nvGrpSpPr>
          <p:cNvPr id="18" name="Group 6"/>
          <p:cNvGrpSpPr>
            <a:grpSpLocks/>
          </p:cNvGrpSpPr>
          <p:nvPr/>
        </p:nvGrpSpPr>
        <p:grpSpPr bwMode="auto">
          <a:xfrm>
            <a:off x="6610880" y="3352801"/>
            <a:ext cx="1413164" cy="838200"/>
            <a:chOff x="1248" y="2448"/>
            <a:chExt cx="816" cy="528"/>
          </a:xfrm>
        </p:grpSpPr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1248" y="2448"/>
              <a:ext cx="816" cy="52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1248" y="2496"/>
              <a:ext cx="768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/>
                <a:t>Circuit</a:t>
              </a:r>
            </a:p>
            <a:p>
              <a:pPr algn="ctr">
                <a:spcBef>
                  <a:spcPct val="50000"/>
                </a:spcBef>
              </a:pPr>
              <a:r>
                <a:rPr lang="en-US" sz="1800" dirty="0"/>
                <a:t>Element 1</a:t>
              </a:r>
            </a:p>
          </p:txBody>
        </p:sp>
      </p:grp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7361690" y="2971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7358493" y="4191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7751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BEFB6-2E4D-418E-8E8F-8A414374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 dirty="0"/>
              <a:t>A Bigger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2BEB778-16EE-43AF-98F4-48D0DB517E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599" y="1280160"/>
                <a:ext cx="5867399" cy="1463040"/>
              </a:xfrm>
            </p:spPr>
            <p:txBody>
              <a:bodyPr/>
              <a:lstStyle/>
              <a:p>
                <a:r>
                  <a:rPr lang="en-US" dirty="0"/>
                  <a:t>Write out Ohm's law for each resistor and KCL and KVL everywhere in the circuit that might be useful and see if you can get a set of equations to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2BEB778-16EE-43AF-98F4-48D0DB517E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599" y="1280160"/>
                <a:ext cx="5867399" cy="1463040"/>
              </a:xfrm>
              <a:blipFill>
                <a:blip r:embed="rId2"/>
                <a:stretch>
                  <a:fillRect l="-831" t="-1667" r="-1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FA084D-57E7-4A56-916D-53CEC4C59159}"/>
              </a:ext>
            </a:extLst>
          </p:cNvPr>
          <p:cNvCxnSpPr>
            <a:cxnSpLocks/>
          </p:cNvCxnSpPr>
          <p:nvPr/>
        </p:nvCxnSpPr>
        <p:spPr>
          <a:xfrm flipH="1">
            <a:off x="1314450" y="4657725"/>
            <a:ext cx="1371600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64FBBA-C312-4BA1-B3C7-2FF6612B5A96}"/>
              </a:ext>
            </a:extLst>
          </p:cNvPr>
          <p:cNvCxnSpPr>
            <a:cxnSpLocks/>
          </p:cNvCxnSpPr>
          <p:nvPr/>
        </p:nvCxnSpPr>
        <p:spPr>
          <a:xfrm flipV="1">
            <a:off x="1295400" y="4572000"/>
            <a:ext cx="0" cy="152400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3742B8F0-954B-4202-9A1C-A8E3B34ABF44}"/>
              </a:ext>
            </a:extLst>
          </p:cNvPr>
          <p:cNvGrpSpPr/>
          <p:nvPr/>
        </p:nvGrpSpPr>
        <p:grpSpPr>
          <a:xfrm>
            <a:off x="1066800" y="5105400"/>
            <a:ext cx="427177" cy="457200"/>
            <a:chOff x="1554023" y="2396816"/>
            <a:chExt cx="427177" cy="4572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EC3B055-4DA0-4763-84DE-FBE5C12822F5}"/>
                </a:ext>
              </a:extLst>
            </p:cNvPr>
            <p:cNvSpPr/>
            <p:nvPr/>
          </p:nvSpPr>
          <p:spPr>
            <a:xfrm>
              <a:off x="1554023" y="2396816"/>
              <a:ext cx="427177" cy="4572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86AE816-627F-4595-8028-9E7242452DF1}"/>
                </a:ext>
              </a:extLst>
            </p:cNvPr>
            <p:cNvCxnSpPr/>
            <p:nvPr/>
          </p:nvCxnSpPr>
          <p:spPr>
            <a:xfrm flipV="1">
              <a:off x="1752600" y="2514600"/>
              <a:ext cx="0" cy="3048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AB7DE2-CED6-41BD-8661-C9947F9DBAE2}"/>
              </a:ext>
            </a:extLst>
          </p:cNvPr>
          <p:cNvGrpSpPr/>
          <p:nvPr/>
        </p:nvGrpSpPr>
        <p:grpSpPr>
          <a:xfrm rot="5400000">
            <a:off x="1634261" y="4414114"/>
            <a:ext cx="427177" cy="457200"/>
            <a:chOff x="1554023" y="2396816"/>
            <a:chExt cx="427177" cy="4572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801FA0E-0110-4ABD-8122-7A44560E31C9}"/>
                </a:ext>
              </a:extLst>
            </p:cNvPr>
            <p:cNvSpPr/>
            <p:nvPr/>
          </p:nvSpPr>
          <p:spPr>
            <a:xfrm>
              <a:off x="1554023" y="2396816"/>
              <a:ext cx="427177" cy="4572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B18DE26-D938-44F5-84EC-C3E5727AFAF1}"/>
                </a:ext>
              </a:extLst>
            </p:cNvPr>
            <p:cNvCxnSpPr/>
            <p:nvPr/>
          </p:nvCxnSpPr>
          <p:spPr>
            <a:xfrm flipV="1">
              <a:off x="1752600" y="2514600"/>
              <a:ext cx="0" cy="3048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40961D-2AD4-412C-83BB-DFBB5C253993}"/>
              </a:ext>
            </a:extLst>
          </p:cNvPr>
          <p:cNvGrpSpPr/>
          <p:nvPr/>
        </p:nvGrpSpPr>
        <p:grpSpPr>
          <a:xfrm rot="16200000">
            <a:off x="1878321" y="3179454"/>
            <a:ext cx="286203" cy="1413945"/>
            <a:chOff x="3987800" y="1078468"/>
            <a:chExt cx="304800" cy="1696638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FC42DD-90BA-4562-A44C-B18366252A5F}"/>
                </a:ext>
              </a:extLst>
            </p:cNvPr>
            <p:cNvCxnSpPr/>
            <p:nvPr/>
          </p:nvCxnSpPr>
          <p:spPr>
            <a:xfrm>
              <a:off x="4151923" y="1524000"/>
              <a:ext cx="140677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C552DD3-9DA4-4CF8-B566-82FE8D489A77}"/>
                </a:ext>
              </a:extLst>
            </p:cNvPr>
            <p:cNvCxnSpPr/>
            <p:nvPr/>
          </p:nvCxnSpPr>
          <p:spPr>
            <a:xfrm flipV="1">
              <a:off x="4011246" y="1591270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82411B1-219B-4380-9169-9A744D0E2EF2}"/>
                </a:ext>
              </a:extLst>
            </p:cNvPr>
            <p:cNvCxnSpPr/>
            <p:nvPr/>
          </p:nvCxnSpPr>
          <p:spPr>
            <a:xfrm flipH="1" flipV="1">
              <a:off x="3999523" y="1725811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484B9F2-DB38-49CE-8828-66258E02C77A}"/>
                </a:ext>
              </a:extLst>
            </p:cNvPr>
            <p:cNvCxnSpPr/>
            <p:nvPr/>
          </p:nvCxnSpPr>
          <p:spPr>
            <a:xfrm flipV="1">
              <a:off x="4011246" y="186595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BBD9BCB-6375-400B-86E8-9217BB6CD127}"/>
                </a:ext>
              </a:extLst>
            </p:cNvPr>
            <p:cNvCxnSpPr/>
            <p:nvPr/>
          </p:nvCxnSpPr>
          <p:spPr>
            <a:xfrm flipH="1" flipV="1">
              <a:off x="3999523" y="200049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0889D16-5D50-4387-943E-3CB8B9E624EC}"/>
                </a:ext>
              </a:extLst>
            </p:cNvPr>
            <p:cNvCxnSpPr/>
            <p:nvPr/>
          </p:nvCxnSpPr>
          <p:spPr>
            <a:xfrm flipV="1">
              <a:off x="3987800" y="2135038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B54FAE4-745C-483D-82C5-154CBB37C7B8}"/>
                </a:ext>
              </a:extLst>
            </p:cNvPr>
            <p:cNvCxnSpPr/>
            <p:nvPr/>
          </p:nvCxnSpPr>
          <p:spPr>
            <a:xfrm>
              <a:off x="3987800" y="2275184"/>
              <a:ext cx="164123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14E30EA-E272-4DB6-9E2D-A68A92DEC2FB}"/>
                </a:ext>
              </a:extLst>
            </p:cNvPr>
            <p:cNvCxnSpPr/>
            <p:nvPr/>
          </p:nvCxnSpPr>
          <p:spPr>
            <a:xfrm flipV="1">
              <a:off x="4151923" y="1078468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E83FD6A-1950-4A24-ACFE-2F8D271C4323}"/>
                </a:ext>
              </a:extLst>
            </p:cNvPr>
            <p:cNvCxnSpPr/>
            <p:nvPr/>
          </p:nvCxnSpPr>
          <p:spPr>
            <a:xfrm flipV="1">
              <a:off x="4151923" y="2329574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E22907-7A6D-4047-ADCB-E1DC8CFDED49}"/>
              </a:ext>
            </a:extLst>
          </p:cNvPr>
          <p:cNvCxnSpPr>
            <a:cxnSpLocks/>
          </p:cNvCxnSpPr>
          <p:nvPr/>
        </p:nvCxnSpPr>
        <p:spPr>
          <a:xfrm>
            <a:off x="1295400" y="6096000"/>
            <a:ext cx="1371600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327C7BE-365D-40EA-8C86-8A969BA99ED4}"/>
              </a:ext>
            </a:extLst>
          </p:cNvPr>
          <p:cNvCxnSpPr>
            <a:cxnSpLocks/>
          </p:cNvCxnSpPr>
          <p:nvPr/>
        </p:nvCxnSpPr>
        <p:spPr>
          <a:xfrm flipV="1">
            <a:off x="1295400" y="3886200"/>
            <a:ext cx="0" cy="76200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2CA5052-7E31-440F-BCB0-581E1DFFB8C1}"/>
                  </a:ext>
                </a:extLst>
              </p:cNvPr>
              <p:cNvSpPr txBox="1"/>
              <p:nvPr/>
            </p:nvSpPr>
            <p:spPr>
              <a:xfrm>
                <a:off x="540234" y="5181600"/>
                <a:ext cx="5764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2CA5052-7E31-440F-BCB0-581E1DFFB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34" y="5181600"/>
                <a:ext cx="57644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48D5682-83B8-406B-B43C-EE8DACB7CBC2}"/>
                  </a:ext>
                </a:extLst>
              </p:cNvPr>
              <p:cNvSpPr txBox="1"/>
              <p:nvPr/>
            </p:nvSpPr>
            <p:spPr>
              <a:xfrm>
                <a:off x="1619250" y="4810125"/>
                <a:ext cx="5764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48D5682-83B8-406B-B43C-EE8DACB7C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250" y="4810125"/>
                <a:ext cx="57644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359901C-875D-4FE2-BFE7-EC098A56E6BB}"/>
                  </a:ext>
                </a:extLst>
              </p:cNvPr>
              <p:cNvSpPr txBox="1"/>
              <p:nvPr/>
            </p:nvSpPr>
            <p:spPr>
              <a:xfrm>
                <a:off x="1600200" y="3962400"/>
                <a:ext cx="585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kern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kumimoji="0" lang="el-GR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359901C-875D-4FE2-BFE7-EC098A56E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962400"/>
                <a:ext cx="58541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BE194398-5855-4BD9-AEFE-93C703CC620E}"/>
              </a:ext>
            </a:extLst>
          </p:cNvPr>
          <p:cNvSpPr txBox="1"/>
          <p:nvPr/>
        </p:nvSpPr>
        <p:spPr>
          <a:xfrm>
            <a:off x="2133600" y="5029200"/>
            <a:ext cx="319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+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_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9E8FA24-A536-49A0-BD45-AB308A825385}"/>
                  </a:ext>
                </a:extLst>
              </p:cNvPr>
              <p:cNvSpPr txBox="1"/>
              <p:nvPr/>
            </p:nvSpPr>
            <p:spPr>
              <a:xfrm>
                <a:off x="2133600" y="5257800"/>
                <a:ext cx="4384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9E8FA24-A536-49A0-BD45-AB308A825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5257800"/>
                <a:ext cx="438453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C19330E-08F7-4F99-A3CC-439BB89495EF}"/>
              </a:ext>
            </a:extLst>
          </p:cNvPr>
          <p:cNvCxnSpPr>
            <a:cxnSpLocks/>
          </p:cNvCxnSpPr>
          <p:nvPr/>
        </p:nvCxnSpPr>
        <p:spPr>
          <a:xfrm>
            <a:off x="2667000" y="4648200"/>
            <a:ext cx="1371600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0018370-CCAD-4E86-B574-203004C40886}"/>
              </a:ext>
            </a:extLst>
          </p:cNvPr>
          <p:cNvCxnSpPr>
            <a:cxnSpLocks/>
          </p:cNvCxnSpPr>
          <p:nvPr/>
        </p:nvCxnSpPr>
        <p:spPr>
          <a:xfrm flipV="1">
            <a:off x="5457723" y="4325645"/>
            <a:ext cx="0" cy="175260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415ACDD-BF93-4D6B-831E-6C9E7974FF83}"/>
              </a:ext>
            </a:extLst>
          </p:cNvPr>
          <p:cNvGrpSpPr/>
          <p:nvPr/>
        </p:nvGrpSpPr>
        <p:grpSpPr>
          <a:xfrm rot="5400000" flipH="1">
            <a:off x="4602471" y="3627129"/>
            <a:ext cx="286203" cy="1413945"/>
            <a:chOff x="3987800" y="1078468"/>
            <a:chExt cx="304800" cy="169663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8112439-B56A-4D07-8E35-547E2C62A51A}"/>
                </a:ext>
              </a:extLst>
            </p:cNvPr>
            <p:cNvCxnSpPr/>
            <p:nvPr/>
          </p:nvCxnSpPr>
          <p:spPr>
            <a:xfrm>
              <a:off x="4151923" y="1524000"/>
              <a:ext cx="140677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19F1A87-AD16-45C0-B9C8-A643A8380358}"/>
                </a:ext>
              </a:extLst>
            </p:cNvPr>
            <p:cNvCxnSpPr/>
            <p:nvPr/>
          </p:nvCxnSpPr>
          <p:spPr>
            <a:xfrm flipV="1">
              <a:off x="4011246" y="1591270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DD7D9C7-DF1D-46CA-BC4E-EBD84C0C5B48}"/>
                </a:ext>
              </a:extLst>
            </p:cNvPr>
            <p:cNvCxnSpPr/>
            <p:nvPr/>
          </p:nvCxnSpPr>
          <p:spPr>
            <a:xfrm flipH="1" flipV="1">
              <a:off x="3999523" y="1725811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5375007-0C25-4A86-A3B6-A9EBF5C87B23}"/>
                </a:ext>
              </a:extLst>
            </p:cNvPr>
            <p:cNvCxnSpPr/>
            <p:nvPr/>
          </p:nvCxnSpPr>
          <p:spPr>
            <a:xfrm flipV="1">
              <a:off x="4011246" y="186595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3D39B69-A122-45BB-A722-690B4F8769F9}"/>
                </a:ext>
              </a:extLst>
            </p:cNvPr>
            <p:cNvCxnSpPr/>
            <p:nvPr/>
          </p:nvCxnSpPr>
          <p:spPr>
            <a:xfrm flipH="1" flipV="1">
              <a:off x="3999523" y="200049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6B47C49-4B43-437A-A625-E48E543E495B}"/>
                </a:ext>
              </a:extLst>
            </p:cNvPr>
            <p:cNvCxnSpPr/>
            <p:nvPr/>
          </p:nvCxnSpPr>
          <p:spPr>
            <a:xfrm flipV="1">
              <a:off x="3987800" y="2135038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3153BDC-8644-4801-BE18-8D1F545E177B}"/>
                </a:ext>
              </a:extLst>
            </p:cNvPr>
            <p:cNvCxnSpPr/>
            <p:nvPr/>
          </p:nvCxnSpPr>
          <p:spPr>
            <a:xfrm>
              <a:off x="3987800" y="2275184"/>
              <a:ext cx="164123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5FD993A-49C2-4659-B4F5-9B8727075970}"/>
                </a:ext>
              </a:extLst>
            </p:cNvPr>
            <p:cNvCxnSpPr/>
            <p:nvPr/>
          </p:nvCxnSpPr>
          <p:spPr>
            <a:xfrm flipV="1">
              <a:off x="4151923" y="1078468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71E1C59-45BB-4DB5-A312-29E0FB9EC89F}"/>
                </a:ext>
              </a:extLst>
            </p:cNvPr>
            <p:cNvCxnSpPr/>
            <p:nvPr/>
          </p:nvCxnSpPr>
          <p:spPr>
            <a:xfrm flipV="1">
              <a:off x="4151923" y="2329574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E19687D-CFDE-4C9F-ADED-55B40F533A28}"/>
              </a:ext>
            </a:extLst>
          </p:cNvPr>
          <p:cNvCxnSpPr>
            <a:cxnSpLocks/>
          </p:cNvCxnSpPr>
          <p:nvPr/>
        </p:nvCxnSpPr>
        <p:spPr>
          <a:xfrm flipH="1">
            <a:off x="2673834" y="6096000"/>
            <a:ext cx="2819400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7D4037F-815E-4FB2-8820-EAE5EB8836CC}"/>
              </a:ext>
            </a:extLst>
          </p:cNvPr>
          <p:cNvCxnSpPr>
            <a:cxnSpLocks/>
          </p:cNvCxnSpPr>
          <p:nvPr/>
        </p:nvCxnSpPr>
        <p:spPr>
          <a:xfrm flipH="1" flipV="1">
            <a:off x="4038600" y="3886200"/>
            <a:ext cx="0" cy="76200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6349868-555B-4244-A4F1-58E041DDFDD4}"/>
                  </a:ext>
                </a:extLst>
              </p:cNvPr>
              <p:cNvSpPr txBox="1"/>
              <p:nvPr/>
            </p:nvSpPr>
            <p:spPr>
              <a:xfrm flipH="1">
                <a:off x="5645634" y="4953000"/>
                <a:ext cx="708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15 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6349868-555B-4244-A4F1-58E041DDF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645634" y="4953000"/>
                <a:ext cx="70814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831972B-AD1D-4930-9951-BD6683F0665F}"/>
                  </a:ext>
                </a:extLst>
              </p:cNvPr>
              <p:cNvSpPr txBox="1"/>
              <p:nvPr/>
            </p:nvSpPr>
            <p:spPr>
              <a:xfrm flipH="1">
                <a:off x="3131034" y="4876800"/>
                <a:ext cx="5799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charset="0"/>
                        </a:rPr>
                        <m:t>3 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charset="0"/>
                        </a:rPr>
                        <m:t>𝑉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831972B-AD1D-4930-9951-BD6683F06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31034" y="4876800"/>
                <a:ext cx="57990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1D70D06-445D-4CA1-A44A-19465D0B8915}"/>
                  </a:ext>
                </a:extLst>
              </p:cNvPr>
              <p:cNvSpPr txBox="1"/>
              <p:nvPr/>
            </p:nvSpPr>
            <p:spPr>
              <a:xfrm flipH="1">
                <a:off x="4419600" y="4495800"/>
                <a:ext cx="585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l-GR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1D70D06-445D-4CA1-A44A-19465D0B8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419600" y="4495800"/>
                <a:ext cx="58541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91D1874-2A33-4DD2-BDA3-2CB774EDF331}"/>
                  </a:ext>
                </a:extLst>
              </p:cNvPr>
              <p:cNvSpPr txBox="1"/>
              <p:nvPr/>
            </p:nvSpPr>
            <p:spPr>
              <a:xfrm flipH="1">
                <a:off x="2667000" y="5257800"/>
                <a:ext cx="585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kern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kumimoji="0" lang="el-GR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91D1874-2A33-4DD2-BDA3-2CB774EDF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667000" y="5257800"/>
                <a:ext cx="58541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7B88CFA3-C198-4B00-A330-B7B88E0B8505}"/>
              </a:ext>
            </a:extLst>
          </p:cNvPr>
          <p:cNvSpPr txBox="1"/>
          <p:nvPr/>
        </p:nvSpPr>
        <p:spPr>
          <a:xfrm rot="16200000" flipH="1">
            <a:off x="1770541" y="3265494"/>
            <a:ext cx="319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+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_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1AE23C8-D6E2-4B23-84D3-72EE431AB005}"/>
              </a:ext>
            </a:extLst>
          </p:cNvPr>
          <p:cNvSpPr txBox="1"/>
          <p:nvPr/>
        </p:nvSpPr>
        <p:spPr>
          <a:xfrm rot="16200000" flipH="1">
            <a:off x="4506907" y="3722694"/>
            <a:ext cx="319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+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_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50A7545-A627-4A81-8749-7C7A2E897392}"/>
                  </a:ext>
                </a:extLst>
              </p:cNvPr>
              <p:cNvSpPr txBox="1"/>
              <p:nvPr/>
            </p:nvSpPr>
            <p:spPr>
              <a:xfrm flipH="1">
                <a:off x="4557944" y="3859567"/>
                <a:ext cx="4384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50A7545-A627-4A81-8749-7C7A2E897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557944" y="3859567"/>
                <a:ext cx="438453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26A5D84-BC07-481A-91C9-91AA03849CFC}"/>
                  </a:ext>
                </a:extLst>
              </p:cNvPr>
              <p:cNvSpPr txBox="1"/>
              <p:nvPr/>
            </p:nvSpPr>
            <p:spPr>
              <a:xfrm flipH="1">
                <a:off x="1752600" y="3429000"/>
                <a:ext cx="4337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26A5D84-BC07-481A-91C9-91AA03849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52600" y="3429000"/>
                <a:ext cx="433708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BBAD5CC9-AEE4-4EBD-9919-69C671D8A068}"/>
              </a:ext>
            </a:extLst>
          </p:cNvPr>
          <p:cNvGrpSpPr/>
          <p:nvPr/>
        </p:nvGrpSpPr>
        <p:grpSpPr>
          <a:xfrm flipH="1">
            <a:off x="5264634" y="4876800"/>
            <a:ext cx="448647" cy="457200"/>
            <a:chOff x="6639927" y="2413598"/>
            <a:chExt cx="457200" cy="45720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36CB58F-439D-4853-8388-E47A9C7889CA}"/>
                </a:ext>
              </a:extLst>
            </p:cNvPr>
            <p:cNvSpPr/>
            <p:nvPr/>
          </p:nvSpPr>
          <p:spPr>
            <a:xfrm>
              <a:off x="6639927" y="2413598"/>
              <a:ext cx="457200" cy="4572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758E3B7-9750-4567-8AC3-6269745858B5}"/>
                </a:ext>
              </a:extLst>
            </p:cNvPr>
            <p:cNvSpPr txBox="1"/>
            <p:nvPr/>
          </p:nvSpPr>
          <p:spPr>
            <a:xfrm>
              <a:off x="6704010" y="241655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2C0742B-82B6-40E2-BC3A-C18D52AC4D2F}"/>
                </a:ext>
              </a:extLst>
            </p:cNvPr>
            <p:cNvSpPr txBox="1"/>
            <p:nvPr/>
          </p:nvSpPr>
          <p:spPr>
            <a:xfrm>
              <a:off x="6717580" y="2413598"/>
              <a:ext cx="287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_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7B1AB9B-5F44-4A6D-9020-B9A587D5ADDF}"/>
              </a:ext>
            </a:extLst>
          </p:cNvPr>
          <p:cNvGrpSpPr/>
          <p:nvPr/>
        </p:nvGrpSpPr>
        <p:grpSpPr>
          <a:xfrm rot="5400000" flipH="1">
            <a:off x="3128476" y="4415323"/>
            <a:ext cx="448647" cy="457200"/>
            <a:chOff x="6639927" y="2413598"/>
            <a:chExt cx="457200" cy="4572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4F876EC-8CF7-4167-8409-5A4991F681C1}"/>
                </a:ext>
              </a:extLst>
            </p:cNvPr>
            <p:cNvSpPr/>
            <p:nvPr/>
          </p:nvSpPr>
          <p:spPr>
            <a:xfrm>
              <a:off x="6639927" y="2413598"/>
              <a:ext cx="457200" cy="4572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0BFF1FE-EEA0-4ED3-8A17-3BC76FE54040}"/>
                </a:ext>
              </a:extLst>
            </p:cNvPr>
            <p:cNvSpPr txBox="1"/>
            <p:nvPr/>
          </p:nvSpPr>
          <p:spPr>
            <a:xfrm>
              <a:off x="6704010" y="241655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579529F-B6D0-47A9-877B-39BF586D8731}"/>
                </a:ext>
              </a:extLst>
            </p:cNvPr>
            <p:cNvSpPr txBox="1"/>
            <p:nvPr/>
          </p:nvSpPr>
          <p:spPr>
            <a:xfrm>
              <a:off x="6717580" y="2413598"/>
              <a:ext cx="287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_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AD08497-3CA8-4E49-BFC6-A77C72C51070}"/>
              </a:ext>
            </a:extLst>
          </p:cNvPr>
          <p:cNvGrpSpPr/>
          <p:nvPr/>
        </p:nvGrpSpPr>
        <p:grpSpPr>
          <a:xfrm>
            <a:off x="2514600" y="4648200"/>
            <a:ext cx="286203" cy="1413945"/>
            <a:chOff x="3987800" y="1078468"/>
            <a:chExt cx="304800" cy="1696638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EAF38A0-C1CA-445D-804B-82D8E4C64083}"/>
                </a:ext>
              </a:extLst>
            </p:cNvPr>
            <p:cNvCxnSpPr/>
            <p:nvPr/>
          </p:nvCxnSpPr>
          <p:spPr>
            <a:xfrm>
              <a:off x="4151923" y="1524000"/>
              <a:ext cx="140677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B57B3F3-8770-4FB5-B404-8897E6540310}"/>
                </a:ext>
              </a:extLst>
            </p:cNvPr>
            <p:cNvCxnSpPr/>
            <p:nvPr/>
          </p:nvCxnSpPr>
          <p:spPr>
            <a:xfrm flipV="1">
              <a:off x="4011246" y="1591270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EBA06CA-7028-45A4-8285-CF14423FEAC9}"/>
                </a:ext>
              </a:extLst>
            </p:cNvPr>
            <p:cNvCxnSpPr/>
            <p:nvPr/>
          </p:nvCxnSpPr>
          <p:spPr>
            <a:xfrm flipH="1" flipV="1">
              <a:off x="3999523" y="1725811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F881F4D-58B7-4D5B-8BD7-1CCFE7AFF0BF}"/>
                </a:ext>
              </a:extLst>
            </p:cNvPr>
            <p:cNvCxnSpPr/>
            <p:nvPr/>
          </p:nvCxnSpPr>
          <p:spPr>
            <a:xfrm flipV="1">
              <a:off x="4011246" y="186595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7F31F8C-B69E-4B4E-940E-38E7C6B9CE0C}"/>
                </a:ext>
              </a:extLst>
            </p:cNvPr>
            <p:cNvCxnSpPr/>
            <p:nvPr/>
          </p:nvCxnSpPr>
          <p:spPr>
            <a:xfrm flipH="1" flipV="1">
              <a:off x="3999523" y="200049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D74916B-965A-4421-93B8-D7B25E230D87}"/>
                </a:ext>
              </a:extLst>
            </p:cNvPr>
            <p:cNvCxnSpPr/>
            <p:nvPr/>
          </p:nvCxnSpPr>
          <p:spPr>
            <a:xfrm flipV="1">
              <a:off x="3987800" y="2135038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0B086EB-B823-4B16-9CEF-6C83EA8C86AB}"/>
                </a:ext>
              </a:extLst>
            </p:cNvPr>
            <p:cNvCxnSpPr/>
            <p:nvPr/>
          </p:nvCxnSpPr>
          <p:spPr>
            <a:xfrm>
              <a:off x="3987800" y="2275184"/>
              <a:ext cx="164123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5AE5B29-5966-41D7-AF80-8F4E60F654E7}"/>
                </a:ext>
              </a:extLst>
            </p:cNvPr>
            <p:cNvCxnSpPr/>
            <p:nvPr/>
          </p:nvCxnSpPr>
          <p:spPr>
            <a:xfrm flipV="1">
              <a:off x="4151923" y="1078468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543FB30-9E42-4B28-9E2F-E4E19CC35488}"/>
                </a:ext>
              </a:extLst>
            </p:cNvPr>
            <p:cNvCxnSpPr/>
            <p:nvPr/>
          </p:nvCxnSpPr>
          <p:spPr>
            <a:xfrm flipV="1">
              <a:off x="4151923" y="2329574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D3682C3-3421-45A3-864C-5F8BD4591ECC}"/>
              </a:ext>
            </a:extLst>
          </p:cNvPr>
          <p:cNvCxnSpPr>
            <a:cxnSpLocks/>
          </p:cNvCxnSpPr>
          <p:nvPr/>
        </p:nvCxnSpPr>
        <p:spPr>
          <a:xfrm>
            <a:off x="2743200" y="3886200"/>
            <a:ext cx="1295400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66B653D-B923-4300-81C6-409DECB88847}"/>
              </a:ext>
            </a:extLst>
          </p:cNvPr>
          <p:cNvGrpSpPr/>
          <p:nvPr/>
        </p:nvGrpSpPr>
        <p:grpSpPr>
          <a:xfrm>
            <a:off x="1524000" y="3124200"/>
            <a:ext cx="730606" cy="369332"/>
            <a:chOff x="1572668" y="1303023"/>
            <a:chExt cx="744533" cy="369332"/>
          </a:xfrm>
        </p:grpSpPr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B874F2F7-B601-4EF4-8701-0A7B13C07CCD}"/>
                </a:ext>
              </a:extLst>
            </p:cNvPr>
            <p:cNvCxnSpPr/>
            <p:nvPr/>
          </p:nvCxnSpPr>
          <p:spPr>
            <a:xfrm>
              <a:off x="1918577" y="1534505"/>
              <a:ext cx="398624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2FC10D64-D802-418F-86B7-709F8420A322}"/>
                    </a:ext>
                  </a:extLst>
                </p:cNvPr>
                <p:cNvSpPr txBox="1"/>
                <p:nvPr/>
              </p:nvSpPr>
              <p:spPr>
                <a:xfrm>
                  <a:off x="1572668" y="1303023"/>
                  <a:ext cx="4335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2FC10D64-D802-418F-86B7-709F8420A3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668" y="1303023"/>
                  <a:ext cx="433547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AFB50E8-4722-4F11-A3B1-4B7FF2204160}"/>
              </a:ext>
            </a:extLst>
          </p:cNvPr>
          <p:cNvGrpSpPr/>
          <p:nvPr/>
        </p:nvGrpSpPr>
        <p:grpSpPr>
          <a:xfrm>
            <a:off x="4267200" y="3581400"/>
            <a:ext cx="730606" cy="369332"/>
            <a:chOff x="1572668" y="1303023"/>
            <a:chExt cx="744533" cy="369332"/>
          </a:xfrm>
        </p:grpSpPr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286082BD-1C4B-49A0-A0F3-0EA0A4B26F84}"/>
                </a:ext>
              </a:extLst>
            </p:cNvPr>
            <p:cNvCxnSpPr/>
            <p:nvPr/>
          </p:nvCxnSpPr>
          <p:spPr>
            <a:xfrm>
              <a:off x="1918577" y="1534505"/>
              <a:ext cx="398624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3F269B22-3838-4B9A-AB86-A10F9D24FF04}"/>
                    </a:ext>
                  </a:extLst>
                </p:cNvPr>
                <p:cNvSpPr txBox="1"/>
                <p:nvPr/>
              </p:nvSpPr>
              <p:spPr>
                <a:xfrm>
                  <a:off x="1572668" y="1303023"/>
                  <a:ext cx="4389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3F269B22-3838-4B9A-AB86-A10F9D24FF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668" y="1303023"/>
                  <a:ext cx="438970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0CDF924-A086-444F-8055-A51410B2B8B8}"/>
              </a:ext>
            </a:extLst>
          </p:cNvPr>
          <p:cNvGrpSpPr/>
          <p:nvPr/>
        </p:nvGrpSpPr>
        <p:grpSpPr>
          <a:xfrm rot="5400000">
            <a:off x="2150103" y="4784097"/>
            <a:ext cx="702552" cy="430759"/>
            <a:chOff x="1601257" y="1269647"/>
            <a:chExt cx="715944" cy="430759"/>
          </a:xfrm>
        </p:grpSpPr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F33A23EF-2914-44DD-A691-72493AF477AD}"/>
                </a:ext>
              </a:extLst>
            </p:cNvPr>
            <p:cNvCxnSpPr/>
            <p:nvPr/>
          </p:nvCxnSpPr>
          <p:spPr>
            <a:xfrm>
              <a:off x="1918577" y="1534505"/>
              <a:ext cx="398624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E6E4C48E-FE67-4F95-BC8F-CEEB8AB72FB7}"/>
                    </a:ext>
                  </a:extLst>
                </p:cNvPr>
                <p:cNvSpPr txBox="1"/>
                <p:nvPr/>
              </p:nvSpPr>
              <p:spPr>
                <a:xfrm rot="16200000">
                  <a:off x="1574063" y="1296841"/>
                  <a:ext cx="430759" cy="3763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E6E4C48E-FE67-4F95-BC8F-CEEB8AB72F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574063" y="1296841"/>
                  <a:ext cx="430759" cy="37637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644BD541-4685-40B4-A0A5-5BCB48837605}"/>
                  </a:ext>
                </a:extLst>
              </p:cNvPr>
              <p:cNvSpPr txBox="1"/>
              <p:nvPr/>
            </p:nvSpPr>
            <p:spPr>
              <a:xfrm>
                <a:off x="6934200" y="1905000"/>
                <a:ext cx="2362200" cy="3293209"/>
              </a:xfrm>
              <a:prstGeom prst="rect">
                <a:avLst/>
              </a:prstGeom>
              <a:solidFill>
                <a:srgbClr val="D6D2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latin typeface="+mj-lt"/>
                  </a:rPr>
                  <a:t>Solution:</a:t>
                </a:r>
              </a:p>
              <a:p>
                <a:pPr algn="l"/>
                <a:r>
                  <a:rPr lang="en-US" sz="1600" dirty="0">
                    <a:latin typeface="+mj-lt"/>
                  </a:rPr>
                  <a:t>Ohm's law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b="0" dirty="0">
                    <a:latin typeface="+mj-lt"/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b="0" dirty="0">
                    <a:latin typeface="+mj-lt"/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 </a:t>
                </a:r>
              </a:p>
              <a:p>
                <a:pPr algn="l"/>
                <a:r>
                  <a:rPr lang="en-US" sz="1600" dirty="0">
                    <a:latin typeface="+mj-lt"/>
                  </a:rPr>
                  <a:t>KCL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5−1=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b="0" dirty="0">
                    <a:latin typeface="+mj-lt"/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b="0" dirty="0">
                    <a:latin typeface="+mj-lt"/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b="0" dirty="0">
                    <a:latin typeface="+mj-lt"/>
                  </a:rPr>
                  <a:t> </a:t>
                </a:r>
              </a:p>
              <a:p>
                <a:pPr algn="l"/>
                <a:r>
                  <a:rPr lang="en-US" sz="1600" dirty="0">
                    <a:latin typeface="+mj-lt"/>
                  </a:rPr>
                  <a:t>KVL</a:t>
                </a:r>
                <a:endParaRPr lang="en-US" sz="1600" b="0" dirty="0">
                  <a:latin typeface="+mj-lt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+3−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−15=0</m:t>
                    </m:r>
                  </m:oMath>
                </a14:m>
                <a:r>
                  <a:rPr lang="en-US" sz="16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644BD541-4685-40B4-A0A5-5BCB48837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905000"/>
                <a:ext cx="2362200" cy="3293209"/>
              </a:xfrm>
              <a:prstGeom prst="rect">
                <a:avLst/>
              </a:prstGeom>
              <a:blipFill>
                <a:blip r:embed="rId16"/>
                <a:stretch>
                  <a:fillRect l="-1550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33BA2F-9838-47E0-9887-D71C63344DB5}"/>
              </a:ext>
            </a:extLst>
          </p:cNvPr>
          <p:cNvGrpSpPr/>
          <p:nvPr/>
        </p:nvGrpSpPr>
        <p:grpSpPr>
          <a:xfrm>
            <a:off x="2902434" y="4038600"/>
            <a:ext cx="730606" cy="369332"/>
            <a:chOff x="1572668" y="1303023"/>
            <a:chExt cx="744533" cy="369332"/>
          </a:xfrm>
        </p:grpSpPr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22A0E2F2-DFFE-445F-94AD-159415F08412}"/>
                </a:ext>
              </a:extLst>
            </p:cNvPr>
            <p:cNvCxnSpPr/>
            <p:nvPr/>
          </p:nvCxnSpPr>
          <p:spPr>
            <a:xfrm>
              <a:off x="1918577" y="1534505"/>
              <a:ext cx="398624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98112787-92FB-4720-9DE2-B8D7D5D39EDD}"/>
                    </a:ext>
                  </a:extLst>
                </p:cNvPr>
                <p:cNvSpPr txBox="1"/>
                <p:nvPr/>
              </p:nvSpPr>
              <p:spPr>
                <a:xfrm>
                  <a:off x="1572668" y="1303023"/>
                  <a:ext cx="4261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charset="0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98112787-92FB-4720-9DE2-B8D7D5D39E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668" y="1303023"/>
                  <a:ext cx="426163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F134B53-D11F-4DC7-BE45-221ADD53CE2D}"/>
                  </a:ext>
                </a:extLst>
              </p:cNvPr>
              <p:cNvSpPr txBox="1"/>
              <p:nvPr/>
            </p:nvSpPr>
            <p:spPr>
              <a:xfrm>
                <a:off x="9220200" y="2057400"/>
                <a:ext cx="2362200" cy="2893613"/>
              </a:xfrm>
              <a:prstGeom prst="rect">
                <a:avLst/>
              </a:prstGeom>
              <a:solidFill>
                <a:srgbClr val="D6D2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1600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600" dirty="0">
                  <a:latin typeface="+mj-lt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4+1−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+3−2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−15=0</m:t>
                    </m:r>
                  </m:oMath>
                </a14:m>
                <a:r>
                  <a:rPr lang="en-US" sz="1600" b="0" dirty="0">
                    <a:latin typeface="+mj-lt"/>
                  </a:rPr>
                  <a:t> 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+3−2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−15=0</m:t>
                      </m:r>
                    </m:oMath>
                  </m:oMathPara>
                </a14:m>
                <a:endParaRPr lang="en-US" sz="1600" b="0" dirty="0">
                  <a:latin typeface="+mj-lt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=4.4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=13.2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600" b="0" dirty="0">
                  <a:latin typeface="+mj-lt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=0.6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=1.2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600" dirty="0">
                  <a:latin typeface="+mj-lt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=−3.4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8F134B53-D11F-4DC7-BE45-221ADD53C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00" y="2057400"/>
                <a:ext cx="2362200" cy="289361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TextBox 112">
            <a:extLst>
              <a:ext uri="{FF2B5EF4-FFF2-40B4-BE49-F238E27FC236}">
                <a16:creationId xmlns:a16="http://schemas.microsoft.com/office/drawing/2014/main" id="{F40DE475-F415-4962-B53C-80BC67BA0DEF}"/>
              </a:ext>
            </a:extLst>
          </p:cNvPr>
          <p:cNvSpPr txBox="1"/>
          <p:nvPr/>
        </p:nvSpPr>
        <p:spPr>
          <a:xfrm>
            <a:off x="7848600" y="5791200"/>
            <a:ext cx="3200399" cy="584775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Bonus: what's the voltage across the 5 A current source?</a:t>
            </a:r>
          </a:p>
        </p:txBody>
      </p:sp>
    </p:spTree>
    <p:extLst>
      <p:ext uri="{BB962C8B-B14F-4D97-AF65-F5344CB8AC3E}">
        <p14:creationId xmlns:p14="http://schemas.microsoft.com/office/powerpoint/2010/main" val="3702206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B6958-527B-4049-A74A-8512A8E1B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Circuit and Open Circuit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9A57B-1582-4E9F-8B57-FC08733FD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80160"/>
            <a:ext cx="6019800" cy="51968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voltage</a:t>
            </a:r>
            <a:r>
              <a:rPr lang="en-US" dirty="0"/>
              <a:t> across a short circuit is zero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current</a:t>
            </a:r>
            <a:r>
              <a:rPr lang="en-US" dirty="0"/>
              <a:t> through an open circuit is zero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7BB381-B246-46F7-ACB2-E52019DCAB01}"/>
              </a:ext>
            </a:extLst>
          </p:cNvPr>
          <p:cNvGrpSpPr/>
          <p:nvPr/>
        </p:nvGrpSpPr>
        <p:grpSpPr>
          <a:xfrm>
            <a:off x="6858000" y="1676400"/>
            <a:ext cx="3446938" cy="1447800"/>
            <a:chOff x="6096000" y="1600200"/>
            <a:chExt cx="3446938" cy="14478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1AD4C2D-C071-4377-A656-C4A6953021F1}"/>
                </a:ext>
              </a:extLst>
            </p:cNvPr>
            <p:cNvGrpSpPr/>
            <p:nvPr/>
          </p:nvGrpSpPr>
          <p:grpSpPr>
            <a:xfrm>
              <a:off x="6752734" y="1600200"/>
              <a:ext cx="2790204" cy="1413946"/>
              <a:chOff x="6584065" y="1736349"/>
              <a:chExt cx="2756794" cy="1413946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C2DB3EF-0594-45E4-965E-779C1D8C132F}"/>
                  </a:ext>
                </a:extLst>
              </p:cNvPr>
              <p:cNvGrpSpPr/>
              <p:nvPr/>
            </p:nvGrpSpPr>
            <p:grpSpPr>
              <a:xfrm>
                <a:off x="6584065" y="1752600"/>
                <a:ext cx="1690483" cy="1384995"/>
                <a:chOff x="6584065" y="1752600"/>
                <a:chExt cx="1690483" cy="1384995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69A547D2-6B39-4DFD-A9DA-A3E7AD4EC078}"/>
                    </a:ext>
                  </a:extLst>
                </p:cNvPr>
                <p:cNvCxnSpPr/>
                <p:nvPr/>
              </p:nvCxnSpPr>
              <p:spPr>
                <a:xfrm flipH="1" flipV="1">
                  <a:off x="6800173" y="1752600"/>
                  <a:ext cx="12492" cy="138499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7AFF576-D2A1-470F-9855-9546A513B380}"/>
                    </a:ext>
                  </a:extLst>
                </p:cNvPr>
                <p:cNvSpPr/>
                <p:nvPr/>
              </p:nvSpPr>
              <p:spPr>
                <a:xfrm>
                  <a:off x="6584065" y="2228165"/>
                  <a:ext cx="457200" cy="45720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B5BE6C7-2399-4C1B-810A-0901BA2D1CF0}"/>
                    </a:ext>
                  </a:extLst>
                </p:cNvPr>
                <p:cNvSpPr txBox="1"/>
                <p:nvPr/>
              </p:nvSpPr>
              <p:spPr>
                <a:xfrm>
                  <a:off x="7935994" y="1947215"/>
                  <a:ext cx="338554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+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V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rPr>
                    <a:t>_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9DEF755C-DAD5-4DF6-A6F0-94C1AA641BB2}"/>
                  </a:ext>
                </a:extLst>
              </p:cNvPr>
              <p:cNvGrpSpPr/>
              <p:nvPr/>
            </p:nvGrpSpPr>
            <p:grpSpPr>
              <a:xfrm rot="10800000">
                <a:off x="8231504" y="1736349"/>
                <a:ext cx="349739" cy="1413945"/>
                <a:chOff x="3987800" y="1078468"/>
                <a:chExt cx="304800" cy="1696638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AA4B6CCC-3435-48A1-AE40-3F46484EEA38}"/>
                    </a:ext>
                  </a:extLst>
                </p:cNvPr>
                <p:cNvCxnSpPr/>
                <p:nvPr/>
              </p:nvCxnSpPr>
              <p:spPr>
                <a:xfrm>
                  <a:off x="4151923" y="1524000"/>
                  <a:ext cx="140677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C22566F9-876F-46B7-9746-AF3BABD19AE1}"/>
                    </a:ext>
                  </a:extLst>
                </p:cNvPr>
                <p:cNvCxnSpPr/>
                <p:nvPr/>
              </p:nvCxnSpPr>
              <p:spPr>
                <a:xfrm flipV="1">
                  <a:off x="4011246" y="1591270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7FF77B8F-5FFD-442A-8B40-0FFC1807254C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1725811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83B64E16-0B92-45D2-9759-689267288F2C}"/>
                    </a:ext>
                  </a:extLst>
                </p:cNvPr>
                <p:cNvCxnSpPr/>
                <p:nvPr/>
              </p:nvCxnSpPr>
              <p:spPr>
                <a:xfrm flipV="1">
                  <a:off x="4011246" y="186595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D7F24C84-ECAA-4F0B-9071-863290E6FACD}"/>
                    </a:ext>
                  </a:extLst>
                </p:cNvPr>
                <p:cNvCxnSpPr/>
                <p:nvPr/>
              </p:nvCxnSpPr>
              <p:spPr>
                <a:xfrm flipH="1" flipV="1">
                  <a:off x="3999523" y="2000497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94A552F4-B622-49B3-82C8-6D575BEDB2A3}"/>
                    </a:ext>
                  </a:extLst>
                </p:cNvPr>
                <p:cNvCxnSpPr/>
                <p:nvPr/>
              </p:nvCxnSpPr>
              <p:spPr>
                <a:xfrm flipV="1">
                  <a:off x="3987800" y="2135038"/>
                  <a:ext cx="281354" cy="1345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25ACFC7A-EC25-4EF0-8652-9DAAF47B083F}"/>
                    </a:ext>
                  </a:extLst>
                </p:cNvPr>
                <p:cNvCxnSpPr/>
                <p:nvPr/>
              </p:nvCxnSpPr>
              <p:spPr>
                <a:xfrm>
                  <a:off x="3987800" y="2275184"/>
                  <a:ext cx="164123" cy="672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B27BABC5-5398-4E9B-8268-DED8197DF673}"/>
                    </a:ext>
                  </a:extLst>
                </p:cNvPr>
                <p:cNvCxnSpPr/>
                <p:nvPr/>
              </p:nvCxnSpPr>
              <p:spPr>
                <a:xfrm flipV="1">
                  <a:off x="4151923" y="1078468"/>
                  <a:ext cx="0" cy="445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9CA274A4-E8D9-4645-90F8-9DD5E7282BF8}"/>
                    </a:ext>
                  </a:extLst>
                </p:cNvPr>
                <p:cNvCxnSpPr/>
                <p:nvPr/>
              </p:nvCxnSpPr>
              <p:spPr>
                <a:xfrm flipV="1">
                  <a:off x="4151923" y="2329574"/>
                  <a:ext cx="0" cy="445532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83F565C-50BC-4C8E-853D-66C8433161BF}"/>
                  </a:ext>
                </a:extLst>
              </p:cNvPr>
              <p:cNvCxnSpPr/>
              <p:nvPr/>
            </p:nvCxnSpPr>
            <p:spPr>
              <a:xfrm>
                <a:off x="6812665" y="1752600"/>
                <a:ext cx="161289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37276FC-FE44-4CE0-8EED-075475245655}"/>
                  </a:ext>
                </a:extLst>
              </p:cNvPr>
              <p:cNvCxnSpPr/>
              <p:nvPr/>
            </p:nvCxnSpPr>
            <p:spPr>
              <a:xfrm>
                <a:off x="6800173" y="3150295"/>
                <a:ext cx="161289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5459C80E-4B3A-4FE2-9650-3057805EA150}"/>
                      </a:ext>
                    </a:extLst>
                  </p:cNvPr>
                  <p:cNvSpPr txBox="1"/>
                  <p:nvPr/>
                </p:nvSpPr>
                <p:spPr>
                  <a:xfrm>
                    <a:off x="8551861" y="2210447"/>
                    <a:ext cx="7889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0" lang="el-G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Ω</m:t>
                          </m:r>
                        </m:oMath>
                      </m:oMathPara>
                    </a14:m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  <a:cs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1E532361-A0F7-426C-91AD-8E2F5319A9E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51861" y="2210447"/>
                    <a:ext cx="788998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E49CD4D-5E9F-4AFA-8FFF-C1C90A5A905E}"/>
                </a:ext>
              </a:extLst>
            </p:cNvPr>
            <p:cNvCxnSpPr/>
            <p:nvPr/>
          </p:nvCxnSpPr>
          <p:spPr>
            <a:xfrm flipV="1">
              <a:off x="6980664" y="2168216"/>
              <a:ext cx="0" cy="3048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D481AF7-3B30-4864-ABD9-D197C9FDFE7F}"/>
                    </a:ext>
                  </a:extLst>
                </p:cNvPr>
                <p:cNvSpPr txBox="1"/>
                <p:nvPr/>
              </p:nvSpPr>
              <p:spPr>
                <a:xfrm>
                  <a:off x="6096000" y="2135950"/>
                  <a:ext cx="7191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𝑚𝐴</m:t>
                        </m:r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4222037-0FED-4094-A766-5C57541685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2135950"/>
                  <a:ext cx="719108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0142B0C-BA31-4BE6-A2E4-429C9C0254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8600" y="1600200"/>
              <a:ext cx="0" cy="1447800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14302DD5-CDD2-44C3-B95A-0D6EF5E6D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3886200"/>
            <a:ext cx="27527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32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Series Devices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A612F0-44FF-4202-853A-96AEC39E7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80160"/>
            <a:ext cx="5638800" cy="5196840"/>
          </a:xfrm>
        </p:spPr>
        <p:txBody>
          <a:bodyPr/>
          <a:lstStyle/>
          <a:p>
            <a:r>
              <a:rPr lang="en-US" dirty="0"/>
              <a:t>Elements in </a:t>
            </a:r>
            <a:r>
              <a:rPr lang="en-US" b="1" dirty="0"/>
              <a:t>series</a:t>
            </a:r>
            <a:r>
              <a:rPr lang="en-US" dirty="0"/>
              <a:t> share one junction, with nothing else connected to the same junction</a:t>
            </a:r>
          </a:p>
          <a:p>
            <a:r>
              <a:rPr lang="en-US" dirty="0"/>
              <a:t>They have the </a:t>
            </a:r>
            <a:r>
              <a:rPr lang="en-US" b="1" dirty="0"/>
              <a:t>same current </a:t>
            </a:r>
            <a:r>
              <a:rPr lang="en-US" dirty="0"/>
              <a:t>(KCL)</a:t>
            </a:r>
          </a:p>
          <a:p>
            <a:r>
              <a:rPr lang="en-US" dirty="0"/>
              <a:t>Resistors in series </a:t>
            </a:r>
            <a:r>
              <a:rPr lang="en-US" b="1" dirty="0"/>
              <a:t>add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the circuit shown: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Find the current flowing through the circuit.</a:t>
            </a:r>
          </a:p>
          <a:p>
            <a:pPr lvl="1">
              <a:buFont typeface="+mj-lt"/>
              <a:buAutoNum type="arabicPeriod"/>
            </a:pPr>
            <a:r>
              <a:rPr lang="en-US" dirty="0"/>
              <a:t>Find the voltage across each resistor.</a:t>
            </a:r>
          </a:p>
          <a:p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905000"/>
            <a:ext cx="4495800" cy="363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81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Parallel Devices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14E02D0-0CAD-48E6-9140-D1C90266E9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80160"/>
                <a:ext cx="6477000" cy="5196840"/>
              </a:xfrm>
            </p:spPr>
            <p:txBody>
              <a:bodyPr/>
              <a:lstStyle/>
              <a:p>
                <a:r>
                  <a:rPr lang="en-US" dirty="0"/>
                  <a:t>Elements in </a:t>
                </a:r>
                <a:r>
                  <a:rPr lang="en-US" b="1" dirty="0"/>
                  <a:t>parallel</a:t>
                </a:r>
                <a:r>
                  <a:rPr lang="en-US" dirty="0"/>
                  <a:t> share two junctions, regardless of what else is connected</a:t>
                </a:r>
              </a:p>
              <a:p>
                <a:r>
                  <a:rPr lang="en-US" dirty="0"/>
                  <a:t>They have the </a:t>
                </a:r>
                <a:r>
                  <a:rPr lang="en-US" b="1" dirty="0"/>
                  <a:t>same voltage</a:t>
                </a:r>
                <a:r>
                  <a:rPr lang="en-US" dirty="0"/>
                  <a:t> (KVL)</a:t>
                </a:r>
              </a:p>
              <a:p>
                <a:r>
                  <a:rPr lang="en-US" dirty="0"/>
                  <a:t>Resistors in </a:t>
                </a:r>
                <a:r>
                  <a:rPr lang="en-US" b="1" dirty="0"/>
                  <a:t>parallel</a:t>
                </a:r>
                <a:r>
                  <a:rPr lang="en-US" dirty="0"/>
                  <a:t> combine as: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the circuit shown:</a:t>
                </a:r>
              </a:p>
              <a:p>
                <a:pPr lvl="1">
                  <a:buFont typeface="+mj-lt"/>
                  <a:buAutoNum type="arabicPeriod"/>
                </a:pPr>
                <a:r>
                  <a:rPr lang="en-US" dirty="0"/>
                  <a:t>Find the voltage drops across each resistor.</a:t>
                </a:r>
              </a:p>
              <a:p>
                <a:pPr lvl="1">
                  <a:buFont typeface="+mj-lt"/>
                  <a:buAutoNum type="arabicPeriod"/>
                </a:pPr>
                <a:r>
                  <a:rPr lang="en-US" dirty="0"/>
                  <a:t>Find the currents flowing through each resistor.</a:t>
                </a:r>
              </a:p>
              <a:p>
                <a:pPr lvl="1">
                  <a:buFont typeface="+mj-lt"/>
                  <a:buAutoNum type="arabicPeriod"/>
                </a:pPr>
                <a:r>
                  <a:rPr lang="en-US" dirty="0"/>
                  <a:t>Find the current flowing through the voltage source.</a:t>
                </a:r>
              </a:p>
              <a:p>
                <a:pPr marL="342900" indent="-342900">
                  <a:buAutoNum type="alphaLcParenBoth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14E02D0-0CAD-48E6-9140-D1C90266E9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80160"/>
                <a:ext cx="6477000" cy="5196840"/>
              </a:xfrm>
              <a:blipFill>
                <a:blip r:embed="rId3"/>
                <a:stretch>
                  <a:fillRect l="-847" t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09800"/>
            <a:ext cx="4062433" cy="248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91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CF6799-6DF2-4BE7-AA72-FDB382DC5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Find Shorts, Opens, Parallel, Series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868262-88E5-46C3-B10F-B23E3EE2C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447800"/>
            <a:ext cx="4822224" cy="2667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956C66-C869-41B3-A7B5-9F5710774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52600"/>
            <a:ext cx="4486275" cy="22574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B83BFD-279C-406E-A689-A741569F2BF5}"/>
              </a:ext>
            </a:extLst>
          </p:cNvPr>
          <p:cNvCxnSpPr/>
          <p:nvPr/>
        </p:nvCxnSpPr>
        <p:spPr>
          <a:xfrm flipH="1" flipV="1">
            <a:off x="1905001" y="4774505"/>
            <a:ext cx="10223" cy="1384995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5867973-1279-4A30-BC85-F7323F0458E0}"/>
              </a:ext>
            </a:extLst>
          </p:cNvPr>
          <p:cNvSpPr txBox="1"/>
          <p:nvPr/>
        </p:nvSpPr>
        <p:spPr>
          <a:xfrm>
            <a:off x="4517530" y="4986854"/>
            <a:ext cx="277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+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V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_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522565-29A8-4340-AE01-197D026FD3EC}"/>
              </a:ext>
            </a:extLst>
          </p:cNvPr>
          <p:cNvGrpSpPr/>
          <p:nvPr/>
        </p:nvGrpSpPr>
        <p:grpSpPr>
          <a:xfrm rot="10800000">
            <a:off x="4136529" y="4758254"/>
            <a:ext cx="286203" cy="1413945"/>
            <a:chOff x="3987800" y="1078468"/>
            <a:chExt cx="304800" cy="169663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541404A-0ADA-4475-BA14-69F8C231CCFB}"/>
                </a:ext>
              </a:extLst>
            </p:cNvPr>
            <p:cNvCxnSpPr/>
            <p:nvPr/>
          </p:nvCxnSpPr>
          <p:spPr>
            <a:xfrm>
              <a:off x="4151923" y="1524000"/>
              <a:ext cx="140677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D1CC43-DB59-4B6D-976E-D3E5A4518BBE}"/>
                </a:ext>
              </a:extLst>
            </p:cNvPr>
            <p:cNvCxnSpPr/>
            <p:nvPr/>
          </p:nvCxnSpPr>
          <p:spPr>
            <a:xfrm flipV="1">
              <a:off x="4011246" y="1591270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7C8528B-1F28-4261-9CD3-7E699CCCB6C0}"/>
                </a:ext>
              </a:extLst>
            </p:cNvPr>
            <p:cNvCxnSpPr/>
            <p:nvPr/>
          </p:nvCxnSpPr>
          <p:spPr>
            <a:xfrm flipH="1" flipV="1">
              <a:off x="3999523" y="1725811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EAB60E9-5F9A-4BCF-8BC4-3B9D9A94BBD0}"/>
                </a:ext>
              </a:extLst>
            </p:cNvPr>
            <p:cNvCxnSpPr/>
            <p:nvPr/>
          </p:nvCxnSpPr>
          <p:spPr>
            <a:xfrm flipV="1">
              <a:off x="4011246" y="186595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67A06D0-F754-44D6-9703-67F23FCAE88D}"/>
                </a:ext>
              </a:extLst>
            </p:cNvPr>
            <p:cNvCxnSpPr/>
            <p:nvPr/>
          </p:nvCxnSpPr>
          <p:spPr>
            <a:xfrm flipH="1" flipV="1">
              <a:off x="3999523" y="200049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B7959C6-4F2E-42FA-9015-E144A9260859}"/>
                </a:ext>
              </a:extLst>
            </p:cNvPr>
            <p:cNvCxnSpPr/>
            <p:nvPr/>
          </p:nvCxnSpPr>
          <p:spPr>
            <a:xfrm flipV="1">
              <a:off x="3987800" y="2135038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59E6017-4036-4C7A-A961-DCAE7A4A0B68}"/>
                </a:ext>
              </a:extLst>
            </p:cNvPr>
            <p:cNvCxnSpPr/>
            <p:nvPr/>
          </p:nvCxnSpPr>
          <p:spPr>
            <a:xfrm>
              <a:off x="3987800" y="2275184"/>
              <a:ext cx="164123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BB60696-B463-480C-85E2-08D865EE8F20}"/>
                </a:ext>
              </a:extLst>
            </p:cNvPr>
            <p:cNvCxnSpPr/>
            <p:nvPr/>
          </p:nvCxnSpPr>
          <p:spPr>
            <a:xfrm flipV="1">
              <a:off x="4151923" y="1078468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DAC041C-4B17-4DD0-B1C3-AC651C829BF4}"/>
                </a:ext>
              </a:extLst>
            </p:cNvPr>
            <p:cNvCxnSpPr/>
            <p:nvPr/>
          </p:nvCxnSpPr>
          <p:spPr>
            <a:xfrm flipV="1">
              <a:off x="4151923" y="2329574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BE6711B-B7F9-44EC-BD1B-B226E932C3E8}"/>
              </a:ext>
            </a:extLst>
          </p:cNvPr>
          <p:cNvCxnSpPr>
            <a:cxnSpLocks/>
          </p:cNvCxnSpPr>
          <p:nvPr/>
        </p:nvCxnSpPr>
        <p:spPr>
          <a:xfrm>
            <a:off x="1915223" y="4774505"/>
            <a:ext cx="2373706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353DFA9-1E70-4A2A-BB4B-343B0AC96C92}"/>
              </a:ext>
            </a:extLst>
          </p:cNvPr>
          <p:cNvCxnSpPr>
            <a:cxnSpLocks/>
          </p:cNvCxnSpPr>
          <p:nvPr/>
        </p:nvCxnSpPr>
        <p:spPr>
          <a:xfrm>
            <a:off x="1905000" y="6172200"/>
            <a:ext cx="2383929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8F6A318-BD11-4498-90D9-F9285A5B72C6}"/>
                  </a:ext>
                </a:extLst>
              </p:cNvPr>
              <p:cNvSpPr txBox="1"/>
              <p:nvPr/>
            </p:nvSpPr>
            <p:spPr>
              <a:xfrm>
                <a:off x="3338465" y="5232352"/>
                <a:ext cx="7136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30 </m:t>
                      </m:r>
                      <m:r>
                        <a:rPr kumimoji="0" lang="el-GR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8F6A318-BD11-4498-90D9-F9285A5B7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465" y="5232352"/>
                <a:ext cx="71365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9BE8ADE-25E9-4DDB-B877-DD4F37ECCE8E}"/>
                  </a:ext>
                </a:extLst>
              </p:cNvPr>
              <p:cNvSpPr txBox="1"/>
              <p:nvPr/>
            </p:nvSpPr>
            <p:spPr>
              <a:xfrm>
                <a:off x="1012329" y="5291654"/>
                <a:ext cx="708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10 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9BE8ADE-25E9-4DDB-B877-DD4F37ECC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329" y="5291654"/>
                <a:ext cx="70814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549692F-51E9-4295-8B87-DB41F12A724B}"/>
                  </a:ext>
                </a:extLst>
              </p:cNvPr>
              <p:cNvSpPr txBox="1"/>
              <p:nvPr/>
            </p:nvSpPr>
            <p:spPr>
              <a:xfrm>
                <a:off x="2209800" y="4191000"/>
                <a:ext cx="5799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549692F-51E9-4295-8B87-DB41F12A7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191000"/>
                <a:ext cx="57990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9EE83455-EF66-465F-9BE2-BEA50E26282C}"/>
              </a:ext>
            </a:extLst>
          </p:cNvPr>
          <p:cNvGrpSpPr/>
          <p:nvPr/>
        </p:nvGrpSpPr>
        <p:grpSpPr>
          <a:xfrm>
            <a:off x="1676400" y="5257800"/>
            <a:ext cx="448647" cy="457200"/>
            <a:chOff x="6639927" y="2413598"/>
            <a:chExt cx="457200" cy="4572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825791C-11DB-4047-89C7-79A1F198500B}"/>
                </a:ext>
              </a:extLst>
            </p:cNvPr>
            <p:cNvSpPr/>
            <p:nvPr/>
          </p:nvSpPr>
          <p:spPr>
            <a:xfrm>
              <a:off x="6639927" y="2413598"/>
              <a:ext cx="457200" cy="4572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127F086-95D5-41ED-A596-A6CC8499143C}"/>
                </a:ext>
              </a:extLst>
            </p:cNvPr>
            <p:cNvSpPr txBox="1"/>
            <p:nvPr/>
          </p:nvSpPr>
          <p:spPr>
            <a:xfrm>
              <a:off x="6704010" y="241655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BEBDBDE-BB44-4F8A-879E-8652C2B5411B}"/>
                </a:ext>
              </a:extLst>
            </p:cNvPr>
            <p:cNvSpPr txBox="1"/>
            <p:nvPr/>
          </p:nvSpPr>
          <p:spPr>
            <a:xfrm>
              <a:off x="6717580" y="2413598"/>
              <a:ext cx="287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_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CEB120A-A210-4792-AE29-1C48D363E8E2}"/>
              </a:ext>
            </a:extLst>
          </p:cNvPr>
          <p:cNvGrpSpPr/>
          <p:nvPr/>
        </p:nvGrpSpPr>
        <p:grpSpPr>
          <a:xfrm rot="16200000">
            <a:off x="2286000" y="4572000"/>
            <a:ext cx="448647" cy="457200"/>
            <a:chOff x="6639927" y="2413598"/>
            <a:chExt cx="457200" cy="4572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A09BFA9-DF21-48D3-8297-6F682D20B195}"/>
                </a:ext>
              </a:extLst>
            </p:cNvPr>
            <p:cNvSpPr/>
            <p:nvPr/>
          </p:nvSpPr>
          <p:spPr>
            <a:xfrm>
              <a:off x="6639927" y="2413598"/>
              <a:ext cx="457200" cy="4572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59E4409-8315-41A0-AD71-13CA48A04765}"/>
                </a:ext>
              </a:extLst>
            </p:cNvPr>
            <p:cNvSpPr txBox="1"/>
            <p:nvPr/>
          </p:nvSpPr>
          <p:spPr>
            <a:xfrm>
              <a:off x="6704010" y="241655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0650977-958B-436E-9E0B-52DF16974A57}"/>
                </a:ext>
              </a:extLst>
            </p:cNvPr>
            <p:cNvSpPr txBox="1"/>
            <p:nvPr/>
          </p:nvSpPr>
          <p:spPr>
            <a:xfrm>
              <a:off x="6717580" y="2413598"/>
              <a:ext cx="287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_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751C166-BB92-4A46-A5A4-E01BAC62BA7E}"/>
              </a:ext>
            </a:extLst>
          </p:cNvPr>
          <p:cNvGrpSpPr/>
          <p:nvPr/>
        </p:nvGrpSpPr>
        <p:grpSpPr>
          <a:xfrm>
            <a:off x="3200400" y="4343400"/>
            <a:ext cx="730606" cy="369332"/>
            <a:chOff x="1572668" y="1303023"/>
            <a:chExt cx="744533" cy="369332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97B80992-5B34-4A3A-B789-8D4A39800F92}"/>
                </a:ext>
              </a:extLst>
            </p:cNvPr>
            <p:cNvCxnSpPr/>
            <p:nvPr/>
          </p:nvCxnSpPr>
          <p:spPr>
            <a:xfrm>
              <a:off x="1918577" y="1534505"/>
              <a:ext cx="398624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A1AE404-806C-4D0D-8FB7-0210A76B63CB}"/>
                    </a:ext>
                  </a:extLst>
                </p:cNvPr>
                <p:cNvSpPr txBox="1"/>
                <p:nvPr/>
              </p:nvSpPr>
              <p:spPr>
                <a:xfrm>
                  <a:off x="1572668" y="1303023"/>
                  <a:ext cx="4181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668" y="1303023"/>
                  <a:ext cx="418191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0F04140-4F52-4C41-910E-F3E4E603B47E}"/>
              </a:ext>
            </a:extLst>
          </p:cNvPr>
          <p:cNvCxnSpPr/>
          <p:nvPr/>
        </p:nvCxnSpPr>
        <p:spPr>
          <a:xfrm flipH="1" flipV="1">
            <a:off x="6858001" y="4926905"/>
            <a:ext cx="10223" cy="1384995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2BF19EE-E3A4-4240-A61B-C7DADB06DBD7}"/>
              </a:ext>
            </a:extLst>
          </p:cNvPr>
          <p:cNvSpPr txBox="1"/>
          <p:nvPr/>
        </p:nvSpPr>
        <p:spPr>
          <a:xfrm>
            <a:off x="9470530" y="5139254"/>
            <a:ext cx="277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+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V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_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2B4DDAC-4D2C-481B-884F-05807C8635BC}"/>
              </a:ext>
            </a:extLst>
          </p:cNvPr>
          <p:cNvGrpSpPr/>
          <p:nvPr/>
        </p:nvGrpSpPr>
        <p:grpSpPr>
          <a:xfrm rot="10800000">
            <a:off x="9089529" y="4910654"/>
            <a:ext cx="286203" cy="1413945"/>
            <a:chOff x="3987800" y="1078468"/>
            <a:chExt cx="304800" cy="1696638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C5BBDE6-C85F-4572-BAA5-157F4AAB0BF4}"/>
                </a:ext>
              </a:extLst>
            </p:cNvPr>
            <p:cNvCxnSpPr/>
            <p:nvPr/>
          </p:nvCxnSpPr>
          <p:spPr>
            <a:xfrm>
              <a:off x="4151923" y="1524000"/>
              <a:ext cx="140677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21DE045-9B97-4A1A-8337-053935079FAE}"/>
                </a:ext>
              </a:extLst>
            </p:cNvPr>
            <p:cNvCxnSpPr/>
            <p:nvPr/>
          </p:nvCxnSpPr>
          <p:spPr>
            <a:xfrm flipV="1">
              <a:off x="4011246" y="1591270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7034C85-E1C6-4167-A4B0-BED17F8DCE5F}"/>
                </a:ext>
              </a:extLst>
            </p:cNvPr>
            <p:cNvCxnSpPr/>
            <p:nvPr/>
          </p:nvCxnSpPr>
          <p:spPr>
            <a:xfrm flipH="1" flipV="1">
              <a:off x="3999523" y="1725811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EDFF97A-F441-4737-87B7-D049D4438AA5}"/>
                </a:ext>
              </a:extLst>
            </p:cNvPr>
            <p:cNvCxnSpPr/>
            <p:nvPr/>
          </p:nvCxnSpPr>
          <p:spPr>
            <a:xfrm flipV="1">
              <a:off x="4011246" y="186595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E49E73B-23B5-4090-97D7-2ED81596493B}"/>
                </a:ext>
              </a:extLst>
            </p:cNvPr>
            <p:cNvCxnSpPr/>
            <p:nvPr/>
          </p:nvCxnSpPr>
          <p:spPr>
            <a:xfrm flipH="1" flipV="1">
              <a:off x="3999523" y="200049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4E5DE17-F69F-476B-BB44-96A806C98643}"/>
                </a:ext>
              </a:extLst>
            </p:cNvPr>
            <p:cNvCxnSpPr/>
            <p:nvPr/>
          </p:nvCxnSpPr>
          <p:spPr>
            <a:xfrm flipV="1">
              <a:off x="3987800" y="2135038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E681428-B6FB-4430-A19B-3912F79C128E}"/>
                </a:ext>
              </a:extLst>
            </p:cNvPr>
            <p:cNvCxnSpPr/>
            <p:nvPr/>
          </p:nvCxnSpPr>
          <p:spPr>
            <a:xfrm>
              <a:off x="3987800" y="2275184"/>
              <a:ext cx="164123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5395E67-A9B7-4A6E-9A63-0724415D38AD}"/>
                </a:ext>
              </a:extLst>
            </p:cNvPr>
            <p:cNvCxnSpPr/>
            <p:nvPr/>
          </p:nvCxnSpPr>
          <p:spPr>
            <a:xfrm flipV="1">
              <a:off x="4151923" y="1078468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C196F10-5954-4FFA-9AB3-00C3E7326FBE}"/>
                </a:ext>
              </a:extLst>
            </p:cNvPr>
            <p:cNvCxnSpPr/>
            <p:nvPr/>
          </p:nvCxnSpPr>
          <p:spPr>
            <a:xfrm flipV="1">
              <a:off x="4151923" y="2329574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8F2356C-30AB-464C-8FE9-2FE1F423AFB6}"/>
              </a:ext>
            </a:extLst>
          </p:cNvPr>
          <p:cNvCxnSpPr>
            <a:cxnSpLocks/>
          </p:cNvCxnSpPr>
          <p:nvPr/>
        </p:nvCxnSpPr>
        <p:spPr>
          <a:xfrm>
            <a:off x="7315200" y="4926905"/>
            <a:ext cx="1926729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CC76F27-F18C-4AD3-BE8A-0C6D3AB7B0CF}"/>
              </a:ext>
            </a:extLst>
          </p:cNvPr>
          <p:cNvCxnSpPr>
            <a:cxnSpLocks/>
          </p:cNvCxnSpPr>
          <p:nvPr/>
        </p:nvCxnSpPr>
        <p:spPr>
          <a:xfrm>
            <a:off x="6858000" y="6324600"/>
            <a:ext cx="2383929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194F870-CEEE-426C-8B2F-BCCC055B322E}"/>
                  </a:ext>
                </a:extLst>
              </p:cNvPr>
              <p:cNvSpPr txBox="1"/>
              <p:nvPr/>
            </p:nvSpPr>
            <p:spPr>
              <a:xfrm>
                <a:off x="8291465" y="5384752"/>
                <a:ext cx="7136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30 </m:t>
                      </m:r>
                      <m:r>
                        <a:rPr kumimoji="0" lang="el-GR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194F870-CEEE-426C-8B2F-BCCC055B3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465" y="5384752"/>
                <a:ext cx="71365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AF4FA04-E622-4044-B76E-9F22A10464EB}"/>
                  </a:ext>
                </a:extLst>
              </p:cNvPr>
              <p:cNvSpPr txBox="1"/>
              <p:nvPr/>
            </p:nvSpPr>
            <p:spPr>
              <a:xfrm>
                <a:off x="5965329" y="5444054"/>
                <a:ext cx="708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10 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AF4FA04-E622-4044-B76E-9F22A1046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329" y="5444054"/>
                <a:ext cx="70814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92580EC-35E2-445B-A52F-516D07C0FA28}"/>
                  </a:ext>
                </a:extLst>
              </p:cNvPr>
              <p:cNvSpPr txBox="1"/>
              <p:nvPr/>
            </p:nvSpPr>
            <p:spPr>
              <a:xfrm>
                <a:off x="7620000" y="4343400"/>
                <a:ext cx="5799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92580EC-35E2-445B-A52F-516D07C0F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4343400"/>
                <a:ext cx="57990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080D73FC-A4CF-4944-BA7E-E5F35D7208B2}"/>
              </a:ext>
            </a:extLst>
          </p:cNvPr>
          <p:cNvGrpSpPr/>
          <p:nvPr/>
        </p:nvGrpSpPr>
        <p:grpSpPr>
          <a:xfrm>
            <a:off x="6629400" y="5410200"/>
            <a:ext cx="448647" cy="457200"/>
            <a:chOff x="6639927" y="2413598"/>
            <a:chExt cx="457200" cy="4572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C56D2D4-2DF4-457F-A28A-69D0EE1E2927}"/>
                </a:ext>
              </a:extLst>
            </p:cNvPr>
            <p:cNvSpPr/>
            <p:nvPr/>
          </p:nvSpPr>
          <p:spPr>
            <a:xfrm>
              <a:off x="6639927" y="2413598"/>
              <a:ext cx="457200" cy="4572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4E24B1B-218F-425D-B88E-82D94F7B5AAA}"/>
                </a:ext>
              </a:extLst>
            </p:cNvPr>
            <p:cNvSpPr txBox="1"/>
            <p:nvPr/>
          </p:nvSpPr>
          <p:spPr>
            <a:xfrm>
              <a:off x="6704010" y="241655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A6CC189-46E9-4643-883D-1DE800046572}"/>
                </a:ext>
              </a:extLst>
            </p:cNvPr>
            <p:cNvSpPr txBox="1"/>
            <p:nvPr/>
          </p:nvSpPr>
          <p:spPr>
            <a:xfrm>
              <a:off x="6717580" y="2413598"/>
              <a:ext cx="287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_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D3410FF-A30D-41DC-8053-ED9311E22971}"/>
              </a:ext>
            </a:extLst>
          </p:cNvPr>
          <p:cNvGrpSpPr/>
          <p:nvPr/>
        </p:nvGrpSpPr>
        <p:grpSpPr>
          <a:xfrm rot="16200000">
            <a:off x="7700477" y="4720124"/>
            <a:ext cx="448647" cy="457200"/>
            <a:chOff x="6639927" y="2413598"/>
            <a:chExt cx="457200" cy="45720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622D327-6A70-4FB9-98C6-19BD4A1CC613}"/>
                </a:ext>
              </a:extLst>
            </p:cNvPr>
            <p:cNvSpPr/>
            <p:nvPr/>
          </p:nvSpPr>
          <p:spPr>
            <a:xfrm>
              <a:off x="6639927" y="2413598"/>
              <a:ext cx="457200" cy="4572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B74DCDC-A504-4D39-8920-404CC3324FAD}"/>
                </a:ext>
              </a:extLst>
            </p:cNvPr>
            <p:cNvSpPr txBox="1"/>
            <p:nvPr/>
          </p:nvSpPr>
          <p:spPr>
            <a:xfrm>
              <a:off x="6704010" y="241655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A25085C-CB98-4440-9005-3D4BFE097299}"/>
                </a:ext>
              </a:extLst>
            </p:cNvPr>
            <p:cNvSpPr txBox="1"/>
            <p:nvPr/>
          </p:nvSpPr>
          <p:spPr>
            <a:xfrm>
              <a:off x="6717580" y="2413598"/>
              <a:ext cx="287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_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31BD9F8-3378-48BE-9FD3-1EB5B37936A8}"/>
              </a:ext>
            </a:extLst>
          </p:cNvPr>
          <p:cNvGrpSpPr/>
          <p:nvPr/>
        </p:nvGrpSpPr>
        <p:grpSpPr>
          <a:xfrm>
            <a:off x="8153400" y="4495800"/>
            <a:ext cx="730606" cy="369332"/>
            <a:chOff x="1572668" y="1303023"/>
            <a:chExt cx="744533" cy="369332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619ADF24-A323-42CC-AB43-FE7AB7F38482}"/>
                </a:ext>
              </a:extLst>
            </p:cNvPr>
            <p:cNvCxnSpPr/>
            <p:nvPr/>
          </p:nvCxnSpPr>
          <p:spPr>
            <a:xfrm>
              <a:off x="1918577" y="1534505"/>
              <a:ext cx="398624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48CE2088-1AE2-4D83-BCD1-7BD11C51DF16}"/>
                    </a:ext>
                  </a:extLst>
                </p:cNvPr>
                <p:cNvSpPr txBox="1"/>
                <p:nvPr/>
              </p:nvSpPr>
              <p:spPr>
                <a:xfrm>
                  <a:off x="1572668" y="1303023"/>
                  <a:ext cx="4181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668" y="1303023"/>
                  <a:ext cx="418191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8570331-D231-4841-A943-F6053DEF417D}"/>
              </a:ext>
            </a:extLst>
          </p:cNvPr>
          <p:cNvCxnSpPr>
            <a:cxnSpLocks/>
          </p:cNvCxnSpPr>
          <p:nvPr/>
        </p:nvCxnSpPr>
        <p:spPr>
          <a:xfrm flipH="1" flipV="1">
            <a:off x="7315200" y="4924425"/>
            <a:ext cx="10224" cy="1413571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D1970C0-D750-4963-ABF2-FB6487E6650D}"/>
              </a:ext>
            </a:extLst>
          </p:cNvPr>
          <p:cNvGrpSpPr/>
          <p:nvPr/>
        </p:nvGrpSpPr>
        <p:grpSpPr>
          <a:xfrm rot="10800000">
            <a:off x="8839200" y="2159000"/>
            <a:ext cx="228600" cy="609600"/>
            <a:chOff x="3987800" y="1078468"/>
            <a:chExt cx="304800" cy="1696638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9AFECA2-0149-4346-83F6-15BCC57DFBA4}"/>
                </a:ext>
              </a:extLst>
            </p:cNvPr>
            <p:cNvCxnSpPr/>
            <p:nvPr/>
          </p:nvCxnSpPr>
          <p:spPr>
            <a:xfrm>
              <a:off x="4151923" y="1524000"/>
              <a:ext cx="140677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D37B2DC-D1C0-47C3-9370-E43894FBA7DC}"/>
                </a:ext>
              </a:extLst>
            </p:cNvPr>
            <p:cNvCxnSpPr/>
            <p:nvPr/>
          </p:nvCxnSpPr>
          <p:spPr>
            <a:xfrm flipV="1">
              <a:off x="4011246" y="1591270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89386ED4-05C0-4D65-9376-5A44793F7963}"/>
                </a:ext>
              </a:extLst>
            </p:cNvPr>
            <p:cNvCxnSpPr/>
            <p:nvPr/>
          </p:nvCxnSpPr>
          <p:spPr>
            <a:xfrm flipH="1" flipV="1">
              <a:off x="3999523" y="1725811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C2A28E2-8901-40DF-B44E-B5BDEF8C787F}"/>
                </a:ext>
              </a:extLst>
            </p:cNvPr>
            <p:cNvCxnSpPr/>
            <p:nvPr/>
          </p:nvCxnSpPr>
          <p:spPr>
            <a:xfrm flipV="1">
              <a:off x="4011246" y="186595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BA7BB7A-6A3B-4391-B944-E904A03DEDE8}"/>
                </a:ext>
              </a:extLst>
            </p:cNvPr>
            <p:cNvCxnSpPr/>
            <p:nvPr/>
          </p:nvCxnSpPr>
          <p:spPr>
            <a:xfrm flipH="1" flipV="1">
              <a:off x="3999523" y="2000497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E587E3C-EEC4-4A7B-BF37-9A027AAD6B22}"/>
                </a:ext>
              </a:extLst>
            </p:cNvPr>
            <p:cNvCxnSpPr/>
            <p:nvPr/>
          </p:nvCxnSpPr>
          <p:spPr>
            <a:xfrm flipV="1">
              <a:off x="3987800" y="2135038"/>
              <a:ext cx="281354" cy="13454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F88C9AF-2916-4C70-953F-B099E1D5DF7A}"/>
                </a:ext>
              </a:extLst>
            </p:cNvPr>
            <p:cNvCxnSpPr/>
            <p:nvPr/>
          </p:nvCxnSpPr>
          <p:spPr>
            <a:xfrm>
              <a:off x="3987800" y="2275184"/>
              <a:ext cx="164123" cy="6727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E95CD16-F7AD-4B89-83E6-4850F38B3A24}"/>
                </a:ext>
              </a:extLst>
            </p:cNvPr>
            <p:cNvCxnSpPr/>
            <p:nvPr/>
          </p:nvCxnSpPr>
          <p:spPr>
            <a:xfrm flipV="1">
              <a:off x="4151923" y="1078468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1E158FD-97B2-4EA9-9E49-56ADA4432F0B}"/>
                </a:ext>
              </a:extLst>
            </p:cNvPr>
            <p:cNvCxnSpPr/>
            <p:nvPr/>
          </p:nvCxnSpPr>
          <p:spPr>
            <a:xfrm flipV="1">
              <a:off x="4151923" y="2329574"/>
              <a:ext cx="0" cy="44553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A6AD891D-EE2C-47E2-91F0-994C991D9EE6}"/>
              </a:ext>
            </a:extLst>
          </p:cNvPr>
          <p:cNvSpPr/>
          <p:nvPr/>
        </p:nvSpPr>
        <p:spPr bwMode="auto">
          <a:xfrm>
            <a:off x="8229600" y="2286000"/>
            <a:ext cx="571500" cy="2984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017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Practice Example of KCL and KVL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0D6DA3-5C9D-4B6D-BC8E-363D214C5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80160"/>
            <a:ext cx="4876800" cy="5196840"/>
          </a:xfrm>
        </p:spPr>
        <p:txBody>
          <a:bodyPr/>
          <a:lstStyle/>
          <a:p>
            <a:r>
              <a:rPr lang="en-US" dirty="0"/>
              <a:t>For the circuit shown, find all voltages and currents for the three resistors.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1" y="1143001"/>
            <a:ext cx="4719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52600"/>
            <a:ext cx="5943600" cy="34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19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79F1F-B73B-4082-8A23-7B7EDC75C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Engineering Has Changed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CC133-7333-4382-B13D-E279BA41D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80160"/>
            <a:ext cx="6781800" cy="51968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Two main functions of engineering</a:t>
            </a:r>
          </a:p>
          <a:p>
            <a:r>
              <a:rPr lang="en-US" b="1" dirty="0"/>
              <a:t>Analysis</a:t>
            </a:r>
            <a:r>
              <a:rPr lang="en-US" dirty="0"/>
              <a:t> – break it down</a:t>
            </a:r>
          </a:p>
          <a:p>
            <a:r>
              <a:rPr lang="en-US" b="1" dirty="0"/>
              <a:t>Design</a:t>
            </a:r>
            <a:r>
              <a:rPr lang="en-US" dirty="0"/>
              <a:t> – build it 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What's electricity useful for?</a:t>
            </a:r>
          </a:p>
          <a:p>
            <a:r>
              <a:rPr lang="en-US" dirty="0"/>
              <a:t>Transmitting </a:t>
            </a:r>
            <a:r>
              <a:rPr lang="en-US" b="1" dirty="0"/>
              <a:t>energy</a:t>
            </a:r>
            <a:r>
              <a:rPr lang="en-US" dirty="0"/>
              <a:t> – the ability to do useful work</a:t>
            </a:r>
          </a:p>
          <a:p>
            <a:r>
              <a:rPr lang="en-US" dirty="0"/>
              <a:t>Transmitting </a:t>
            </a:r>
            <a:r>
              <a:rPr lang="en-US" b="1" dirty="0"/>
              <a:t>information</a:t>
            </a:r>
            <a:r>
              <a:rPr lang="en-US" dirty="0"/>
              <a:t> – data with meaning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What makes electricity especially good for that?</a:t>
            </a:r>
          </a:p>
          <a:p>
            <a:r>
              <a:rPr lang="en-US" dirty="0"/>
              <a:t>It is </a:t>
            </a:r>
            <a:r>
              <a:rPr lang="en-US" b="1" dirty="0"/>
              <a:t>fast</a:t>
            </a:r>
            <a:r>
              <a:rPr lang="en-US" dirty="0"/>
              <a:t> – we can send vast amounts of energy and information at nearly the speed of light across continents (and information across oceans and space)</a:t>
            </a:r>
          </a:p>
          <a:p>
            <a:r>
              <a:rPr lang="en-US" dirty="0"/>
              <a:t>It is </a:t>
            </a:r>
            <a:r>
              <a:rPr lang="en-US" b="1" dirty="0"/>
              <a:t>efficient</a:t>
            </a:r>
            <a:r>
              <a:rPr lang="en-US" dirty="0"/>
              <a:t> – very little energy losses in conductors, information can be processed in nano-sized devices</a:t>
            </a:r>
          </a:p>
        </p:txBody>
      </p:sp>
      <p:pic>
        <p:nvPicPr>
          <p:cNvPr id="6" name="Picture 5" descr="A person working on a power line&#10;&#10;Description automatically generated with low confidence">
            <a:extLst>
              <a:ext uri="{FF2B5EF4-FFF2-40B4-BE49-F238E27FC236}">
                <a16:creationId xmlns:a16="http://schemas.microsoft.com/office/drawing/2014/main" id="{1A2E0A95-5F6E-47C1-BDA4-2009C2610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038600"/>
            <a:ext cx="4331083" cy="2438400"/>
          </a:xfrm>
          <a:prstGeom prst="rect">
            <a:avLst/>
          </a:prstGeom>
        </p:spPr>
      </p:pic>
      <p:pic>
        <p:nvPicPr>
          <p:cNvPr id="8" name="Picture 7" descr="A picture containing sky, outdoor, slope&#10;&#10;Description automatically generated">
            <a:extLst>
              <a:ext uri="{FF2B5EF4-FFF2-40B4-BE49-F238E27FC236}">
                <a16:creationId xmlns:a16="http://schemas.microsoft.com/office/drawing/2014/main" id="{772C15C8-AC2E-41DA-B1DD-912556D36B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295400"/>
            <a:ext cx="376719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28709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4">
      <a:dk1>
        <a:sysClr val="windowText" lastClr="000000"/>
      </a:dk1>
      <a:lt1>
        <a:sysClr val="window" lastClr="FFFFFF"/>
      </a:lt1>
      <a:dk2>
        <a:srgbClr val="5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D319F705-7D6B-42A9-8290-E44552063D9C}" vid="{A0E7E341-871B-4BE6-A09B-E0E6CBF588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92</TotalTime>
  <Words>1810</Words>
  <Application>Microsoft Office PowerPoint</Application>
  <PresentationFormat>Widescreen</PresentationFormat>
  <Paragraphs>412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 Math</vt:lpstr>
      <vt:lpstr>Courier New</vt:lpstr>
      <vt:lpstr>Helvetica</vt:lpstr>
      <vt:lpstr>Times New Roman</vt:lpstr>
      <vt:lpstr>Wingdings</vt:lpstr>
      <vt:lpstr>Capsules</vt:lpstr>
      <vt:lpstr>ECEN 214, Spring 2022 Electrical Circuit Theory</vt:lpstr>
      <vt:lpstr>A Bigger Example</vt:lpstr>
      <vt:lpstr>A Bigger Example</vt:lpstr>
      <vt:lpstr>Short Circuit and Open Circuit</vt:lpstr>
      <vt:lpstr>Example of Series Devices</vt:lpstr>
      <vt:lpstr>Example of Parallel Devices</vt:lpstr>
      <vt:lpstr>Examples: Find Shorts, Opens, Parallel, Series</vt:lpstr>
      <vt:lpstr>Another Practice Example of KCL and KVL</vt:lpstr>
      <vt:lpstr>Electrical Engineering Has Changed the World</vt:lpstr>
      <vt:lpstr>Electrical Power </vt:lpstr>
      <vt:lpstr>Electrical Sources</vt:lpstr>
      <vt:lpstr>Current Sources</vt:lpstr>
      <vt:lpstr>Voltage Sources</vt:lpstr>
      <vt:lpstr>Example of a Dependent Source</vt:lpstr>
      <vt:lpstr>Conservation of Energy</vt:lpstr>
      <vt:lpstr>Example 1 of Conservation of Energy</vt:lpstr>
      <vt:lpstr>Example 2 of Conservation of Energy</vt:lpstr>
      <vt:lpstr>Restrictions on Source Connections</vt:lpstr>
      <vt:lpstr>Restrictions on Source Connections</vt:lpstr>
      <vt:lpstr>Example of Restrictions on Source Connections</vt:lpstr>
      <vt:lpstr>Assignments</vt:lpstr>
      <vt:lpstr>Passive Sign Convention</vt:lpstr>
      <vt:lpstr>Test Your Understanding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615, Fall 2021 Methods of Electric Power System Analysis</dc:title>
  <dc:creator>Birchfield, Adam Barlow</dc:creator>
  <cp:lastModifiedBy>Birchfield, Adam Barlow</cp:lastModifiedBy>
  <cp:revision>45</cp:revision>
  <cp:lastPrinted>2011-08-22T16:49:24Z</cp:lastPrinted>
  <dcterms:created xsi:type="dcterms:W3CDTF">2021-11-08T20:57:05Z</dcterms:created>
  <dcterms:modified xsi:type="dcterms:W3CDTF">2022-01-22T00:01:20Z</dcterms:modified>
</cp:coreProperties>
</file>